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Lst>
  <p:sldSz cx="21374100" cy="30276800"/>
  <p:notesSz cx="6858000" cy="9144000"/>
  <p:embeddedFontLst>
    <p:embeddedFont>
      <p:font typeface="Calibri" panose="020F0502020204030204" pitchFamily="34" charset="0"/>
      <p:regular r:id="rId8"/>
      <p:bold r:id="rId9"/>
      <p:italic r:id="rId10"/>
      <p:boldItalic r:id="rId11"/>
    </p:embeddedFont>
    <p:embeddedFont>
      <p:font typeface="Montserrat" pitchFamily="2" charset="77"/>
      <p:regular r:id="rId12"/>
      <p:bold r:id="rId13"/>
      <p:italic r:id="rId14"/>
      <p:boldItalic r:id="rId15"/>
    </p:embeddedFont>
    <p:embeddedFont>
      <p:font typeface="Montserrat Light" panose="020F0302020204030204" pitchFamily="34" charset="0"/>
      <p:regular r:id="rId16"/>
      <p:bold r:id="rId17"/>
      <p:italic r:id="rId18"/>
      <p:boldItalic r:id="rId19"/>
    </p:embeddedFont>
    <p:embeddedFont>
      <p:font typeface="Montserrat SemiBold"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60"/>
  </p:normalViewPr>
  <p:slideViewPr>
    <p:cSldViewPr snapToGrid="0">
      <p:cViewPr>
        <p:scale>
          <a:sx n="45" d="100"/>
          <a:sy n="45" d="100"/>
        </p:scale>
        <p:origin x="2296" y="144"/>
      </p:cViewPr>
      <p:guideLst>
        <p:guide orient="horz" pos="214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font" Target="fonts/font2.fntdata"/><Relationship Id="rId8" Type="http://schemas.openxmlformats.org/officeDocument/2006/relationships/font" Target="fonts/font1.fntdata"/><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16.fntdata"/><Relationship Id="rId22" Type="http://schemas.openxmlformats.org/officeDocument/2006/relationships/font" Target="fonts/font15.fntdata"/><Relationship Id="rId21" Type="http://schemas.openxmlformats.org/officeDocument/2006/relationships/font" Target="fonts/font14.fntdata"/><Relationship Id="rId20" Type="http://schemas.openxmlformats.org/officeDocument/2006/relationships/font" Target="fonts/font13.fntdata"/><Relationship Id="rId2" Type="http://schemas.openxmlformats.org/officeDocument/2006/relationships/theme" Target="theme/theme1.xml"/><Relationship Id="rId19" Type="http://schemas.openxmlformats.org/officeDocument/2006/relationships/font" Target="fonts/font12.fntdata"/><Relationship Id="rId18" Type="http://schemas.openxmlformats.org/officeDocument/2006/relationships/font" Target="fonts/font11.fntdata"/><Relationship Id="rId17" Type="http://schemas.openxmlformats.org/officeDocument/2006/relationships/font" Target="fonts/font10.fntdata"/><Relationship Id="rId16" Type="http://schemas.openxmlformats.org/officeDocument/2006/relationships/font" Target="fonts/font9.fntdata"/><Relationship Id="rId15" Type="http://schemas.openxmlformats.org/officeDocument/2006/relationships/font" Target="fonts/font8.fntdata"/><Relationship Id="rId14" Type="http://schemas.openxmlformats.org/officeDocument/2006/relationships/font" Target="fonts/font7.fntdata"/><Relationship Id="rId13" Type="http://schemas.openxmlformats.org/officeDocument/2006/relationships/font" Target="fonts/font6.fntdata"/><Relationship Id="rId12" Type="http://schemas.openxmlformats.org/officeDocument/2006/relationships/font" Target="fonts/font5.fntdata"/><Relationship Id="rId11" Type="http://schemas.openxmlformats.org/officeDocument/2006/relationships/font" Target="fonts/font4.fntdata"/><Relationship Id="rId10" Type="http://schemas.openxmlformats.org/officeDocument/2006/relationships/font" Target="fonts/font3.fntdata"/><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5" name="Google Shape;5;n"/>
          <p:cNvSpPr>
            <a:spLocks noGrp="1" noRot="1" noChangeAspect="1"/>
          </p:cNvSpPr>
          <p:nvPr>
            <p:ph type="sldImg" idx="3"/>
          </p:nvPr>
        </p:nvSpPr>
        <p:spPr>
          <a:xfrm>
            <a:off x="2339975" y="1143000"/>
            <a:ext cx="21780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1" name="Google Shape;8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8" name="Google Shape;2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4" name="Google Shape;34;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40" name="Google Shape;40;p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41" name="Google Shape;4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7" name="Google Shape;47;p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8" name="Google Shape;48;p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9" name="Google Shape;49;p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50" name="Google Shape;50;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61" name="Google Shape;61;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2" name="Google Shape;6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a:spLocks noGrp="1"/>
          </p:cNvSpPr>
          <p:nvPr>
            <p:ph type="pic" idx="2"/>
          </p:nvPr>
        </p:nvSpPr>
        <p:spPr>
          <a:xfrm>
            <a:off x="1792288" y="612775"/>
            <a:ext cx="5486400" cy="4114800"/>
          </a:xfrm>
          <a:prstGeom prst="rect">
            <a:avLst/>
          </a:prstGeom>
          <a:noFill/>
          <a:ln>
            <a:noFill/>
          </a:ln>
        </p:spPr>
      </p:sp>
      <p:sp>
        <p:nvSpPr>
          <p:cNvPr id="68" name="Google Shape;68;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9" name="Google Shape;69;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5" name="Google Shape;75;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Google Shape;89;p1"/>
          <p:cNvSpPr txBox="1"/>
          <p:nvPr/>
        </p:nvSpPr>
        <p:spPr>
          <a:xfrm>
            <a:off x="1223390" y="851962"/>
            <a:ext cx="11786028" cy="907415"/>
          </a:xfrm>
          <a:prstGeom prst="rect">
            <a:avLst/>
          </a:prstGeom>
          <a:noFill/>
          <a:ln>
            <a:noFill/>
          </a:ln>
        </p:spPr>
        <p:txBody>
          <a:bodyPr spcFirstLastPara="1" wrap="square" lIns="0" tIns="0" rIns="0" bIns="0" anchor="t" anchorCtr="0">
            <a:spAutoFit/>
          </a:bodyPr>
          <a:lstStyle/>
          <a:p>
            <a:pPr marL="0" indent="0">
              <a:lnSpc>
                <a:spcPct val="123000"/>
              </a:lnSpc>
              <a:buNone/>
            </a:pPr>
            <a:r>
              <a:rPr lang="en-US" sz="4800" b="1" cap="none" dirty="0">
                <a:solidFill>
                  <a:schemeClr val="lt1"/>
                </a:solidFill>
                <a:latin typeface="Lato Heavy" panose="020F0502020204030203" charset="0"/>
                <a:ea typeface="Montserrat"/>
                <a:cs typeface="Lato Heavy" panose="020F0502020204030203" charset="0"/>
                <a:sym typeface="Montserrat"/>
              </a:rPr>
              <a:t>NGHIÊN CỨU KHOA HỌC SINH VIÊN</a:t>
            </a:r>
            <a:endParaRPr sz="4800" b="1" cap="none" dirty="0">
              <a:solidFill>
                <a:schemeClr val="lt1"/>
              </a:solidFill>
              <a:latin typeface="Lato Heavy" panose="020F0502020204030203" charset="0"/>
              <a:ea typeface="Montserrat"/>
              <a:cs typeface="Lato Heavy" panose="020F0502020204030203" charset="0"/>
              <a:sym typeface="Montserrat"/>
            </a:endParaRPr>
          </a:p>
        </p:txBody>
      </p:sp>
      <p:sp>
        <p:nvSpPr>
          <p:cNvPr id="8" name="Google Shape;90;p1"/>
          <p:cNvSpPr txBox="1"/>
          <p:nvPr/>
        </p:nvSpPr>
        <p:spPr>
          <a:xfrm>
            <a:off x="1223390" y="2362495"/>
            <a:ext cx="15167700" cy="1509395"/>
          </a:xfrm>
          <a:prstGeom prst="rect">
            <a:avLst/>
          </a:prstGeom>
          <a:noFill/>
          <a:ln>
            <a:noFill/>
          </a:ln>
        </p:spPr>
        <p:txBody>
          <a:bodyPr spcFirstLastPara="1" wrap="square" lIns="0" tIns="0" rIns="0" bIns="0" anchor="t" anchorCtr="0">
            <a:spAutoFit/>
          </a:bodyPr>
          <a:lstStyle/>
          <a:p>
            <a:pPr marL="0" indent="0" algn="just">
              <a:lnSpc>
                <a:spcPct val="109000"/>
              </a:lnSpc>
              <a:buNone/>
            </a:pPr>
            <a:r>
              <a:rPr lang="en-US" sz="4500" b="1" cap="none" dirty="0" err="1">
                <a:solidFill>
                  <a:schemeClr val="lt1"/>
                </a:solidFill>
                <a:latin typeface="Lato Heavy" panose="020F0502020204030203" charset="0"/>
                <a:ea typeface="Montserrat SemiBold"/>
                <a:cs typeface="Lato Heavy" panose="020F0502020204030203" charset="0"/>
                <a:sym typeface="Montserrat SemiBold"/>
              </a:rPr>
              <a:t>Đề</a:t>
            </a:r>
            <a:r>
              <a:rPr lang="en-US" sz="4500" b="1" cap="none" dirty="0">
                <a:solidFill>
                  <a:schemeClr val="lt1"/>
                </a:solidFill>
                <a:latin typeface="Lato Heavy" panose="020F0502020204030203" charset="0"/>
                <a:ea typeface="Montserrat SemiBold"/>
                <a:cs typeface="Lato Heavy" panose="020F0502020204030203" charset="0"/>
                <a:sym typeface="Montserrat SemiBold"/>
              </a:rPr>
              <a:t> </a:t>
            </a:r>
            <a:r>
              <a:rPr lang="en-US" sz="4500" b="1" cap="none" dirty="0" err="1">
                <a:solidFill>
                  <a:schemeClr val="lt1"/>
                </a:solidFill>
                <a:latin typeface="Lato Heavy" panose="020F0502020204030203" charset="0"/>
                <a:ea typeface="Montserrat SemiBold"/>
                <a:cs typeface="Lato Heavy" panose="020F0502020204030203" charset="0"/>
                <a:sym typeface="Montserrat SemiBold"/>
              </a:rPr>
              <a:t>tài</a:t>
            </a:r>
            <a:r>
              <a:rPr lang="vi-VN" altLang="en-US" sz="4500" b="1" cap="none" dirty="0" err="1">
                <a:solidFill>
                  <a:schemeClr val="lt1"/>
                </a:solidFill>
                <a:latin typeface="Lato Heavy" panose="020F0502020204030203" charset="0"/>
                <a:ea typeface="Montserrat SemiBold"/>
                <a:cs typeface="Lato Heavy" panose="020F0502020204030203" charset="0"/>
                <a:sym typeface="Montserrat SemiBold"/>
              </a:rPr>
              <a:t>: Xây dựng ứng dụng hỗ trợ đầu tư chứng khoán bằng trí tuệ nhân tạo và phân tích cơ bản</a:t>
            </a:r>
            <a:endParaRPr lang="vi-VN" altLang="en-US" sz="4500" b="1" cap="none" dirty="0" err="1">
              <a:solidFill>
                <a:schemeClr val="lt1"/>
              </a:solidFill>
              <a:latin typeface="Lato Heavy" panose="020F0502020204030203" charset="0"/>
              <a:ea typeface="Montserrat SemiBold"/>
              <a:cs typeface="Lato Heavy" panose="020F0502020204030203" charset="0"/>
              <a:sym typeface="Montserrat SemiBold"/>
            </a:endParaRPr>
          </a:p>
        </p:txBody>
      </p:sp>
      <p:sp>
        <p:nvSpPr>
          <p:cNvPr id="9" name="Google Shape;91;p1"/>
          <p:cNvSpPr txBox="1"/>
          <p:nvPr/>
        </p:nvSpPr>
        <p:spPr>
          <a:xfrm>
            <a:off x="1223662" y="4018664"/>
            <a:ext cx="15167700" cy="1846580"/>
          </a:xfrm>
          <a:prstGeom prst="rect">
            <a:avLst/>
          </a:prstGeom>
          <a:noFill/>
          <a:ln>
            <a:noFill/>
          </a:ln>
        </p:spPr>
        <p:txBody>
          <a:bodyPr spcFirstLastPara="1" wrap="square" lIns="0" tIns="0" rIns="0" bIns="0" anchor="t" anchorCtr="0">
            <a:spAutoFit/>
          </a:bodyPr>
          <a:lstStyle/>
          <a:p>
            <a:pPr marL="0" indent="0">
              <a:buNone/>
            </a:pPr>
            <a:r>
              <a:rPr lang="en-US" sz="4000" i="1" cap="none" dirty="0">
                <a:solidFill>
                  <a:schemeClr val="lt1"/>
                </a:solidFill>
                <a:latin typeface="Lato Light" panose="020F0502020204030203" charset="0"/>
                <a:ea typeface="Montserrat Light"/>
                <a:cs typeface="Lato Light" panose="020F0502020204030203" charset="0"/>
                <a:sym typeface="Montserrat Light"/>
              </a:rPr>
              <a:t>SVTH:</a:t>
            </a:r>
            <a:r>
              <a:rPr lang="en-US" sz="4000" cap="none" dirty="0">
                <a:solidFill>
                  <a:schemeClr val="lt1"/>
                </a:solidFill>
                <a:latin typeface="Lato Light" panose="020F0502020204030203" charset="0"/>
                <a:ea typeface="Montserrat Light"/>
                <a:cs typeface="Lato Light" panose="020F0502020204030203" charset="0"/>
                <a:sym typeface="Montserrat Light"/>
              </a:rPr>
              <a:t> </a:t>
            </a:r>
            <a:r>
              <a:rPr lang="vi-VN" altLang="en-US" sz="4000" i="1" dirty="0">
                <a:solidFill>
                  <a:schemeClr val="lt1"/>
                </a:solidFill>
                <a:latin typeface="Lato Light" panose="020F0502020204030203" charset="0"/>
                <a:ea typeface="Montserrat Light"/>
                <a:cs typeface="Lato Light" panose="020F0502020204030203" charset="0"/>
                <a:sym typeface="Montserrat Light"/>
              </a:rPr>
              <a:t>Nguyễn Quang Huy</a:t>
            </a:r>
            <a:r>
              <a:rPr lang="vi-VN" altLang="en-US" sz="4000" i="1" baseline="30000" dirty="0">
                <a:solidFill>
                  <a:schemeClr val="lt1"/>
                </a:solidFill>
                <a:latin typeface="Lato Light" panose="020F0502020204030203" charset="0"/>
                <a:ea typeface="Montserrat Light"/>
                <a:cs typeface="Lato Light" panose="020F0502020204030203" charset="0"/>
                <a:sym typeface="Montserrat Light"/>
              </a:rPr>
              <a:t>1</a:t>
            </a:r>
            <a:r>
              <a:rPr lang="vi-VN" altLang="en-US" sz="4000" i="1" dirty="0">
                <a:solidFill>
                  <a:schemeClr val="lt1"/>
                </a:solidFill>
                <a:latin typeface="Lato Light" panose="020F0502020204030203" charset="0"/>
                <a:ea typeface="Montserrat Light"/>
                <a:cs typeface="Lato Light" panose="020F0502020204030203" charset="0"/>
                <a:sym typeface="Montserrat Light"/>
              </a:rPr>
              <a:t>, Nguyễn Trần Nhật An</a:t>
            </a:r>
            <a:r>
              <a:rPr lang="vi-VN" altLang="en-US" sz="4000" i="1" baseline="30000" dirty="0">
                <a:solidFill>
                  <a:schemeClr val="lt1"/>
                </a:solidFill>
                <a:latin typeface="Lato Light" panose="020F0502020204030203" charset="0"/>
                <a:ea typeface="Montserrat Light"/>
                <a:cs typeface="Lato Light" panose="020F0502020204030203" charset="0"/>
                <a:sym typeface="Montserrat Light"/>
              </a:rPr>
              <a:t>2</a:t>
            </a:r>
            <a:r>
              <a:rPr lang="vi-VN" altLang="en-US" sz="4000" i="1" dirty="0">
                <a:solidFill>
                  <a:schemeClr val="lt1"/>
                </a:solidFill>
                <a:latin typeface="Lato Light" panose="020F0502020204030203" charset="0"/>
                <a:ea typeface="Montserrat Light"/>
                <a:cs typeface="Lato Light" panose="020F0502020204030203" charset="0"/>
                <a:sym typeface="Montserrat Light"/>
              </a:rPr>
              <a:t>,</a:t>
            </a:r>
            <a:endParaRPr lang="vi-VN" altLang="en-US" sz="4000" i="1" dirty="0">
              <a:solidFill>
                <a:schemeClr val="lt1"/>
              </a:solidFill>
              <a:latin typeface="Lato Light" panose="020F0502020204030203" charset="0"/>
              <a:ea typeface="Montserrat Light"/>
              <a:cs typeface="Lato Light" panose="020F0502020204030203" charset="0"/>
              <a:sym typeface="Montserrat Light"/>
            </a:endParaRPr>
          </a:p>
          <a:p>
            <a:pPr marL="0" indent="0">
              <a:buNone/>
            </a:pPr>
            <a:r>
              <a:rPr lang="vi-VN" altLang="en-US" sz="4000" i="1" dirty="0">
                <a:solidFill>
                  <a:schemeClr val="lt1"/>
                </a:solidFill>
                <a:latin typeface="Lato Light" panose="020F0502020204030203" charset="0"/>
                <a:ea typeface="Montserrat Light"/>
                <a:cs typeface="Lato Light" panose="020F0502020204030203" charset="0"/>
                <a:sym typeface="Montserrat Light"/>
              </a:rPr>
              <a:t>	     Nguyễn Thanh Tùng</a:t>
            </a:r>
            <a:r>
              <a:rPr lang="vi-VN" altLang="en-US" sz="4000" i="1" baseline="30000" dirty="0">
                <a:solidFill>
                  <a:schemeClr val="lt1"/>
                </a:solidFill>
                <a:latin typeface="Lato Light" panose="020F0502020204030203" charset="0"/>
                <a:ea typeface="Montserrat Light"/>
                <a:cs typeface="Lato Light" panose="020F0502020204030203" charset="0"/>
                <a:sym typeface="Montserrat Light"/>
              </a:rPr>
              <a:t>3</a:t>
            </a:r>
            <a:r>
              <a:rPr lang="en-US" sz="4000" cap="none" dirty="0">
                <a:solidFill>
                  <a:schemeClr val="lt1"/>
                </a:solidFill>
                <a:latin typeface="Lato Light" panose="020F0502020204030203" charset="0"/>
                <a:ea typeface="Montserrat Light"/>
                <a:cs typeface="Lato Light" panose="020F0502020204030203" charset="0"/>
                <a:sym typeface="Montserrat Light"/>
              </a:rPr>
              <a:t>	</a:t>
            </a:r>
            <a:endParaRPr dirty="0">
              <a:latin typeface="Lato Light" panose="020F0502020204030203" charset="0"/>
              <a:ea typeface="Montserrat Light"/>
              <a:cs typeface="Lato Light" panose="020F0502020204030203" charset="0"/>
              <a:sym typeface="Montserrat Light"/>
            </a:endParaRPr>
          </a:p>
          <a:p>
            <a:pPr marL="0" indent="0">
              <a:buNone/>
            </a:pPr>
            <a:r>
              <a:rPr lang="en-US" sz="4000" i="1" dirty="0">
                <a:solidFill>
                  <a:schemeClr val="lt1"/>
                </a:solidFill>
                <a:latin typeface="Lato Light" panose="020F0502020204030203" charset="0"/>
                <a:ea typeface="Montserrat Light"/>
                <a:cs typeface="Lato Light" panose="020F0502020204030203" charset="0"/>
                <a:sym typeface="Montserrat Light"/>
              </a:rPr>
              <a:t>GVHD:</a:t>
            </a:r>
            <a:r>
              <a:rPr lang="en-US" sz="4000" dirty="0">
                <a:solidFill>
                  <a:schemeClr val="lt1"/>
                </a:solidFill>
                <a:latin typeface="Lato Light" panose="020F0502020204030203" charset="0"/>
                <a:ea typeface="Montserrat Light"/>
                <a:cs typeface="Lato Light" panose="020F0502020204030203" charset="0"/>
                <a:sym typeface="Montserrat Light"/>
              </a:rPr>
              <a:t> </a:t>
            </a:r>
            <a:r>
              <a:rPr lang="vi-VN" altLang="en-US" sz="4000" i="1" dirty="0">
                <a:solidFill>
                  <a:schemeClr val="lt1"/>
                </a:solidFill>
                <a:latin typeface="Lato Light" panose="020F0502020204030203" charset="0"/>
                <a:ea typeface="Montserrat Light"/>
                <a:cs typeface="Lato Light" panose="020F0502020204030203" charset="0"/>
                <a:sym typeface="Montserrat Light"/>
              </a:rPr>
              <a:t>TS. Trịnh Hùng Cường</a:t>
            </a:r>
            <a:r>
              <a:rPr lang="en-US" sz="4000" dirty="0">
                <a:solidFill>
                  <a:schemeClr val="lt1"/>
                </a:solidFill>
                <a:latin typeface="Montserrat Light"/>
                <a:ea typeface="Montserrat Light"/>
                <a:cs typeface="Montserrat Light"/>
                <a:sym typeface="Montserrat Light"/>
              </a:rPr>
              <a:t>	</a:t>
            </a:r>
            <a:r>
              <a:rPr lang="en-US" sz="4000" baseline="30000" dirty="0">
                <a:solidFill>
                  <a:schemeClr val="lt1"/>
                </a:solidFill>
                <a:latin typeface="Montserrat Light"/>
                <a:ea typeface="Montserrat Light"/>
                <a:cs typeface="Montserrat Light"/>
                <a:sym typeface="Montserrat Light"/>
              </a:rPr>
              <a:t>*</a:t>
            </a:r>
            <a:r>
              <a:rPr lang="en-US" sz="4000" dirty="0">
                <a:solidFill>
                  <a:schemeClr val="lt1"/>
                </a:solidFill>
                <a:latin typeface="Montserrat Light"/>
                <a:ea typeface="Montserrat Light"/>
                <a:cs typeface="Montserrat Light"/>
                <a:sym typeface="Montserrat Light"/>
              </a:rPr>
              <a:t> </a:t>
            </a:r>
            <a:endParaRPr sz="4000" dirty="0">
              <a:solidFill>
                <a:schemeClr val="lt1"/>
              </a:solidFill>
              <a:latin typeface="Montserrat Light"/>
              <a:ea typeface="Montserrat Light"/>
              <a:cs typeface="Montserrat Light"/>
              <a:sym typeface="Montserrat Light"/>
            </a:endParaRPr>
          </a:p>
        </p:txBody>
      </p:sp>
      <p:sp>
        <p:nvSpPr>
          <p:cNvPr id="10" name="Google Shape;92;p1"/>
          <p:cNvSpPr txBox="1"/>
          <p:nvPr/>
        </p:nvSpPr>
        <p:spPr>
          <a:xfrm>
            <a:off x="1223662" y="6135119"/>
            <a:ext cx="15704700" cy="430530"/>
          </a:xfrm>
          <a:prstGeom prst="rect">
            <a:avLst/>
          </a:prstGeom>
          <a:noFill/>
          <a:ln>
            <a:noFill/>
          </a:ln>
        </p:spPr>
        <p:txBody>
          <a:bodyPr spcFirstLastPara="1" wrap="square" lIns="0" tIns="0" rIns="0" bIns="0" anchor="t" anchorCtr="0">
            <a:spAutoFit/>
          </a:bodyPr>
          <a:lstStyle/>
          <a:p>
            <a:pPr marL="0" indent="0">
              <a:buNone/>
            </a:pPr>
            <a:r>
              <a:rPr lang="en-US" sz="2800" i="1" baseline="30000" dirty="0">
                <a:solidFill>
                  <a:schemeClr val="lt1"/>
                </a:solidFill>
                <a:latin typeface="Lato Light" panose="020F0502020204030203" charset="0"/>
                <a:ea typeface="Montserrat Light"/>
                <a:cs typeface="Lato Light" panose="020F0502020204030203" charset="0"/>
                <a:sym typeface="Montserrat Light"/>
              </a:rPr>
              <a:t>1</a:t>
            </a:r>
            <a:r>
              <a:rPr lang="vi-VN" altLang="en-US" sz="2800" i="1" baseline="30000" dirty="0">
                <a:solidFill>
                  <a:schemeClr val="lt1"/>
                </a:solidFill>
                <a:latin typeface="Lato Light" panose="020F0502020204030203" charset="0"/>
                <a:ea typeface="Montserrat Light"/>
                <a:cs typeface="Lato Light" panose="020F0502020204030203" charset="0"/>
                <a:sym typeface="Montserrat Light"/>
              </a:rPr>
              <a:t>,2,3</a:t>
            </a:r>
            <a:r>
              <a:rPr lang="en-US" sz="2800" i="1" baseline="30000" dirty="0">
                <a:solidFill>
                  <a:schemeClr val="lt1"/>
                </a:solidFill>
                <a:latin typeface="Lato Light" panose="020F0502020204030203" charset="0"/>
                <a:ea typeface="Montserrat Light"/>
                <a:cs typeface="Lato Light" panose="020F0502020204030203" charset="0"/>
                <a:sym typeface="Montserrat Light"/>
              </a:rPr>
              <a:t> </a:t>
            </a:r>
            <a:r>
              <a:rPr lang="en-US" sz="2800" i="1" dirty="0" err="1">
                <a:solidFill>
                  <a:schemeClr val="lt1"/>
                </a:solidFill>
                <a:latin typeface="Lato Light" panose="020F0502020204030203" charset="0"/>
                <a:ea typeface="Montserrat Light"/>
                <a:cs typeface="Lato Light" panose="020F0502020204030203" charset="0"/>
                <a:sym typeface="Montserrat Light"/>
              </a:rPr>
              <a:t>Sinh</a:t>
            </a:r>
            <a:r>
              <a:rPr lang="en-US" sz="2800" i="1" dirty="0">
                <a:solidFill>
                  <a:schemeClr val="lt1"/>
                </a:solidFill>
                <a:latin typeface="Lato Light" panose="020F0502020204030203" charset="0"/>
                <a:ea typeface="Montserrat Light"/>
                <a:cs typeface="Lato Light" panose="020F0502020204030203" charset="0"/>
                <a:sym typeface="Montserrat Light"/>
              </a:rPr>
              <a:t> </a:t>
            </a:r>
            <a:r>
              <a:rPr lang="en-US" sz="2800" i="1" dirty="0" err="1">
                <a:solidFill>
                  <a:schemeClr val="lt1"/>
                </a:solidFill>
                <a:latin typeface="Lato Light" panose="020F0502020204030203" charset="0"/>
                <a:ea typeface="Montserrat Light"/>
                <a:cs typeface="Lato Light" panose="020F0502020204030203" charset="0"/>
                <a:sym typeface="Montserrat Light"/>
              </a:rPr>
              <a:t>viên</a:t>
            </a:r>
            <a:r>
              <a:rPr lang="en-US" sz="2800" i="1" dirty="0">
                <a:solidFill>
                  <a:schemeClr val="lt1"/>
                </a:solidFill>
                <a:latin typeface="Lato Light" panose="020F0502020204030203" charset="0"/>
                <a:ea typeface="Montserrat Light"/>
                <a:cs typeface="Lato Light" panose="020F0502020204030203" charset="0"/>
                <a:sym typeface="Montserrat Light"/>
              </a:rPr>
              <a:t> </a:t>
            </a:r>
            <a:r>
              <a:rPr lang="en-US" sz="2800" i="1" dirty="0" err="1">
                <a:solidFill>
                  <a:schemeClr val="lt1"/>
                </a:solidFill>
                <a:latin typeface="Lato Light" panose="020F0502020204030203" charset="0"/>
                <a:ea typeface="Montserrat Light"/>
                <a:cs typeface="Lato Light" panose="020F0502020204030203" charset="0"/>
                <a:sym typeface="Montserrat Light"/>
              </a:rPr>
              <a:t>ngành</a:t>
            </a:r>
            <a:r>
              <a:rPr lang="vi-VN" altLang="en-US" sz="2800" i="1" dirty="0" err="1">
                <a:solidFill>
                  <a:schemeClr val="lt1"/>
                </a:solidFill>
                <a:latin typeface="Lato Light" panose="020F0502020204030203" charset="0"/>
                <a:ea typeface="Montserrat Light"/>
                <a:cs typeface="Lato Light" panose="020F0502020204030203" charset="0"/>
                <a:sym typeface="Montserrat Light"/>
              </a:rPr>
              <a:t> Khoa Học Máy Tính, </a:t>
            </a:r>
            <a:r>
              <a:rPr lang="en-US" sz="2800" i="1" baseline="30000" dirty="0">
                <a:solidFill>
                  <a:schemeClr val="lt1"/>
                </a:solidFill>
                <a:latin typeface="Lato Light" panose="020F0502020204030203" charset="0"/>
                <a:ea typeface="Montserrat Light"/>
                <a:cs typeface="Lato Light" panose="020F0502020204030203" charset="0"/>
                <a:sym typeface="Montserrat Light"/>
              </a:rPr>
              <a:t>*</a:t>
            </a:r>
            <a:r>
              <a:rPr lang="en-US" sz="2800" i="1" dirty="0">
                <a:solidFill>
                  <a:schemeClr val="lt1"/>
                </a:solidFill>
                <a:latin typeface="Lato Light" panose="020F0502020204030203" charset="0"/>
                <a:ea typeface="Montserrat Light"/>
                <a:cs typeface="Lato Light" panose="020F0502020204030203" charset="0"/>
                <a:sym typeface="Montserrat Light"/>
              </a:rPr>
              <a:t> </a:t>
            </a:r>
            <a:r>
              <a:rPr lang="vi-VN" altLang="en-US" sz="2800" i="1" dirty="0">
                <a:solidFill>
                  <a:schemeClr val="lt1"/>
                </a:solidFill>
                <a:latin typeface="Lato Light" panose="020F0502020204030203" charset="0"/>
                <a:ea typeface="Montserrat Light"/>
                <a:cs typeface="Lato Light" panose="020F0502020204030203" charset="0"/>
                <a:sym typeface="Montserrat Light"/>
              </a:rPr>
              <a:t>GVHD Khoa Công Nghệ Thông Tin </a:t>
            </a:r>
            <a:endParaRPr lang="vi-VN" altLang="en-US" sz="2800" i="1" dirty="0">
              <a:solidFill>
                <a:schemeClr val="lt1"/>
              </a:solidFill>
              <a:latin typeface="Lato Light" panose="020F0502020204030203" charset="0"/>
              <a:ea typeface="Montserrat Light"/>
              <a:cs typeface="Lato Light" panose="020F0502020204030203" charset="0"/>
              <a:sym typeface="Montserrat Light"/>
            </a:endParaRPr>
          </a:p>
        </p:txBody>
      </p:sp>
      <p:sp>
        <p:nvSpPr>
          <p:cNvPr id="12" name="Google Shape;94;p1"/>
          <p:cNvSpPr txBox="1"/>
          <p:nvPr/>
        </p:nvSpPr>
        <p:spPr>
          <a:xfrm>
            <a:off x="1223390" y="1721475"/>
            <a:ext cx="7740000" cy="492125"/>
          </a:xfrm>
          <a:prstGeom prst="rect">
            <a:avLst/>
          </a:prstGeom>
          <a:noFill/>
          <a:ln>
            <a:noFill/>
          </a:ln>
        </p:spPr>
        <p:txBody>
          <a:bodyPr spcFirstLastPara="1" wrap="square" lIns="0" tIns="0" rIns="0" bIns="0" anchor="t" anchorCtr="0">
            <a:spAutoFit/>
          </a:bodyPr>
          <a:lstStyle/>
          <a:p>
            <a:pPr marL="0" indent="0">
              <a:buNone/>
            </a:pPr>
            <a:r>
              <a:rPr lang="en-US" sz="3200" i="1" dirty="0">
                <a:solidFill>
                  <a:schemeClr val="lt1"/>
                </a:solidFill>
                <a:latin typeface="Lato Heavy" panose="020F0502020204030203" charset="0"/>
                <a:ea typeface="Montserrat Light"/>
                <a:cs typeface="Lato Heavy" panose="020F0502020204030203" charset="0"/>
                <a:sym typeface="Montserrat Light"/>
              </a:rPr>
              <a:t>Khoa </a:t>
            </a:r>
            <a:r>
              <a:rPr lang="en-US" sz="3200" i="1" dirty="0" err="1">
                <a:solidFill>
                  <a:schemeClr val="lt1"/>
                </a:solidFill>
                <a:latin typeface="Lato Heavy" panose="020F0502020204030203" charset="0"/>
                <a:ea typeface="Montserrat Light"/>
                <a:cs typeface="Lato Heavy" panose="020F0502020204030203" charset="0"/>
                <a:sym typeface="Montserrat Light"/>
              </a:rPr>
              <a:t>Công</a:t>
            </a:r>
            <a:r>
              <a:rPr lang="en-US" sz="3200" i="1" dirty="0">
                <a:solidFill>
                  <a:schemeClr val="lt1"/>
                </a:solidFill>
                <a:latin typeface="Lato Heavy" panose="020F0502020204030203" charset="0"/>
                <a:ea typeface="Montserrat Light"/>
                <a:cs typeface="Lato Heavy" panose="020F0502020204030203" charset="0"/>
                <a:sym typeface="Montserrat Light"/>
              </a:rPr>
              <a:t> </a:t>
            </a:r>
            <a:r>
              <a:rPr lang="en-US" sz="3200" i="1" dirty="0" err="1">
                <a:solidFill>
                  <a:schemeClr val="lt1"/>
                </a:solidFill>
                <a:latin typeface="Lato Heavy" panose="020F0502020204030203" charset="0"/>
                <a:ea typeface="Montserrat Light"/>
                <a:cs typeface="Lato Heavy" panose="020F0502020204030203" charset="0"/>
                <a:sym typeface="Montserrat Light"/>
              </a:rPr>
              <a:t>nghệ</a:t>
            </a:r>
            <a:r>
              <a:rPr lang="en-US" sz="3200" i="1" dirty="0">
                <a:solidFill>
                  <a:schemeClr val="lt1"/>
                </a:solidFill>
                <a:latin typeface="Lato Heavy" panose="020F0502020204030203" charset="0"/>
                <a:ea typeface="Montserrat Light"/>
                <a:cs typeface="Lato Heavy" panose="020F0502020204030203" charset="0"/>
                <a:sym typeface="Montserrat Light"/>
              </a:rPr>
              <a:t> </a:t>
            </a:r>
            <a:r>
              <a:rPr lang="en-US" sz="3200" i="1" dirty="0" err="1">
                <a:solidFill>
                  <a:schemeClr val="lt1"/>
                </a:solidFill>
                <a:latin typeface="Lato Heavy" panose="020F0502020204030203" charset="0"/>
                <a:ea typeface="Montserrat Light"/>
                <a:cs typeface="Lato Heavy" panose="020F0502020204030203" charset="0"/>
                <a:sym typeface="Montserrat Light"/>
              </a:rPr>
              <a:t>Thông</a:t>
            </a:r>
            <a:r>
              <a:rPr lang="en-US" sz="3200" i="1" dirty="0">
                <a:solidFill>
                  <a:schemeClr val="lt1"/>
                </a:solidFill>
                <a:latin typeface="Lato Heavy" panose="020F0502020204030203" charset="0"/>
                <a:ea typeface="Montserrat Light"/>
                <a:cs typeface="Lato Heavy" panose="020F0502020204030203" charset="0"/>
                <a:sym typeface="Montserrat Light"/>
              </a:rPr>
              <a:t> tin</a:t>
            </a:r>
            <a:endParaRPr sz="3200" i="1" dirty="0">
              <a:solidFill>
                <a:schemeClr val="lt1"/>
              </a:solidFill>
              <a:latin typeface="Lato Heavy" panose="020F0502020204030203" charset="0"/>
              <a:ea typeface="Montserrat Light"/>
              <a:cs typeface="Lato Heavy" panose="020F0502020204030203" charset="0"/>
              <a:sym typeface="Montserrat Light"/>
            </a:endParaRPr>
          </a:p>
        </p:txBody>
      </p:sp>
      <p:sp>
        <p:nvSpPr>
          <p:cNvPr id="21" name="Google Shape;103;p1"/>
          <p:cNvSpPr/>
          <p:nvPr/>
        </p:nvSpPr>
        <p:spPr>
          <a:xfrm>
            <a:off x="8815024" y="26591634"/>
            <a:ext cx="7449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3" name="Google Shape;105;p1"/>
          <p:cNvSpPr txBox="1"/>
          <p:nvPr/>
        </p:nvSpPr>
        <p:spPr>
          <a:xfrm>
            <a:off x="1651400" y="7654225"/>
            <a:ext cx="7269600" cy="492600"/>
          </a:xfrm>
          <a:prstGeom prst="rect">
            <a:avLst/>
          </a:prstGeom>
          <a:solidFill>
            <a:srgbClr val="FFF2CC"/>
          </a:solidFill>
          <a:ln>
            <a:noFill/>
          </a:ln>
        </p:spPr>
        <p:txBody>
          <a:bodyPr spcFirstLastPara="1" wrap="square" lIns="91425" tIns="91425" rIns="91425" bIns="91425" anchor="t" anchorCtr="0">
            <a:noAutofit/>
          </a:bodyPr>
          <a:lstStyle/>
          <a:p>
            <a:pPr marL="0" indent="0" algn="just">
              <a:buNone/>
            </a:pPr>
            <a:r>
              <a:rPr lang="en-US" sz="2000" b="1">
                <a:solidFill>
                  <a:srgbClr val="0432FF"/>
                </a:solidFill>
                <a:latin typeface="Times New Roman" panose="02020603050405020304" charset="0"/>
                <a:ea typeface="Montserrat"/>
                <a:cs typeface="Times New Roman" panose="02020603050405020304" charset="0"/>
                <a:sym typeface="Montserrat"/>
              </a:rPr>
              <a:t>GIỚI THIỆU</a:t>
            </a:r>
            <a:r>
              <a:rPr lang="vi-VN" altLang="en-US" sz="2000" b="1">
                <a:solidFill>
                  <a:srgbClr val="0432FF"/>
                </a:solidFill>
                <a:latin typeface="Times New Roman" panose="02020603050405020304" charset="0"/>
                <a:ea typeface="Montserrat"/>
                <a:cs typeface="Times New Roman" panose="02020603050405020304" charset="0"/>
                <a:sym typeface="Montserrat"/>
              </a:rPr>
              <a:t> </a:t>
            </a:r>
            <a:endParaRPr lang="vi-VN" altLang="en-US" sz="2000" b="1">
              <a:solidFill>
                <a:srgbClr val="0432FF"/>
              </a:solidFill>
              <a:latin typeface="Times New Roman" panose="02020603050405020304" charset="0"/>
              <a:ea typeface="Montserrat"/>
              <a:cs typeface="Times New Roman" panose="02020603050405020304" charset="0"/>
              <a:sym typeface="Montserrat"/>
            </a:endParaRPr>
          </a:p>
        </p:txBody>
      </p:sp>
      <p:sp>
        <p:nvSpPr>
          <p:cNvPr id="25" name="Google Shape;107;p1"/>
          <p:cNvSpPr txBox="1"/>
          <p:nvPr/>
        </p:nvSpPr>
        <p:spPr>
          <a:xfrm>
            <a:off x="1651400" y="12052450"/>
            <a:ext cx="18019200" cy="492600"/>
          </a:xfrm>
          <a:prstGeom prst="rect">
            <a:avLst/>
          </a:prstGeom>
          <a:solidFill>
            <a:srgbClr val="FFF2CC"/>
          </a:solidFill>
          <a:ln>
            <a:noFill/>
          </a:ln>
        </p:spPr>
        <p:txBody>
          <a:bodyPr spcFirstLastPara="1" wrap="square" lIns="91425" tIns="91425" rIns="91425" bIns="91425" anchor="t" anchorCtr="0">
            <a:noAutofit/>
          </a:bodyPr>
          <a:lstStyle/>
          <a:p>
            <a:pPr marL="0" indent="0" algn="just">
              <a:buNone/>
            </a:pPr>
            <a:r>
              <a:rPr lang="en-US" sz="2000" b="1">
                <a:solidFill>
                  <a:srgbClr val="0432FF"/>
                </a:solidFill>
                <a:latin typeface="Montserrat"/>
                <a:ea typeface="Montserrat"/>
                <a:cs typeface="Montserrat"/>
                <a:sym typeface="Montserrat"/>
              </a:rPr>
              <a:t>PHƯƠNG PHÁP THỰC HIỆN</a:t>
            </a:r>
            <a:endParaRPr>
              <a:solidFill>
                <a:srgbClr val="0432FF"/>
              </a:solidFill>
              <a:latin typeface="Calibri"/>
              <a:ea typeface="Calibri"/>
              <a:cs typeface="Calibri"/>
              <a:sym typeface="Calibri"/>
            </a:endParaRPr>
          </a:p>
        </p:txBody>
      </p:sp>
      <p:sp>
        <p:nvSpPr>
          <p:cNvPr id="28" name="Google Shape;110;p1"/>
          <p:cNvSpPr txBox="1"/>
          <p:nvPr/>
        </p:nvSpPr>
        <p:spPr>
          <a:xfrm>
            <a:off x="9443925" y="7654225"/>
            <a:ext cx="10246800" cy="492600"/>
          </a:xfrm>
          <a:prstGeom prst="rect">
            <a:avLst/>
          </a:prstGeom>
          <a:solidFill>
            <a:srgbClr val="FFF2CC"/>
          </a:solidFill>
          <a:ln>
            <a:noFill/>
          </a:ln>
        </p:spPr>
        <p:txBody>
          <a:bodyPr spcFirstLastPara="1" wrap="square" lIns="91425" tIns="91425" rIns="91425" bIns="91425" anchor="t" anchorCtr="0">
            <a:noAutofit/>
          </a:bodyPr>
          <a:lstStyle/>
          <a:p>
            <a:pPr marL="0" indent="0" algn="just">
              <a:buNone/>
            </a:pPr>
            <a:r>
              <a:rPr lang="en-US" sz="2000" b="1">
                <a:solidFill>
                  <a:srgbClr val="0432FF"/>
                </a:solidFill>
                <a:latin typeface="Montserrat"/>
                <a:ea typeface="Montserrat"/>
                <a:cs typeface="Montserrat"/>
                <a:sym typeface="Montserrat"/>
              </a:rPr>
              <a:t>TẬP DỮ LIỆU</a:t>
            </a:r>
            <a:endParaRPr>
              <a:solidFill>
                <a:srgbClr val="0432FF"/>
              </a:solidFill>
              <a:latin typeface="Calibri"/>
              <a:ea typeface="Calibri"/>
              <a:cs typeface="Calibri"/>
              <a:sym typeface="Calibri"/>
            </a:endParaRPr>
          </a:p>
        </p:txBody>
      </p:sp>
      <p:sp>
        <p:nvSpPr>
          <p:cNvPr id="30" name="Google Shape;112;p1"/>
          <p:cNvSpPr txBox="1"/>
          <p:nvPr/>
        </p:nvSpPr>
        <p:spPr>
          <a:xfrm>
            <a:off x="1868375" y="20942825"/>
            <a:ext cx="12023400" cy="492600"/>
          </a:xfrm>
          <a:prstGeom prst="rect">
            <a:avLst/>
          </a:prstGeom>
          <a:solidFill>
            <a:srgbClr val="FFF2CC"/>
          </a:solidFill>
          <a:ln>
            <a:noFill/>
          </a:ln>
        </p:spPr>
        <p:txBody>
          <a:bodyPr spcFirstLastPara="1" wrap="square" lIns="91425" tIns="91425" rIns="91425" bIns="91425" anchor="t" anchorCtr="0">
            <a:noAutofit/>
          </a:bodyPr>
          <a:lstStyle/>
          <a:p>
            <a:pPr marL="0" indent="0" algn="just">
              <a:buNone/>
            </a:pPr>
            <a:r>
              <a:rPr lang="en-US" sz="2000" b="1">
                <a:solidFill>
                  <a:srgbClr val="0432FF"/>
                </a:solidFill>
                <a:latin typeface="Montserrat"/>
                <a:ea typeface="Montserrat"/>
                <a:cs typeface="Montserrat"/>
                <a:sym typeface="Montserrat"/>
              </a:rPr>
              <a:t>KẾT QUẢ THỰC NGHIỆM</a:t>
            </a:r>
            <a:endParaRPr>
              <a:solidFill>
                <a:srgbClr val="0432FF"/>
              </a:solidFill>
              <a:latin typeface="Calibri"/>
              <a:ea typeface="Calibri"/>
              <a:cs typeface="Calibri"/>
              <a:sym typeface="Calibri"/>
            </a:endParaRPr>
          </a:p>
        </p:txBody>
      </p:sp>
      <p:sp>
        <p:nvSpPr>
          <p:cNvPr id="31" name="Google Shape;113;p1"/>
          <p:cNvSpPr/>
          <p:nvPr/>
        </p:nvSpPr>
        <p:spPr>
          <a:xfrm>
            <a:off x="14332400" y="21470811"/>
            <a:ext cx="5047200" cy="5030700"/>
          </a:xfrm>
          <a:prstGeom prst="rect">
            <a:avLst/>
          </a:prstGeom>
          <a:noFill/>
          <a:ln>
            <a:noFill/>
          </a:ln>
        </p:spPr>
        <p:txBody>
          <a:bodyPr spcFirstLastPara="1" wrap="square" lIns="91425" tIns="45700" rIns="91425" bIns="45700" anchor="t" anchorCtr="0">
            <a:noAutofit/>
          </a:bodyPr>
          <a:lstStyle/>
          <a:p>
            <a:pPr marL="457200" marR="0" lvl="0" indent="-381000" algn="just" rtl="0">
              <a:spcBef>
                <a:spcPts val="0"/>
              </a:spcBef>
              <a:spcAft>
                <a:spcPts val="0"/>
              </a:spcAft>
              <a:buClr>
                <a:schemeClr val="dk1"/>
              </a:buClr>
              <a:buSzPts val="2400"/>
              <a:buFont typeface="Times New Roman" panose="02020603050405020304"/>
              <a:buChar char="●"/>
            </a:pPr>
          </a:p>
        </p:txBody>
      </p:sp>
      <p:sp>
        <p:nvSpPr>
          <p:cNvPr id="32" name="Google Shape;114;p1"/>
          <p:cNvSpPr txBox="1"/>
          <p:nvPr/>
        </p:nvSpPr>
        <p:spPr>
          <a:xfrm>
            <a:off x="14407250" y="20942826"/>
            <a:ext cx="4897500" cy="492600"/>
          </a:xfrm>
          <a:prstGeom prst="rect">
            <a:avLst/>
          </a:prstGeom>
          <a:solidFill>
            <a:srgbClr val="FFF2CC"/>
          </a:solidFill>
          <a:ln>
            <a:noFill/>
          </a:ln>
        </p:spPr>
        <p:txBody>
          <a:bodyPr spcFirstLastPara="1" wrap="square" lIns="91425" tIns="91425" rIns="91425" bIns="91425" anchor="t" anchorCtr="0">
            <a:noAutofit/>
          </a:bodyPr>
          <a:lstStyle/>
          <a:p>
            <a:pPr marL="0" indent="0" algn="just">
              <a:buNone/>
            </a:pPr>
            <a:r>
              <a:rPr lang="en-US" sz="2000" b="1">
                <a:solidFill>
                  <a:srgbClr val="0432FF"/>
                </a:solidFill>
                <a:latin typeface="Montserrat"/>
                <a:ea typeface="Montserrat"/>
                <a:cs typeface="Montserrat"/>
                <a:sym typeface="Montserrat"/>
              </a:rPr>
              <a:t>KẾT LUẬN</a:t>
            </a:r>
            <a:endParaRPr>
              <a:solidFill>
                <a:srgbClr val="0432FF"/>
              </a:solidFill>
              <a:latin typeface="Calibri"/>
              <a:ea typeface="Calibri"/>
              <a:cs typeface="Calibri"/>
              <a:sym typeface="Calibri"/>
            </a:endParaRPr>
          </a:p>
        </p:txBody>
      </p:sp>
      <p:graphicFrame>
        <p:nvGraphicFramePr>
          <p:cNvPr id="3" name="Table 2"/>
          <p:cNvGraphicFramePr/>
          <p:nvPr/>
        </p:nvGraphicFramePr>
        <p:xfrm>
          <a:off x="9443720" y="8829675"/>
          <a:ext cx="10226675" cy="1236980"/>
        </p:xfrm>
        <a:graphic>
          <a:graphicData uri="http://schemas.openxmlformats.org/drawingml/2006/table">
            <a:tbl>
              <a:tblPr firstRow="1" bandRow="1">
                <a:tableStyleId>{5C22544A-7EE6-4342-B048-85BDC9FD1C3A}</a:tableStyleId>
              </a:tblPr>
              <a:tblGrid>
                <a:gridCol w="944880"/>
                <a:gridCol w="887730"/>
                <a:gridCol w="955675"/>
                <a:gridCol w="999490"/>
                <a:gridCol w="1440815"/>
                <a:gridCol w="1144905"/>
                <a:gridCol w="1305560"/>
                <a:gridCol w="1089025"/>
                <a:gridCol w="1458595"/>
              </a:tblGrid>
              <a:tr h="587375">
                <a:tc>
                  <a:txBody>
                    <a:bodyPr/>
                    <a:p>
                      <a:pPr algn="ctr">
                        <a:buNone/>
                      </a:pPr>
                      <a:r>
                        <a:rPr lang="vi-VN" altLang="en-US" b="1">
                          <a:solidFill>
                            <a:schemeClr val="tx1"/>
                          </a:solidFill>
                        </a:rPr>
                        <a:t>time</a:t>
                      </a:r>
                      <a:endParaRPr lang="vi-VN" altLang="en-US" b="1">
                        <a:solidFill>
                          <a:schemeClr val="tx1"/>
                        </a:solidFill>
                      </a:endParaRPr>
                    </a:p>
                  </a:txBody>
                  <a:tcPr>
                    <a:solidFill>
                      <a:schemeClr val="accent6">
                        <a:lumMod val="60000"/>
                        <a:lumOff val="40000"/>
                      </a:schemeClr>
                    </a:solidFill>
                  </a:tcPr>
                </a:tc>
                <a:tc>
                  <a:txBody>
                    <a:bodyPr/>
                    <a:p>
                      <a:pPr algn="ctr">
                        <a:buNone/>
                      </a:pPr>
                      <a:r>
                        <a:rPr lang="en-US" b="1">
                          <a:solidFill>
                            <a:schemeClr val="tx1"/>
                          </a:solidFill>
                        </a:rPr>
                        <a:t>open</a:t>
                      </a:r>
                      <a:endParaRPr lang="en-US" b="1">
                        <a:solidFill>
                          <a:schemeClr val="tx1"/>
                        </a:solidFill>
                      </a:endParaRPr>
                    </a:p>
                  </a:txBody>
                  <a:tcPr>
                    <a:solidFill>
                      <a:schemeClr val="accent6">
                        <a:lumMod val="60000"/>
                        <a:lumOff val="40000"/>
                      </a:schemeClr>
                    </a:solidFill>
                  </a:tcPr>
                </a:tc>
                <a:tc>
                  <a:txBody>
                    <a:bodyPr/>
                    <a:p>
                      <a:pPr algn="ctr">
                        <a:buNone/>
                      </a:pPr>
                      <a:r>
                        <a:rPr lang="en-US" b="1">
                          <a:solidFill>
                            <a:schemeClr val="tx1"/>
                          </a:solidFill>
                        </a:rPr>
                        <a:t>high</a:t>
                      </a:r>
                      <a:endParaRPr lang="en-US" b="1">
                        <a:solidFill>
                          <a:schemeClr val="tx1"/>
                        </a:solidFill>
                      </a:endParaRPr>
                    </a:p>
                  </a:txBody>
                  <a:tcPr>
                    <a:solidFill>
                      <a:schemeClr val="accent6">
                        <a:lumMod val="60000"/>
                        <a:lumOff val="40000"/>
                      </a:schemeClr>
                    </a:solidFill>
                  </a:tcPr>
                </a:tc>
                <a:tc>
                  <a:txBody>
                    <a:bodyPr/>
                    <a:p>
                      <a:pPr algn="ctr">
                        <a:buNone/>
                      </a:pPr>
                      <a:r>
                        <a:rPr lang="en-US" b="1">
                          <a:solidFill>
                            <a:schemeClr val="tx1"/>
                          </a:solidFill>
                        </a:rPr>
                        <a:t>close</a:t>
                      </a:r>
                      <a:endParaRPr lang="en-US" b="1">
                        <a:solidFill>
                          <a:schemeClr val="tx1"/>
                        </a:solidFill>
                      </a:endParaRPr>
                    </a:p>
                  </a:txBody>
                  <a:tcPr>
                    <a:solidFill>
                      <a:schemeClr val="accent6">
                        <a:lumMod val="60000"/>
                        <a:lumOff val="40000"/>
                      </a:schemeClr>
                    </a:solidFill>
                  </a:tcPr>
                </a:tc>
                <a:tc>
                  <a:txBody>
                    <a:bodyPr/>
                    <a:p>
                      <a:pPr algn="ctr">
                        <a:buNone/>
                      </a:pPr>
                      <a:r>
                        <a:rPr lang="en-US" b="1">
                          <a:solidFill>
                            <a:schemeClr val="tx1"/>
                          </a:solidFill>
                        </a:rPr>
                        <a:t>volume</a:t>
                      </a:r>
                      <a:endParaRPr lang="en-US" b="1">
                        <a:solidFill>
                          <a:schemeClr val="tx1"/>
                        </a:solidFill>
                      </a:endParaRPr>
                    </a:p>
                  </a:txBody>
                  <a:tcPr>
                    <a:solidFill>
                      <a:schemeClr val="accent6">
                        <a:lumMod val="60000"/>
                        <a:lumOff val="40000"/>
                      </a:schemeClr>
                    </a:solidFill>
                  </a:tcPr>
                </a:tc>
                <a:tc>
                  <a:txBody>
                    <a:bodyPr/>
                    <a:p>
                      <a:pPr algn="ctr">
                        <a:buNone/>
                      </a:pPr>
                      <a:r>
                        <a:rPr lang="en-US" b="1">
                          <a:solidFill>
                            <a:schemeClr val="tx1"/>
                          </a:solidFill>
                        </a:rPr>
                        <a:t>MA_5</a:t>
                      </a:r>
                      <a:endParaRPr lang="en-US" b="1">
                        <a:solidFill>
                          <a:schemeClr val="tx1"/>
                        </a:solidFill>
                      </a:endParaRPr>
                    </a:p>
                  </a:txBody>
                  <a:tcPr>
                    <a:solidFill>
                      <a:schemeClr val="accent6">
                        <a:lumMod val="60000"/>
                        <a:lumOff val="40000"/>
                      </a:schemeClr>
                    </a:solidFill>
                  </a:tcPr>
                </a:tc>
                <a:tc>
                  <a:txBody>
                    <a:bodyPr/>
                    <a:p>
                      <a:pPr algn="ctr">
                        <a:buNone/>
                      </a:pPr>
                      <a:r>
                        <a:rPr lang="en-US" b="1">
                          <a:solidFill>
                            <a:schemeClr val="tx1"/>
                          </a:solidFill>
                        </a:rPr>
                        <a:t>MA_10</a:t>
                      </a:r>
                      <a:endParaRPr lang="en-US" b="1">
                        <a:solidFill>
                          <a:schemeClr val="tx1"/>
                        </a:solidFill>
                      </a:endParaRPr>
                    </a:p>
                  </a:txBody>
                  <a:tcPr>
                    <a:solidFill>
                      <a:schemeClr val="accent6">
                        <a:lumMod val="60000"/>
                        <a:lumOff val="40000"/>
                      </a:schemeClr>
                    </a:solidFill>
                  </a:tcPr>
                </a:tc>
                <a:tc>
                  <a:txBody>
                    <a:bodyPr/>
                    <a:p>
                      <a:pPr algn="ctr">
                        <a:buNone/>
                      </a:pPr>
                      <a:r>
                        <a:rPr lang="en-US" b="1">
                          <a:solidFill>
                            <a:schemeClr val="tx1"/>
                          </a:solidFill>
                        </a:rPr>
                        <a:t>MA_20</a:t>
                      </a:r>
                      <a:endParaRPr lang="en-US" b="1">
                        <a:solidFill>
                          <a:schemeClr val="tx1"/>
                        </a:solidFill>
                      </a:endParaRPr>
                    </a:p>
                  </a:txBody>
                  <a:tcPr>
                    <a:solidFill>
                      <a:schemeClr val="accent6">
                        <a:lumMod val="60000"/>
                        <a:lumOff val="40000"/>
                      </a:schemeClr>
                    </a:solidFill>
                  </a:tcPr>
                </a:tc>
                <a:tc>
                  <a:txBody>
                    <a:bodyPr/>
                    <a:p>
                      <a:pPr algn="ctr">
                        <a:buNone/>
                      </a:pPr>
                      <a:r>
                        <a:rPr lang="en-US" b="1">
                          <a:solidFill>
                            <a:schemeClr val="tx1"/>
                          </a:solidFill>
                        </a:rPr>
                        <a:t>EMA_5</a:t>
                      </a:r>
                      <a:endParaRPr lang="en-US" b="1">
                        <a:solidFill>
                          <a:schemeClr val="tx1"/>
                        </a:solidFill>
                      </a:endParaRPr>
                    </a:p>
                  </a:txBody>
                  <a:tcPr>
                    <a:solidFill>
                      <a:schemeClr val="accent6">
                        <a:lumMod val="60000"/>
                        <a:lumOff val="40000"/>
                      </a:schemeClr>
                    </a:solidFill>
                  </a:tcPr>
                </a:tc>
              </a:tr>
              <a:tr h="649605">
                <a:tc>
                  <a:txBody>
                    <a:bodyPr/>
                    <a:p>
                      <a:pPr algn="ctr">
                        <a:buNone/>
                      </a:pPr>
                      <a:r>
                        <a:rPr lang="en-US" b="1">
                          <a:solidFill>
                            <a:schemeClr val="tx1"/>
                          </a:solidFill>
                        </a:rPr>
                        <a:t>EMA_10</a:t>
                      </a:r>
                      <a:endParaRPr lang="en-US" b="1">
                        <a:solidFill>
                          <a:schemeClr val="tx1"/>
                        </a:solidFill>
                      </a:endParaRPr>
                    </a:p>
                  </a:txBody>
                  <a:tcPr>
                    <a:solidFill>
                      <a:schemeClr val="accent6">
                        <a:lumMod val="60000"/>
                        <a:lumOff val="40000"/>
                      </a:schemeClr>
                    </a:solidFill>
                  </a:tcPr>
                </a:tc>
                <a:tc>
                  <a:txBody>
                    <a:bodyPr/>
                    <a:p>
                      <a:pPr algn="ctr">
                        <a:buNone/>
                      </a:pPr>
                      <a:r>
                        <a:rPr lang="en-US" b="1">
                          <a:solidFill>
                            <a:schemeClr val="tx1"/>
                          </a:solidFill>
                        </a:rPr>
                        <a:t>EMA_20</a:t>
                      </a:r>
                      <a:endParaRPr lang="en-US" b="1">
                        <a:solidFill>
                          <a:schemeClr val="tx1"/>
                        </a:solidFill>
                      </a:endParaRPr>
                    </a:p>
                  </a:txBody>
                  <a:tcPr>
                    <a:solidFill>
                      <a:schemeClr val="accent6">
                        <a:lumMod val="60000"/>
                        <a:lumOff val="40000"/>
                      </a:schemeClr>
                    </a:solidFill>
                  </a:tcPr>
                </a:tc>
                <a:tc>
                  <a:txBody>
                    <a:bodyPr/>
                    <a:p>
                      <a:pPr algn="ctr">
                        <a:buNone/>
                      </a:pPr>
                      <a:r>
                        <a:rPr lang="en-US" b="1">
                          <a:solidFill>
                            <a:schemeClr val="tx1"/>
                          </a:solidFill>
                        </a:rPr>
                        <a:t>RSI_14</a:t>
                      </a:r>
                      <a:endParaRPr lang="en-US" b="1">
                        <a:solidFill>
                          <a:schemeClr val="tx1"/>
                        </a:solidFill>
                      </a:endParaRPr>
                    </a:p>
                  </a:txBody>
                  <a:tcPr>
                    <a:solidFill>
                      <a:schemeClr val="accent6">
                        <a:lumMod val="60000"/>
                        <a:lumOff val="40000"/>
                      </a:schemeClr>
                    </a:solidFill>
                  </a:tcPr>
                </a:tc>
                <a:tc>
                  <a:txBody>
                    <a:bodyPr/>
                    <a:p>
                      <a:pPr algn="ctr">
                        <a:buNone/>
                      </a:pPr>
                      <a:r>
                        <a:rPr lang="en-US" b="1">
                          <a:solidFill>
                            <a:schemeClr val="tx1"/>
                          </a:solidFill>
                        </a:rPr>
                        <a:t>MACD</a:t>
                      </a:r>
                      <a:endParaRPr lang="en-US" b="1">
                        <a:solidFill>
                          <a:schemeClr val="tx1"/>
                        </a:solidFill>
                      </a:endParaRPr>
                    </a:p>
                  </a:txBody>
                  <a:tcPr>
                    <a:solidFill>
                      <a:schemeClr val="accent6">
                        <a:lumMod val="60000"/>
                        <a:lumOff val="40000"/>
                      </a:schemeClr>
                    </a:solidFill>
                  </a:tcPr>
                </a:tc>
                <a:tc>
                  <a:txBody>
                    <a:bodyPr/>
                    <a:p>
                      <a:pPr algn="ctr">
                        <a:buNone/>
                      </a:pPr>
                      <a:r>
                        <a:rPr lang="en-US" b="1">
                          <a:solidFill>
                            <a:schemeClr val="tx1"/>
                          </a:solidFill>
                        </a:rPr>
                        <a:t>MACD_signal</a:t>
                      </a:r>
                      <a:endParaRPr lang="en-US" b="1">
                        <a:solidFill>
                          <a:schemeClr val="tx1"/>
                        </a:solidFill>
                      </a:endParaRPr>
                    </a:p>
                  </a:txBody>
                  <a:tcPr>
                    <a:solidFill>
                      <a:schemeClr val="accent6">
                        <a:lumMod val="60000"/>
                        <a:lumOff val="40000"/>
                      </a:schemeClr>
                    </a:solidFill>
                  </a:tcPr>
                </a:tc>
                <a:tc>
                  <a:txBody>
                    <a:bodyPr/>
                    <a:p>
                      <a:pPr algn="ctr">
                        <a:buNone/>
                      </a:pPr>
                      <a:r>
                        <a:rPr lang="en-US" b="1">
                          <a:solidFill>
                            <a:schemeClr val="tx1"/>
                          </a:solidFill>
                        </a:rPr>
                        <a:t>MACD_diff</a:t>
                      </a:r>
                      <a:endParaRPr lang="en-US" b="1">
                        <a:solidFill>
                          <a:schemeClr val="tx1"/>
                        </a:solidFill>
                      </a:endParaRPr>
                    </a:p>
                  </a:txBody>
                  <a:tcPr>
                    <a:solidFill>
                      <a:schemeClr val="accent6">
                        <a:lumMod val="60000"/>
                        <a:lumOff val="40000"/>
                      </a:schemeClr>
                    </a:solidFill>
                  </a:tcPr>
                </a:tc>
                <a:tc>
                  <a:txBody>
                    <a:bodyPr/>
                    <a:p>
                      <a:pPr algn="ctr">
                        <a:buNone/>
                      </a:pPr>
                      <a:r>
                        <a:rPr lang="en-US" b="1">
                          <a:solidFill>
                            <a:schemeClr val="tx1"/>
                          </a:solidFill>
                        </a:rPr>
                        <a:t>BB_middle</a:t>
                      </a:r>
                      <a:endParaRPr lang="en-US" b="1">
                        <a:solidFill>
                          <a:schemeClr val="tx1"/>
                        </a:solidFill>
                      </a:endParaRPr>
                    </a:p>
                  </a:txBody>
                  <a:tcPr>
                    <a:solidFill>
                      <a:schemeClr val="accent6">
                        <a:lumMod val="60000"/>
                        <a:lumOff val="40000"/>
                      </a:schemeClr>
                    </a:solidFill>
                  </a:tcPr>
                </a:tc>
                <a:tc>
                  <a:txBody>
                    <a:bodyPr/>
                    <a:p>
                      <a:pPr algn="ctr">
                        <a:buNone/>
                      </a:pPr>
                      <a:r>
                        <a:rPr lang="en-US" b="1">
                          <a:solidFill>
                            <a:schemeClr val="tx1"/>
                          </a:solidFill>
                        </a:rPr>
                        <a:t>BB_upper</a:t>
                      </a:r>
                      <a:endParaRPr lang="en-US" b="1">
                        <a:solidFill>
                          <a:schemeClr val="tx1"/>
                        </a:solidFill>
                      </a:endParaRPr>
                    </a:p>
                  </a:txBody>
                  <a:tcPr>
                    <a:solidFill>
                      <a:schemeClr val="accent6">
                        <a:lumMod val="60000"/>
                        <a:lumOff val="40000"/>
                      </a:schemeClr>
                    </a:solidFill>
                  </a:tcPr>
                </a:tc>
                <a:tc>
                  <a:txBody>
                    <a:bodyPr/>
                    <a:p>
                      <a:pPr algn="ctr">
                        <a:buNone/>
                      </a:pPr>
                      <a:r>
                        <a:rPr lang="en-US" b="1">
                          <a:solidFill>
                            <a:schemeClr val="tx1"/>
                          </a:solidFill>
                        </a:rPr>
                        <a:t>BB_lower</a:t>
                      </a:r>
                      <a:endParaRPr lang="en-US" b="1">
                        <a:solidFill>
                          <a:schemeClr val="tx1"/>
                        </a:solidFill>
                      </a:endParaRPr>
                    </a:p>
                  </a:txBody>
                  <a:tcPr>
                    <a:solidFill>
                      <a:schemeClr val="accent6">
                        <a:lumMod val="60000"/>
                        <a:lumOff val="40000"/>
                      </a:schemeClr>
                    </a:solidFill>
                  </a:tcPr>
                </a:tc>
              </a:tr>
            </a:tbl>
          </a:graphicData>
        </a:graphic>
      </p:graphicFrame>
      <p:sp>
        <p:nvSpPr>
          <p:cNvPr id="11" name="Text Box 10"/>
          <p:cNvSpPr txBox="1"/>
          <p:nvPr/>
        </p:nvSpPr>
        <p:spPr>
          <a:xfrm>
            <a:off x="9439910" y="8250555"/>
            <a:ext cx="6126480" cy="475615"/>
          </a:xfrm>
          <a:prstGeom prst="rect">
            <a:avLst/>
          </a:prstGeom>
          <a:noFill/>
        </p:spPr>
        <p:txBody>
          <a:bodyPr wrap="none" rtlCol="0">
            <a:spAutoFit/>
          </a:bodyPr>
          <a:p>
            <a:r>
              <a:rPr lang="en-US" sz="2500">
                <a:latin typeface="Lato" panose="020F0502020204030203" charset="0"/>
                <a:cs typeface="Lato" panose="020F0502020204030203" charset="0"/>
              </a:rPr>
              <a:t>B</a:t>
            </a:r>
            <a:r>
              <a:rPr lang="vi-VN" altLang="en-US" sz="2500">
                <a:latin typeface="Lato" panose="020F0502020204030203" charset="0"/>
                <a:cs typeface="Lato" panose="020F0502020204030203" charset="0"/>
              </a:rPr>
              <a:t>ộ dữ liệu về giá được thu thập từ vnstock</a:t>
            </a:r>
            <a:endParaRPr lang="vi-VN" altLang="en-US" sz="2500">
              <a:latin typeface="Lato" panose="020F0502020204030203" charset="0"/>
              <a:cs typeface="Lato" panose="020F0502020204030203" charset="0"/>
            </a:endParaRPr>
          </a:p>
        </p:txBody>
      </p:sp>
      <p:sp>
        <p:nvSpPr>
          <p:cNvPr id="13" name="Text Box 12"/>
          <p:cNvSpPr txBox="1"/>
          <p:nvPr/>
        </p:nvSpPr>
        <p:spPr>
          <a:xfrm>
            <a:off x="9443720" y="10170160"/>
            <a:ext cx="5636895" cy="475615"/>
          </a:xfrm>
          <a:prstGeom prst="rect">
            <a:avLst/>
          </a:prstGeom>
          <a:noFill/>
        </p:spPr>
        <p:txBody>
          <a:bodyPr wrap="none" rtlCol="0">
            <a:spAutoFit/>
          </a:bodyPr>
          <a:p>
            <a:r>
              <a:rPr lang="en-US" sz="2500">
                <a:latin typeface="Lato" panose="020F0502020204030203" charset="0"/>
                <a:cs typeface="Lato" panose="020F0502020204030203" charset="0"/>
              </a:rPr>
              <a:t>B</a:t>
            </a:r>
            <a:r>
              <a:rPr lang="vi-VN" altLang="en-US" sz="2500">
                <a:latin typeface="Lato" panose="020F0502020204030203" charset="0"/>
                <a:cs typeface="Lato" panose="020F0502020204030203" charset="0"/>
              </a:rPr>
              <a:t>ộ dữ liệu báo được thu thập từ kaggle</a:t>
            </a:r>
            <a:endParaRPr lang="vi-VN" altLang="en-US" sz="2500">
              <a:latin typeface="Lato" panose="020F0502020204030203" charset="0"/>
              <a:cs typeface="Lato" panose="020F0502020204030203" charset="0"/>
            </a:endParaRPr>
          </a:p>
        </p:txBody>
      </p:sp>
      <p:pic>
        <p:nvPicPr>
          <p:cNvPr id="15" name="Picture 14" descr="output"/>
          <p:cNvPicPr>
            <a:picLocks noChangeAspect="1"/>
          </p:cNvPicPr>
          <p:nvPr/>
        </p:nvPicPr>
        <p:blipFill>
          <a:blip r:embed="rId2"/>
          <a:stretch>
            <a:fillRect/>
          </a:stretch>
        </p:blipFill>
        <p:spPr>
          <a:xfrm>
            <a:off x="3049905" y="21797645"/>
            <a:ext cx="9660890" cy="4794250"/>
          </a:xfrm>
          <a:prstGeom prst="rect">
            <a:avLst/>
          </a:prstGeom>
        </p:spPr>
      </p:pic>
      <p:pic>
        <p:nvPicPr>
          <p:cNvPr id="16" name="Picture 15"/>
          <p:cNvPicPr>
            <a:picLocks noChangeAspect="1"/>
          </p:cNvPicPr>
          <p:nvPr/>
        </p:nvPicPr>
        <p:blipFill>
          <a:blip r:embed="rId3"/>
          <a:stretch>
            <a:fillRect/>
          </a:stretch>
        </p:blipFill>
        <p:spPr>
          <a:xfrm>
            <a:off x="10733405" y="14250035"/>
            <a:ext cx="8646160" cy="5436870"/>
          </a:xfrm>
          <a:prstGeom prst="rect">
            <a:avLst/>
          </a:prstGeom>
        </p:spPr>
      </p:pic>
      <p:sp>
        <p:nvSpPr>
          <p:cNvPr id="17" name="Text Box 16"/>
          <p:cNvSpPr txBox="1"/>
          <p:nvPr/>
        </p:nvSpPr>
        <p:spPr>
          <a:xfrm>
            <a:off x="13573760" y="13477875"/>
            <a:ext cx="3382645" cy="553085"/>
          </a:xfrm>
          <a:prstGeom prst="rect">
            <a:avLst/>
          </a:prstGeom>
          <a:noFill/>
        </p:spPr>
        <p:txBody>
          <a:bodyPr wrap="none" rtlCol="0">
            <a:spAutoFit/>
          </a:bodyPr>
          <a:p>
            <a:r>
              <a:rPr lang="vi-VN" altLang="en-US" sz="3000" b="1">
                <a:latin typeface="Lato" panose="020F0502020204030203" charset="0"/>
                <a:cs typeface="Lato" panose="020F0502020204030203" charset="0"/>
              </a:rPr>
              <a:t>Minh họa hệ thống</a:t>
            </a:r>
            <a:endParaRPr lang="vi-VN" altLang="en-US" sz="3000" b="1">
              <a:latin typeface="Lato" panose="020F0502020204030203" charset="0"/>
              <a:cs typeface="Lato" panose="020F0502020204030203" charset="0"/>
            </a:endParaRPr>
          </a:p>
        </p:txBody>
      </p:sp>
      <p:sp>
        <p:nvSpPr>
          <p:cNvPr id="2" name="Text Box 1"/>
          <p:cNvSpPr txBox="1"/>
          <p:nvPr/>
        </p:nvSpPr>
        <p:spPr>
          <a:xfrm>
            <a:off x="1651635" y="8124825"/>
            <a:ext cx="7269480" cy="3938270"/>
          </a:xfrm>
          <a:prstGeom prst="rect">
            <a:avLst/>
          </a:prstGeom>
          <a:noFill/>
        </p:spPr>
        <p:txBody>
          <a:bodyPr wrap="square" rtlCol="0">
            <a:spAutoFit/>
          </a:bodyPr>
          <a:p>
            <a:pPr algn="l">
              <a:lnSpc>
                <a:spcPct val="100000"/>
              </a:lnSpc>
            </a:pPr>
            <a:r>
              <a:rPr lang="vi-VN" altLang="en-US" sz="2500">
                <a:latin typeface="Lato Heavy" panose="020F0502020204030203" charset="0"/>
                <a:cs typeface="Lato Heavy" panose="020F0502020204030203" charset="0"/>
              </a:rPr>
              <a:t>AI:</a:t>
            </a:r>
            <a:endParaRPr lang="vi-VN" altLang="en-US" sz="2500">
              <a:latin typeface="Lato Heavy" panose="020F0502020204030203" charset="0"/>
              <a:cs typeface="Lato Heavy" panose="020F0502020204030203" charset="0"/>
            </a:endParaRPr>
          </a:p>
          <a:p>
            <a:pPr marL="342900" indent="-342900" algn="l">
              <a:lnSpc>
                <a:spcPct val="100000"/>
              </a:lnSpc>
              <a:buFont typeface="Arial" panose="020B0604020202020204" pitchFamily="34" charset="0"/>
              <a:buChar char="•"/>
            </a:pPr>
            <a:r>
              <a:rPr lang="vi-VN" altLang="en-US" sz="2500">
                <a:latin typeface="Lato" panose="020F0502020204030203" charset="0"/>
                <a:cs typeface="Lato" panose="020F0502020204030203" charset="0"/>
              </a:rPr>
              <a:t>Khai thác LSTM kết hợp bộ phân loại cảm xúc từ tin tức. Nền tảng MERN Stack giúp hiển thị giá và cung cấp blog tri thức tài chính để nâng cao trải nghiệm người dùng</a:t>
            </a:r>
            <a:endParaRPr lang="vi-VN" altLang="en-US" sz="2500">
              <a:latin typeface="Lato" panose="020F0502020204030203" charset="0"/>
              <a:cs typeface="Lato" panose="020F0502020204030203" charset="0"/>
            </a:endParaRPr>
          </a:p>
          <a:p>
            <a:pPr marL="0" indent="0" algn="l">
              <a:lnSpc>
                <a:spcPct val="100000"/>
              </a:lnSpc>
              <a:buFont typeface="Arial" panose="020B0604020202020204" pitchFamily="34" charset="0"/>
              <a:buNone/>
            </a:pPr>
            <a:br>
              <a:rPr lang="vi-VN" altLang="en-US" sz="2500">
                <a:latin typeface="Lato Heavy" panose="020F0502020204030203" charset="0"/>
                <a:cs typeface="Lato Heavy" panose="020F0502020204030203" charset="0"/>
              </a:rPr>
            </a:br>
            <a:r>
              <a:rPr lang="vi-VN" altLang="en-US" sz="2500">
                <a:latin typeface="Lato Heavy" panose="020F0502020204030203" charset="0"/>
                <a:cs typeface="Lato Heavy" panose="020F0502020204030203" charset="0"/>
              </a:rPr>
              <a:t>Thách thức:</a:t>
            </a:r>
            <a:endParaRPr lang="vi-VN" altLang="en-US" sz="2500">
              <a:latin typeface="Lato Heavy" panose="020F0502020204030203" charset="0"/>
              <a:cs typeface="Lato Heavy" panose="020F0502020204030203" charset="0"/>
            </a:endParaRPr>
          </a:p>
          <a:p>
            <a:pPr marL="342900" indent="-342900" algn="l">
              <a:lnSpc>
                <a:spcPct val="100000"/>
              </a:lnSpc>
              <a:buFont typeface="Arial" panose="020B0604020202020204" pitchFamily="34" charset="0"/>
              <a:buChar char="•"/>
            </a:pPr>
            <a:r>
              <a:rPr lang="vi-VN" altLang="en-US" sz="2500">
                <a:latin typeface="Lato" panose="020F0502020204030203" charset="0"/>
                <a:cs typeface="Lato" panose="020F0502020204030203" charset="0"/>
              </a:rPr>
              <a:t>Độ nhiễu của tin tức tiếng Việt, dịch máy và mất cân bằng nhãn cảm xúc vẫn ảnh hưởng đến độ chính xác; dữ liệu mạng xã hội chưa khai thác.</a:t>
            </a:r>
            <a:endParaRPr lang="vi-VN" altLang="en-US" sz="2500">
              <a:latin typeface="Lato" panose="020F0502020204030203" charset="0"/>
              <a:cs typeface="Lato" panose="020F0502020204030203"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912</Words>
  <Application>WPS Presentation</Application>
  <PresentationFormat>Custom</PresentationFormat>
  <Paragraphs>69</Paragraphs>
  <Slides>1</Slides>
  <Notes>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vt:i4>
      </vt:variant>
    </vt:vector>
  </HeadingPairs>
  <TitlesOfParts>
    <vt:vector size="21" baseType="lpstr">
      <vt:lpstr>Arial</vt:lpstr>
      <vt:lpstr>SimSun</vt:lpstr>
      <vt:lpstr>Wingdings</vt:lpstr>
      <vt:lpstr>Arial</vt:lpstr>
      <vt:lpstr>Calibri</vt:lpstr>
      <vt:lpstr>Trebuchet MS</vt:lpstr>
      <vt:lpstr>Lato Heavy</vt:lpstr>
      <vt:lpstr>Montserrat</vt:lpstr>
      <vt:lpstr>C059</vt:lpstr>
      <vt:lpstr>Montserrat SemiBold</vt:lpstr>
      <vt:lpstr>Lato Light</vt:lpstr>
      <vt:lpstr>Montserrat Light</vt:lpstr>
      <vt:lpstr>Times New Roman</vt:lpstr>
      <vt:lpstr>Times New Roman</vt:lpstr>
      <vt:lpstr>Lato</vt:lpstr>
      <vt:lpstr>Microsoft YaHei</vt:lpstr>
      <vt:lpstr>Droid Sans Fallback</vt:lpstr>
      <vt:lpstr>Arial Unicode MS</vt:lpstr>
      <vt:lpstr>Webdings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n1tro5</cp:lastModifiedBy>
  <cp:revision>7</cp:revision>
  <dcterms:created xsi:type="dcterms:W3CDTF">2025-05-25T15:25:20Z</dcterms:created>
  <dcterms:modified xsi:type="dcterms:W3CDTF">2025-05-25T15:25:20Z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CCBE85ED5C844403B09966F179E09C30_13</vt:lpwstr>
  </property>
  <property fmtid="{D5CDD505-2E9C-101B-9397-08002B2CF9AE}" pid="3" name="KSOProductBuildVer">
    <vt:lpwstr>1033-11.1.0.11723</vt:lpwstr>
  </property>
</Properties>
</file>