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3"/>
  </p:handoutMasterIdLst>
  <p:sldIdLst>
    <p:sldId id="257" r:id="rId3"/>
    <p:sldId id="258" r:id="rId4"/>
    <p:sldId id="259" r:id="rId5"/>
    <p:sldId id="275" r:id="rId7"/>
    <p:sldId id="260" r:id="rId8"/>
    <p:sldId id="276" r:id="rId9"/>
    <p:sldId id="262" r:id="rId10"/>
    <p:sldId id="263" r:id="rId11"/>
    <p:sldId id="277" r:id="rId12"/>
    <p:sldId id="264" r:id="rId13"/>
    <p:sldId id="278" r:id="rId14"/>
    <p:sldId id="265" r:id="rId15"/>
    <p:sldId id="266" r:id="rId16"/>
    <p:sldId id="279" r:id="rId17"/>
    <p:sldId id="280" r:id="rId18"/>
    <p:sldId id="281" r:id="rId19"/>
    <p:sldId id="267" r:id="rId20"/>
    <p:sldId id="269" r:id="rId21"/>
    <p:sldId id="270" r:id="rId22"/>
    <p:sldId id="271" r:id="rId23"/>
    <p:sldId id="282" r:id="rId24"/>
    <p:sldId id="273" r:id="rId25"/>
    <p:sldId id="274" r:id="rId26"/>
    <p:sldId id="283" r:id="rId27"/>
    <p:sldId id="284" r:id="rId28"/>
    <p:sldId id="285" r:id="rId29"/>
    <p:sldId id="287" r:id="rId30"/>
    <p:sldId id="289" r:id="rId31"/>
    <p:sldId id="290"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4"/>
        <p:guide pos="384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26"/>
          <p:cNvSpPr txBox="1"/>
          <p:nvPr/>
        </p:nvSpPr>
        <p:spPr>
          <a:xfrm>
            <a:off x="1653540" y="1075055"/>
            <a:ext cx="8964930" cy="4707890"/>
          </a:xfrm>
          <a:prstGeom prst="rect">
            <a:avLst/>
          </a:prstGeom>
          <a:noFill/>
        </p:spPr>
        <p:txBody>
          <a:bodyPr wrap="none" rtlCol="0">
            <a:spAutoFit/>
          </a:bodyPr>
          <a:p>
            <a:pPr algn="l"/>
            <a:r>
              <a:rPr lang="vi-VN" altLang="en-US" sz="5000">
                <a:solidFill>
                  <a:srgbClr val="FF0000"/>
                </a:solidFill>
                <a:latin typeface="Lato Black" panose="020F0502020204030203" charset="0"/>
                <a:cs typeface="Lato Black" panose="020F0502020204030203" charset="0"/>
              </a:rPr>
              <a:t>NGHIỆM THU ĐỀ TÀI </a:t>
            </a:r>
            <a:endParaRPr lang="vi-VN" altLang="en-US" sz="5000">
              <a:solidFill>
                <a:srgbClr val="FF0000"/>
              </a:solidFill>
              <a:latin typeface="Lato Black" panose="020F0502020204030203" charset="0"/>
              <a:cs typeface="Lato Black" panose="020F0502020204030203" charset="0"/>
            </a:endParaRPr>
          </a:p>
          <a:p>
            <a:pPr algn="l"/>
            <a:r>
              <a:rPr lang="vi-VN" altLang="en-US" sz="5000">
                <a:solidFill>
                  <a:srgbClr val="FF0000"/>
                </a:solidFill>
                <a:latin typeface="Lato Black" panose="020F0502020204030203" charset="0"/>
                <a:cs typeface="Lato Black" panose="020F0502020204030203" charset="0"/>
              </a:rPr>
              <a:t>NCKHSV CẤP </a:t>
            </a:r>
            <a:r>
              <a:rPr lang="en-US" altLang="vi-VN" sz="5000">
                <a:solidFill>
                  <a:srgbClr val="FF0000"/>
                </a:solidFill>
                <a:latin typeface="Lato Black" panose="020F0502020204030203" charset="0"/>
                <a:cs typeface="Lato Black" panose="020F0502020204030203" charset="0"/>
              </a:rPr>
              <a:t>KHOA</a:t>
            </a:r>
            <a:endParaRPr lang="vi-VN" altLang="en-US" sz="5000">
              <a:solidFill>
                <a:srgbClr val="FF0000"/>
              </a:solidFill>
              <a:latin typeface="Lato Black" panose="020F0502020204030203" charset="0"/>
              <a:cs typeface="Lato Black" panose="020F0502020204030203" charset="0"/>
            </a:endParaRPr>
          </a:p>
          <a:p>
            <a:pPr algn="l"/>
            <a:endParaRPr lang="vi-VN" altLang="en-US" sz="1000">
              <a:solidFill>
                <a:srgbClr val="FF0000"/>
              </a:solidFill>
              <a:latin typeface="Lato Black" panose="020F0502020204030203" charset="0"/>
              <a:cs typeface="Lato Black" panose="020F0502020204030203" charset="0"/>
            </a:endParaRPr>
          </a:p>
          <a:p>
            <a:pPr algn="l"/>
            <a:r>
              <a:rPr lang="vi-VN" altLang="en-US" sz="3000">
                <a:solidFill>
                  <a:schemeClr val="tx1"/>
                </a:solidFill>
                <a:latin typeface="Lato Black" panose="020F0502020204030203" charset="0"/>
                <a:cs typeface="Lato Black" panose="020F0502020204030203" charset="0"/>
              </a:rPr>
              <a:t>Xây dựng ứng dụng hỗ trợ đầu tư chứng khoán </a:t>
            </a:r>
            <a:endParaRPr lang="vi-VN" altLang="en-US" sz="3000">
              <a:solidFill>
                <a:schemeClr val="tx1"/>
              </a:solidFill>
              <a:latin typeface="Lato Black" panose="020F0502020204030203" charset="0"/>
              <a:cs typeface="Lato Black" panose="020F0502020204030203" charset="0"/>
            </a:endParaRPr>
          </a:p>
          <a:p>
            <a:pPr algn="l"/>
            <a:r>
              <a:rPr lang="vi-VN" altLang="en-US" sz="3000">
                <a:solidFill>
                  <a:schemeClr val="tx1"/>
                </a:solidFill>
                <a:latin typeface="Lato Black" panose="020F0502020204030203" charset="0"/>
                <a:cs typeface="Lato Black" panose="020F0502020204030203" charset="0"/>
              </a:rPr>
              <a:t>bằng trí tuệ nhân tạo và phân tích cơ bản</a:t>
            </a:r>
            <a:endParaRPr lang="vi-VN" altLang="en-US" sz="3000">
              <a:solidFill>
                <a:schemeClr val="tx1"/>
              </a:solidFill>
              <a:latin typeface="Lato Black" panose="020F0502020204030203" charset="0"/>
              <a:cs typeface="Lato Black" panose="020F0502020204030203" charset="0"/>
            </a:endParaRPr>
          </a:p>
          <a:p>
            <a:pPr algn="just">
              <a:lnSpc>
                <a:spcPct val="200000"/>
              </a:lnSpc>
            </a:pPr>
            <a:r>
              <a:rPr lang="vi-VN" altLang="en-US" sz="2000" i="1">
                <a:solidFill>
                  <a:schemeClr val="bg2">
                    <a:lumMod val="50000"/>
                  </a:schemeClr>
                </a:solidFill>
                <a:latin typeface="Lato Black" panose="020F0502020204030203" charset="0"/>
                <a:cs typeface="Lato Black" panose="020F0502020204030203" charset="0"/>
              </a:rPr>
              <a:t>Thực hiện bởi:  					GVHD: TS. Trịnh Hùng Cường </a:t>
            </a:r>
            <a:endParaRPr lang="vi-VN" altLang="en-US" sz="2000" i="1">
              <a:solidFill>
                <a:schemeClr val="bg2">
                  <a:lumMod val="50000"/>
                </a:schemeClr>
              </a:solidFill>
              <a:latin typeface="Lato Black" panose="020F0502020204030203" charset="0"/>
              <a:cs typeface="Lato Black" panose="020F0502020204030203" charset="0"/>
            </a:endParaRPr>
          </a:p>
          <a:p>
            <a:pPr algn="l">
              <a:lnSpc>
                <a:spcPct val="150000"/>
              </a:lnSpc>
            </a:pPr>
            <a:r>
              <a:rPr lang="vi-VN" altLang="en-US" sz="2000" i="1">
                <a:solidFill>
                  <a:schemeClr val="bg2">
                    <a:lumMod val="50000"/>
                  </a:schemeClr>
                </a:solidFill>
                <a:latin typeface="Lato Black" panose="020F0502020204030203" charset="0"/>
                <a:cs typeface="Lato Black" panose="020F0502020204030203" charset="0"/>
              </a:rPr>
              <a:t>Nguyen Quang Huy - 523H0140</a:t>
            </a:r>
            <a:endParaRPr lang="vi-VN" altLang="en-US" sz="2000" i="1">
              <a:solidFill>
                <a:schemeClr val="bg2">
                  <a:lumMod val="50000"/>
                </a:schemeClr>
              </a:solidFill>
              <a:latin typeface="Lato Black" panose="020F0502020204030203" charset="0"/>
              <a:cs typeface="Lato Black" panose="020F0502020204030203" charset="0"/>
            </a:endParaRPr>
          </a:p>
          <a:p>
            <a:pPr algn="l">
              <a:lnSpc>
                <a:spcPct val="150000"/>
              </a:lnSpc>
            </a:pPr>
            <a:r>
              <a:rPr lang="vi-VN" altLang="en-US" sz="2000" i="1">
                <a:solidFill>
                  <a:schemeClr val="bg2">
                    <a:lumMod val="50000"/>
                  </a:schemeClr>
                </a:solidFill>
                <a:latin typeface="Lato Black" panose="020F0502020204030203" charset="0"/>
                <a:cs typeface="Lato Black" panose="020F0502020204030203" charset="0"/>
              </a:rPr>
              <a:t>Nguyen Tran Nhat An - 523H0115</a:t>
            </a:r>
            <a:endParaRPr lang="vi-VN" altLang="en-US" sz="2000" i="1">
              <a:solidFill>
                <a:schemeClr val="bg2">
                  <a:lumMod val="50000"/>
                </a:schemeClr>
              </a:solidFill>
              <a:latin typeface="Lato Black" panose="020F0502020204030203" charset="0"/>
              <a:cs typeface="Lato Black" panose="020F0502020204030203" charset="0"/>
            </a:endParaRPr>
          </a:p>
          <a:p>
            <a:pPr algn="l">
              <a:lnSpc>
                <a:spcPct val="150000"/>
              </a:lnSpc>
            </a:pPr>
            <a:r>
              <a:rPr lang="vi-VN" altLang="en-US" sz="2000" i="1">
                <a:solidFill>
                  <a:schemeClr val="bg2">
                    <a:lumMod val="50000"/>
                  </a:schemeClr>
                </a:solidFill>
                <a:latin typeface="Lato Black" panose="020F0502020204030203" charset="0"/>
                <a:cs typeface="Lato Black" panose="020F0502020204030203" charset="0"/>
              </a:rPr>
              <a:t>Nguyen Thanh Tung - 523H0192</a:t>
            </a:r>
            <a:endParaRPr lang="vi-VN" altLang="en-US" sz="2000" i="1">
              <a:solidFill>
                <a:schemeClr val="bg2">
                  <a:lumMod val="50000"/>
                </a:schemeClr>
              </a:solidFill>
              <a:latin typeface="Lato Black" panose="020F0502020204030203" charset="0"/>
              <a:cs typeface="Lato Black" panose="020F0502020204030203" charset="0"/>
            </a:endParaRPr>
          </a:p>
        </p:txBody>
      </p:sp>
      <p:sp>
        <p:nvSpPr>
          <p:cNvPr id="12" name="Slide Number Placeholder 11"/>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677291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1.4 Phương pháp nghiên cứu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485394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Phương pháp nghiên cứu</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5850" y="1261110"/>
            <a:ext cx="10026650" cy="4939030"/>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Thu thập và xử lý dữ liệu:</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Thu thập dữ liệu lịch sử giá cổ phiếu từ các sàn HOSE, HNX, SSI Corporation và thư viện vnstock.</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Tiến hành làm sạch, chuẩn hóa và xử lý dữ liệu để đảm bảo tính chính xác, đầy đủ và nhất quán.</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Xây dựng mô hình học máy:</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Áp dụng các mô hình Logistic Regression và LSTM để phân tích, dự báo xu hướng giá cổ phiếu dựa trên dữ liệu lịch sử, tài chính và vĩ mô.</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Sử dụng ngôn ngữ lập trình Python với các thư viện: TensorFlow, PyTorch, scikit-learn, pandas và numpy.</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677291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1.4 Phương pháp nghiên cứu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485394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Phương pháp nghiên cứu</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5850" y="1261110"/>
            <a:ext cx="10026650" cy="251523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Đánh giá mô hình:</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Sử dụng các chỉ số đánh giá: accuracy, precision, recall, F1-score và Mean Squared Error (MSE).</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Kiểm thử mô hình trên dữ liệu thực tế và so sánh với hiệu quả đầu tư thực tiễn để xác định tính ứng dụng.</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93918" y="2482304"/>
            <a:ext cx="8792835" cy="1630045"/>
          </a:xfrm>
          <a:prstGeom prst="rect">
            <a:avLst/>
          </a:prstGeom>
          <a:noFill/>
        </p:spPr>
        <p:txBody>
          <a:bodyPr wrap="square">
            <a:spAutoFit/>
          </a:bodyPr>
          <a:lstStyle/>
          <a:p>
            <a:pPr marL="0" marR="0" algn="l">
              <a:buNone/>
            </a:pPr>
            <a:r>
              <a:rPr lang="vi-VN" altLang="en-US" sz="4000" b="1">
                <a:solidFill>
                  <a:srgbClr val="FF0000"/>
                </a:solidFill>
                <a:latin typeface="Lato Black" panose="020F0502020204030203" charset="0"/>
                <a:cs typeface="Lato Black" panose="020F0502020204030203" charset="0"/>
              </a:rPr>
              <a:t>Chương 2</a:t>
            </a:r>
            <a:br>
              <a:rPr lang="en-US" sz="6000" b="1">
                <a:solidFill>
                  <a:srgbClr val="FF0000"/>
                </a:solidFill>
                <a:latin typeface="Lato Black" panose="020F0502020204030203" charset="0"/>
                <a:cs typeface="Lato Black" panose="020F0502020204030203" charset="0"/>
              </a:rPr>
            </a:br>
            <a:r>
              <a:rPr lang="vi-VN" sz="6000" b="1">
                <a:latin typeface="Lato Black" panose="020F0502020204030203" charset="0"/>
                <a:cs typeface="Lato Black" panose="020F0502020204030203" charset="0"/>
              </a:rPr>
              <a:t>Cơ sở lý thuyết</a:t>
            </a:r>
            <a:endParaRPr lang="vi-VN" sz="6000" b="1">
              <a:latin typeface="Lato Black" panose="020F0502020204030203" charset="0"/>
              <a:cs typeface="Lato Black" panose="020F0502020204030203" charset="0"/>
            </a:endParaRPr>
          </a:p>
        </p:txBody>
      </p:sp>
      <p:sp>
        <p:nvSpPr>
          <p:cNvPr id="2" name="Slide Number Placeholder 1"/>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640570" cy="1322070"/>
          </a:xfrm>
          <a:prstGeom prst="rect">
            <a:avLst/>
          </a:prstGeom>
          <a:noFill/>
        </p:spPr>
        <p:txBody>
          <a:bodyPr wrap="none" rtlCol="0">
            <a:spAutoFit/>
          </a:bodyPr>
          <a:p>
            <a:r>
              <a:rPr lang="vi-VN" altLang="en-US" sz="4000">
                <a:latin typeface="Lato Black" panose="020F0502020204030203" charset="0"/>
                <a:cs typeface="Lato Black" panose="020F0502020204030203" charset="0"/>
              </a:rPr>
              <a:t>2.1.1 Logistic Regression và TF-IDF </a:t>
            </a:r>
            <a:endParaRPr lang="vi-VN" altLang="en-US" sz="4000">
              <a:latin typeface="Lato Black" panose="020F0502020204030203" charset="0"/>
              <a:cs typeface="Lato Black" panose="020F0502020204030203" charset="0"/>
            </a:endParaRPr>
          </a:p>
          <a:p>
            <a:r>
              <a:rPr lang="vi-VN" altLang="en-US" sz="4000">
                <a:latin typeface="Lato Black" panose="020F0502020204030203" charset="0"/>
                <a:cs typeface="Lato Black" panose="020F0502020204030203" charset="0"/>
              </a:rPr>
              <a:t>trong phân tích cảm xúc văn bản tài chính</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10185400" cy="368300"/>
          </a:xfrm>
          <a:prstGeom prst="rect">
            <a:avLst/>
          </a:prstGeom>
          <a:noFill/>
        </p:spPr>
        <p:txBody>
          <a:bodyPr wrap="none" rtlCol="0">
            <a:spAutoFit/>
          </a:bodyPr>
          <a:p>
            <a:r>
              <a:rPr lang="vi-VN" altLang="en-US">
                <a:solidFill>
                  <a:schemeClr val="tx1">
                    <a:lumMod val="50000"/>
                    <a:lumOff val="50000"/>
                  </a:schemeClr>
                </a:solidFill>
                <a:latin typeface="Lato" panose="020F0502020204030203" charset="0"/>
                <a:cs typeface="Lato" panose="020F0502020204030203" charset="0"/>
              </a:rPr>
              <a:t>Chương 2. Cơ sở lý thuyết &gt; Mô hình AI hỗ trợ đầu tư chứng khoán &gt; Logistic Regression và TF-IDF</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6" name="Text Box 5"/>
          <p:cNvSpPr txBox="1"/>
          <p:nvPr/>
        </p:nvSpPr>
        <p:spPr>
          <a:xfrm>
            <a:off x="1096010" y="1973580"/>
            <a:ext cx="10000615" cy="396938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100">
                <a:latin typeface="Lato" panose="020F0502020204030203" charset="0"/>
                <a:cs typeface="Lato" panose="020F0502020204030203" charset="0"/>
              </a:rPr>
              <a:t>Bài toán cảm xúc tài chính:</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Phân loại văn bản tài chính theo cảm xúc: tích cực, tiêu cực, trung tính.</a:t>
            </a:r>
            <a:endParaRPr lang="en-US" sz="2100">
              <a:latin typeface="Lato" panose="020F0502020204030203" charset="0"/>
              <a:cs typeface="Lato" panose="020F0502020204030203" charset="0"/>
            </a:endParaRPr>
          </a:p>
          <a:p>
            <a:pPr marL="342900" indent="-342900">
              <a:lnSpc>
                <a:spcPct val="150000"/>
              </a:lnSpc>
              <a:buFont typeface="Arial" panose="020B0604020202020204" pitchFamily="34" charset="0"/>
              <a:buChar char="•"/>
            </a:pPr>
            <a:r>
              <a:rPr lang="en-US" sz="2100">
                <a:latin typeface="Lato" panose="020F0502020204030203" charset="0"/>
                <a:cs typeface="Lato" panose="020F0502020204030203" charset="0"/>
              </a:rPr>
              <a:t>Biểu diễn văn bản với TF-IDF:</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TF đo tần suất từ trong văn bản</a:t>
            </a:r>
            <a:r>
              <a:rPr lang="vi-VN" altLang="en-US" sz="2100">
                <a:latin typeface="Lato" panose="020F0502020204030203" charset="0"/>
                <a:cs typeface="Lato" panose="020F0502020204030203" charset="0"/>
              </a:rPr>
              <a:t>:</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IDF giảm trọng số của từ phổ biến trong toàn bộ tập văn bản</a:t>
            </a:r>
            <a:r>
              <a:rPr lang="vi-VN" altLang="en-US" sz="2100">
                <a:latin typeface="Lato" panose="020F0502020204030203" charset="0"/>
                <a:cs typeface="Lato" panose="020F0502020204030203" charset="0"/>
              </a:rPr>
              <a:t>:</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TF-IDF giúp mô hình nhận diện từ khóa quan trọng, giảm nhiễu.</a:t>
            </a:r>
            <a:endParaRPr lang="en-US" sz="2100">
              <a:latin typeface="Lato" panose="020F0502020204030203" charset="0"/>
              <a:cs typeface="Lato" panose="020F0502020204030203" charset="0"/>
            </a:endParaRPr>
          </a:p>
          <a:p>
            <a:pPr indent="0">
              <a:lnSpc>
                <a:spcPct val="150000"/>
              </a:lnSpc>
              <a:buFont typeface="Arial" panose="020B0604020202020204" pitchFamily="34" charset="0"/>
              <a:buNone/>
            </a:pPr>
            <a:endParaRPr lang="en-US" sz="2100">
              <a:latin typeface="Lato" panose="020F0502020204030203" charset="0"/>
              <a:cs typeface="Lato" panose="020F0502020204030203" charset="0"/>
            </a:endParaRPr>
          </a:p>
        </p:txBody>
      </p:sp>
      <p:pic>
        <p:nvPicPr>
          <p:cNvPr id="3" name="Picture -2147482619" descr="lagrida_latex_editor (1)"/>
          <p:cNvPicPr>
            <a:picLocks noChangeAspect="1"/>
          </p:cNvPicPr>
          <p:nvPr/>
        </p:nvPicPr>
        <p:blipFill>
          <a:blip r:embed="rId1"/>
          <a:stretch>
            <a:fillRect/>
          </a:stretch>
        </p:blipFill>
        <p:spPr>
          <a:xfrm>
            <a:off x="5919470" y="3419475"/>
            <a:ext cx="2606675" cy="750570"/>
          </a:xfrm>
          <a:prstGeom prst="rect">
            <a:avLst/>
          </a:prstGeom>
          <a:noFill/>
          <a:ln w="9525">
            <a:noFill/>
          </a:ln>
        </p:spPr>
      </p:pic>
      <p:pic>
        <p:nvPicPr>
          <p:cNvPr id="4" name="Picture -2147482618"/>
          <p:cNvPicPr>
            <a:picLocks noChangeAspect="1"/>
          </p:cNvPicPr>
          <p:nvPr/>
        </p:nvPicPr>
        <p:blipFill>
          <a:blip r:embed="rId2"/>
          <a:stretch>
            <a:fillRect/>
          </a:stretch>
        </p:blipFill>
        <p:spPr>
          <a:xfrm>
            <a:off x="9189085" y="4318000"/>
            <a:ext cx="2443480" cy="837565"/>
          </a:xfrm>
          <a:prstGeom prst="rect">
            <a:avLst/>
          </a:prstGeom>
          <a:noFill/>
          <a:ln w="9525">
            <a:noFill/>
          </a:ln>
        </p:spPr>
      </p:pic>
      <p:pic>
        <p:nvPicPr>
          <p:cNvPr id="5" name="Picture -2147482617"/>
          <p:cNvPicPr>
            <a:picLocks noChangeAspect="1"/>
          </p:cNvPicPr>
          <p:nvPr/>
        </p:nvPicPr>
        <p:blipFill>
          <a:blip r:embed="rId3"/>
          <a:stretch>
            <a:fillRect/>
          </a:stretch>
        </p:blipFill>
        <p:spPr>
          <a:xfrm>
            <a:off x="4129405" y="5429885"/>
            <a:ext cx="4150360" cy="513080"/>
          </a:xfrm>
          <a:prstGeom prst="rect">
            <a:avLst/>
          </a:prstGeom>
          <a:noFill/>
          <a:ln w="9525">
            <a:noFill/>
          </a:ln>
        </p:spPr>
      </p:pic>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4"/>
          <a:stretch>
            <a:fillRect/>
          </a:stretch>
        </p:blipFill>
        <p:spPr>
          <a:xfrm>
            <a:off x="0" y="87630"/>
            <a:ext cx="1165225" cy="643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640570" cy="1322070"/>
          </a:xfrm>
          <a:prstGeom prst="rect">
            <a:avLst/>
          </a:prstGeom>
          <a:noFill/>
        </p:spPr>
        <p:txBody>
          <a:bodyPr wrap="none" rtlCol="0">
            <a:spAutoFit/>
          </a:bodyPr>
          <a:p>
            <a:r>
              <a:rPr lang="vi-VN" altLang="en-US" sz="4000">
                <a:latin typeface="Lato Black" panose="020F0502020204030203" charset="0"/>
                <a:cs typeface="Lato Black" panose="020F0502020204030203" charset="0"/>
              </a:rPr>
              <a:t>2.1.1 Logistic Regression và TF-IDF </a:t>
            </a:r>
            <a:endParaRPr lang="vi-VN" altLang="en-US" sz="4000">
              <a:latin typeface="Lato Black" panose="020F0502020204030203" charset="0"/>
              <a:cs typeface="Lato Black" panose="020F0502020204030203" charset="0"/>
            </a:endParaRPr>
          </a:p>
          <a:p>
            <a:r>
              <a:rPr lang="vi-VN" altLang="en-US" sz="4000">
                <a:latin typeface="Lato Black" panose="020F0502020204030203" charset="0"/>
                <a:cs typeface="Lato Black" panose="020F0502020204030203" charset="0"/>
              </a:rPr>
              <a:t>trong phân tích cảm xúc văn bản tài chính</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10185400" cy="368300"/>
          </a:xfrm>
          <a:prstGeom prst="rect">
            <a:avLst/>
          </a:prstGeom>
          <a:noFill/>
        </p:spPr>
        <p:txBody>
          <a:bodyPr wrap="none" rtlCol="0">
            <a:spAutoFit/>
          </a:bodyPr>
          <a:p>
            <a:r>
              <a:rPr lang="vi-VN" altLang="en-US">
                <a:solidFill>
                  <a:schemeClr val="tx1">
                    <a:lumMod val="50000"/>
                    <a:lumOff val="50000"/>
                  </a:schemeClr>
                </a:solidFill>
                <a:latin typeface="Lato" panose="020F0502020204030203" charset="0"/>
                <a:cs typeface="Lato" panose="020F0502020204030203" charset="0"/>
              </a:rPr>
              <a:t>Chương 2. Cơ sở lý thuyết &gt; Mô hình AI hỗ trợ đầu tư chứng khoán &gt; Logistic Regression và TF-IDF</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6" name="Text Box 5"/>
          <p:cNvSpPr txBox="1"/>
          <p:nvPr/>
        </p:nvSpPr>
        <p:spPr>
          <a:xfrm>
            <a:off x="1098550" y="1973580"/>
            <a:ext cx="10000615" cy="445389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100">
                <a:latin typeface="Lato" panose="020F0502020204030203" charset="0"/>
                <a:cs typeface="Lato" panose="020F0502020204030203" charset="0"/>
              </a:rPr>
              <a:t>Logistic Regression: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Mô hình phân loại nhị phân sử dụng hàm sigmoid.</a:t>
            </a:r>
            <a:endParaRPr lang="en-US" sz="2100">
              <a:latin typeface="Lato" panose="020F0502020204030203" charset="0"/>
              <a:cs typeface="Lato" panose="020F0502020204030203" charset="0"/>
            </a:endParaRPr>
          </a:p>
          <a:p>
            <a:pPr lvl="1" indent="0" algn="l">
              <a:lnSpc>
                <a:spcPct val="150000"/>
              </a:lnSpc>
              <a:buFont typeface="Arial" panose="020B0604020202020204" pitchFamily="34" charset="0"/>
              <a:buNone/>
            </a:pPr>
            <a:endParaRPr lang="en-US" sz="2100">
              <a:latin typeface="Lato" panose="020F0502020204030203" charset="0"/>
              <a:cs typeface="Lato" panose="020F0502020204030203" charset="0"/>
            </a:endParaRPr>
          </a:p>
          <a:p>
            <a:pPr lvl="1" indent="0" algn="l">
              <a:lnSpc>
                <a:spcPct val="150000"/>
              </a:lnSpc>
              <a:buFont typeface="Arial" panose="020B0604020202020204" pitchFamily="34" charset="0"/>
              <a:buNone/>
            </a:pP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Có thể áp dụng các hình thức regularization như L1, L2, Elastic Net.</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Ưu điểm: dễ triển khai, kết quả dễ giải thích, nhanh.</a:t>
            </a:r>
            <a:endParaRPr lang="en-US" sz="2100">
              <a:latin typeface="Lato" panose="020F0502020204030203" charset="0"/>
              <a:cs typeface="Lato" panose="020F0502020204030203" charset="0"/>
            </a:endParaRPr>
          </a:p>
          <a:p>
            <a:pPr marL="342900" indent="-342900">
              <a:lnSpc>
                <a:spcPct val="150000"/>
              </a:lnSpc>
              <a:buFont typeface="Arial" panose="020B0604020202020204" pitchFamily="34" charset="0"/>
              <a:buChar char="•"/>
            </a:pPr>
            <a:r>
              <a:rPr lang="en-US" sz="2100">
                <a:latin typeface="Lato" panose="020F0502020204030203" charset="0"/>
                <a:cs typeface="Lato" panose="020F0502020204030203" charset="0"/>
              </a:rPr>
              <a:t>Vai trò trong hệ thống:</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Cung cấp tín hiệu cảm xúc từ tin tức, bổ trợ mô hình chính.</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Phản ánh tâm lý nhà đầu tư theo thời gian thực.</a:t>
            </a:r>
            <a:endParaRPr lang="en-US" sz="2100">
              <a:latin typeface="Lato" panose="020F0502020204030203" charset="0"/>
              <a:cs typeface="Lato" panose="020F0502020204030203" charset="0"/>
            </a:endParaRPr>
          </a:p>
        </p:txBody>
      </p:sp>
      <p:pic>
        <p:nvPicPr>
          <p:cNvPr id="3" name="Picture -2147482616"/>
          <p:cNvPicPr>
            <a:picLocks noChangeAspect="1"/>
          </p:cNvPicPr>
          <p:nvPr/>
        </p:nvPicPr>
        <p:blipFill>
          <a:blip r:embed="rId1"/>
          <a:stretch>
            <a:fillRect/>
          </a:stretch>
        </p:blipFill>
        <p:spPr>
          <a:xfrm>
            <a:off x="3130550" y="3018790"/>
            <a:ext cx="6148705" cy="821055"/>
          </a:xfrm>
          <a:prstGeom prst="rect">
            <a:avLst/>
          </a:prstGeom>
          <a:noFill/>
          <a:ln w="9525">
            <a:noFill/>
          </a:ln>
        </p:spPr>
      </p:pic>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2"/>
          <a:stretch>
            <a:fillRect/>
          </a:stretch>
        </p:blipFill>
        <p:spPr>
          <a:xfrm>
            <a:off x="0" y="87630"/>
            <a:ext cx="1165225" cy="643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288925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2.1.2 LSTM </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778764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2. Cơ sở lý thuyết &gt; Mô hình AI hỗ trợ đầu tư chứng khoán &gt; LSTM</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6" name="Text Box 5"/>
          <p:cNvSpPr txBox="1"/>
          <p:nvPr/>
        </p:nvSpPr>
        <p:spPr>
          <a:xfrm>
            <a:off x="1111885" y="1358265"/>
            <a:ext cx="10038080" cy="348424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Tổng quan: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LSTM là biến thể của RNN, giải quyết vấn đề vanishing gradient.</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Sử dụng các cổng: Forget, Input, Output để điều khiển dòng thông tin.</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Cấu trúc cell LSTM:</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Nhận đầu vào xt, trạng thái ẩn ht-1 và bộ nhớ Ct-1.</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Cập nhật bộ nhớ và trạng thái mới tại mỗi bước thời gian.</a:t>
            </a:r>
            <a:endParaRPr lang="en-US" sz="2100">
              <a:latin typeface="Lato" panose="020F0502020204030203" charset="0"/>
              <a:cs typeface="Lato" panose="020F0502020204030203" charset="0"/>
            </a:endParaRPr>
          </a:p>
          <a:p>
            <a:pPr indent="0" algn="l">
              <a:lnSpc>
                <a:spcPct val="150000"/>
              </a:lnSpc>
              <a:buFont typeface="Arial" panose="020B0604020202020204" pitchFamily="34" charset="0"/>
              <a:buNone/>
            </a:pPr>
            <a:endParaRPr lang="en-US" sz="2100">
              <a:latin typeface="Lato" panose="020F0502020204030203" charset="0"/>
              <a:cs typeface="Lato" panose="020F0502020204030203" charset="0"/>
            </a:endParaRPr>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288925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2.1.2 LSTM </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778764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2. Cơ sở lý thuyết &gt; Mô hình AI hỗ trợ đầu tư chứng khoán &gt; LSTM</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6" name="Text Box 5"/>
          <p:cNvSpPr txBox="1"/>
          <p:nvPr/>
        </p:nvSpPr>
        <p:spPr>
          <a:xfrm>
            <a:off x="1111885" y="1261110"/>
            <a:ext cx="10038080" cy="396938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Ưu điểm:</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Nhớ được thông tin dài hạn trong chuỗi thời gian.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Xử lý được chuỗi không đều, không cần chu kỳ rõ ràng.</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Phù hợp với dữ liệu phi tuyến và nhiều nhiễu.</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Nhược điểm:</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Thời gian huấn luyện dài.</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Dễ overfitting nếu dữ liệu hạn chế.</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Khó giải thích hơn mô hình tuyến tính.</a:t>
            </a:r>
            <a:endParaRPr lang="en-US" sz="2100">
              <a:latin typeface="Lato" panose="020F0502020204030203" charset="0"/>
              <a:cs typeface="Lato" panose="020F0502020204030203" charset="0"/>
            </a:endParaRPr>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93918" y="2482304"/>
            <a:ext cx="8792835" cy="1630045"/>
          </a:xfrm>
          <a:prstGeom prst="rect">
            <a:avLst/>
          </a:prstGeom>
          <a:noFill/>
        </p:spPr>
        <p:txBody>
          <a:bodyPr wrap="square">
            <a:spAutoFit/>
          </a:bodyPr>
          <a:lstStyle/>
          <a:p>
            <a:pPr marL="0" marR="0" algn="l">
              <a:buNone/>
            </a:pPr>
            <a:r>
              <a:rPr lang="vi-VN" altLang="en-US" sz="4000" b="1">
                <a:solidFill>
                  <a:srgbClr val="FF0000"/>
                </a:solidFill>
                <a:latin typeface="Lato Black" panose="020F0502020204030203" charset="0"/>
                <a:cs typeface="Lato Black" panose="020F0502020204030203" charset="0"/>
              </a:rPr>
              <a:t>Chương 3</a:t>
            </a:r>
            <a:br>
              <a:rPr lang="en-US" sz="6000" b="1">
                <a:solidFill>
                  <a:srgbClr val="FF0000"/>
                </a:solidFill>
                <a:latin typeface="Lato Black" panose="020F0502020204030203" charset="0"/>
                <a:cs typeface="Lato Black" panose="020F0502020204030203" charset="0"/>
              </a:rPr>
            </a:br>
            <a:r>
              <a:rPr lang="vi-VN" sz="6000" b="1">
                <a:latin typeface="Lato Black" panose="020F0502020204030203" charset="0"/>
                <a:cs typeface="Lato Black" panose="020F0502020204030203" charset="0"/>
              </a:rPr>
              <a:t>Phương pháp đề xuất</a:t>
            </a:r>
            <a:endParaRPr lang="vi-VN" sz="6000" b="1">
              <a:latin typeface="Lato Black" panose="020F0502020204030203" charset="0"/>
              <a:cs typeface="Lato Black" panose="020F0502020204030203" charset="0"/>
            </a:endParaRPr>
          </a:p>
        </p:txBody>
      </p:sp>
      <p:sp>
        <p:nvSpPr>
          <p:cNvPr id="2" name="Slide Number Placeholder 1"/>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515620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3.1 Kiến trúc tổng thể</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52132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3. Phương pháp đề xuất &gt; Kiến trúc tổng thể</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96645" y="1358265"/>
            <a:ext cx="10015220" cy="3969385"/>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Gồm hai thành phần chính:</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Mô hình phân loại cảm xúc từ tin tức: TF-IDF + Logistic Regression.</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Mô hình dự đoán giá cổ phiếu: LSTM dựa trên dữ liệu giá và chỉ số cảm xúc.</a:t>
            </a:r>
            <a:endParaRPr lang="en-US" sz="2100">
              <a:latin typeface="Lato" panose="020F0502020204030203" charset="0"/>
              <a:cs typeface="Lato" panose="020F0502020204030203" charset="0"/>
            </a:endParaRPr>
          </a:p>
          <a:p>
            <a:pPr marL="285750"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Quy trình:</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Tiền xử lý dữ liệu giá và tin tức.</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Huấn luyện mô hình cảm xúc.</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Gộp dữ liệu cảm xúc với dữ liệu giá.</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Huấn luyện mô hình LSTM trên tập dữ liệu kết hợp.</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498221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3.2 Tiền xử lý dữ liệu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43369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3. Phương pháp đề xuất &gt; </a:t>
            </a:r>
            <a:r>
              <a:rPr lang="vi-VN" altLang="en-US">
                <a:solidFill>
                  <a:schemeClr val="tx1">
                    <a:lumMod val="50000"/>
                    <a:lumOff val="50000"/>
                  </a:schemeClr>
                </a:solidFill>
                <a:latin typeface="Lato" panose="020F0502020204030203" charset="0"/>
                <a:cs typeface="Lato" panose="020F0502020204030203" charset="0"/>
                <a:sym typeface="+mn-ea"/>
              </a:rPr>
              <a:t>Tiền xử lý dữ liệu</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02055"/>
            <a:ext cx="10016490" cy="4453890"/>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Giá cổ phiếu</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Thuộc tính: Date, Open, High, Low, Close, Volume.</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Làm sạch, chuẩn hóa (MinMaxScaler), tính MA và EMA.</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Tách tập train/test theo thứ tự thời gian (80/20).</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Tin tức tài chính:</a:t>
            </a:r>
            <a:endParaRPr lang="vi-VN" alt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Nguồn train: Financial PhraseBank → dịch và kiểm tra chuyên ngành.</a:t>
            </a:r>
            <a:endParaRPr lang="vi-VN" alt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Nguồn thực tế: CafeF, Vietstock, Bloomberg...</a:t>
            </a:r>
            <a:endParaRPr lang="vi-VN" alt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Kết quả đầu ra: 3 cột tỷ lệ cảm xúc (positive, neutral, negative).</a:t>
            </a:r>
            <a:endParaRPr lang="vi-VN" alt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vi-VN" altLang="en-US" sz="2100">
                <a:latin typeface="Lato" panose="020F0502020204030203" charset="0"/>
                <a:cs typeface="Lato" panose="020F0502020204030203" charset="0"/>
              </a:rPr>
              <a:t>Xử lý văn bản: lowercase, stop-word removal, giữ bigram/trigram tài chính.</a:t>
            </a:r>
            <a:endParaRPr lang="vi-VN" alt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2167890" y="1533525"/>
            <a:ext cx="8582660" cy="3553460"/>
          </a:xfrm>
          <a:prstGeom prst="rect">
            <a:avLst/>
          </a:prstGeom>
          <a:noFill/>
        </p:spPr>
        <p:txBody>
          <a:bodyPr wrap="square" rtlCol="0" anchor="t">
            <a:spAutoFit/>
          </a:bodyPr>
          <a:p>
            <a:pPr algn="l"/>
            <a:r>
              <a:rPr lang="vi-VN" altLang="en-US" sz="4500">
                <a:solidFill>
                  <a:srgbClr val="FF0000"/>
                </a:solidFill>
                <a:latin typeface="Lato Black" panose="020F0502020204030203" charset="0"/>
                <a:cs typeface="Lato Black" panose="020F0502020204030203" charset="0"/>
                <a:sym typeface="+mn-ea"/>
              </a:rPr>
              <a:t>NỘI DUNG THUYẾT TRÌNH</a:t>
            </a:r>
            <a:endParaRPr lang="vi-VN" altLang="en-US" sz="4500">
              <a:solidFill>
                <a:srgbClr val="FF0000"/>
              </a:solidFill>
              <a:latin typeface="Lato Black" panose="020F0502020204030203" charset="0"/>
              <a:cs typeface="Lato Black" panose="020F0502020204030203" charset="0"/>
              <a:sym typeface="+mn-ea"/>
            </a:endParaRPr>
          </a:p>
          <a:p>
            <a:pPr algn="l">
              <a:lnSpc>
                <a:spcPct val="150000"/>
              </a:lnSpc>
            </a:pPr>
            <a:r>
              <a:rPr lang="vi-VN" altLang="en-US" sz="3000">
                <a:solidFill>
                  <a:schemeClr val="tx1"/>
                </a:solidFill>
                <a:latin typeface="Lato Black" panose="020F0502020204030203" charset="0"/>
                <a:cs typeface="Lato Black" panose="020F0502020204030203" charset="0"/>
                <a:sym typeface="+mn-ea"/>
              </a:rPr>
              <a:t>Chương 1. Mở đầu</a:t>
            </a:r>
            <a:endParaRPr lang="vi-VN" altLang="en-US" sz="3000">
              <a:solidFill>
                <a:schemeClr val="tx1"/>
              </a:solidFill>
              <a:latin typeface="Lato Black" panose="020F0502020204030203" charset="0"/>
              <a:cs typeface="Lato Black" panose="020F0502020204030203" charset="0"/>
              <a:sym typeface="+mn-ea"/>
            </a:endParaRPr>
          </a:p>
          <a:p>
            <a:pPr algn="l">
              <a:lnSpc>
                <a:spcPct val="150000"/>
              </a:lnSpc>
            </a:pPr>
            <a:r>
              <a:rPr lang="vi-VN" altLang="en-US" sz="3000">
                <a:solidFill>
                  <a:schemeClr val="tx1"/>
                </a:solidFill>
                <a:latin typeface="Lato Black" panose="020F0502020204030203" charset="0"/>
                <a:cs typeface="Lato Black" panose="020F0502020204030203" charset="0"/>
                <a:sym typeface="+mn-ea"/>
              </a:rPr>
              <a:t>Chương 2. Cơ sở lý thuyết</a:t>
            </a:r>
            <a:endParaRPr lang="vi-VN" altLang="en-US" sz="3000">
              <a:solidFill>
                <a:schemeClr val="tx1"/>
              </a:solidFill>
              <a:latin typeface="Lato Black" panose="020F0502020204030203" charset="0"/>
              <a:cs typeface="Lato Black" panose="020F0502020204030203" charset="0"/>
              <a:sym typeface="+mn-ea"/>
            </a:endParaRPr>
          </a:p>
          <a:p>
            <a:pPr algn="l">
              <a:lnSpc>
                <a:spcPct val="150000"/>
              </a:lnSpc>
            </a:pPr>
            <a:r>
              <a:rPr lang="vi-VN" altLang="en-US" sz="3000">
                <a:solidFill>
                  <a:schemeClr val="tx1"/>
                </a:solidFill>
                <a:latin typeface="Lato Black" panose="020F0502020204030203" charset="0"/>
                <a:cs typeface="Lato Black" panose="020F0502020204030203" charset="0"/>
                <a:sym typeface="+mn-ea"/>
              </a:rPr>
              <a:t>Chương 3. Phương pháp đề xuất</a:t>
            </a:r>
            <a:endParaRPr lang="vi-VN" altLang="en-US" sz="3000">
              <a:solidFill>
                <a:schemeClr val="tx1"/>
              </a:solidFill>
              <a:latin typeface="Lato Black" panose="020F0502020204030203" charset="0"/>
              <a:cs typeface="Lato Black" panose="020F0502020204030203" charset="0"/>
              <a:sym typeface="+mn-ea"/>
            </a:endParaRPr>
          </a:p>
          <a:p>
            <a:pPr algn="l">
              <a:lnSpc>
                <a:spcPct val="150000"/>
              </a:lnSpc>
            </a:pPr>
            <a:r>
              <a:rPr lang="vi-VN" altLang="en-US" sz="3000">
                <a:solidFill>
                  <a:schemeClr val="tx1"/>
                </a:solidFill>
                <a:latin typeface="Lato Black" panose="020F0502020204030203" charset="0"/>
                <a:cs typeface="Lato Black" panose="020F0502020204030203" charset="0"/>
                <a:sym typeface="+mn-ea"/>
              </a:rPr>
              <a:t>Chương 4. Kết qủa thực nghiệm</a:t>
            </a:r>
            <a:endParaRPr lang="vi-VN" altLang="en-US" sz="3000">
              <a:solidFill>
                <a:schemeClr val="tx1"/>
              </a:solidFill>
              <a:latin typeface="Lato Black" panose="020F0502020204030203" charset="0"/>
              <a:cs typeface="Lato Black" panose="020F0502020204030203" charset="0"/>
              <a:sym typeface="+mn-ea"/>
            </a:endParaRPr>
          </a:p>
        </p:txBody>
      </p:sp>
      <p:sp>
        <p:nvSpPr>
          <p:cNvPr id="11" name="Slide Number Placeholder 10"/>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7101205"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3.3 Mô hình phân loại cảm xúc</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638302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3. Phương pháp đề xuất &gt; </a:t>
            </a:r>
            <a:r>
              <a:rPr lang="vi-VN" altLang="en-US">
                <a:solidFill>
                  <a:schemeClr val="tx1">
                    <a:lumMod val="50000"/>
                    <a:lumOff val="50000"/>
                  </a:schemeClr>
                </a:solidFill>
                <a:latin typeface="Lato" panose="020F0502020204030203" charset="0"/>
                <a:cs typeface="Lato" panose="020F0502020204030203" charset="0"/>
                <a:sym typeface="+mn-ea"/>
              </a:rPr>
              <a:t>Mô hình phân loại cảm xúc</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4745" cy="3969385"/>
          </a:xfrm>
          <a:prstGeom prst="rect">
            <a:avLst/>
          </a:prstGeom>
          <a:noFill/>
        </p:spPr>
        <p:txBody>
          <a:bodyPr wrap="square" rtlCol="0">
            <a:spAutoFit/>
          </a:bodyPr>
          <a:p>
            <a:pPr algn="l">
              <a:lnSpc>
                <a:spcPct val="150000"/>
              </a:lnSpc>
            </a:pPr>
            <a:r>
              <a:rPr lang="en-US" sz="2100">
                <a:latin typeface="Lato" panose="020F0502020204030203" charset="0"/>
                <a:cs typeface="Lato" panose="020F0502020204030203" charset="0"/>
              </a:rPr>
              <a:t>3.3.1 TF-IDF:</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Biểu diễn văn bản bằng tần suất và độ đặc trưng của từ.</a:t>
            </a:r>
            <a:endParaRPr lang="en-US" sz="2100">
              <a:latin typeface="Lato" panose="020F0502020204030203" charset="0"/>
              <a:cs typeface="Lato" panose="020F0502020204030203" charset="0"/>
            </a:endParaRPr>
          </a:p>
          <a:p>
            <a:pPr algn="l">
              <a:lnSpc>
                <a:spcPct val="150000"/>
              </a:lnSpc>
            </a:pPr>
            <a:r>
              <a:rPr lang="en-US" sz="2100">
                <a:latin typeface="Lato" panose="020F0502020204030203" charset="0"/>
                <a:cs typeface="Lato" panose="020F0502020204030203" charset="0"/>
              </a:rPr>
              <a:t>3.3.2 Logistic Regression đa lớp:</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Sử dụng softmax và hàm mất mát cross-entropy.</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Tham số: C=1.0, penalty=L2, class_weight=balanced.</a:t>
            </a:r>
            <a:endParaRPr lang="en-US" sz="2100">
              <a:latin typeface="Lato" panose="020F0502020204030203" charset="0"/>
              <a:cs typeface="Lato" panose="020F0502020204030203" charset="0"/>
            </a:endParaRPr>
          </a:p>
          <a:p>
            <a:pPr algn="l">
              <a:lnSpc>
                <a:spcPct val="150000"/>
              </a:lnSpc>
            </a:pPr>
            <a:r>
              <a:rPr lang="en-US" sz="2100">
                <a:latin typeface="Lato" panose="020F0502020204030203" charset="0"/>
                <a:cs typeface="Lato" panose="020F0502020204030203" charset="0"/>
              </a:rPr>
              <a:t>3.3.3 Chỉ số cảm xúc theo ngày:</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Tính tỷ lệ cảm xúc (S_pos, S_neu, S_neg) làm đặc trưng đầu vào cho mô hình giá.</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235440" cy="706755"/>
          </a:xfrm>
          <a:prstGeom prst="rect">
            <a:avLst/>
          </a:prstGeom>
          <a:noFill/>
        </p:spPr>
        <p:txBody>
          <a:bodyPr wrap="none" rtlCol="0">
            <a:spAutoFit/>
          </a:bodyPr>
          <a:p>
            <a:pPr algn="l"/>
            <a:r>
              <a:rPr lang="vi-VN" altLang="en-US" sz="4000">
                <a:latin typeface="Lato Black" panose="020F0502020204030203" charset="0"/>
                <a:cs typeface="Lato Black" panose="020F0502020204030203" charset="0"/>
              </a:rPr>
              <a:t>3.3 Mô hình dự đoán giá cổ phiếu LSTM</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733488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3. Phương pháp đề xuất &gt; </a:t>
            </a:r>
            <a:r>
              <a:rPr lang="vi-VN" altLang="en-US">
                <a:solidFill>
                  <a:schemeClr val="tx1">
                    <a:lumMod val="50000"/>
                    <a:lumOff val="50000"/>
                  </a:schemeClr>
                </a:solidFill>
                <a:latin typeface="Lato" panose="020F0502020204030203" charset="0"/>
                <a:cs typeface="Lato" panose="020F0502020204030203" charset="0"/>
                <a:sym typeface="+mn-ea"/>
              </a:rPr>
              <a:t>Mô hình dự đoán giá cổ phiếu LSTM</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4745" cy="5423535"/>
          </a:xfrm>
          <a:prstGeom prst="rect">
            <a:avLst/>
          </a:prstGeom>
          <a:noFill/>
        </p:spPr>
        <p:txBody>
          <a:bodyPr wrap="square" rtlCol="0">
            <a:spAutoFit/>
          </a:bodyPr>
          <a:p>
            <a:pPr algn="l">
              <a:lnSpc>
                <a:spcPct val="150000"/>
              </a:lnSpc>
            </a:pPr>
            <a:r>
              <a:rPr lang="en-US" sz="2100">
                <a:latin typeface="Lato" panose="020F0502020204030203" charset="0"/>
                <a:cs typeface="Lato" panose="020F0502020204030203" charset="0"/>
              </a:rPr>
              <a:t>3.4.1 Thiết lập chuỗi dữ liệu:</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Window size: 60 ngày.</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Đặc trưng đầu vào: [</a:t>
            </a:r>
            <a:r>
              <a:rPr lang="vi-VN" altLang="en-US" sz="2100">
                <a:latin typeface="Lato" panose="020F0502020204030203" charset="0"/>
                <a:cs typeface="Lato" panose="020F0502020204030203" charset="0"/>
              </a:rPr>
              <a:t>O</a:t>
            </a:r>
            <a:r>
              <a:rPr lang="en-US" sz="2100">
                <a:latin typeface="Lato" panose="020F0502020204030203" charset="0"/>
                <a:cs typeface="Lato" panose="020F0502020204030203" charset="0"/>
              </a:rPr>
              <a:t>, </a:t>
            </a:r>
            <a:r>
              <a:rPr lang="vi-VN" altLang="en-US" sz="2100">
                <a:latin typeface="Lato" panose="020F0502020204030203" charset="0"/>
                <a:cs typeface="Lato" panose="020F0502020204030203" charset="0"/>
              </a:rPr>
              <a:t>H</a:t>
            </a:r>
            <a:r>
              <a:rPr lang="en-US" sz="2100">
                <a:latin typeface="Lato" panose="020F0502020204030203" charset="0"/>
                <a:cs typeface="Lato" panose="020F0502020204030203" charset="0"/>
              </a:rPr>
              <a:t>, </a:t>
            </a:r>
            <a:r>
              <a:rPr lang="vi-VN" altLang="en-US" sz="2100">
                <a:latin typeface="Lato" panose="020F0502020204030203" charset="0"/>
                <a:cs typeface="Lato" panose="020F0502020204030203" charset="0"/>
              </a:rPr>
              <a:t>L</a:t>
            </a:r>
            <a:r>
              <a:rPr lang="en-US" sz="2100">
                <a:latin typeface="Lato" panose="020F0502020204030203" charset="0"/>
                <a:cs typeface="Lato" panose="020F0502020204030203" charset="0"/>
              </a:rPr>
              <a:t>, </a:t>
            </a:r>
            <a:r>
              <a:rPr lang="vi-VN" altLang="en-US" sz="2100">
                <a:latin typeface="Lato" panose="020F0502020204030203" charset="0"/>
                <a:cs typeface="Lato" panose="020F0502020204030203" charset="0"/>
              </a:rPr>
              <a:t>C</a:t>
            </a:r>
            <a:r>
              <a:rPr lang="en-US" sz="2100">
                <a:latin typeface="Lato" panose="020F0502020204030203" charset="0"/>
                <a:cs typeface="Lato" panose="020F0502020204030203" charset="0"/>
              </a:rPr>
              <a:t>, </a:t>
            </a:r>
            <a:r>
              <a:rPr lang="vi-VN" altLang="en-US" sz="2100">
                <a:latin typeface="Lato" panose="020F0502020204030203" charset="0"/>
                <a:cs typeface="Lato" panose="020F0502020204030203" charset="0"/>
              </a:rPr>
              <a:t>V</a:t>
            </a:r>
            <a:r>
              <a:rPr lang="en-US" sz="2100">
                <a:latin typeface="Lato" panose="020F0502020204030203" charset="0"/>
                <a:cs typeface="Lato" panose="020F0502020204030203" charset="0"/>
              </a:rPr>
              <a:t>, MA/EMA, S_pos, S_neu, S_neg].</a:t>
            </a:r>
            <a:endParaRPr lang="en-US" sz="2100">
              <a:latin typeface="Lato" panose="020F0502020204030203" charset="0"/>
              <a:cs typeface="Lato" panose="020F0502020204030203" charset="0"/>
            </a:endParaRPr>
          </a:p>
          <a:p>
            <a:pPr marL="0" lvl="1" indent="0" algn="l">
              <a:lnSpc>
                <a:spcPct val="150000"/>
              </a:lnSpc>
              <a:buFont typeface="Arial" panose="020B0604020202020204" pitchFamily="34" charset="0"/>
              <a:buNone/>
            </a:pPr>
            <a:r>
              <a:rPr lang="en-US" sz="2100">
                <a:latin typeface="Lato" panose="020F0502020204030203" charset="0"/>
                <a:cs typeface="Lato" panose="020F0502020204030203" charset="0"/>
              </a:rPr>
              <a:t>3.4.2 Kiến trúc mạng:</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LSTM(32) → Dropout(0.2) → Dense(1).</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Loss: Mean Squared Error.</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Optimizer: Adam (lr=0.001).</a:t>
            </a:r>
            <a:endParaRPr lang="en-US" sz="2100">
              <a:latin typeface="Lato" panose="020F0502020204030203" charset="0"/>
              <a:cs typeface="Lato" panose="020F0502020204030203" charset="0"/>
            </a:endParaRPr>
          </a:p>
          <a:p>
            <a:pPr marL="0" lvl="1" indent="0" algn="l">
              <a:lnSpc>
                <a:spcPct val="150000"/>
              </a:lnSpc>
              <a:buFont typeface="Arial" panose="020B0604020202020204" pitchFamily="34" charset="0"/>
              <a:buNone/>
            </a:pPr>
            <a:r>
              <a:rPr lang="en-US" sz="2100">
                <a:latin typeface="Lato" panose="020F0502020204030203" charset="0"/>
                <a:cs typeface="Lato" panose="020F0502020204030203" charset="0"/>
              </a:rPr>
              <a:t>3.4.3 Chiến lược huấn luyện:</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batch_size: 32, epochs: 20 (early stopping = 3).</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shuffle: False.</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validation: walk-forward (mỗi 10 ngày cập nhật mô hình).</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93918" y="2482304"/>
            <a:ext cx="8792835" cy="1630045"/>
          </a:xfrm>
          <a:prstGeom prst="rect">
            <a:avLst/>
          </a:prstGeom>
          <a:noFill/>
        </p:spPr>
        <p:txBody>
          <a:bodyPr wrap="square">
            <a:spAutoFit/>
          </a:bodyPr>
          <a:lstStyle/>
          <a:p>
            <a:pPr marL="0" marR="0" algn="l">
              <a:buNone/>
            </a:pPr>
            <a:r>
              <a:rPr lang="vi-VN" altLang="en-US" sz="4000" b="1">
                <a:solidFill>
                  <a:srgbClr val="FF0000"/>
                </a:solidFill>
                <a:latin typeface="Lato Black" panose="020F0502020204030203" charset="0"/>
                <a:cs typeface="Lato Black" panose="020F0502020204030203" charset="0"/>
              </a:rPr>
              <a:t>Chương 4</a:t>
            </a:r>
            <a:br>
              <a:rPr lang="en-US" sz="6000" b="1">
                <a:solidFill>
                  <a:srgbClr val="FF0000"/>
                </a:solidFill>
                <a:latin typeface="Lato Black" panose="020F0502020204030203" charset="0"/>
                <a:cs typeface="Lato Black" panose="020F0502020204030203" charset="0"/>
              </a:rPr>
            </a:br>
            <a:r>
              <a:rPr lang="vi-VN" altLang="en-US" sz="6000" b="1">
                <a:solidFill>
                  <a:schemeClr val="tx1"/>
                </a:solidFill>
                <a:latin typeface="Lato Black" panose="020F0502020204030203" charset="0"/>
                <a:cs typeface="Lato Black" panose="020F0502020204030203" charset="0"/>
              </a:rPr>
              <a:t>Kết quả thực nghiệm</a:t>
            </a:r>
            <a:endParaRPr lang="vi-VN" altLang="en-US" sz="6000" b="1">
              <a:solidFill>
                <a:schemeClr val="tx1"/>
              </a:solidFill>
              <a:latin typeface="Lato Black" panose="020F0502020204030203" charset="0"/>
              <a:cs typeface="Lato Black" panose="020F0502020204030203" charset="0"/>
            </a:endParaRPr>
          </a:p>
        </p:txBody>
      </p:sp>
      <p:sp>
        <p:nvSpPr>
          <p:cNvPr id="2" name="Slide Number Placeholder 1"/>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4939030" cy="706755"/>
          </a:xfrm>
          <a:prstGeom prst="rect">
            <a:avLst/>
          </a:prstGeom>
          <a:noFill/>
        </p:spPr>
        <p:txBody>
          <a:bodyPr wrap="none" rtlCol="0">
            <a:spAutoFit/>
          </a:bodyPr>
          <a:p>
            <a:pPr algn="l"/>
            <a:r>
              <a:rPr lang="vi-VN" altLang="en-US" sz="4000">
                <a:latin typeface="Lato Black" panose="020F0502020204030203" charset="0"/>
                <a:cs typeface="Lato Black" panose="020F0502020204030203" charset="0"/>
              </a:rPr>
              <a:t>4.1 Mô tả tập dữ liệu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37146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Mô tả tập dữ liệu</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5380" cy="4453890"/>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Giá cổ phiếu (VCB):</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Thời gian: 01/01/2020 – 31/12/2023</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Trường dữ liệu: Date, Open, High, Low, Close, Volume</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Tiền xử lý: loại trùng/lỗi, điều chỉnh chia tách/cổ tức, chuẩn hóa Min-Max, chia train/test 80:20</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Tin tức và cảm xúc:</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Nguồn train: Financial PhraseBank (dịch + hậu kiểm)</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Nguồn kiểm thử: CafeF, Bloomberg, Reuters (crawler 30 phút/lần)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Xử lý: lowercase → stop-word removal → TF-IDF → Logistic Regression</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73785" y="567055"/>
            <a:ext cx="1004443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4.2 Thiết lập thực nghiệm và kết quả đầu ra</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761746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a:t>
            </a:r>
            <a:r>
              <a:rPr lang="vi-VN" altLang="en-US">
                <a:solidFill>
                  <a:schemeClr val="tx1">
                    <a:lumMod val="50000"/>
                    <a:lumOff val="50000"/>
                  </a:schemeClr>
                </a:solidFill>
                <a:latin typeface="Lato" panose="020F0502020204030203" charset="0"/>
                <a:cs typeface="Lato" panose="020F0502020204030203" charset="0"/>
                <a:sym typeface="+mn-ea"/>
              </a:rPr>
              <a:t>Thiết lập thực nghiệm và kết quả đầu ra</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6" name="Text Box 5"/>
          <p:cNvSpPr txBox="1"/>
          <p:nvPr/>
        </p:nvSpPr>
        <p:spPr>
          <a:xfrm>
            <a:off x="1086485" y="1273810"/>
            <a:ext cx="10025380" cy="445389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2100" b="1">
                <a:latin typeface="Lato" panose="020F0502020204030203" charset="0"/>
                <a:cs typeface="Lato" panose="020F0502020204030203" charset="0"/>
              </a:rPr>
              <a:t>Mô hình cảm xúc:</a:t>
            </a:r>
            <a:r>
              <a:rPr lang="en-US" sz="2100">
                <a:latin typeface="Lato" panose="020F0502020204030203" charset="0"/>
                <a:cs typeface="Lato" panose="020F0502020204030203" charset="0"/>
              </a:rPr>
              <a:t> TF-IDF (40k từ) + Logistic Regression (C=1, L2, balanced)</a:t>
            </a:r>
            <a:endParaRPr lang="en-US" sz="2100">
              <a:latin typeface="Lato" panose="020F0502020204030203" charset="0"/>
              <a:cs typeface="Lato" panose="020F0502020204030203" charset="0"/>
            </a:endParaRPr>
          </a:p>
          <a:p>
            <a:pPr marL="285750" indent="-285750">
              <a:lnSpc>
                <a:spcPct val="150000"/>
              </a:lnSpc>
              <a:buFont typeface="Arial" panose="020B0604020202020204" pitchFamily="34" charset="0"/>
              <a:buChar char="•"/>
            </a:pPr>
            <a:r>
              <a:rPr lang="vi-VN" altLang="en-US" sz="2100">
                <a:latin typeface="Lato" panose="020F0502020204030203" charset="0"/>
                <a:cs typeface="Lato" panose="020F0502020204030203" charset="0"/>
              </a:rPr>
              <a:t>Kết quả mô hình cảm xúc</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Accuracy: 0.763</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Precision (macro): 0.835</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Recall (macro): 0.622</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F1-macro: 0.673</a:t>
            </a:r>
            <a:endParaRPr lang="en-US" sz="2100">
              <a:latin typeface="Lato" panose="020F0502020204030203" charset="0"/>
              <a:cs typeface="Lato" panose="020F0502020204030203" charset="0"/>
            </a:endParaRPr>
          </a:p>
          <a:p>
            <a:pPr marL="2857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Nhận xét:</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Recall lớp tiêu cực đạt 98%</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Lớp tích cực &amp; trung tính thấp → cần cải thiện bằng class weight/SMOTE</a:t>
            </a:r>
            <a:endParaRPr lang="en-US" sz="2100">
              <a:latin typeface="Lato" panose="020F0502020204030203" charset="0"/>
              <a:cs typeface="Lato" panose="020F0502020204030203" charset="0"/>
            </a:endParaRPr>
          </a:p>
        </p:txBody>
      </p:sp>
      <p:pic>
        <p:nvPicPr>
          <p:cNvPr id="3" name="Picture -2147482583"/>
          <p:cNvPicPr>
            <a:picLocks noChangeAspect="1"/>
          </p:cNvPicPr>
          <p:nvPr/>
        </p:nvPicPr>
        <p:blipFill>
          <a:blip r:embed="rId1"/>
          <a:stretch>
            <a:fillRect/>
          </a:stretch>
        </p:blipFill>
        <p:spPr>
          <a:xfrm>
            <a:off x="5422900" y="2334260"/>
            <a:ext cx="4276090" cy="1926590"/>
          </a:xfrm>
          <a:prstGeom prst="rect">
            <a:avLst/>
          </a:prstGeom>
          <a:noFill/>
          <a:ln w="9525">
            <a:noFill/>
          </a:ln>
        </p:spPr>
      </p:pic>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2"/>
          <a:stretch>
            <a:fillRect/>
          </a:stretch>
        </p:blipFill>
        <p:spPr>
          <a:xfrm>
            <a:off x="0" y="87630"/>
            <a:ext cx="1165225" cy="6432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73785" y="567055"/>
            <a:ext cx="1004443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4.2 Thiết lập thực nghiệm và kết quả đầu ra</a:t>
            </a:r>
            <a:endParaRPr lang="vi-VN" altLang="en-US" sz="4000">
              <a:latin typeface="Lato Black" panose="020F0502020204030203" charset="0"/>
              <a:cs typeface="Lato Black" panose="020F0502020204030203" charset="0"/>
            </a:endParaRPr>
          </a:p>
        </p:txBody>
      </p:sp>
      <p:sp>
        <p:nvSpPr>
          <p:cNvPr id="6" name="Text Box 5"/>
          <p:cNvSpPr txBox="1"/>
          <p:nvPr/>
        </p:nvSpPr>
        <p:spPr>
          <a:xfrm>
            <a:off x="1086485" y="1273810"/>
            <a:ext cx="10025380" cy="106045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2100" b="1"/>
              <a:t>Mô hình </a:t>
            </a:r>
            <a:r>
              <a:rPr lang="vi-VN" altLang="en-US" sz="2100" b="1"/>
              <a:t>LSTM: </a:t>
            </a:r>
            <a:r>
              <a:rPr lang="vi-VN" altLang="en-US" sz="2100"/>
              <a:t>window = 60, LSTM 32, Dropout 0.2, Dense(1), Adam 0.001, epochs 20, batch 32 </a:t>
            </a:r>
            <a:endParaRPr lang="vi-VN" altLang="en-US" sz="2100"/>
          </a:p>
        </p:txBody>
      </p:sp>
      <p:pic>
        <p:nvPicPr>
          <p:cNvPr id="3" name="Picture 14" descr="output"/>
          <p:cNvPicPr>
            <a:picLocks noChangeAspect="1"/>
          </p:cNvPicPr>
          <p:nvPr/>
        </p:nvPicPr>
        <p:blipFill>
          <a:blip r:embed="rId1"/>
          <a:stretch>
            <a:fillRect/>
          </a:stretch>
        </p:blipFill>
        <p:spPr>
          <a:xfrm>
            <a:off x="2025650" y="2334260"/>
            <a:ext cx="8140065" cy="4039235"/>
          </a:xfrm>
          <a:prstGeom prst="rect">
            <a:avLst/>
          </a:prstGeom>
          <a:noFill/>
          <a:ln w="9525">
            <a:noFill/>
          </a:ln>
        </p:spPr>
      </p:pic>
      <p:sp>
        <p:nvSpPr>
          <p:cNvPr id="7" name="Text Box 6"/>
          <p:cNvSpPr txBox="1"/>
          <p:nvPr/>
        </p:nvSpPr>
        <p:spPr>
          <a:xfrm>
            <a:off x="1111885" y="88900"/>
            <a:ext cx="761746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a:t>
            </a:r>
            <a:r>
              <a:rPr lang="vi-VN" altLang="en-US">
                <a:solidFill>
                  <a:schemeClr val="tx1">
                    <a:lumMod val="50000"/>
                    <a:lumOff val="50000"/>
                  </a:schemeClr>
                </a:solidFill>
                <a:latin typeface="Lato" panose="020F0502020204030203" charset="0"/>
                <a:cs typeface="Lato" panose="020F0502020204030203" charset="0"/>
                <a:sym typeface="+mn-ea"/>
              </a:rPr>
              <a:t>Thiết lập thực nghiệm và kết quả đầu ra</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2"/>
          <a:stretch>
            <a:fillRect/>
          </a:stretch>
        </p:blipFill>
        <p:spPr>
          <a:xfrm>
            <a:off x="0" y="87630"/>
            <a:ext cx="1165225" cy="6432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537065" cy="706755"/>
          </a:xfrm>
          <a:prstGeom prst="rect">
            <a:avLst/>
          </a:prstGeom>
          <a:noFill/>
        </p:spPr>
        <p:txBody>
          <a:bodyPr wrap="none" rtlCol="0">
            <a:spAutoFit/>
          </a:bodyPr>
          <a:p>
            <a:pPr algn="l"/>
            <a:r>
              <a:rPr lang="vi-VN" altLang="en-US" sz="4000">
                <a:latin typeface="Lato Black" panose="020F0502020204030203" charset="0"/>
                <a:cs typeface="Lato Black" panose="020F0502020204030203" charset="0"/>
              </a:rPr>
              <a:t>4.3 Ứng dụng hỗ trợ đầu tư chứng khoán</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739711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a:t>
            </a:r>
            <a:r>
              <a:rPr lang="vi-VN" altLang="en-US">
                <a:solidFill>
                  <a:schemeClr val="tx1">
                    <a:lumMod val="50000"/>
                    <a:lumOff val="50000"/>
                  </a:schemeClr>
                </a:solidFill>
                <a:latin typeface="Lato" panose="020F0502020204030203" charset="0"/>
                <a:cs typeface="Lato" panose="020F0502020204030203" charset="0"/>
                <a:sym typeface="+mn-ea"/>
              </a:rPr>
              <a:t>Ứng dụng hỗ trợ đầu tư chứng khoán</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5380" cy="396938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Chức năng chính:</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Hiển thị biểu đồ giá thực &amp; dự đoán theo thời gian thực</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Tra cứu cổ phiếu, xem phân tích cơ bản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Hệ thống blog tài chính: viết bài, bình luận, chia sẻ</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Công nghệ:</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MongoDB: lưu cổ phiếu, blog, người dùng</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Express.js + Node.js: backend/API</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React.js: frontend, biểu đồ, giao diện blog</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5384165" cy="706755"/>
          </a:xfrm>
          <a:prstGeom prst="rect">
            <a:avLst/>
          </a:prstGeom>
          <a:noFill/>
        </p:spPr>
        <p:txBody>
          <a:bodyPr wrap="none" rtlCol="0">
            <a:spAutoFit/>
          </a:bodyPr>
          <a:p>
            <a:pPr algn="l"/>
            <a:r>
              <a:rPr lang="vi-VN" altLang="en-US" sz="4000">
                <a:latin typeface="Lato Black" panose="020F0502020204030203" charset="0"/>
                <a:cs typeface="Lato Black" panose="020F0502020204030203" charset="0"/>
              </a:rPr>
              <a:t>4.4 Ý nghĩa nghiên cứu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62419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a:t>
            </a:r>
            <a:r>
              <a:rPr lang="vi-VN" altLang="en-US">
                <a:solidFill>
                  <a:schemeClr val="tx1">
                    <a:lumMod val="50000"/>
                    <a:lumOff val="50000"/>
                  </a:schemeClr>
                </a:solidFill>
                <a:latin typeface="Lato" panose="020F0502020204030203" charset="0"/>
                <a:cs typeface="Lato" panose="020F0502020204030203" charset="0"/>
                <a:sym typeface="+mn-ea"/>
              </a:rPr>
              <a:t>Ý nghĩa nghiên cứu </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5380" cy="396938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Khoa học:</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Kết hợp Logistic Regression + LSTM trên cùng pipeline</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Tạo tập dữ liệu nhiều chiều (giá + cảm xúc)</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Mã nguồn và quy trình mở, dễ tái lập</a:t>
            </a:r>
            <a:endParaRPr lang="en-US" sz="2100">
              <a:latin typeface="Lato" panose="020F0502020204030203" charset="0"/>
              <a:cs typeface="Lato" panose="020F0502020204030203" charset="0"/>
            </a:endParaRPr>
          </a:p>
          <a:p>
            <a:pPr marL="342900"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Thực tiễn:</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Công cụ hỗ trợ quyết định đầu tư theo thời gian thực</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Cảm xúc tin tức phản ánh nhanh tâm lý thị trường</a:t>
            </a:r>
            <a:endParaRPr lang="en-US" sz="2100">
              <a:latin typeface="Lato" panose="020F0502020204030203" charset="0"/>
              <a:cs typeface="Lato" panose="020F0502020204030203" charset="0"/>
            </a:endParaRPr>
          </a:p>
          <a:p>
            <a:pPr marL="800100" lvl="1" indent="-342900" algn="l">
              <a:lnSpc>
                <a:spcPct val="150000"/>
              </a:lnSpc>
              <a:buFont typeface="Arial" panose="020B0604020202020204" pitchFamily="34" charset="0"/>
              <a:buChar char="•"/>
            </a:pPr>
            <a:r>
              <a:rPr lang="en-US" sz="2100">
                <a:latin typeface="Lato" panose="020F0502020204030203" charset="0"/>
                <a:cs typeface="Lato" panose="020F0502020204030203" charset="0"/>
              </a:rPr>
              <a:t>Mô hình dễ tích hợp vào hệ thống tài chính (micro-service)</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8604885" cy="706755"/>
          </a:xfrm>
          <a:prstGeom prst="rect">
            <a:avLst/>
          </a:prstGeom>
          <a:noFill/>
        </p:spPr>
        <p:txBody>
          <a:bodyPr wrap="none" rtlCol="0">
            <a:spAutoFit/>
          </a:bodyPr>
          <a:p>
            <a:pPr algn="l"/>
            <a:r>
              <a:rPr lang="vi-VN" altLang="en-US" sz="4000">
                <a:latin typeface="Lato Black" panose="020F0502020204030203" charset="0"/>
                <a:cs typeface="Lato Black" panose="020F0502020204030203" charset="0"/>
              </a:rPr>
              <a:t>4.5 Định hướng nghiên cứu tiếp theo</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698690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4. Kết quả thực nghiệm &gt; </a:t>
            </a:r>
            <a:r>
              <a:rPr lang="vi-VN" altLang="en-US">
                <a:solidFill>
                  <a:schemeClr val="tx1">
                    <a:lumMod val="50000"/>
                    <a:lumOff val="50000"/>
                  </a:schemeClr>
                </a:solidFill>
                <a:latin typeface="Lato" panose="020F0502020204030203" charset="0"/>
                <a:cs typeface="Lato" panose="020F0502020204030203" charset="0"/>
                <a:sym typeface="+mn-ea"/>
              </a:rPr>
              <a:t>Định hướng nghiên cứu tiếp theo</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25380" cy="5515610"/>
          </a:xfrm>
          <a:prstGeom prst="rect">
            <a:avLst/>
          </a:prstGeom>
          <a:noFill/>
        </p:spPr>
        <p:txBody>
          <a:bodyPr wrap="square" rtlCol="0">
            <a:spAutoFit/>
          </a:bodyPr>
          <a:p>
            <a:pPr marL="342900"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Mở rộng dữ liệu:</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Thêm nguồn từ mạng xã hội (Twitter, StockTwits, Facebook)</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Bổ sung dữ liệu vĩ mô: lãi suất, CPI, tỷ giá</a:t>
            </a:r>
            <a:endParaRPr lang="en-US" sz="2100">
              <a:latin typeface="Lato" panose="020F0502020204030203" charset="0"/>
              <a:cs typeface="Lato" panose="020F0502020204030203" charset="0"/>
            </a:endParaRPr>
          </a:p>
          <a:p>
            <a:pPr marL="342900"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Nâng cấp mô hình cảm xúc:</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Fine-tune PhoBERT, FinBERT</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Aspect-based sentiment theo tiêu chí (lợi nhuận, ESG...)</a:t>
            </a:r>
            <a:endParaRPr lang="en-US" sz="2100">
              <a:latin typeface="Lato" panose="020F0502020204030203" charset="0"/>
              <a:cs typeface="Lato" panose="020F0502020204030203" charset="0"/>
            </a:endParaRPr>
          </a:p>
          <a:p>
            <a:pPr marL="342900"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Cải tiến mô hình giá:</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Nghiên cứu TFT, N-Beats</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Ứng dụng GNN để mô hình hóa quan hệ cổ phiếu</a:t>
            </a:r>
            <a:endParaRPr lang="en-US" sz="2100">
              <a:latin typeface="Lato" panose="020F0502020204030203" charset="0"/>
              <a:cs typeface="Lato" panose="020F0502020204030203" charset="0"/>
            </a:endParaRPr>
          </a:p>
          <a:p>
            <a:pPr marL="342900"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Học tăng cường (RL):</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DQN, PPO cho chiến lược giao dịch</a:t>
            </a:r>
            <a:endParaRPr lang="en-US" sz="2100">
              <a:latin typeface="Lato" panose="020F0502020204030203" charset="0"/>
              <a:cs typeface="Lato" panose="020F0502020204030203" charset="0"/>
            </a:endParaRPr>
          </a:p>
          <a:p>
            <a:pPr marL="800100" lvl="1" indent="-342900" algn="l">
              <a:lnSpc>
                <a:spcPct val="140000"/>
              </a:lnSpc>
              <a:spcBef>
                <a:spcPts val="0"/>
              </a:spcBef>
              <a:spcAft>
                <a:spcPts val="0"/>
              </a:spcAft>
              <a:buFont typeface="Arial" panose="020B0604020202020204" pitchFamily="34" charset="0"/>
              <a:buChar char="•"/>
            </a:pPr>
            <a:r>
              <a:rPr lang="en-US" sz="2100">
                <a:latin typeface="Lato" panose="020F0502020204030203" charset="0"/>
                <a:cs typeface="Lato" panose="020F0502020204030203" charset="0"/>
              </a:rPr>
              <a:t>Đánh giá qua paper-trading: Sharpe ratio, max drawdown</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99888" y="3076029"/>
            <a:ext cx="8792835" cy="706755"/>
          </a:xfrm>
          <a:prstGeom prst="rect">
            <a:avLst/>
          </a:prstGeom>
          <a:noFill/>
        </p:spPr>
        <p:txBody>
          <a:bodyPr wrap="square">
            <a:spAutoFit/>
          </a:bodyPr>
          <a:lstStyle/>
          <a:p>
            <a:pPr marL="0" marR="0" algn="ctr">
              <a:buNone/>
            </a:pPr>
            <a:r>
              <a:rPr lang="vi-VN" sz="4000" b="1">
                <a:solidFill>
                  <a:schemeClr val="tx1"/>
                </a:solidFill>
                <a:latin typeface="Lato Black" panose="020F0502020204030203" charset="0"/>
                <a:cs typeface="Lato Black" panose="020F0502020204030203" charset="0"/>
              </a:rPr>
              <a:t>Cảm ơn thầy cô đã lắng nghe</a:t>
            </a:r>
            <a:endParaRPr lang="vi-VN" sz="4000" b="1">
              <a:solidFill>
                <a:schemeClr val="tx1"/>
              </a:solidFill>
              <a:latin typeface="Lato Black" panose="020F0502020204030203" charset="0"/>
              <a:cs typeface="Lato Black" panose="020F0502020204030203" charset="0"/>
            </a:endParaRPr>
          </a:p>
        </p:txBody>
      </p:sp>
      <p:sp>
        <p:nvSpPr>
          <p:cNvPr id="2" name="Slide Number Placeholder 1"/>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93918" y="2482304"/>
            <a:ext cx="8792835" cy="1630045"/>
          </a:xfrm>
          <a:prstGeom prst="rect">
            <a:avLst/>
          </a:prstGeom>
          <a:noFill/>
        </p:spPr>
        <p:txBody>
          <a:bodyPr wrap="square">
            <a:spAutoFit/>
          </a:bodyPr>
          <a:lstStyle/>
          <a:p>
            <a:pPr marL="0" marR="0" algn="l">
              <a:buNone/>
            </a:pPr>
            <a:r>
              <a:rPr lang="vi-VN" altLang="en-US" sz="4000" b="1">
                <a:solidFill>
                  <a:srgbClr val="FF0000"/>
                </a:solidFill>
                <a:latin typeface="Lato Black" panose="020F0502020204030203" charset="0"/>
                <a:cs typeface="Lato Black" panose="020F0502020204030203" charset="0"/>
              </a:rPr>
              <a:t>Chương </a:t>
            </a:r>
            <a:r>
              <a:rPr lang="en-US" sz="4000" b="1">
                <a:solidFill>
                  <a:srgbClr val="FF0000"/>
                </a:solidFill>
                <a:latin typeface="Lato Black" panose="020F0502020204030203" charset="0"/>
                <a:cs typeface="Lato Black" panose="020F0502020204030203" charset="0"/>
              </a:rPr>
              <a:t>1</a:t>
            </a:r>
            <a:br>
              <a:rPr lang="en-US" sz="6000" b="1">
                <a:solidFill>
                  <a:srgbClr val="FF0000"/>
                </a:solidFill>
                <a:latin typeface="Lato Black" panose="020F0502020204030203" charset="0"/>
                <a:cs typeface="Lato Black" panose="020F0502020204030203" charset="0"/>
              </a:rPr>
            </a:br>
            <a:r>
              <a:rPr lang="vi-VN" sz="6000" b="1">
                <a:latin typeface="Lato Black" panose="020F0502020204030203" charset="0"/>
                <a:cs typeface="Lato Black" panose="020F0502020204030203" charset="0"/>
              </a:rPr>
              <a:t>Mở đầu</a:t>
            </a:r>
            <a:endParaRPr lang="vi-VN" sz="6000" b="1">
              <a:latin typeface="Lato Black" panose="020F0502020204030203" charset="0"/>
              <a:cs typeface="Lato Black" panose="020F0502020204030203" charset="0"/>
            </a:endParaRPr>
          </a:p>
        </p:txBody>
      </p:sp>
      <p:sp>
        <p:nvSpPr>
          <p:cNvPr id="2" name="Slide Number Placeholder 1"/>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800227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1.1 Đặt vấn đề và lý do chọn đề tài</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487035" cy="368300"/>
          </a:xfrm>
          <a:prstGeom prst="rect">
            <a:avLst/>
          </a:prstGeom>
          <a:noFill/>
        </p:spPr>
        <p:txBody>
          <a:bodyPr wrap="none" rtlCol="0">
            <a:spAutoFit/>
          </a:bodyPr>
          <a:p>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Đặt vấn đề và lý do chọn đề tài</a:t>
            </a:r>
            <a:r>
              <a:rPr lang="vi-VN" altLang="en-US">
                <a:solidFill>
                  <a:schemeClr val="tx1">
                    <a:lumMod val="50000"/>
                    <a:lumOff val="50000"/>
                  </a:schemeClr>
                </a:solidFill>
                <a:latin typeface="Lato" panose="020F0502020204030203" charset="0"/>
                <a:cs typeface="Lato" panose="020F0502020204030203" charset="0"/>
              </a:rPr>
              <a:t> </a:t>
            </a:r>
            <a:endParaRPr lang="vi-VN" altLang="en-US">
              <a:solidFill>
                <a:schemeClr val="tx1">
                  <a:lumMod val="50000"/>
                  <a:lumOff val="50000"/>
                </a:schemeClr>
              </a:solidFill>
              <a:latin typeface="Lato" panose="020F0502020204030203" charset="0"/>
              <a:cs typeface="Lato" panose="020F0502020204030203" charset="0"/>
            </a:endParaRPr>
          </a:p>
        </p:txBody>
      </p:sp>
      <p:pic>
        <p:nvPicPr>
          <p:cNvPr id="3" name="Picture -2147482576" descr="IMG_256"/>
          <p:cNvPicPr>
            <a:picLocks noChangeAspect="1"/>
          </p:cNvPicPr>
          <p:nvPr/>
        </p:nvPicPr>
        <p:blipFill>
          <a:blip r:embed="rId1"/>
          <a:stretch>
            <a:fillRect/>
          </a:stretch>
        </p:blipFill>
        <p:spPr>
          <a:xfrm>
            <a:off x="2311400" y="1313180"/>
            <a:ext cx="7574915" cy="4540250"/>
          </a:xfrm>
          <a:prstGeom prst="rect">
            <a:avLst/>
          </a:prstGeom>
          <a:noFill/>
          <a:ln w="9525">
            <a:noFill/>
          </a:ln>
        </p:spPr>
      </p:pic>
      <p:sp>
        <p:nvSpPr>
          <p:cNvPr id="5" name="Text Box 4"/>
          <p:cNvSpPr txBox="1"/>
          <p:nvPr/>
        </p:nvSpPr>
        <p:spPr>
          <a:xfrm>
            <a:off x="1910080" y="5904865"/>
            <a:ext cx="8378190" cy="398780"/>
          </a:xfrm>
          <a:prstGeom prst="rect">
            <a:avLst/>
          </a:prstGeom>
          <a:noFill/>
        </p:spPr>
        <p:txBody>
          <a:bodyPr wrap="none" rtlCol="0">
            <a:spAutoFit/>
          </a:bodyPr>
          <a:p>
            <a:pPr algn="ctr"/>
            <a:r>
              <a:rPr lang="en-US" sz="2000" i="1">
                <a:solidFill>
                  <a:schemeClr val="tx1">
                    <a:lumMod val="50000"/>
                    <a:lumOff val="50000"/>
                  </a:schemeClr>
                </a:solidFill>
                <a:latin typeface="Lato" panose="020F0502020204030203" charset="0"/>
                <a:cs typeface="Lato" panose="020F0502020204030203" charset="0"/>
              </a:rPr>
              <a:t>Số lượng tài khoản giao dịch được đăng ký và chỉ số VN-Index hàng tháng</a:t>
            </a:r>
            <a:endParaRPr lang="en-US" sz="2000" i="1">
              <a:solidFill>
                <a:schemeClr val="tx1">
                  <a:lumMod val="50000"/>
                  <a:lumOff val="50000"/>
                </a:schemeClr>
              </a:solidFill>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2"/>
          <a:stretch>
            <a:fillRect/>
          </a:stretch>
        </p:blipFill>
        <p:spPr>
          <a:xfrm>
            <a:off x="0" y="87630"/>
            <a:ext cx="1165225" cy="643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800227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1.1 </a:t>
            </a:r>
            <a:r>
              <a:rPr lang="vi-VN" altLang="en-US" sz="4000" u="sng">
                <a:latin typeface="Lato Black" panose="020F0502020204030203" charset="0"/>
                <a:cs typeface="Lato Black" panose="020F0502020204030203" charset="0"/>
              </a:rPr>
              <a:t>Đặt vấn đề</a:t>
            </a:r>
            <a:r>
              <a:rPr lang="vi-VN" altLang="en-US" sz="4000">
                <a:latin typeface="Lato Black" panose="020F0502020204030203" charset="0"/>
                <a:cs typeface="Lato Black" panose="020F0502020204030203" charset="0"/>
              </a:rPr>
              <a:t> và lý do chọn đề tài</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48703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Đặt vấn đề và lý do chọn đề tài</a:t>
            </a:r>
            <a:r>
              <a:rPr lang="vi-VN" altLang="en-US">
                <a:solidFill>
                  <a:schemeClr val="tx1">
                    <a:lumMod val="50000"/>
                    <a:lumOff val="50000"/>
                  </a:schemeClr>
                </a:solidFill>
                <a:latin typeface="Lato" panose="020F0502020204030203" charset="0"/>
                <a:cs typeface="Lato" panose="020F0502020204030203" charset="0"/>
              </a:rPr>
              <a:t> </a:t>
            </a:r>
            <a:endParaRPr lang="vi-VN" altLang="en-US">
              <a:solidFill>
                <a:schemeClr val="tx1">
                  <a:lumMod val="50000"/>
                  <a:lumOff val="50000"/>
                </a:schemeClr>
              </a:solidFill>
              <a:latin typeface="Lato" panose="020F0502020204030203" charset="0"/>
              <a:cs typeface="Lato" panose="020F0502020204030203" charset="0"/>
            </a:endParaRPr>
          </a:p>
        </p:txBody>
      </p:sp>
      <p:sp>
        <p:nvSpPr>
          <p:cNvPr id="14" name="Text Box 13"/>
          <p:cNvSpPr txBox="1"/>
          <p:nvPr/>
        </p:nvSpPr>
        <p:spPr>
          <a:xfrm>
            <a:off x="1112520" y="1227455"/>
            <a:ext cx="9999345" cy="493903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100">
                <a:latin typeface="Lato" panose="020F0502020204030203" charset="0"/>
                <a:cs typeface="Lato" panose="020F0502020204030203" charset="0"/>
              </a:rPr>
              <a:t>Thị trường chứng khoán là kênh đầu tư hấp dẫn nhưng tiềm ẩn nhiều rủi ro, đặc biệt trong bối cảnh kinh tế toàn cầu biến động. Nhà đầu tư cá nhân thường </a:t>
            </a:r>
            <a:r>
              <a:rPr lang="en-US" sz="2100">
                <a:latin typeface="Lato" panose="020F0502020204030203" charset="0"/>
                <a:cs typeface="Lato" panose="020F0502020204030203" charset="0"/>
              </a:rPr>
              <a:t>thiếu kinh nghiệm và công cụ phân tích hiệu quả, dẫn đến quyết định mang tính cảm tính.</a:t>
            </a:r>
            <a:endParaRPr lang="en-US" sz="2100">
              <a:latin typeface="Lato" panose="020F0502020204030203" charset="0"/>
              <a:cs typeface="Lato" panose="020F0502020204030203" charset="0"/>
            </a:endParaRPr>
          </a:p>
          <a:p>
            <a:pPr marL="285750" indent="-285750" algn="just">
              <a:lnSpc>
                <a:spcPct val="150000"/>
              </a:lnSpc>
              <a:buFont typeface="Arial" panose="020B0604020202020204" pitchFamily="34" charset="0"/>
              <a:buChar char="•"/>
            </a:pPr>
            <a:r>
              <a:rPr lang="en-US" sz="2100">
                <a:latin typeface="Lato" panose="020F0502020204030203" charset="0"/>
                <a:cs typeface="Lato" panose="020F0502020204030203" charset="0"/>
              </a:rPr>
              <a:t>Tại Việt Nam, thị trường chứng khoán đang phát triển mạnh với hàng trăm nghìn tài khoản mới mỗi tháng, nhưng sự hiểu biết của nhà đầu tư còn hạn chế.</a:t>
            </a:r>
            <a:endParaRPr lang="en-US" sz="2100">
              <a:latin typeface="Lato" panose="020F0502020204030203" charset="0"/>
              <a:cs typeface="Lato" panose="020F0502020204030203" charset="0"/>
            </a:endParaRPr>
          </a:p>
          <a:p>
            <a:pPr marL="285750" indent="-285750" algn="just">
              <a:lnSpc>
                <a:spcPct val="150000"/>
              </a:lnSpc>
              <a:buFont typeface="Arial" panose="020B0604020202020204" pitchFamily="34" charset="0"/>
              <a:buChar char="•"/>
            </a:pPr>
            <a:r>
              <a:rPr lang="en-US" sz="2100">
                <a:latin typeface="Lato" panose="020F0502020204030203" charset="0"/>
                <a:cs typeface="Lato" panose="020F0502020204030203" charset="0"/>
              </a:rPr>
              <a:t>Trí tuệ nhân tạo (AI) nổi lên như một giải pháp hỗ trợ xử lý dữ liệu lớn, nâng cao độ chính xác trong phân tích và dự báo thị trường. Do đó, việc xây dựng ứng dụng hỗ trợ đầu tư chứng khoán kết hợp AI và phân tích cơ bản là cần thiết và mang tính thực tiễn cao.</a:t>
            </a:r>
            <a:endParaRPr lang="en-US" sz="2100">
              <a:latin typeface="Lato" panose="020F0502020204030203" charset="0"/>
              <a:cs typeface="Lato" panose="020F0502020204030203" charset="0"/>
            </a:endParaRPr>
          </a:p>
        </p:txBody>
      </p:sp>
      <p:sp>
        <p:nvSpPr>
          <p:cNvPr id="15" name="Slide Number Placeholder 14"/>
          <p:cNvSpPr>
            <a:spLocks noGrp="1"/>
          </p:cNvSpPr>
          <p:nvPr>
            <p:ph type="sldNum" sz="quarter" idx="12"/>
          </p:nvPr>
        </p:nvSpPr>
        <p:spPr/>
        <p:txBody>
          <a:bodyPr/>
          <a:p>
            <a:fld id="{49AE70B2-8BF9-45C0-BB95-33D1B9D3A854}" type="slidenum">
              <a:rPr lang="zh-CN" altLang="en-US" smtClean="0"/>
            </a:fld>
            <a:endParaRPr lang="zh-CN" altLang="en-US"/>
          </a:p>
        </p:txBody>
      </p:sp>
      <p:pic>
        <p:nvPicPr>
          <p:cNvPr id="3" name="Picture 2"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8002270"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1.1 Đặt vấn đề và </a:t>
            </a:r>
            <a:r>
              <a:rPr lang="vi-VN" altLang="en-US" sz="4000" u="sng">
                <a:latin typeface="Lato Black" panose="020F0502020204030203" charset="0"/>
                <a:cs typeface="Lato Black" panose="020F0502020204030203" charset="0"/>
              </a:rPr>
              <a:t>lý do chọn đề tài</a:t>
            </a:r>
            <a:endParaRPr lang="vi-VN" altLang="en-US" sz="4000" u="sng">
              <a:latin typeface="Lato Black" panose="020F0502020204030203" charset="0"/>
              <a:cs typeface="Lato Black" panose="020F0502020204030203" charset="0"/>
            </a:endParaRPr>
          </a:p>
        </p:txBody>
      </p:sp>
      <p:sp>
        <p:nvSpPr>
          <p:cNvPr id="13" name="Text Box 12"/>
          <p:cNvSpPr txBox="1"/>
          <p:nvPr/>
        </p:nvSpPr>
        <p:spPr>
          <a:xfrm>
            <a:off x="1111885" y="88900"/>
            <a:ext cx="548703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Đặt vấn đề và lý do chọn đề tài</a:t>
            </a:r>
            <a:r>
              <a:rPr lang="vi-VN" altLang="en-US">
                <a:solidFill>
                  <a:schemeClr val="tx1">
                    <a:lumMod val="50000"/>
                    <a:lumOff val="50000"/>
                  </a:schemeClr>
                </a:solidFill>
                <a:latin typeface="Lato" panose="020F0502020204030203" charset="0"/>
                <a:cs typeface="Lato" panose="020F0502020204030203" charset="0"/>
              </a:rPr>
              <a:t> </a:t>
            </a:r>
            <a:endParaRPr lang="vi-VN" altLang="en-US">
              <a:solidFill>
                <a:schemeClr val="tx1">
                  <a:lumMod val="50000"/>
                  <a:lumOff val="50000"/>
                </a:schemeClr>
              </a:solidFill>
              <a:latin typeface="Lato" panose="020F0502020204030203" charset="0"/>
              <a:cs typeface="Lato" panose="020F0502020204030203" charset="0"/>
            </a:endParaRPr>
          </a:p>
        </p:txBody>
      </p:sp>
      <p:sp>
        <p:nvSpPr>
          <p:cNvPr id="14" name="Text Box 13"/>
          <p:cNvSpPr txBox="1"/>
          <p:nvPr/>
        </p:nvSpPr>
        <p:spPr>
          <a:xfrm>
            <a:off x="1112520" y="1227455"/>
            <a:ext cx="9999345" cy="299974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100">
                <a:latin typeface="Lato" panose="020F0502020204030203" charset="0"/>
                <a:cs typeface="Lato" panose="020F0502020204030203" charset="0"/>
              </a:rPr>
              <a:t>Hiện nay, ứng dụng trí tuệ nhân tạo trong đầu tư tài chính ngày càng phổ biến, nhưng tại Việt Nam vẫn còn nhiều hạn chế, đặc biệt là chưa kết hợp hiệu quả giữa phân tích kỹ thuật và phân tích cơ bản.</a:t>
            </a:r>
            <a:endParaRPr lang="en-US" sz="2100">
              <a:latin typeface="Lato" panose="020F0502020204030203" charset="0"/>
              <a:cs typeface="Lato" panose="020F0502020204030203" charset="0"/>
            </a:endParaRPr>
          </a:p>
          <a:p>
            <a:pPr marL="285750" indent="-285750" algn="just">
              <a:lnSpc>
                <a:spcPct val="150000"/>
              </a:lnSpc>
              <a:buFont typeface="Arial" panose="020B0604020202020204" pitchFamily="34" charset="0"/>
              <a:buChar char="•"/>
            </a:pPr>
            <a:r>
              <a:rPr lang="en-US" sz="2100">
                <a:latin typeface="Lato" panose="020F0502020204030203" charset="0"/>
                <a:cs typeface="Lato" panose="020F0502020204030203" charset="0"/>
              </a:rPr>
              <a:t>Đề tài hướng đến việc tích hợp hai phương pháp này thông qua các mô hình AI, nhằm hỗ trợ nhà đầu tư ra quyết định chính xác hơn, giảm rủi ro và tối ưu hóa lợi nhuận.</a:t>
            </a:r>
            <a:endParaRPr lang="en-US" sz="2100">
              <a:latin typeface="Lato" panose="020F0502020204030203" charset="0"/>
              <a:cs typeface="Lato" panose="020F0502020204030203" charset="0"/>
            </a:endParaRPr>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8616315"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1.2 Đối tượng và phạm vi nghiên cứu</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5670550"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Đối tượng và phạm vi nghiên cứu</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86485" y="1261110"/>
            <a:ext cx="10018395" cy="2999740"/>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Nghiên cứu các mô hình trí tuệ nhân tạo (AI) ứng dụng trong dự báo và phân tích xu hướng thị trường chứng khoán.</a:t>
            </a:r>
            <a:endParaRPr lang="en-US" sz="2100">
              <a:latin typeface="Lato" panose="020F0502020204030203" charset="0"/>
              <a:cs typeface="Lato" panose="020F0502020204030203" charset="0"/>
            </a:endParaRPr>
          </a:p>
          <a:p>
            <a:pPr marL="285750"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Kết hợp phân tích cơ bản, bao gồm:</a:t>
            </a:r>
            <a:endParaRPr lang="en-US" sz="2100">
              <a:latin typeface="Lato" panose="020F0502020204030203" charset="0"/>
              <a:cs typeface="Lato" panose="020F0502020204030203" charset="0"/>
            </a:endParaRPr>
          </a:p>
          <a:p>
            <a:pPr marL="742950" lvl="1"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Phân tích các</a:t>
            </a:r>
            <a:r>
              <a:rPr lang="vi-VN" altLang="en-US" sz="2100">
                <a:latin typeface="Lato" panose="020F0502020204030203" charset="0"/>
                <a:cs typeface="Lato" panose="020F0502020204030203" charset="0"/>
              </a:rPr>
              <a:t> b</a:t>
            </a:r>
            <a:r>
              <a:rPr lang="en-US" sz="2100">
                <a:latin typeface="Lato" panose="020F0502020204030203" charset="0"/>
                <a:cs typeface="Lato" panose="020F0502020204030203" charset="0"/>
              </a:rPr>
              <a:t>ài báo tài chính, nhận định chuyên gia, báo cáo thị trường.</a:t>
            </a:r>
            <a:endParaRPr lang="en-US" sz="2100">
              <a:latin typeface="Lato" panose="020F0502020204030203" charset="0"/>
              <a:cs typeface="Lato" panose="020F0502020204030203" charset="0"/>
            </a:endParaRPr>
          </a:p>
          <a:p>
            <a:pPr marL="285750" indent="-285750" algn="l">
              <a:lnSpc>
                <a:spcPct val="150000"/>
              </a:lnSpc>
              <a:buFont typeface="Arial" panose="020B0604020202020204" pitchFamily="34" charset="0"/>
              <a:buChar char="•"/>
            </a:pPr>
            <a:r>
              <a:rPr lang="en-US" sz="2100">
                <a:latin typeface="Lato" panose="020F0502020204030203" charset="0"/>
                <a:cs typeface="Lato" panose="020F0502020204030203" charset="0"/>
              </a:rPr>
              <a:t>Phạm vi nghiên cứu:</a:t>
            </a:r>
            <a:r>
              <a:rPr lang="vi-VN" altLang="en-US" sz="2100">
                <a:latin typeface="Lato" panose="020F0502020204030203" charset="0"/>
                <a:cs typeface="Lato" panose="020F0502020204030203" charset="0"/>
              </a:rPr>
              <a:t> </a:t>
            </a:r>
            <a:r>
              <a:rPr lang="en-US" sz="2100">
                <a:latin typeface="Lato" panose="020F0502020204030203" charset="0"/>
                <a:cs typeface="Lato" panose="020F0502020204030203" charset="0"/>
              </a:rPr>
              <a:t>Thị trường chứng khoán Việt Nam.</a:t>
            </a:r>
            <a:r>
              <a:rPr lang="vi-VN" altLang="en-US" sz="2100">
                <a:latin typeface="Lato" panose="020F0502020204030203" charset="0"/>
                <a:cs typeface="Lato" panose="020F0502020204030203" charset="0"/>
              </a:rPr>
              <a:t> </a:t>
            </a:r>
            <a:r>
              <a:rPr lang="en-US" sz="2100">
                <a:latin typeface="Lato" panose="020F0502020204030203" charset="0"/>
                <a:cs typeface="Lato" panose="020F0502020204030203" charset="0"/>
              </a:rPr>
              <a:t>Tập trung vào các mã thuộc VNINDEX và HNXINDEX</a:t>
            </a:r>
            <a:r>
              <a:rPr lang="vi-VN" altLang="en-US" sz="2100">
                <a:latin typeface="Lato" panose="020F0502020204030203" charset="0"/>
                <a:cs typeface="Lato" panose="020F0502020204030203" charset="0"/>
              </a:rPr>
              <a:t> giai đoạn từ</a:t>
            </a:r>
            <a:r>
              <a:rPr lang="en-US" sz="2100">
                <a:latin typeface="Lato" panose="020F0502020204030203" charset="0"/>
                <a:cs typeface="Lato" panose="020F0502020204030203" charset="0"/>
              </a:rPr>
              <a:t> 2011 – 2025.</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629775"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1.3 </a:t>
            </a:r>
            <a:r>
              <a:rPr lang="vi-VN" altLang="en-US" sz="4000" u="sng">
                <a:latin typeface="Lato Black" panose="020F0502020204030203" charset="0"/>
                <a:cs typeface="Lato Black" panose="020F0502020204030203" charset="0"/>
              </a:rPr>
              <a:t>Những mô hình AI hiện có</a:t>
            </a:r>
            <a:r>
              <a:rPr lang="vi-VN" altLang="en-US" sz="4000">
                <a:latin typeface="Lato Black" panose="020F0502020204030203" charset="0"/>
                <a:cs typeface="Lato Black" panose="020F0502020204030203" charset="0"/>
              </a:rPr>
              <a:t> và hạn chế </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614743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Những mô hình AI hiện có và hạn chế </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111885" y="1261110"/>
            <a:ext cx="9999345" cy="445389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100">
                <a:latin typeface="Lato" panose="020F0502020204030203" charset="0"/>
                <a:cs typeface="Lato" panose="020F0502020204030203" charset="0"/>
              </a:rPr>
              <a:t>Logistic Regression:</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Ưu điểm: Đơn giản, dễ triển khai, giúp xác định yếu tố ảnh hưởng</a:t>
            </a:r>
            <a:r>
              <a:rPr lang="vi-VN" altLang="en-US" sz="2100">
                <a:latin typeface="Lato" panose="020F0502020204030203" charset="0"/>
                <a:cs typeface="Lato" panose="020F0502020204030203" charset="0"/>
              </a:rPr>
              <a:t> </a:t>
            </a:r>
            <a:r>
              <a:rPr lang="en-US" sz="2100">
                <a:latin typeface="Lato" panose="020F0502020204030203" charset="0"/>
                <a:cs typeface="Lato" panose="020F0502020204030203" charset="0"/>
              </a:rPr>
              <a:t>đến biến mục tiêu.</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Hạn chế: Khó xử lý các mối quan hệ phi tuyến, hiệu quả kém trên dữ liệu tài chính phức tạp.</a:t>
            </a:r>
            <a:endParaRPr lang="en-US" sz="2100">
              <a:latin typeface="Lato" panose="020F0502020204030203" charset="0"/>
              <a:cs typeface="Lato" panose="020F0502020204030203" charset="0"/>
            </a:endParaRPr>
          </a:p>
          <a:p>
            <a:pPr marL="285750" indent="-285750">
              <a:lnSpc>
                <a:spcPct val="150000"/>
              </a:lnSpc>
              <a:buFont typeface="Arial" panose="020B0604020202020204" pitchFamily="34" charset="0"/>
              <a:buChar char="•"/>
            </a:pPr>
            <a:r>
              <a:rPr lang="en-US" sz="2100">
                <a:latin typeface="Lato" panose="020F0502020204030203" charset="0"/>
                <a:cs typeface="Lato" panose="020F0502020204030203" charset="0"/>
              </a:rPr>
              <a:t>LSTM (Long Short-Term Memory):</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Ưu điểm: Ghi nhớ dài hạn, phù hợp với dữ liệu chuỗi thời gian và biến động tài chính.</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Hạn chế: Cần nhiều dữ liệu, khó huấn luyện và tốn tài nguyên tính toán</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86485" y="554355"/>
            <a:ext cx="9629775" cy="706755"/>
          </a:xfrm>
          <a:prstGeom prst="rect">
            <a:avLst/>
          </a:prstGeom>
          <a:noFill/>
        </p:spPr>
        <p:txBody>
          <a:bodyPr wrap="none" rtlCol="0">
            <a:spAutoFit/>
          </a:bodyPr>
          <a:p>
            <a:r>
              <a:rPr lang="vi-VN" altLang="en-US" sz="4000">
                <a:latin typeface="Lato Black" panose="020F0502020204030203" charset="0"/>
                <a:cs typeface="Lato Black" panose="020F0502020204030203" charset="0"/>
              </a:rPr>
              <a:t>1.3 Những mô hình AI hiện có và </a:t>
            </a:r>
            <a:r>
              <a:rPr lang="vi-VN" altLang="en-US" sz="4000" u="sng">
                <a:latin typeface="Lato Black" panose="020F0502020204030203" charset="0"/>
                <a:cs typeface="Lato Black" panose="020F0502020204030203" charset="0"/>
              </a:rPr>
              <a:t>hạn chế</a:t>
            </a:r>
            <a:r>
              <a:rPr lang="vi-VN" altLang="en-US" sz="4000">
                <a:latin typeface="Lato Black" panose="020F0502020204030203" charset="0"/>
                <a:cs typeface="Lato Black" panose="020F0502020204030203" charset="0"/>
              </a:rPr>
              <a:t> </a:t>
            </a:r>
            <a:endParaRPr lang="vi-VN" altLang="en-US" sz="4000">
              <a:latin typeface="Lato Black" panose="020F0502020204030203" charset="0"/>
              <a:cs typeface="Lato Black" panose="020F0502020204030203" charset="0"/>
            </a:endParaRPr>
          </a:p>
        </p:txBody>
      </p:sp>
      <p:sp>
        <p:nvSpPr>
          <p:cNvPr id="13" name="Text Box 12"/>
          <p:cNvSpPr txBox="1"/>
          <p:nvPr/>
        </p:nvSpPr>
        <p:spPr>
          <a:xfrm>
            <a:off x="1111885" y="88900"/>
            <a:ext cx="6147435" cy="368300"/>
          </a:xfrm>
          <a:prstGeom prst="rect">
            <a:avLst/>
          </a:prstGeom>
          <a:noFill/>
        </p:spPr>
        <p:txBody>
          <a:bodyPr wrap="none" rtlCol="0">
            <a:spAutoFit/>
          </a:bodyPr>
          <a:p>
            <a:pPr algn="l"/>
            <a:r>
              <a:rPr lang="vi-VN" altLang="en-US">
                <a:solidFill>
                  <a:schemeClr val="tx1">
                    <a:lumMod val="50000"/>
                    <a:lumOff val="50000"/>
                  </a:schemeClr>
                </a:solidFill>
                <a:latin typeface="Lato" panose="020F0502020204030203" charset="0"/>
                <a:cs typeface="Lato" panose="020F0502020204030203" charset="0"/>
              </a:rPr>
              <a:t>Chương 1. Mở đầu &gt; </a:t>
            </a:r>
            <a:r>
              <a:rPr lang="vi-VN" altLang="en-US">
                <a:solidFill>
                  <a:schemeClr val="tx1">
                    <a:lumMod val="50000"/>
                    <a:lumOff val="50000"/>
                  </a:schemeClr>
                </a:solidFill>
                <a:latin typeface="Lato" panose="020F0502020204030203" charset="0"/>
                <a:cs typeface="Lato" panose="020F0502020204030203" charset="0"/>
                <a:sym typeface="+mn-ea"/>
              </a:rPr>
              <a:t>Những mô hình AI hiện có và hạn chế </a:t>
            </a:r>
            <a:endParaRPr lang="vi-VN" altLang="en-US">
              <a:solidFill>
                <a:schemeClr val="tx1">
                  <a:lumMod val="50000"/>
                  <a:lumOff val="50000"/>
                </a:schemeClr>
              </a:solidFill>
              <a:latin typeface="Lato" panose="020F0502020204030203" charset="0"/>
              <a:cs typeface="Lato" panose="020F0502020204030203" charset="0"/>
              <a:sym typeface="+mn-ea"/>
            </a:endParaRPr>
          </a:p>
        </p:txBody>
      </p:sp>
      <p:sp>
        <p:nvSpPr>
          <p:cNvPr id="5" name="Text Box 4"/>
          <p:cNvSpPr txBox="1"/>
          <p:nvPr/>
        </p:nvSpPr>
        <p:spPr>
          <a:xfrm>
            <a:off x="1099820" y="1261110"/>
            <a:ext cx="9999345" cy="493903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sz="2100">
                <a:latin typeface="Lato" panose="020F0502020204030203" charset="0"/>
                <a:cs typeface="Lato" panose="020F0502020204030203" charset="0"/>
              </a:rPr>
              <a:t>Hiểu biết bối cảnh thị trường còn hạn chế:</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Các mô hình truyền thống khó tích hợp dữ liệu định tính như tin tức, chính sách, cảm xúc nhà đầu tư.</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Hướng cải tiến: Kết hợp dữ liệu định tính từ tin tức, báo cáo tài chính, và phân tích tâm lý.</a:t>
            </a:r>
            <a:endParaRPr lang="en-US" sz="2100">
              <a:latin typeface="Lato" panose="020F0502020204030203" charset="0"/>
              <a:cs typeface="Lato" panose="020F0502020204030203" charset="0"/>
            </a:endParaRPr>
          </a:p>
          <a:p>
            <a:pPr marL="285750" indent="-285750">
              <a:lnSpc>
                <a:spcPct val="150000"/>
              </a:lnSpc>
              <a:buFont typeface="Arial" panose="020B0604020202020204" pitchFamily="34" charset="0"/>
              <a:buChar char="•"/>
            </a:pPr>
            <a:r>
              <a:rPr lang="en-US" sz="2100">
                <a:latin typeface="Lato" panose="020F0502020204030203" charset="0"/>
                <a:cs typeface="Lato" panose="020F0502020204030203" charset="0"/>
              </a:rPr>
              <a:t>Tính ổn định và nhất quán chưa cao:</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Mô hình phản ứng chậm với biến động bất thường, gây khó khăn trong thực thi chiến lược đầu tư.</a:t>
            </a:r>
            <a:endParaRPr lang="en-US" sz="2100">
              <a:latin typeface="Lato" panose="020F0502020204030203" charset="0"/>
              <a:cs typeface="Lato" panose="020F0502020204030203" charset="0"/>
            </a:endParaRPr>
          </a:p>
          <a:p>
            <a:pPr marL="742950" lvl="1" indent="-285750">
              <a:lnSpc>
                <a:spcPct val="150000"/>
              </a:lnSpc>
              <a:buFont typeface="Arial" panose="020B0604020202020204" pitchFamily="34" charset="0"/>
              <a:buChar char="•"/>
            </a:pPr>
            <a:r>
              <a:rPr lang="en-US" sz="2100">
                <a:latin typeface="Lato" panose="020F0502020204030203" charset="0"/>
                <a:cs typeface="Lato" panose="020F0502020204030203" charset="0"/>
              </a:rPr>
              <a:t>Hướng cải tiến: Áp dụng mô hình ensemble, kết hợp nhiều thuật toán để tăng độ chính xác và ổn định.</a:t>
            </a:r>
            <a:endParaRPr lang="en-US" sz="2100">
              <a:latin typeface="Lato" panose="020F0502020204030203" charset="0"/>
              <a:cs typeface="Lato" panose="020F0502020204030203" charset="0"/>
            </a:endParaRPr>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pic>
        <p:nvPicPr>
          <p:cNvPr id="15" name="Picture 14" descr="Logo-DH-Ton-Duc-Thang-TDT"/>
          <p:cNvPicPr>
            <a:picLocks noChangeAspect="1"/>
          </p:cNvPicPr>
          <p:nvPr/>
        </p:nvPicPr>
        <p:blipFill>
          <a:blip r:embed="rId1"/>
          <a:stretch>
            <a:fillRect/>
          </a:stretch>
        </p:blipFill>
        <p:spPr>
          <a:xfrm>
            <a:off x="0" y="87630"/>
            <a:ext cx="1165225" cy="6432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9919</Words>
  <Application>WPS Presentation</Application>
  <PresentationFormat>宽屏</PresentationFormat>
  <Paragraphs>340</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Lato Black</vt:lpstr>
      <vt:lpstr>Lato</vt:lpstr>
      <vt:lpstr>Microsoft YaHei</vt:lpstr>
      <vt:lpstr>Droid Sans Fallback</vt:lpstr>
      <vt:lpstr>Arial Unicode MS</vt:lpstr>
      <vt:lpstr>Arial Black</vt:lpstr>
      <vt:lpstr>SimSun</vt:lpstr>
      <vt:lpstr>Webdings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n1tro5</cp:lastModifiedBy>
  <cp:revision>11</cp:revision>
  <dcterms:created xsi:type="dcterms:W3CDTF">2025-06-11T01:28:27Z</dcterms:created>
  <dcterms:modified xsi:type="dcterms:W3CDTF">2025-06-11T01:28:27Z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