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58" r:id="rId4"/>
    <p:sldId id="266" r:id="rId5"/>
    <p:sldId id="260" r:id="rId6"/>
    <p:sldId id="270" r:id="rId7"/>
    <p:sldId id="265" r:id="rId8"/>
    <p:sldId id="264" r:id="rId9"/>
    <p:sldId id="263" r:id="rId10"/>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406D"/>
    <a:srgbClr val="2D74B5"/>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9" d="100"/>
          <a:sy n="69" d="100"/>
        </p:scale>
        <p:origin x="3082"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CA0484C-FAC7-43D0-9D04-8DEBFCEE8F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ADF01A7-AD96-48DD-B188-8F4980E57B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DB3F34-01BA-48FF-9775-5539A4096D15}" type="datetime1">
              <a:rPr lang="zh-CN" altLang="en-US" smtClean="0"/>
              <a:t>2021/5/28</a:t>
            </a:fld>
            <a:endParaRPr lang="zh-CN" altLang="en-US"/>
          </a:p>
        </p:txBody>
      </p:sp>
      <p:sp>
        <p:nvSpPr>
          <p:cNvPr id="4" name="页脚占位符 3">
            <a:extLst>
              <a:ext uri="{FF2B5EF4-FFF2-40B4-BE49-F238E27FC236}">
                <a16:creationId xmlns:a16="http://schemas.microsoft.com/office/drawing/2014/main" id="{C37983ED-79B8-4020-98C5-51A954AFD6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A0EC75A-82AF-4603-B152-1FBD425E22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57F9C9-9003-46D7-93C4-9700481A7F12}" type="slidenum">
              <a:rPr lang="zh-CN" altLang="en-US" smtClean="0"/>
              <a:t>‹#›</a:t>
            </a:fld>
            <a:endParaRPr lang="zh-CN" altLang="en-US"/>
          </a:p>
        </p:txBody>
      </p:sp>
    </p:spTree>
    <p:extLst>
      <p:ext uri="{BB962C8B-B14F-4D97-AF65-F5344CB8AC3E}">
        <p14:creationId xmlns:p14="http://schemas.microsoft.com/office/powerpoint/2010/main" val="10794209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F1956-E150-461F-81CF-1E9D4273BB69}" type="datetime1">
              <a:rPr lang="zh-CN" altLang="en-US" smtClean="0"/>
              <a:t>2021/5/28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90F99-9EE4-4C9B-B91D-C297D165A342}" type="slidenum">
              <a:rPr lang="zh-CN" altLang="en-US" smtClean="0"/>
              <a:t>‹#›</a:t>
            </a:fld>
            <a:endParaRPr lang="zh-CN" altLang="en-US"/>
          </a:p>
        </p:txBody>
      </p:sp>
    </p:spTree>
    <p:extLst>
      <p:ext uri="{BB962C8B-B14F-4D97-AF65-F5344CB8AC3E}">
        <p14:creationId xmlns:p14="http://schemas.microsoft.com/office/powerpoint/2010/main" val="97866179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1</a:t>
            </a:fld>
            <a:endParaRPr lang="zh-CN" altLang="en-US"/>
          </a:p>
        </p:txBody>
      </p:sp>
      <p:sp>
        <p:nvSpPr>
          <p:cNvPr id="5" name="日期占位符 4">
            <a:extLst>
              <a:ext uri="{FF2B5EF4-FFF2-40B4-BE49-F238E27FC236}">
                <a16:creationId xmlns:a16="http://schemas.microsoft.com/office/drawing/2014/main" id="{30375D56-605C-457C-A760-4B09BB5E56BE}"/>
              </a:ext>
            </a:extLst>
          </p:cNvPr>
          <p:cNvSpPr>
            <a:spLocks noGrp="1"/>
          </p:cNvSpPr>
          <p:nvPr>
            <p:ph type="dt" idx="1"/>
          </p:nvPr>
        </p:nvSpPr>
        <p:spPr/>
        <p:txBody>
          <a:bodyPr/>
          <a:lstStyle/>
          <a:p>
            <a:fld id="{0A1AC42F-8C83-420D-B642-7BF74F19A3A3}" type="datetime1">
              <a:rPr lang="zh-CN" altLang="en-US" smtClean="0"/>
              <a:t>2021/5/28</a:t>
            </a:fld>
            <a:endParaRPr lang="zh-CN" altLang="en-US"/>
          </a:p>
        </p:txBody>
      </p:sp>
    </p:spTree>
    <p:extLst>
      <p:ext uri="{BB962C8B-B14F-4D97-AF65-F5344CB8AC3E}">
        <p14:creationId xmlns:p14="http://schemas.microsoft.com/office/powerpoint/2010/main" val="423846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2</a:t>
            </a:fld>
            <a:endParaRPr lang="zh-CN" altLang="en-US"/>
          </a:p>
        </p:txBody>
      </p:sp>
      <p:sp>
        <p:nvSpPr>
          <p:cNvPr id="5" name="日期占位符 4">
            <a:extLst>
              <a:ext uri="{FF2B5EF4-FFF2-40B4-BE49-F238E27FC236}">
                <a16:creationId xmlns:a16="http://schemas.microsoft.com/office/drawing/2014/main" id="{E0893D72-3D42-4B1A-85E7-DF942D926ECB}"/>
              </a:ext>
            </a:extLst>
          </p:cNvPr>
          <p:cNvSpPr>
            <a:spLocks noGrp="1"/>
          </p:cNvSpPr>
          <p:nvPr>
            <p:ph type="dt" idx="1"/>
          </p:nvPr>
        </p:nvSpPr>
        <p:spPr/>
        <p:txBody>
          <a:bodyPr/>
          <a:lstStyle/>
          <a:p>
            <a:fld id="{E3F255A4-331B-4C2C-B276-13AD124EBF49}" type="datetime1">
              <a:rPr lang="zh-CN" altLang="en-US" smtClean="0"/>
              <a:t>2021/5/28</a:t>
            </a:fld>
            <a:endParaRPr lang="zh-CN" altLang="en-US"/>
          </a:p>
        </p:txBody>
      </p:sp>
    </p:spTree>
    <p:extLst>
      <p:ext uri="{BB962C8B-B14F-4D97-AF65-F5344CB8AC3E}">
        <p14:creationId xmlns:p14="http://schemas.microsoft.com/office/powerpoint/2010/main" val="1284317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3</a:t>
            </a:fld>
            <a:endParaRPr lang="zh-CN" altLang="en-US"/>
          </a:p>
        </p:txBody>
      </p:sp>
      <p:sp>
        <p:nvSpPr>
          <p:cNvPr id="5" name="日期占位符 4">
            <a:extLst>
              <a:ext uri="{FF2B5EF4-FFF2-40B4-BE49-F238E27FC236}">
                <a16:creationId xmlns:a16="http://schemas.microsoft.com/office/drawing/2014/main" id="{F7F34418-80D7-49EC-B614-BE6FC084AD22}"/>
              </a:ext>
            </a:extLst>
          </p:cNvPr>
          <p:cNvSpPr>
            <a:spLocks noGrp="1"/>
          </p:cNvSpPr>
          <p:nvPr>
            <p:ph type="dt" idx="1"/>
          </p:nvPr>
        </p:nvSpPr>
        <p:spPr/>
        <p:txBody>
          <a:bodyPr/>
          <a:lstStyle/>
          <a:p>
            <a:fld id="{637D6656-C43C-4AA1-BDF9-D82F4BE2995D}" type="datetime1">
              <a:rPr lang="zh-CN" altLang="en-US" smtClean="0"/>
              <a:t>2021/5/28</a:t>
            </a:fld>
            <a:endParaRPr lang="zh-CN" altLang="en-US"/>
          </a:p>
        </p:txBody>
      </p:sp>
    </p:spTree>
    <p:extLst>
      <p:ext uri="{BB962C8B-B14F-4D97-AF65-F5344CB8AC3E}">
        <p14:creationId xmlns:p14="http://schemas.microsoft.com/office/powerpoint/2010/main" val="206568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4</a:t>
            </a:fld>
            <a:endParaRPr lang="zh-CN" altLang="en-US"/>
          </a:p>
        </p:txBody>
      </p:sp>
      <p:sp>
        <p:nvSpPr>
          <p:cNvPr id="5" name="日期占位符 4">
            <a:extLst>
              <a:ext uri="{FF2B5EF4-FFF2-40B4-BE49-F238E27FC236}">
                <a16:creationId xmlns:a16="http://schemas.microsoft.com/office/drawing/2014/main" id="{28BE8853-6BBF-4EBB-9C3D-83368EDB8171}"/>
              </a:ext>
            </a:extLst>
          </p:cNvPr>
          <p:cNvSpPr>
            <a:spLocks noGrp="1"/>
          </p:cNvSpPr>
          <p:nvPr>
            <p:ph type="dt" idx="1"/>
          </p:nvPr>
        </p:nvSpPr>
        <p:spPr/>
        <p:txBody>
          <a:bodyPr/>
          <a:lstStyle/>
          <a:p>
            <a:fld id="{F3F94E66-E6FE-4338-AD25-B0AC769DC688}" type="datetime1">
              <a:rPr lang="zh-CN" altLang="en-US" smtClean="0"/>
              <a:t>2021/5/28</a:t>
            </a:fld>
            <a:endParaRPr lang="zh-CN" altLang="en-US"/>
          </a:p>
        </p:txBody>
      </p:sp>
    </p:spTree>
    <p:extLst>
      <p:ext uri="{BB962C8B-B14F-4D97-AF65-F5344CB8AC3E}">
        <p14:creationId xmlns:p14="http://schemas.microsoft.com/office/powerpoint/2010/main" val="615071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5</a:t>
            </a:fld>
            <a:endParaRPr lang="zh-CN" altLang="en-US"/>
          </a:p>
        </p:txBody>
      </p:sp>
      <p:sp>
        <p:nvSpPr>
          <p:cNvPr id="5" name="日期占位符 4">
            <a:extLst>
              <a:ext uri="{FF2B5EF4-FFF2-40B4-BE49-F238E27FC236}">
                <a16:creationId xmlns:a16="http://schemas.microsoft.com/office/drawing/2014/main" id="{8B38805E-F0B0-4FD8-9A85-E588A6215087}"/>
              </a:ext>
            </a:extLst>
          </p:cNvPr>
          <p:cNvSpPr>
            <a:spLocks noGrp="1"/>
          </p:cNvSpPr>
          <p:nvPr>
            <p:ph type="dt" idx="1"/>
          </p:nvPr>
        </p:nvSpPr>
        <p:spPr/>
        <p:txBody>
          <a:bodyPr/>
          <a:lstStyle/>
          <a:p>
            <a:fld id="{E2961566-D151-495F-BE50-8F190C7A1FEA}" type="datetime1">
              <a:rPr lang="zh-CN" altLang="en-US" smtClean="0"/>
              <a:t>2021/5/28</a:t>
            </a:fld>
            <a:endParaRPr lang="zh-CN" altLang="en-US"/>
          </a:p>
        </p:txBody>
      </p:sp>
    </p:spTree>
    <p:extLst>
      <p:ext uri="{BB962C8B-B14F-4D97-AF65-F5344CB8AC3E}">
        <p14:creationId xmlns:p14="http://schemas.microsoft.com/office/powerpoint/2010/main" val="3334770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6</a:t>
            </a:fld>
            <a:endParaRPr lang="zh-CN" altLang="en-US"/>
          </a:p>
        </p:txBody>
      </p:sp>
      <p:sp>
        <p:nvSpPr>
          <p:cNvPr id="5" name="日期占位符 4">
            <a:extLst>
              <a:ext uri="{FF2B5EF4-FFF2-40B4-BE49-F238E27FC236}">
                <a16:creationId xmlns:a16="http://schemas.microsoft.com/office/drawing/2014/main" id="{01393ED1-207E-425A-8E79-8B54A633692C}"/>
              </a:ext>
            </a:extLst>
          </p:cNvPr>
          <p:cNvSpPr>
            <a:spLocks noGrp="1"/>
          </p:cNvSpPr>
          <p:nvPr>
            <p:ph type="dt" idx="1"/>
          </p:nvPr>
        </p:nvSpPr>
        <p:spPr/>
        <p:txBody>
          <a:bodyPr/>
          <a:lstStyle/>
          <a:p>
            <a:fld id="{E679906C-8C0C-4D56-B2DD-BED00A1B2808}" type="datetime1">
              <a:rPr lang="zh-CN" altLang="en-US" smtClean="0"/>
              <a:t>2021/5/28</a:t>
            </a:fld>
            <a:endParaRPr lang="zh-CN" altLang="en-US"/>
          </a:p>
        </p:txBody>
      </p:sp>
    </p:spTree>
    <p:extLst>
      <p:ext uri="{BB962C8B-B14F-4D97-AF65-F5344CB8AC3E}">
        <p14:creationId xmlns:p14="http://schemas.microsoft.com/office/powerpoint/2010/main" val="941380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7</a:t>
            </a:fld>
            <a:endParaRPr lang="zh-CN" altLang="en-US"/>
          </a:p>
        </p:txBody>
      </p:sp>
      <p:sp>
        <p:nvSpPr>
          <p:cNvPr id="5" name="日期占位符 4">
            <a:extLst>
              <a:ext uri="{FF2B5EF4-FFF2-40B4-BE49-F238E27FC236}">
                <a16:creationId xmlns:a16="http://schemas.microsoft.com/office/drawing/2014/main" id="{2A41C493-7CEB-48C0-A029-452CEB17A928}"/>
              </a:ext>
            </a:extLst>
          </p:cNvPr>
          <p:cNvSpPr>
            <a:spLocks noGrp="1"/>
          </p:cNvSpPr>
          <p:nvPr>
            <p:ph type="dt" idx="1"/>
          </p:nvPr>
        </p:nvSpPr>
        <p:spPr/>
        <p:txBody>
          <a:bodyPr/>
          <a:lstStyle/>
          <a:p>
            <a:fld id="{7D54E6C1-C88D-406E-88C3-9C1FB01468E8}" type="datetime1">
              <a:rPr lang="zh-CN" altLang="en-US" smtClean="0"/>
              <a:t>2021/5/28</a:t>
            </a:fld>
            <a:endParaRPr lang="zh-CN" altLang="en-US"/>
          </a:p>
        </p:txBody>
      </p:sp>
    </p:spTree>
    <p:extLst>
      <p:ext uri="{BB962C8B-B14F-4D97-AF65-F5344CB8AC3E}">
        <p14:creationId xmlns:p14="http://schemas.microsoft.com/office/powerpoint/2010/main" val="4141913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790F99-9EE4-4C9B-B91D-C297D165A342}" type="slidenum">
              <a:rPr lang="zh-CN" altLang="en-US" smtClean="0"/>
              <a:t>8</a:t>
            </a:fld>
            <a:endParaRPr lang="zh-CN" altLang="en-US"/>
          </a:p>
        </p:txBody>
      </p:sp>
      <p:sp>
        <p:nvSpPr>
          <p:cNvPr id="5" name="日期占位符 4">
            <a:extLst>
              <a:ext uri="{FF2B5EF4-FFF2-40B4-BE49-F238E27FC236}">
                <a16:creationId xmlns:a16="http://schemas.microsoft.com/office/drawing/2014/main" id="{37FF7949-9FBB-44F9-B1B4-04B7BA41EEDC}"/>
              </a:ext>
            </a:extLst>
          </p:cNvPr>
          <p:cNvSpPr>
            <a:spLocks noGrp="1"/>
          </p:cNvSpPr>
          <p:nvPr>
            <p:ph type="dt" idx="1"/>
          </p:nvPr>
        </p:nvSpPr>
        <p:spPr/>
        <p:txBody>
          <a:bodyPr/>
          <a:lstStyle/>
          <a:p>
            <a:fld id="{650028CE-A803-4983-AA22-D5741D604052}" type="datetime1">
              <a:rPr lang="zh-CN" altLang="en-US" smtClean="0"/>
              <a:t>2021/5/28</a:t>
            </a:fld>
            <a:endParaRPr lang="zh-CN" altLang="en-US"/>
          </a:p>
        </p:txBody>
      </p:sp>
    </p:spTree>
    <p:extLst>
      <p:ext uri="{BB962C8B-B14F-4D97-AF65-F5344CB8AC3E}">
        <p14:creationId xmlns:p14="http://schemas.microsoft.com/office/powerpoint/2010/main" val="4135972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790F99-9EE4-4C9B-B91D-C297D165A342}" type="slidenum">
              <a:rPr lang="zh-CN" altLang="en-US" smtClean="0"/>
              <a:t>9</a:t>
            </a:fld>
            <a:endParaRPr lang="zh-CN" altLang="en-US"/>
          </a:p>
        </p:txBody>
      </p:sp>
      <p:sp>
        <p:nvSpPr>
          <p:cNvPr id="5" name="日期占位符 4">
            <a:extLst>
              <a:ext uri="{FF2B5EF4-FFF2-40B4-BE49-F238E27FC236}">
                <a16:creationId xmlns:a16="http://schemas.microsoft.com/office/drawing/2014/main" id="{99595824-84CF-4735-B91B-9310E5C6CA7D}"/>
              </a:ext>
            </a:extLst>
          </p:cNvPr>
          <p:cNvSpPr>
            <a:spLocks noGrp="1"/>
          </p:cNvSpPr>
          <p:nvPr>
            <p:ph type="dt" idx="1"/>
          </p:nvPr>
        </p:nvSpPr>
        <p:spPr/>
        <p:txBody>
          <a:bodyPr/>
          <a:lstStyle/>
          <a:p>
            <a:fld id="{1ABF10A2-F0DF-4B5A-9992-E098B4EFA2B9}" type="datetime1">
              <a:rPr lang="zh-CN" altLang="en-US" smtClean="0"/>
              <a:t>2021/5/28</a:t>
            </a:fld>
            <a:endParaRPr lang="zh-CN" altLang="en-US"/>
          </a:p>
        </p:txBody>
      </p:sp>
    </p:spTree>
    <p:extLst>
      <p:ext uri="{BB962C8B-B14F-4D97-AF65-F5344CB8AC3E}">
        <p14:creationId xmlns:p14="http://schemas.microsoft.com/office/powerpoint/2010/main" val="1112278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757B394-E652-446F-83D8-9CB02185D9F7}" type="datetime1">
              <a:rPr lang="zh-CN" altLang="en-US" smtClean="0"/>
              <a:t>2021/5/28</a:t>
            </a:fld>
            <a:endParaRPr lang="zh-CN" altLang="en-US"/>
          </a:p>
        </p:txBody>
      </p:sp>
      <p:sp>
        <p:nvSpPr>
          <p:cNvPr id="5" name="页脚占位符 4"/>
          <p:cNvSpPr>
            <a:spLocks noGrp="1"/>
          </p:cNvSpPr>
          <p:nvPr>
            <p:ph type="ftr" sz="quarter" idx="11"/>
          </p:nvPr>
        </p:nvSpPr>
        <p:spPr/>
        <p:txBody>
          <a:bodyPr/>
          <a:lstStyle/>
          <a:p>
            <a:r>
              <a:rPr lang="zh-CN" altLang="en-US"/>
              <a:t>刘艳祥</a:t>
            </a:r>
          </a:p>
        </p:txBody>
      </p:sp>
      <p:sp>
        <p:nvSpPr>
          <p:cNvPr id="6" name="灯片编号占位符 5"/>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36549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6717B7-9A59-4820-B62A-A3078D5D9A3A}" type="datetime1">
              <a:rPr lang="zh-CN" altLang="en-US" smtClean="0"/>
              <a:t>2021/5/28</a:t>
            </a:fld>
            <a:endParaRPr lang="zh-CN" altLang="en-US"/>
          </a:p>
        </p:txBody>
      </p:sp>
      <p:sp>
        <p:nvSpPr>
          <p:cNvPr id="5" name="页脚占位符 4"/>
          <p:cNvSpPr>
            <a:spLocks noGrp="1"/>
          </p:cNvSpPr>
          <p:nvPr>
            <p:ph type="ftr" sz="quarter" idx="11"/>
          </p:nvPr>
        </p:nvSpPr>
        <p:spPr/>
        <p:txBody>
          <a:bodyPr/>
          <a:lstStyle/>
          <a:p>
            <a:r>
              <a:rPr lang="zh-CN" altLang="en-US"/>
              <a:t>刘艳祥</a:t>
            </a:r>
          </a:p>
        </p:txBody>
      </p:sp>
      <p:sp>
        <p:nvSpPr>
          <p:cNvPr id="6" name="灯片编号占位符 5"/>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1791367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AD81FF0-0003-4C17-906B-2C70FCF85BAB}" type="datetime1">
              <a:rPr lang="zh-CN" altLang="en-US" smtClean="0"/>
              <a:t>2021/5/28</a:t>
            </a:fld>
            <a:endParaRPr lang="zh-CN" altLang="en-US"/>
          </a:p>
        </p:txBody>
      </p:sp>
      <p:sp>
        <p:nvSpPr>
          <p:cNvPr id="5" name="页脚占位符 4"/>
          <p:cNvSpPr>
            <a:spLocks noGrp="1"/>
          </p:cNvSpPr>
          <p:nvPr>
            <p:ph type="ftr" sz="quarter" idx="11"/>
          </p:nvPr>
        </p:nvSpPr>
        <p:spPr/>
        <p:txBody>
          <a:bodyPr/>
          <a:lstStyle/>
          <a:p>
            <a:r>
              <a:rPr lang="zh-CN" altLang="en-US"/>
              <a:t>刘艳祥</a:t>
            </a:r>
          </a:p>
        </p:txBody>
      </p:sp>
      <p:sp>
        <p:nvSpPr>
          <p:cNvPr id="6" name="灯片编号占位符 5"/>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288327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B4D0AC-F9FD-459D-8455-C67A7C64C27A}" type="datetime1">
              <a:rPr lang="zh-CN" altLang="en-US" smtClean="0"/>
              <a:t>2021/5/28</a:t>
            </a:fld>
            <a:endParaRPr lang="zh-CN" altLang="en-US"/>
          </a:p>
        </p:txBody>
      </p:sp>
      <p:sp>
        <p:nvSpPr>
          <p:cNvPr id="5" name="页脚占位符 4"/>
          <p:cNvSpPr>
            <a:spLocks noGrp="1"/>
          </p:cNvSpPr>
          <p:nvPr>
            <p:ph type="ftr" sz="quarter" idx="11"/>
          </p:nvPr>
        </p:nvSpPr>
        <p:spPr/>
        <p:txBody>
          <a:bodyPr/>
          <a:lstStyle/>
          <a:p>
            <a:r>
              <a:rPr lang="zh-CN" altLang="en-US"/>
              <a:t>刘艳祥</a:t>
            </a:r>
          </a:p>
        </p:txBody>
      </p:sp>
      <p:sp>
        <p:nvSpPr>
          <p:cNvPr id="6" name="灯片编号占位符 5"/>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2448304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BF9602F-43E7-4488-A6B7-1988CE1542A0}" type="datetime1">
              <a:rPr lang="zh-CN" altLang="en-US" smtClean="0"/>
              <a:t>2021/5/28</a:t>
            </a:fld>
            <a:endParaRPr lang="zh-CN" altLang="en-US"/>
          </a:p>
        </p:txBody>
      </p:sp>
      <p:sp>
        <p:nvSpPr>
          <p:cNvPr id="5" name="页脚占位符 4"/>
          <p:cNvSpPr>
            <a:spLocks noGrp="1"/>
          </p:cNvSpPr>
          <p:nvPr>
            <p:ph type="ftr" sz="quarter" idx="11"/>
          </p:nvPr>
        </p:nvSpPr>
        <p:spPr/>
        <p:txBody>
          <a:bodyPr/>
          <a:lstStyle/>
          <a:p>
            <a:r>
              <a:rPr lang="zh-CN" altLang="en-US"/>
              <a:t>刘艳祥</a:t>
            </a:r>
          </a:p>
        </p:txBody>
      </p:sp>
      <p:sp>
        <p:nvSpPr>
          <p:cNvPr id="6" name="灯片编号占位符 5"/>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266158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B42F874-F797-4F31-AE12-207F1C6D5FA3}" type="datetime1">
              <a:rPr lang="zh-CN" altLang="en-US" smtClean="0"/>
              <a:t>2021/5/28</a:t>
            </a:fld>
            <a:endParaRPr lang="zh-CN" altLang="en-US"/>
          </a:p>
        </p:txBody>
      </p:sp>
      <p:sp>
        <p:nvSpPr>
          <p:cNvPr id="6" name="页脚占位符 5"/>
          <p:cNvSpPr>
            <a:spLocks noGrp="1"/>
          </p:cNvSpPr>
          <p:nvPr>
            <p:ph type="ftr" sz="quarter" idx="11"/>
          </p:nvPr>
        </p:nvSpPr>
        <p:spPr/>
        <p:txBody>
          <a:bodyPr/>
          <a:lstStyle/>
          <a:p>
            <a:r>
              <a:rPr lang="zh-CN" altLang="en-US"/>
              <a:t>刘艳祥</a:t>
            </a:r>
          </a:p>
        </p:txBody>
      </p:sp>
      <p:sp>
        <p:nvSpPr>
          <p:cNvPr id="7" name="灯片编号占位符 6"/>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272099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F12AD72-64AB-4013-B3CA-BDB0D4B15AAB}" type="datetime1">
              <a:rPr lang="zh-CN" altLang="en-US" smtClean="0"/>
              <a:t>2021/5/28</a:t>
            </a:fld>
            <a:endParaRPr lang="zh-CN" altLang="en-US"/>
          </a:p>
        </p:txBody>
      </p:sp>
      <p:sp>
        <p:nvSpPr>
          <p:cNvPr id="8" name="页脚占位符 7"/>
          <p:cNvSpPr>
            <a:spLocks noGrp="1"/>
          </p:cNvSpPr>
          <p:nvPr>
            <p:ph type="ftr" sz="quarter" idx="11"/>
          </p:nvPr>
        </p:nvSpPr>
        <p:spPr/>
        <p:txBody>
          <a:bodyPr/>
          <a:lstStyle/>
          <a:p>
            <a:r>
              <a:rPr lang="zh-CN" altLang="en-US"/>
              <a:t>刘艳祥</a:t>
            </a:r>
          </a:p>
        </p:txBody>
      </p:sp>
      <p:sp>
        <p:nvSpPr>
          <p:cNvPr id="9" name="灯片编号占位符 8"/>
          <p:cNvSpPr>
            <a:spLocks noGrp="1"/>
          </p:cNvSpPr>
          <p:nvPr>
            <p:ph type="sldNum" sz="quarter" idx="12"/>
          </p:nvPr>
        </p:nvSpPr>
        <p:spPr/>
        <p:txBody>
          <a:bodyPr/>
          <a:lstStyle/>
          <a:p>
            <a:fld id="{F2AC0328-332F-4998-B0C3-3F1F62CED8DA}" type="slidenum">
              <a:rPr lang="zh-CN" altLang="en-US" smtClean="0"/>
              <a:t>‹#›</a:t>
            </a:fld>
            <a:endParaRPr lang="zh-CN" altLang="en-US"/>
          </a:p>
        </p:txBody>
      </p:sp>
      <p:sp>
        <p:nvSpPr>
          <p:cNvPr id="11" name="矩形 10"/>
          <p:cNvSpPr/>
          <p:nvPr userDrawn="1"/>
        </p:nvSpPr>
        <p:spPr>
          <a:xfrm>
            <a:off x="8820528" y="6450175"/>
            <a:ext cx="775136" cy="246221"/>
          </a:xfrm>
          <a:prstGeom prst="rect">
            <a:avLst/>
          </a:prstGeom>
        </p:spPr>
        <p:txBody>
          <a:bodyPr wrap="square">
            <a:spAutoFit/>
          </a:bodyPr>
          <a:lstStyle/>
          <a:p>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r>
              <a:rPr lang="zh-CN" altLang="en-US" sz="100" dirty="0">
                <a:solidFill>
                  <a:prstClr val="white"/>
                </a:solidFill>
                <a:ea typeface="宋体"/>
              </a:rPr>
              <a:t>教案下载：</a:t>
            </a:r>
            <a:r>
              <a:rPr lang="en-US" altLang="zh-CN" sz="100" dirty="0">
                <a:solidFill>
                  <a:prstClr val="white"/>
                </a:solidFill>
                <a:ea typeface="宋体"/>
              </a:rPr>
              <a:t>www.1ppt.com/jiaoan/        </a:t>
            </a:r>
          </a:p>
          <a:p>
            <a:r>
              <a:rPr lang="zh-CN" altLang="en-US" sz="100" dirty="0">
                <a:solidFill>
                  <a:prstClr val="white"/>
                </a:solidFill>
                <a:ea typeface="宋体"/>
              </a:rPr>
              <a:t>字体下载：</a:t>
            </a:r>
            <a:r>
              <a:rPr lang="en-US" altLang="zh-CN" sz="100" dirty="0">
                <a:solidFill>
                  <a:prstClr val="white"/>
                </a:solidFill>
                <a:ea typeface="宋体"/>
              </a:rPr>
              <a:t>www.1ppt.com/ziti/</a:t>
            </a:r>
          </a:p>
          <a:p>
            <a:r>
              <a:rPr lang="en-US" altLang="zh-CN" sz="100" dirty="0">
                <a:solidFill>
                  <a:prstClr val="white"/>
                </a:solidFill>
                <a:ea typeface="宋体"/>
              </a:rPr>
              <a:t> </a:t>
            </a:r>
            <a:endParaRPr lang="zh-CN" altLang="en-US" sz="100" dirty="0">
              <a:solidFill>
                <a:prstClr val="white"/>
              </a:solidFill>
              <a:ea typeface="宋体"/>
            </a:endParaRPr>
          </a:p>
        </p:txBody>
      </p:sp>
    </p:spTree>
    <p:extLst>
      <p:ext uri="{BB962C8B-B14F-4D97-AF65-F5344CB8AC3E}">
        <p14:creationId xmlns:p14="http://schemas.microsoft.com/office/powerpoint/2010/main" val="68014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A70067-047A-4B2F-BF79-704A6CF14CF7}" type="datetime1">
              <a:rPr lang="zh-CN" altLang="en-US" smtClean="0"/>
              <a:t>2021/5/28</a:t>
            </a:fld>
            <a:endParaRPr lang="zh-CN" altLang="en-US"/>
          </a:p>
        </p:txBody>
      </p:sp>
      <p:sp>
        <p:nvSpPr>
          <p:cNvPr id="4" name="页脚占位符 3"/>
          <p:cNvSpPr>
            <a:spLocks noGrp="1"/>
          </p:cNvSpPr>
          <p:nvPr>
            <p:ph type="ftr" sz="quarter" idx="11"/>
          </p:nvPr>
        </p:nvSpPr>
        <p:spPr/>
        <p:txBody>
          <a:bodyPr/>
          <a:lstStyle/>
          <a:p>
            <a:r>
              <a:rPr lang="zh-CN" altLang="en-US"/>
              <a:t>刘艳祥</a:t>
            </a:r>
          </a:p>
        </p:txBody>
      </p:sp>
      <p:sp>
        <p:nvSpPr>
          <p:cNvPr id="5" name="灯片编号占位符 4"/>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363340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859365-28C0-4551-9193-AD4D3E130738}" type="datetime1">
              <a:rPr lang="zh-CN" altLang="en-US" smtClean="0"/>
              <a:t>2021/5/28</a:t>
            </a:fld>
            <a:endParaRPr lang="zh-CN" altLang="en-US"/>
          </a:p>
        </p:txBody>
      </p:sp>
      <p:sp>
        <p:nvSpPr>
          <p:cNvPr id="3" name="页脚占位符 2"/>
          <p:cNvSpPr>
            <a:spLocks noGrp="1"/>
          </p:cNvSpPr>
          <p:nvPr>
            <p:ph type="ftr" sz="quarter" idx="11"/>
          </p:nvPr>
        </p:nvSpPr>
        <p:spPr/>
        <p:txBody>
          <a:bodyPr/>
          <a:lstStyle/>
          <a:p>
            <a:r>
              <a:rPr lang="zh-CN" altLang="en-US"/>
              <a:t>刘艳祥</a:t>
            </a:r>
          </a:p>
        </p:txBody>
      </p:sp>
      <p:sp>
        <p:nvSpPr>
          <p:cNvPr id="4" name="灯片编号占位符 3"/>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28195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45FB67-0972-4162-8F22-140546FC429C}" type="datetime1">
              <a:rPr lang="zh-CN" altLang="en-US" smtClean="0"/>
              <a:t>2021/5/28</a:t>
            </a:fld>
            <a:endParaRPr lang="zh-CN" altLang="en-US"/>
          </a:p>
        </p:txBody>
      </p:sp>
      <p:sp>
        <p:nvSpPr>
          <p:cNvPr id="6" name="页脚占位符 5"/>
          <p:cNvSpPr>
            <a:spLocks noGrp="1"/>
          </p:cNvSpPr>
          <p:nvPr>
            <p:ph type="ftr" sz="quarter" idx="11"/>
          </p:nvPr>
        </p:nvSpPr>
        <p:spPr/>
        <p:txBody>
          <a:bodyPr/>
          <a:lstStyle/>
          <a:p>
            <a:r>
              <a:rPr lang="zh-CN" altLang="en-US"/>
              <a:t>刘艳祥</a:t>
            </a:r>
          </a:p>
        </p:txBody>
      </p:sp>
      <p:sp>
        <p:nvSpPr>
          <p:cNvPr id="7" name="灯片编号占位符 6"/>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188336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670534F-2CED-44C1-80A1-8E68AA366E46}" type="datetime1">
              <a:rPr lang="zh-CN" altLang="en-US" smtClean="0"/>
              <a:t>2021/5/28</a:t>
            </a:fld>
            <a:endParaRPr lang="zh-CN" altLang="en-US"/>
          </a:p>
        </p:txBody>
      </p:sp>
      <p:sp>
        <p:nvSpPr>
          <p:cNvPr id="6" name="页脚占位符 5"/>
          <p:cNvSpPr>
            <a:spLocks noGrp="1"/>
          </p:cNvSpPr>
          <p:nvPr>
            <p:ph type="ftr" sz="quarter" idx="11"/>
          </p:nvPr>
        </p:nvSpPr>
        <p:spPr/>
        <p:txBody>
          <a:bodyPr/>
          <a:lstStyle/>
          <a:p>
            <a:r>
              <a:rPr lang="zh-CN" altLang="en-US"/>
              <a:t>刘艳祥</a:t>
            </a:r>
          </a:p>
        </p:txBody>
      </p:sp>
      <p:sp>
        <p:nvSpPr>
          <p:cNvPr id="7" name="灯片编号占位符 6"/>
          <p:cNvSpPr>
            <a:spLocks noGrp="1"/>
          </p:cNvSpPr>
          <p:nvPr>
            <p:ph type="sldNum" sz="quarter" idx="12"/>
          </p:nvPr>
        </p:nvSpPr>
        <p:spPr/>
        <p:txBody>
          <a:bodyPr/>
          <a:lstStyle/>
          <a:p>
            <a:fld id="{F2AC0328-332F-4998-B0C3-3F1F62CED8DA}" type="slidenum">
              <a:rPr lang="zh-CN" altLang="en-US" smtClean="0"/>
              <a:t>‹#›</a:t>
            </a:fld>
            <a:endParaRPr lang="zh-CN" altLang="en-US"/>
          </a:p>
        </p:txBody>
      </p:sp>
    </p:spTree>
    <p:extLst>
      <p:ext uri="{BB962C8B-B14F-4D97-AF65-F5344CB8AC3E}">
        <p14:creationId xmlns:p14="http://schemas.microsoft.com/office/powerpoint/2010/main" val="2527610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E2504-B379-4E50-8338-F89504E6509E}" type="datetime1">
              <a:rPr lang="zh-CN" altLang="en-US" smtClean="0"/>
              <a:t>2021/5/28</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dirty="0"/>
              <a:t>刘艳祥</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C0328-332F-4998-B0C3-3F1F62CED8DA}" type="slidenum">
              <a:rPr lang="zh-CN" altLang="en-US" smtClean="0"/>
              <a:t>‹#›</a:t>
            </a:fld>
            <a:endParaRPr lang="zh-CN" altLang="en-US"/>
          </a:p>
        </p:txBody>
      </p:sp>
      <p:pic>
        <p:nvPicPr>
          <p:cNvPr id="7" name="图片 6">
            <a:extLst>
              <a:ext uri="{FF2B5EF4-FFF2-40B4-BE49-F238E27FC236}">
                <a16:creationId xmlns:a16="http://schemas.microsoft.com/office/drawing/2014/main" id="{65C908AA-FCE1-40AF-8C31-01647CE96D7E}"/>
              </a:ext>
            </a:extLst>
          </p:cNvPr>
          <p:cNvPicPr>
            <a:picLocks noChangeAspect="1"/>
          </p:cNvPicPr>
          <p:nvPr userDrawn="1"/>
        </p:nvPicPr>
        <p:blipFill rotWithShape="1">
          <a:blip r:embed="rId14"/>
          <a:srcRect/>
          <a:stretch/>
        </p:blipFill>
        <p:spPr>
          <a:xfrm>
            <a:off x="10495216" y="78958"/>
            <a:ext cx="1566910" cy="1567280"/>
          </a:xfrm>
          <a:prstGeom prst="ellipse">
            <a:avLst/>
          </a:prstGeom>
        </p:spPr>
      </p:pic>
    </p:spTree>
    <p:extLst>
      <p:ext uri="{BB962C8B-B14F-4D97-AF65-F5344CB8AC3E}">
        <p14:creationId xmlns:p14="http://schemas.microsoft.com/office/powerpoint/2010/main" val="1281904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70" y="1320930"/>
            <a:ext cx="368490" cy="19243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681232" y="1388980"/>
            <a:ext cx="9732498" cy="769441"/>
          </a:xfrm>
          <a:prstGeom prst="rect">
            <a:avLst/>
          </a:prstGeom>
          <a:noFill/>
        </p:spPr>
        <p:txBody>
          <a:bodyPr wrap="square" rtlCol="0">
            <a:spAutoFit/>
          </a:bodyPr>
          <a:lstStyle/>
          <a:p>
            <a:r>
              <a:rPr lang="zh-CN" altLang="en-US" sz="4400" dirty="0">
                <a:latin typeface="Arial" panose="020B0604020202020204" pitchFamily="34" charset="0"/>
              </a:rPr>
              <a:t>利用菲涅尔透镜实现的虚拟现实显示器</a:t>
            </a:r>
            <a:endParaRPr lang="zh-CN" altLang="en-US" sz="2800" dirty="0"/>
          </a:p>
        </p:txBody>
      </p:sp>
      <p:sp>
        <p:nvSpPr>
          <p:cNvPr id="7" name="矩形 6"/>
          <p:cNvSpPr/>
          <p:nvPr/>
        </p:nvSpPr>
        <p:spPr>
          <a:xfrm flipV="1">
            <a:off x="681232" y="2209270"/>
            <a:ext cx="9386045" cy="551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38200" y="2370078"/>
            <a:ext cx="7827445" cy="584775"/>
          </a:xfrm>
          <a:prstGeom prst="rect">
            <a:avLst/>
          </a:prstGeom>
          <a:noFill/>
        </p:spPr>
        <p:txBody>
          <a:bodyPr wrap="square" rtlCol="0">
            <a:spAutoFit/>
          </a:bodyPr>
          <a:lstStyle/>
          <a:p>
            <a:r>
              <a:rPr lang="en-US" altLang="zh-CN" sz="3200" dirty="0"/>
              <a:t>Virtual reality display based on Fresnel lens</a:t>
            </a:r>
            <a:endParaRPr lang="zh-CN" altLang="en-US" sz="3200" dirty="0"/>
          </a:p>
        </p:txBody>
      </p:sp>
      <p:grpSp>
        <p:nvGrpSpPr>
          <p:cNvPr id="21" name="组合 20"/>
          <p:cNvGrpSpPr/>
          <p:nvPr/>
        </p:nvGrpSpPr>
        <p:grpSpPr>
          <a:xfrm>
            <a:off x="464695" y="2918961"/>
            <a:ext cx="10669702" cy="2767059"/>
            <a:chOff x="464695" y="2918961"/>
            <a:chExt cx="10669702" cy="2767059"/>
          </a:xfrm>
          <a:noFill/>
        </p:grpSpPr>
        <p:sp>
          <p:nvSpPr>
            <p:cNvPr id="5" name="矩形 4"/>
            <p:cNvSpPr/>
            <p:nvPr/>
          </p:nvSpPr>
          <p:spPr>
            <a:xfrm>
              <a:off x="7468449" y="2918961"/>
              <a:ext cx="3665948" cy="1924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64695" y="4208692"/>
              <a:ext cx="4702109" cy="1477328"/>
            </a:xfrm>
            <a:prstGeom prst="rect">
              <a:avLst/>
            </a:prstGeom>
            <a:grpFill/>
          </p:spPr>
          <p:txBody>
            <a:bodyPr wrap="square" rtlCol="0">
              <a:spAutoFit/>
            </a:bodyPr>
            <a:lstStyle/>
            <a:p>
              <a:r>
                <a:rPr lang="zh-CN" altLang="en-US" dirty="0">
                  <a:solidFill>
                    <a:srgbClr val="000000"/>
                  </a:solidFill>
                </a:rPr>
                <a:t>答辩人：刘艳祥</a:t>
              </a:r>
              <a:endParaRPr lang="en-US" altLang="zh-CN" dirty="0">
                <a:solidFill>
                  <a:srgbClr val="000000"/>
                </a:solidFill>
              </a:endParaRPr>
            </a:p>
            <a:p>
              <a:endParaRPr lang="en-US" altLang="zh-CN" dirty="0">
                <a:solidFill>
                  <a:srgbClr val="000000"/>
                </a:solidFill>
              </a:endParaRPr>
            </a:p>
            <a:p>
              <a:r>
                <a:rPr lang="zh-CN" altLang="en-US" dirty="0">
                  <a:solidFill>
                    <a:srgbClr val="000000"/>
                  </a:solidFill>
                </a:rPr>
                <a:t>专业班级：计算机科学与技术</a:t>
              </a:r>
              <a:r>
                <a:rPr lang="en-US" altLang="zh-CN" dirty="0">
                  <a:solidFill>
                    <a:srgbClr val="000000"/>
                  </a:solidFill>
                </a:rPr>
                <a:t>2005</a:t>
              </a:r>
              <a:r>
                <a:rPr lang="zh-CN" altLang="en-US" dirty="0">
                  <a:solidFill>
                    <a:srgbClr val="000000"/>
                  </a:solidFill>
                </a:rPr>
                <a:t>班</a:t>
              </a:r>
              <a:endParaRPr lang="en-US" altLang="zh-CN" dirty="0">
                <a:solidFill>
                  <a:srgbClr val="000000"/>
                </a:solidFill>
              </a:endParaRPr>
            </a:p>
            <a:p>
              <a:endParaRPr lang="en-US" altLang="zh-CN" dirty="0">
                <a:solidFill>
                  <a:srgbClr val="000000"/>
                </a:solidFill>
              </a:endParaRPr>
            </a:p>
            <a:p>
              <a:r>
                <a:rPr lang="zh-CN" altLang="en-US" dirty="0">
                  <a:solidFill>
                    <a:srgbClr val="000000"/>
                  </a:solidFill>
                </a:rPr>
                <a:t>答辩日期：</a:t>
              </a:r>
              <a:r>
                <a:rPr lang="en-US" altLang="zh-CN" dirty="0">
                  <a:solidFill>
                    <a:srgbClr val="000000"/>
                  </a:solidFill>
                </a:rPr>
                <a:t>2021</a:t>
              </a:r>
              <a:r>
                <a:rPr lang="zh-CN" altLang="en-US" dirty="0">
                  <a:solidFill>
                    <a:srgbClr val="000000"/>
                  </a:solidFill>
                </a:rPr>
                <a:t>年</a:t>
              </a:r>
              <a:r>
                <a:rPr lang="en-US" altLang="zh-CN" dirty="0">
                  <a:solidFill>
                    <a:srgbClr val="000000"/>
                  </a:solidFill>
                </a:rPr>
                <a:t>5</a:t>
              </a:r>
              <a:r>
                <a:rPr lang="zh-CN" altLang="en-US" dirty="0">
                  <a:solidFill>
                    <a:srgbClr val="000000"/>
                  </a:solidFill>
                </a:rPr>
                <a:t>月</a:t>
              </a:r>
              <a:r>
                <a:rPr lang="en-US" altLang="zh-CN" dirty="0">
                  <a:solidFill>
                    <a:srgbClr val="000000"/>
                  </a:solidFill>
                </a:rPr>
                <a:t>19</a:t>
              </a:r>
              <a:r>
                <a:rPr lang="zh-CN" altLang="en-US" dirty="0">
                  <a:solidFill>
                    <a:srgbClr val="000000"/>
                  </a:solidFill>
                </a:rPr>
                <a:t>日</a:t>
              </a:r>
            </a:p>
          </p:txBody>
        </p:sp>
      </p:grpSp>
      <p:pic>
        <p:nvPicPr>
          <p:cNvPr id="44" name="图片 4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347340" y="3524927"/>
            <a:ext cx="3912153" cy="3013985"/>
          </a:xfrm>
          <a:prstGeom prst="rect">
            <a:avLst/>
          </a:prstGeom>
        </p:spPr>
      </p:pic>
      <p:sp>
        <p:nvSpPr>
          <p:cNvPr id="2" name="日期占位符 1">
            <a:extLst>
              <a:ext uri="{FF2B5EF4-FFF2-40B4-BE49-F238E27FC236}">
                <a16:creationId xmlns:a16="http://schemas.microsoft.com/office/drawing/2014/main" id="{1D0B7B22-7ACB-4A53-B16D-E67F54206426}"/>
              </a:ext>
            </a:extLst>
          </p:cNvPr>
          <p:cNvSpPr>
            <a:spLocks noGrp="1"/>
          </p:cNvSpPr>
          <p:nvPr>
            <p:ph type="dt" sz="half" idx="10"/>
          </p:nvPr>
        </p:nvSpPr>
        <p:spPr/>
        <p:txBody>
          <a:bodyPr/>
          <a:lstStyle/>
          <a:p>
            <a:fld id="{92D0B656-5116-49D4-AEA4-E7FA136C363C}" type="datetime1">
              <a:rPr lang="zh-CN" altLang="en-US" smtClean="0"/>
              <a:t>2021/5/28</a:t>
            </a:fld>
            <a:endParaRPr lang="zh-CN" altLang="en-US" dirty="0"/>
          </a:p>
        </p:txBody>
      </p:sp>
      <p:sp>
        <p:nvSpPr>
          <p:cNvPr id="3" name="页脚占位符 2">
            <a:extLst>
              <a:ext uri="{FF2B5EF4-FFF2-40B4-BE49-F238E27FC236}">
                <a16:creationId xmlns:a16="http://schemas.microsoft.com/office/drawing/2014/main" id="{B8655897-FC1F-4B4C-9245-9AA1D60DFA62}"/>
              </a:ext>
            </a:extLst>
          </p:cNvPr>
          <p:cNvSpPr>
            <a:spLocks noGrp="1"/>
          </p:cNvSpPr>
          <p:nvPr>
            <p:ph type="ftr" sz="quarter" idx="11"/>
          </p:nvPr>
        </p:nvSpPr>
        <p:spPr/>
        <p:txBody>
          <a:bodyPr/>
          <a:lstStyle/>
          <a:p>
            <a:r>
              <a:rPr lang="zh-CN" altLang="en-US"/>
              <a:t>刘艳祥</a:t>
            </a:r>
          </a:p>
        </p:txBody>
      </p:sp>
      <p:sp>
        <p:nvSpPr>
          <p:cNvPr id="11" name="灯片编号占位符 10">
            <a:extLst>
              <a:ext uri="{FF2B5EF4-FFF2-40B4-BE49-F238E27FC236}">
                <a16:creationId xmlns:a16="http://schemas.microsoft.com/office/drawing/2014/main" id="{DCD2432A-524A-4991-91F6-B39514465EC5}"/>
              </a:ext>
            </a:extLst>
          </p:cNvPr>
          <p:cNvSpPr>
            <a:spLocks noGrp="1"/>
          </p:cNvSpPr>
          <p:nvPr>
            <p:ph type="sldNum" sz="quarter" idx="12"/>
          </p:nvPr>
        </p:nvSpPr>
        <p:spPr/>
        <p:txBody>
          <a:bodyPr/>
          <a:lstStyle/>
          <a:p>
            <a:fld id="{F2AC0328-332F-4998-B0C3-3F1F62CED8DA}" type="slidenum">
              <a:rPr lang="zh-CN" altLang="en-US" smtClean="0"/>
              <a:t>1</a:t>
            </a:fld>
            <a:endParaRPr lang="zh-CN" altLang="en-US" dirty="0"/>
          </a:p>
        </p:txBody>
      </p:sp>
      <p:grpSp>
        <p:nvGrpSpPr>
          <p:cNvPr id="45" name="组合 44">
            <a:extLst>
              <a:ext uri="{FF2B5EF4-FFF2-40B4-BE49-F238E27FC236}">
                <a16:creationId xmlns:a16="http://schemas.microsoft.com/office/drawing/2014/main" id="{F0CACE37-0B1B-4351-B1E3-61AE80CEE49F}"/>
              </a:ext>
            </a:extLst>
          </p:cNvPr>
          <p:cNvGrpSpPr/>
          <p:nvPr/>
        </p:nvGrpSpPr>
        <p:grpSpPr>
          <a:xfrm>
            <a:off x="533279" y="251113"/>
            <a:ext cx="7429991" cy="920867"/>
            <a:chOff x="533279" y="251113"/>
            <a:chExt cx="7429991" cy="1077318"/>
          </a:xfrm>
        </p:grpSpPr>
        <p:grpSp>
          <p:nvGrpSpPr>
            <p:cNvPr id="46" name="组合 45">
              <a:extLst>
                <a:ext uri="{FF2B5EF4-FFF2-40B4-BE49-F238E27FC236}">
                  <a16:creationId xmlns:a16="http://schemas.microsoft.com/office/drawing/2014/main" id="{D1C875A6-C2ED-482D-852E-0BFAAE9BAAC0}"/>
                </a:ext>
              </a:extLst>
            </p:cNvPr>
            <p:cNvGrpSpPr/>
            <p:nvPr/>
          </p:nvGrpSpPr>
          <p:grpSpPr>
            <a:xfrm>
              <a:off x="533279" y="251113"/>
              <a:ext cx="977385" cy="977385"/>
              <a:chOff x="6725180" y="763885"/>
              <a:chExt cx="674999" cy="674999"/>
            </a:xfrm>
            <a:solidFill>
              <a:schemeClr val="tx2"/>
            </a:solidFill>
          </p:grpSpPr>
          <p:sp>
            <p:nvSpPr>
              <p:cNvPr id="49" name="椭圆 48">
                <a:extLst>
                  <a:ext uri="{FF2B5EF4-FFF2-40B4-BE49-F238E27FC236}">
                    <a16:creationId xmlns:a16="http://schemas.microsoft.com/office/drawing/2014/main" id="{B0DE4D6F-ADB0-4FC6-B6AC-9DF88A430CCA}"/>
                  </a:ext>
                </a:extLst>
              </p:cNvPr>
              <p:cNvSpPr/>
              <p:nvPr/>
            </p:nvSpPr>
            <p:spPr>
              <a:xfrm>
                <a:off x="6725180" y="763885"/>
                <a:ext cx="674999" cy="674999"/>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0" name="矩形 49">
                <a:extLst>
                  <a:ext uri="{FF2B5EF4-FFF2-40B4-BE49-F238E27FC236}">
                    <a16:creationId xmlns:a16="http://schemas.microsoft.com/office/drawing/2014/main" id="{AE34B7CF-C75B-490C-9980-FCCD8F60DDB0}"/>
                  </a:ext>
                </a:extLst>
              </p:cNvPr>
              <p:cNvSpPr/>
              <p:nvPr/>
            </p:nvSpPr>
            <p:spPr>
              <a:xfrm>
                <a:off x="6889470" y="927651"/>
                <a:ext cx="223363" cy="223363"/>
              </a:xfrm>
              <a:prstGeom prst="rect">
                <a:avLst/>
              </a:prstGeom>
              <a:grp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1" name="矩形 50">
                <a:extLst>
                  <a:ext uri="{FF2B5EF4-FFF2-40B4-BE49-F238E27FC236}">
                    <a16:creationId xmlns:a16="http://schemas.microsoft.com/office/drawing/2014/main" id="{EAD96BBA-28D8-438B-ABB2-AC8C9DD8E59A}"/>
                  </a:ext>
                </a:extLst>
              </p:cNvPr>
              <p:cNvSpPr/>
              <p:nvPr/>
            </p:nvSpPr>
            <p:spPr>
              <a:xfrm>
                <a:off x="7041870" y="1080051"/>
                <a:ext cx="223363" cy="223363"/>
              </a:xfrm>
              <a:prstGeom prst="rect">
                <a:avLst/>
              </a:prstGeom>
              <a:grp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47" name="文本框 46">
              <a:extLst>
                <a:ext uri="{FF2B5EF4-FFF2-40B4-BE49-F238E27FC236}">
                  <a16:creationId xmlns:a16="http://schemas.microsoft.com/office/drawing/2014/main" id="{A25D5E92-6D5B-40B4-AE47-72474D680851}"/>
                </a:ext>
              </a:extLst>
            </p:cNvPr>
            <p:cNvSpPr txBox="1"/>
            <p:nvPr/>
          </p:nvSpPr>
          <p:spPr>
            <a:xfrm>
              <a:off x="1832745" y="447305"/>
              <a:ext cx="3795698" cy="523220"/>
            </a:xfrm>
            <a:prstGeom prst="rect">
              <a:avLst/>
            </a:prstGeom>
            <a:noFill/>
          </p:spPr>
          <p:txBody>
            <a:bodyPr wrap="square" rtlCol="0">
              <a:spAutoFit/>
            </a:bodyPr>
            <a:lstStyle/>
            <a:p>
              <a:r>
                <a:rPr lang="zh-CN" altLang="en-US" sz="2800" dirty="0">
                  <a:solidFill>
                    <a:schemeClr val="tx2"/>
                  </a:solidFill>
                </a:rPr>
                <a:t>河北农业大学渤海校区</a:t>
              </a:r>
            </a:p>
          </p:txBody>
        </p:sp>
        <p:sp>
          <p:nvSpPr>
            <p:cNvPr id="48" name="文本框 47">
              <a:extLst>
                <a:ext uri="{FF2B5EF4-FFF2-40B4-BE49-F238E27FC236}">
                  <a16:creationId xmlns:a16="http://schemas.microsoft.com/office/drawing/2014/main" id="{E9A67023-E277-4D7E-9ECF-2F19293902D5}"/>
                </a:ext>
              </a:extLst>
            </p:cNvPr>
            <p:cNvSpPr txBox="1"/>
            <p:nvPr/>
          </p:nvSpPr>
          <p:spPr>
            <a:xfrm>
              <a:off x="1832745" y="866766"/>
              <a:ext cx="6130525" cy="461665"/>
            </a:xfrm>
            <a:prstGeom prst="rect">
              <a:avLst/>
            </a:prstGeom>
            <a:noFill/>
          </p:spPr>
          <p:txBody>
            <a:bodyPr wrap="square" rtlCol="0">
              <a:spAutoFit/>
            </a:bodyPr>
            <a:lstStyle/>
            <a:p>
              <a:r>
                <a:rPr lang="en-US" altLang="zh-CN" sz="2400" dirty="0">
                  <a:solidFill>
                    <a:schemeClr val="tx2"/>
                  </a:solidFill>
                </a:rPr>
                <a:t>Bohai campus of Hebei Agricultural University</a:t>
              </a:r>
              <a:endParaRPr lang="zh-CN" altLang="en-US" sz="2400" dirty="0">
                <a:solidFill>
                  <a:schemeClr val="tx2"/>
                </a:solidFill>
              </a:endParaRPr>
            </a:p>
          </p:txBody>
        </p:sp>
      </p:grpSp>
    </p:spTree>
    <p:extLst>
      <p:ext uri="{BB962C8B-B14F-4D97-AF65-F5344CB8AC3E}">
        <p14:creationId xmlns:p14="http://schemas.microsoft.com/office/powerpoint/2010/main" val="1326215081"/>
      </p:ext>
    </p:extLst>
  </p:cSld>
  <p:clrMapOvr>
    <a:masterClrMapping/>
  </p:clrMapOvr>
  <mc:AlternateContent xmlns:mc="http://schemas.openxmlformats.org/markup-compatibility/2006" xmlns:p14="http://schemas.microsoft.com/office/powerpoint/2010/main">
    <mc:Choice Requires="p14">
      <p:transition spd="slow" p14:dur="1400" advTm="6000">
        <p14:ripple/>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iterate type="lt">
                                    <p:tmPct val="25000"/>
                                  </p:iterate>
                                  <p:childTnLst>
                                    <p:set>
                                      <p:cBhvr>
                                        <p:cTn id="18" dur="1" fill="hold">
                                          <p:stCondLst>
                                            <p:cond delay="0"/>
                                          </p:stCondLst>
                                        </p:cTn>
                                        <p:tgtEl>
                                          <p:spTgt spid="9"/>
                                        </p:tgtEl>
                                        <p:attrNameLst>
                                          <p:attrName>style.visibility</p:attrName>
                                        </p:attrNameLst>
                                      </p:cBhvr>
                                      <p:to>
                                        <p:strVal val="visible"/>
                                      </p:to>
                                    </p:set>
                                    <p:animEffect transition="in" filter="wipe(left)">
                                      <p:cBhvr>
                                        <p:cTn id="19" dur="250"/>
                                        <p:tgtEl>
                                          <p:spTgt spid="9"/>
                                        </p:tgtEl>
                                      </p:cBhvr>
                                    </p:animEffect>
                                  </p:childTnLst>
                                </p:cTn>
                              </p:par>
                            </p:childTnLst>
                          </p:cTn>
                        </p:par>
                        <p:par>
                          <p:cTn id="20" fill="hold">
                            <p:stCondLst>
                              <p:cond delay="4125"/>
                            </p:stCondLst>
                            <p:childTnLst>
                              <p:par>
                                <p:cTn id="21" presetID="22" presetClass="entr" presetSubtype="8"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par>
                                <p:cTn id="24" presetID="2" presetClass="entr" presetSubtype="2"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1000" fill="hold"/>
                                        <p:tgtEl>
                                          <p:spTgt spid="44"/>
                                        </p:tgtEl>
                                        <p:attrNameLst>
                                          <p:attrName>ppt_x</p:attrName>
                                        </p:attrNameLst>
                                      </p:cBhvr>
                                      <p:tavLst>
                                        <p:tav tm="0">
                                          <p:val>
                                            <p:strVal val="1+#ppt_w/2"/>
                                          </p:val>
                                        </p:tav>
                                        <p:tav tm="100000">
                                          <p:val>
                                            <p:strVal val="#ppt_x"/>
                                          </p:val>
                                        </p:tav>
                                      </p:tavLst>
                                    </p:anim>
                                    <p:anim calcmode="lin" valueType="num">
                                      <p:cBhvr additive="base">
                                        <p:cTn id="27" dur="1000" fill="hold"/>
                                        <p:tgtEl>
                                          <p:spTgt spid="44"/>
                                        </p:tgtEl>
                                        <p:attrNameLst>
                                          <p:attrName>ppt_y</p:attrName>
                                        </p:attrNameLst>
                                      </p:cBhvr>
                                      <p:tavLst>
                                        <p:tav tm="0">
                                          <p:val>
                                            <p:strVal val="#ppt_y"/>
                                          </p:val>
                                        </p:tav>
                                        <p:tav tm="100000">
                                          <p:val>
                                            <p:strVal val="#ppt_y"/>
                                          </p:val>
                                        </p:tav>
                                      </p:tavLst>
                                    </p:anim>
                                  </p:childTnLst>
                                </p:cTn>
                              </p:par>
                            </p:childTnLst>
                          </p:cTn>
                        </p:par>
                        <p:par>
                          <p:cTn id="28" fill="hold">
                            <p:stCondLst>
                              <p:cond delay="5125"/>
                            </p:stCondLst>
                            <p:childTnLst>
                              <p:par>
                                <p:cTn id="29" presetID="4" presetClass="entr" presetSubtype="32" fill="hold"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box(out)">
                                      <p:cBhvr>
                                        <p:cTn id="31"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0" y="696036"/>
            <a:ext cx="1473958" cy="573206"/>
            <a:chOff x="0" y="696036"/>
            <a:chExt cx="1473958" cy="573206"/>
          </a:xfrm>
        </p:grpSpPr>
        <p:sp>
          <p:nvSpPr>
            <p:cNvPr id="2" name="矩形 1"/>
            <p:cNvSpPr/>
            <p:nvPr/>
          </p:nvSpPr>
          <p:spPr>
            <a:xfrm>
              <a:off x="0" y="696036"/>
              <a:ext cx="1473958" cy="5732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文本框 19"/>
            <p:cNvSpPr txBox="1"/>
            <p:nvPr/>
          </p:nvSpPr>
          <p:spPr>
            <a:xfrm>
              <a:off x="54591" y="751806"/>
              <a:ext cx="1078174" cy="461665"/>
            </a:xfrm>
            <a:prstGeom prst="rect">
              <a:avLst/>
            </a:prstGeom>
            <a:noFill/>
          </p:spPr>
          <p:txBody>
            <a:bodyPr wrap="square" rtlCol="0">
              <a:spAutoFit/>
            </a:bodyPr>
            <a:lstStyle/>
            <a:p>
              <a:pPr algn="r"/>
              <a:r>
                <a:rPr lang="zh-CN" altLang="en-US" sz="2400" dirty="0">
                  <a:solidFill>
                    <a:schemeClr val="bg1"/>
                  </a:solidFill>
                </a:rPr>
                <a:t>目 录</a:t>
              </a:r>
            </a:p>
          </p:txBody>
        </p:sp>
      </p:grpSp>
      <p:sp>
        <p:nvSpPr>
          <p:cNvPr id="3" name="文本框 2"/>
          <p:cNvSpPr txBox="1"/>
          <p:nvPr/>
        </p:nvSpPr>
        <p:spPr>
          <a:xfrm>
            <a:off x="1528549" y="752985"/>
            <a:ext cx="2565779" cy="707886"/>
          </a:xfrm>
          <a:prstGeom prst="rect">
            <a:avLst/>
          </a:prstGeom>
          <a:noFill/>
        </p:spPr>
        <p:txBody>
          <a:bodyPr wrap="square" rtlCol="0">
            <a:spAutoFit/>
          </a:bodyPr>
          <a:lstStyle/>
          <a:p>
            <a:r>
              <a:rPr lang="en-US" altLang="zh-CN" sz="4000" b="1" dirty="0">
                <a:solidFill>
                  <a:schemeClr val="tx2"/>
                </a:solidFill>
              </a:rPr>
              <a:t>C</a:t>
            </a:r>
            <a:r>
              <a:rPr lang="en-US" altLang="zh-CN" sz="2000" b="1" dirty="0">
                <a:solidFill>
                  <a:schemeClr val="tx2"/>
                </a:solidFill>
              </a:rPr>
              <a:t>ONTENT</a:t>
            </a:r>
            <a:endParaRPr lang="zh-CN" altLang="en-US" sz="2000" b="1" dirty="0">
              <a:solidFill>
                <a:schemeClr val="tx2"/>
              </a:solidFill>
            </a:endParaRPr>
          </a:p>
        </p:txBody>
      </p:sp>
      <p:cxnSp>
        <p:nvCxnSpPr>
          <p:cNvPr id="12" name="直接连接符 11"/>
          <p:cNvCxnSpPr/>
          <p:nvPr/>
        </p:nvCxnSpPr>
        <p:spPr>
          <a:xfrm>
            <a:off x="3207224" y="1269242"/>
            <a:ext cx="0" cy="5213445"/>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292824" cy="584775"/>
          </a:xfrm>
          <a:prstGeom prst="rect">
            <a:avLst/>
          </a:prstGeom>
          <a:noFill/>
        </p:spPr>
        <p:txBody>
          <a:bodyPr wrap="square" rtlCol="0">
            <a:spAutoFit/>
          </a:bodyPr>
          <a:lstStyle/>
          <a:p>
            <a:r>
              <a:rPr lang="en-US" altLang="zh-CN" sz="2000" dirty="0"/>
              <a:t>01</a:t>
            </a:r>
            <a:r>
              <a:rPr lang="en-US" altLang="zh-CN" sz="2800" dirty="0"/>
              <a:t> </a:t>
            </a:r>
            <a:r>
              <a:rPr lang="en-US" altLang="zh-CN" sz="3200" dirty="0"/>
              <a:t>/   </a:t>
            </a:r>
            <a:r>
              <a:rPr lang="zh-CN" altLang="en-US" sz="2400" b="1" dirty="0"/>
              <a:t>摘要</a:t>
            </a:r>
          </a:p>
        </p:txBody>
      </p:sp>
      <p:sp>
        <p:nvSpPr>
          <p:cNvPr id="21" name="文本框 20"/>
          <p:cNvSpPr txBox="1"/>
          <p:nvPr/>
        </p:nvSpPr>
        <p:spPr>
          <a:xfrm>
            <a:off x="272954" y="2728778"/>
            <a:ext cx="2292824" cy="1938992"/>
          </a:xfrm>
          <a:prstGeom prst="rect">
            <a:avLst/>
          </a:prstGeom>
          <a:noFill/>
        </p:spPr>
        <p:txBody>
          <a:bodyPr wrap="square" rtlCol="0">
            <a:spAutoFit/>
          </a:bodyPr>
          <a:lstStyle/>
          <a:p>
            <a:r>
              <a:rPr lang="en-US" altLang="zh-CN" sz="2000" dirty="0"/>
              <a:t>02</a:t>
            </a:r>
            <a:r>
              <a:rPr lang="en-US" altLang="zh-CN" sz="3200" dirty="0"/>
              <a:t> /  </a:t>
            </a:r>
            <a:r>
              <a:rPr lang="en-US" altLang="zh-CN" sz="2400" b="1" dirty="0"/>
              <a:t>VR</a:t>
            </a:r>
            <a:r>
              <a:rPr lang="zh-CN" altLang="en-US" sz="2400" b="1" dirty="0"/>
              <a:t>的发展</a:t>
            </a:r>
            <a:r>
              <a:rPr lang="zh-CN" altLang="en-US" sz="3200" dirty="0">
                <a:solidFill>
                  <a:schemeClr val="bg2"/>
                </a:solidFill>
                <a:latin typeface="Arial Black" panose="020B0A04020102020204" pitchFamily="34" charset="0"/>
              </a:rPr>
              <a:t>拟现实技术发展</a:t>
            </a:r>
          </a:p>
          <a:p>
            <a:endParaRPr lang="zh-CN" altLang="en-US" sz="2400" b="1" dirty="0"/>
          </a:p>
        </p:txBody>
      </p:sp>
      <p:sp>
        <p:nvSpPr>
          <p:cNvPr id="22" name="文本框 21"/>
          <p:cNvSpPr txBox="1"/>
          <p:nvPr/>
        </p:nvSpPr>
        <p:spPr>
          <a:xfrm>
            <a:off x="272954" y="3635217"/>
            <a:ext cx="2292824" cy="584775"/>
          </a:xfrm>
          <a:prstGeom prst="rect">
            <a:avLst/>
          </a:prstGeom>
          <a:noFill/>
        </p:spPr>
        <p:txBody>
          <a:bodyPr wrap="square" rtlCol="0">
            <a:spAutoFit/>
          </a:bodyPr>
          <a:lstStyle/>
          <a:p>
            <a:r>
              <a:rPr lang="en-US" altLang="zh-CN" sz="2000" dirty="0"/>
              <a:t>03</a:t>
            </a:r>
            <a:r>
              <a:rPr lang="en-US" altLang="zh-CN" sz="2400" dirty="0"/>
              <a:t> </a:t>
            </a:r>
            <a:r>
              <a:rPr lang="en-US" altLang="zh-CN" sz="3200" dirty="0"/>
              <a:t>/</a:t>
            </a:r>
            <a:r>
              <a:rPr lang="en-US" altLang="zh-CN" sz="2400" dirty="0"/>
              <a:t>    </a:t>
            </a:r>
            <a:r>
              <a:rPr lang="zh-CN" altLang="en-US" sz="2400" b="1" dirty="0"/>
              <a:t>研究背景</a:t>
            </a:r>
          </a:p>
        </p:txBody>
      </p:sp>
      <p:sp>
        <p:nvSpPr>
          <p:cNvPr id="23" name="文本框 22"/>
          <p:cNvSpPr txBox="1"/>
          <p:nvPr/>
        </p:nvSpPr>
        <p:spPr>
          <a:xfrm>
            <a:off x="222411" y="4517188"/>
            <a:ext cx="2292824" cy="584775"/>
          </a:xfrm>
          <a:prstGeom prst="rect">
            <a:avLst/>
          </a:prstGeom>
          <a:noFill/>
        </p:spPr>
        <p:txBody>
          <a:bodyPr wrap="square" rtlCol="0">
            <a:spAutoFit/>
          </a:bodyPr>
          <a:lstStyle/>
          <a:p>
            <a:r>
              <a:rPr lang="en-US" altLang="zh-CN" sz="2000" dirty="0"/>
              <a:t>04</a:t>
            </a:r>
            <a:r>
              <a:rPr lang="en-US" altLang="zh-CN" sz="3200" dirty="0"/>
              <a:t> /   </a:t>
            </a:r>
            <a:r>
              <a:rPr lang="zh-CN" altLang="en-US" sz="2400" b="1" dirty="0"/>
              <a:t>研究内容</a:t>
            </a:r>
          </a:p>
        </p:txBody>
      </p:sp>
      <p:sp>
        <p:nvSpPr>
          <p:cNvPr id="4" name="日期占位符 3">
            <a:extLst>
              <a:ext uri="{FF2B5EF4-FFF2-40B4-BE49-F238E27FC236}">
                <a16:creationId xmlns:a16="http://schemas.microsoft.com/office/drawing/2014/main" id="{7A9E7342-D914-4FCC-B4D2-1473DEF0B5A2}"/>
              </a:ext>
            </a:extLst>
          </p:cNvPr>
          <p:cNvSpPr>
            <a:spLocks noGrp="1"/>
          </p:cNvSpPr>
          <p:nvPr>
            <p:ph type="dt" sz="half" idx="10"/>
          </p:nvPr>
        </p:nvSpPr>
        <p:spPr/>
        <p:txBody>
          <a:bodyPr/>
          <a:lstStyle/>
          <a:p>
            <a:fld id="{0FCD3044-0743-4610-AEC6-E08B5C0C680B}" type="datetime1">
              <a:rPr lang="zh-CN" altLang="en-US" smtClean="0"/>
              <a:t>2021/5/28</a:t>
            </a:fld>
            <a:endParaRPr lang="zh-CN" altLang="en-US" dirty="0"/>
          </a:p>
        </p:txBody>
      </p:sp>
      <p:sp>
        <p:nvSpPr>
          <p:cNvPr id="5" name="页脚占位符 4">
            <a:extLst>
              <a:ext uri="{FF2B5EF4-FFF2-40B4-BE49-F238E27FC236}">
                <a16:creationId xmlns:a16="http://schemas.microsoft.com/office/drawing/2014/main" id="{60008CDC-54F9-4B20-BC11-486B2B08F6A0}"/>
              </a:ext>
            </a:extLst>
          </p:cNvPr>
          <p:cNvSpPr>
            <a:spLocks noGrp="1"/>
          </p:cNvSpPr>
          <p:nvPr>
            <p:ph type="ftr" sz="quarter" idx="11"/>
          </p:nvPr>
        </p:nvSpPr>
        <p:spPr/>
        <p:txBody>
          <a:bodyPr/>
          <a:lstStyle/>
          <a:p>
            <a:r>
              <a:rPr lang="zh-CN" altLang="en-US"/>
              <a:t>刘艳祥</a:t>
            </a:r>
          </a:p>
        </p:txBody>
      </p:sp>
      <p:sp>
        <p:nvSpPr>
          <p:cNvPr id="6" name="灯片编号占位符 5">
            <a:extLst>
              <a:ext uri="{FF2B5EF4-FFF2-40B4-BE49-F238E27FC236}">
                <a16:creationId xmlns:a16="http://schemas.microsoft.com/office/drawing/2014/main" id="{DBEBEBAB-7DEB-4108-97D0-710CD6EA65CC}"/>
              </a:ext>
            </a:extLst>
          </p:cNvPr>
          <p:cNvSpPr>
            <a:spLocks noGrp="1"/>
          </p:cNvSpPr>
          <p:nvPr>
            <p:ph type="sldNum" sz="quarter" idx="12"/>
          </p:nvPr>
        </p:nvSpPr>
        <p:spPr/>
        <p:txBody>
          <a:bodyPr/>
          <a:lstStyle/>
          <a:p>
            <a:fld id="{F2AC0328-332F-4998-B0C3-3F1F62CED8DA}" type="slidenum">
              <a:rPr lang="zh-CN" altLang="en-US" smtClean="0"/>
              <a:t>2</a:t>
            </a:fld>
            <a:endParaRPr lang="zh-CN" altLang="en-US"/>
          </a:p>
        </p:txBody>
      </p:sp>
      <p:pic>
        <p:nvPicPr>
          <p:cNvPr id="8" name="图片 7">
            <a:extLst>
              <a:ext uri="{FF2B5EF4-FFF2-40B4-BE49-F238E27FC236}">
                <a16:creationId xmlns:a16="http://schemas.microsoft.com/office/drawing/2014/main" id="{2AAC8293-09F9-42A2-B870-7BB3055EE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789" y="940432"/>
            <a:ext cx="6876000" cy="51431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文本框 24">
            <a:extLst>
              <a:ext uri="{FF2B5EF4-FFF2-40B4-BE49-F238E27FC236}">
                <a16:creationId xmlns:a16="http://schemas.microsoft.com/office/drawing/2014/main" id="{343CE2C0-009E-44AD-B811-6402A01E6A89}"/>
              </a:ext>
            </a:extLst>
          </p:cNvPr>
          <p:cNvSpPr txBox="1"/>
          <p:nvPr/>
        </p:nvSpPr>
        <p:spPr>
          <a:xfrm>
            <a:off x="222345" y="5399160"/>
            <a:ext cx="2292824" cy="584775"/>
          </a:xfrm>
          <a:prstGeom prst="rect">
            <a:avLst/>
          </a:prstGeom>
          <a:noFill/>
        </p:spPr>
        <p:txBody>
          <a:bodyPr wrap="square" rtlCol="0">
            <a:spAutoFit/>
          </a:bodyPr>
          <a:lstStyle/>
          <a:p>
            <a:r>
              <a:rPr lang="en-US" altLang="zh-CN" sz="2000" dirty="0"/>
              <a:t>05</a:t>
            </a:r>
            <a:r>
              <a:rPr lang="en-US" altLang="zh-CN" sz="3200" dirty="0"/>
              <a:t> /   </a:t>
            </a:r>
            <a:r>
              <a:rPr lang="zh-CN" altLang="en-US" sz="2400" b="1" dirty="0"/>
              <a:t>参考文献</a:t>
            </a:r>
          </a:p>
        </p:txBody>
      </p:sp>
    </p:spTree>
    <p:extLst>
      <p:ext uri="{BB962C8B-B14F-4D97-AF65-F5344CB8AC3E}">
        <p14:creationId xmlns:p14="http://schemas.microsoft.com/office/powerpoint/2010/main" val="3136113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4000">
        <p15:prstTrans prst="curtains"/>
      </p:transition>
    </mc:Choice>
    <mc:Fallback xmlns="">
      <p:transition spd="slow" advTm="4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0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40000">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2" presetClass="entr" presetSubtype="8"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750"/>
                                            <p:tgtEl>
                                              <p:spTgt spid="14"/>
                                            </p:tgtEl>
                                          </p:cBhvr>
                                        </p:animEffect>
                                        <p:anim calcmode="lin" valueType="num">
                                          <p:cBhvr>
                                            <p:cTn id="20" dur="750" fill="hold"/>
                                            <p:tgtEl>
                                              <p:spTgt spid="14"/>
                                            </p:tgtEl>
                                            <p:attrNameLst>
                                              <p:attrName>ppt_x</p:attrName>
                                            </p:attrNameLst>
                                          </p:cBhvr>
                                          <p:tavLst>
                                            <p:tav tm="0">
                                              <p:val>
                                                <p:strVal val="#ppt_x"/>
                                              </p:val>
                                            </p:tav>
                                            <p:tav tm="100000">
                                              <p:val>
                                                <p:strVal val="#ppt_x"/>
                                              </p:val>
                                            </p:tav>
                                          </p:tavLst>
                                        </p:anim>
                                        <p:anim calcmode="lin" valueType="num">
                                          <p:cBhvr>
                                            <p:cTn id="21" dur="75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750"/>
                                            <p:tgtEl>
                                              <p:spTgt spid="21"/>
                                            </p:tgtEl>
                                          </p:cBhvr>
                                        </p:animEffect>
                                        <p:anim calcmode="lin" valueType="num">
                                          <p:cBhvr>
                                            <p:cTn id="25" dur="750" fill="hold"/>
                                            <p:tgtEl>
                                              <p:spTgt spid="21"/>
                                            </p:tgtEl>
                                            <p:attrNameLst>
                                              <p:attrName>ppt_x</p:attrName>
                                            </p:attrNameLst>
                                          </p:cBhvr>
                                          <p:tavLst>
                                            <p:tav tm="0">
                                              <p:val>
                                                <p:strVal val="#ppt_x"/>
                                              </p:val>
                                            </p:tav>
                                            <p:tav tm="100000">
                                              <p:val>
                                                <p:strVal val="#ppt_x"/>
                                              </p:val>
                                            </p:tav>
                                          </p:tavLst>
                                        </p:anim>
                                        <p:anim calcmode="lin" valueType="num">
                                          <p:cBhvr>
                                            <p:cTn id="26" dur="750" fill="hold"/>
                                            <p:tgtEl>
                                              <p:spTgt spid="2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50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750"/>
                                            <p:tgtEl>
                                              <p:spTgt spid="22"/>
                                            </p:tgtEl>
                                          </p:cBhvr>
                                        </p:animEffect>
                                        <p:anim calcmode="lin" valueType="num">
                                          <p:cBhvr>
                                            <p:cTn id="30" dur="750" fill="hold"/>
                                            <p:tgtEl>
                                              <p:spTgt spid="22"/>
                                            </p:tgtEl>
                                            <p:attrNameLst>
                                              <p:attrName>ppt_x</p:attrName>
                                            </p:attrNameLst>
                                          </p:cBhvr>
                                          <p:tavLst>
                                            <p:tav tm="0">
                                              <p:val>
                                                <p:strVal val="#ppt_x"/>
                                              </p:val>
                                            </p:tav>
                                            <p:tav tm="100000">
                                              <p:val>
                                                <p:strVal val="#ppt_x"/>
                                              </p:val>
                                            </p:tav>
                                          </p:tavLst>
                                        </p:anim>
                                        <p:anim calcmode="lin" valueType="num">
                                          <p:cBhvr>
                                            <p:cTn id="31" dur="750" fill="hold"/>
                                            <p:tgtEl>
                                              <p:spTgt spid="2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75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750"/>
                                            <p:tgtEl>
                                              <p:spTgt spid="23"/>
                                            </p:tgtEl>
                                          </p:cBhvr>
                                        </p:animEffect>
                                        <p:anim calcmode="lin" valueType="num">
                                          <p:cBhvr>
                                            <p:cTn id="35" dur="750" fill="hold"/>
                                            <p:tgtEl>
                                              <p:spTgt spid="23"/>
                                            </p:tgtEl>
                                            <p:attrNameLst>
                                              <p:attrName>ppt_x</p:attrName>
                                            </p:attrNameLst>
                                          </p:cBhvr>
                                          <p:tavLst>
                                            <p:tav tm="0">
                                              <p:val>
                                                <p:strVal val="#ppt_x"/>
                                              </p:val>
                                            </p:tav>
                                            <p:tav tm="100000">
                                              <p:val>
                                                <p:strVal val="#ppt_x"/>
                                              </p:val>
                                            </p:tav>
                                          </p:tavLst>
                                        </p:anim>
                                        <p:anim calcmode="lin" valueType="num">
                                          <p:cBhvr>
                                            <p:cTn id="36" dur="750" fill="hold"/>
                                            <p:tgtEl>
                                              <p:spTgt spid="2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75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750"/>
                                            <p:tgtEl>
                                              <p:spTgt spid="25"/>
                                            </p:tgtEl>
                                          </p:cBhvr>
                                        </p:animEffect>
                                        <p:anim calcmode="lin" valueType="num">
                                          <p:cBhvr>
                                            <p:cTn id="40" dur="750" fill="hold"/>
                                            <p:tgtEl>
                                              <p:spTgt spid="25"/>
                                            </p:tgtEl>
                                            <p:attrNameLst>
                                              <p:attrName>ppt_x</p:attrName>
                                            </p:attrNameLst>
                                          </p:cBhvr>
                                          <p:tavLst>
                                            <p:tav tm="0">
                                              <p:val>
                                                <p:strVal val="#ppt_x"/>
                                              </p:val>
                                            </p:tav>
                                            <p:tav tm="100000">
                                              <p:val>
                                                <p:strVal val="#ppt_x"/>
                                              </p:val>
                                            </p:tav>
                                          </p:tavLst>
                                        </p:anim>
                                        <p:anim calcmode="lin" valueType="num">
                                          <p:cBhvr>
                                            <p:cTn id="41" dur="7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21" grpId="0"/>
          <p:bldP spid="22" grpId="0"/>
          <p:bldP spid="23" grpId="0"/>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2" presetClass="entr" presetSubtype="8"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750"/>
                                            <p:tgtEl>
                                              <p:spTgt spid="14"/>
                                            </p:tgtEl>
                                          </p:cBhvr>
                                        </p:animEffect>
                                        <p:anim calcmode="lin" valueType="num">
                                          <p:cBhvr>
                                            <p:cTn id="20" dur="750" fill="hold"/>
                                            <p:tgtEl>
                                              <p:spTgt spid="14"/>
                                            </p:tgtEl>
                                            <p:attrNameLst>
                                              <p:attrName>ppt_x</p:attrName>
                                            </p:attrNameLst>
                                          </p:cBhvr>
                                          <p:tavLst>
                                            <p:tav tm="0">
                                              <p:val>
                                                <p:strVal val="#ppt_x"/>
                                              </p:val>
                                            </p:tav>
                                            <p:tav tm="100000">
                                              <p:val>
                                                <p:strVal val="#ppt_x"/>
                                              </p:val>
                                            </p:tav>
                                          </p:tavLst>
                                        </p:anim>
                                        <p:anim calcmode="lin" valueType="num">
                                          <p:cBhvr>
                                            <p:cTn id="21" dur="75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750"/>
                                            <p:tgtEl>
                                              <p:spTgt spid="21"/>
                                            </p:tgtEl>
                                          </p:cBhvr>
                                        </p:animEffect>
                                        <p:anim calcmode="lin" valueType="num">
                                          <p:cBhvr>
                                            <p:cTn id="25" dur="750" fill="hold"/>
                                            <p:tgtEl>
                                              <p:spTgt spid="21"/>
                                            </p:tgtEl>
                                            <p:attrNameLst>
                                              <p:attrName>ppt_x</p:attrName>
                                            </p:attrNameLst>
                                          </p:cBhvr>
                                          <p:tavLst>
                                            <p:tav tm="0">
                                              <p:val>
                                                <p:strVal val="#ppt_x"/>
                                              </p:val>
                                            </p:tav>
                                            <p:tav tm="100000">
                                              <p:val>
                                                <p:strVal val="#ppt_x"/>
                                              </p:val>
                                            </p:tav>
                                          </p:tavLst>
                                        </p:anim>
                                        <p:anim calcmode="lin" valueType="num">
                                          <p:cBhvr>
                                            <p:cTn id="26" dur="750" fill="hold"/>
                                            <p:tgtEl>
                                              <p:spTgt spid="2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50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750"/>
                                            <p:tgtEl>
                                              <p:spTgt spid="22"/>
                                            </p:tgtEl>
                                          </p:cBhvr>
                                        </p:animEffect>
                                        <p:anim calcmode="lin" valueType="num">
                                          <p:cBhvr>
                                            <p:cTn id="30" dur="750" fill="hold"/>
                                            <p:tgtEl>
                                              <p:spTgt spid="22"/>
                                            </p:tgtEl>
                                            <p:attrNameLst>
                                              <p:attrName>ppt_x</p:attrName>
                                            </p:attrNameLst>
                                          </p:cBhvr>
                                          <p:tavLst>
                                            <p:tav tm="0">
                                              <p:val>
                                                <p:strVal val="#ppt_x"/>
                                              </p:val>
                                            </p:tav>
                                            <p:tav tm="100000">
                                              <p:val>
                                                <p:strVal val="#ppt_x"/>
                                              </p:val>
                                            </p:tav>
                                          </p:tavLst>
                                        </p:anim>
                                        <p:anim calcmode="lin" valueType="num">
                                          <p:cBhvr>
                                            <p:cTn id="31" dur="750" fill="hold"/>
                                            <p:tgtEl>
                                              <p:spTgt spid="2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75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750"/>
                                            <p:tgtEl>
                                              <p:spTgt spid="23"/>
                                            </p:tgtEl>
                                          </p:cBhvr>
                                        </p:animEffect>
                                        <p:anim calcmode="lin" valueType="num">
                                          <p:cBhvr>
                                            <p:cTn id="35" dur="750" fill="hold"/>
                                            <p:tgtEl>
                                              <p:spTgt spid="23"/>
                                            </p:tgtEl>
                                            <p:attrNameLst>
                                              <p:attrName>ppt_x</p:attrName>
                                            </p:attrNameLst>
                                          </p:cBhvr>
                                          <p:tavLst>
                                            <p:tav tm="0">
                                              <p:val>
                                                <p:strVal val="#ppt_x"/>
                                              </p:val>
                                            </p:tav>
                                            <p:tav tm="100000">
                                              <p:val>
                                                <p:strVal val="#ppt_x"/>
                                              </p:val>
                                            </p:tav>
                                          </p:tavLst>
                                        </p:anim>
                                        <p:anim calcmode="lin" valueType="num">
                                          <p:cBhvr>
                                            <p:cTn id="36" dur="750" fill="hold"/>
                                            <p:tgtEl>
                                              <p:spTgt spid="2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75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750"/>
                                            <p:tgtEl>
                                              <p:spTgt spid="25"/>
                                            </p:tgtEl>
                                          </p:cBhvr>
                                        </p:animEffect>
                                        <p:anim calcmode="lin" valueType="num">
                                          <p:cBhvr>
                                            <p:cTn id="40" dur="750" fill="hold"/>
                                            <p:tgtEl>
                                              <p:spTgt spid="25"/>
                                            </p:tgtEl>
                                            <p:attrNameLst>
                                              <p:attrName>ppt_x</p:attrName>
                                            </p:attrNameLst>
                                          </p:cBhvr>
                                          <p:tavLst>
                                            <p:tav tm="0">
                                              <p:val>
                                                <p:strVal val="#ppt_x"/>
                                              </p:val>
                                            </p:tav>
                                            <p:tav tm="100000">
                                              <p:val>
                                                <p:strVal val="#ppt_x"/>
                                              </p:val>
                                            </p:tav>
                                          </p:tavLst>
                                        </p:anim>
                                        <p:anim calcmode="lin" valueType="num">
                                          <p:cBhvr>
                                            <p:cTn id="41" dur="7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21" grpId="0"/>
          <p:bldP spid="22" grpId="0"/>
          <p:bldP spid="23" grpId="0"/>
          <p:bldP spid="25"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04554" y="201394"/>
            <a:ext cx="5806118" cy="1167901"/>
            <a:chOff x="4021050" y="1985810"/>
            <a:chExt cx="5806118" cy="1167901"/>
          </a:xfrm>
        </p:grpSpPr>
        <p:sp>
          <p:nvSpPr>
            <p:cNvPr id="14" name="文本框 13"/>
            <p:cNvSpPr txBox="1"/>
            <p:nvPr/>
          </p:nvSpPr>
          <p:spPr>
            <a:xfrm>
              <a:off x="4675351" y="2507380"/>
              <a:ext cx="2292824" cy="646331"/>
            </a:xfrm>
            <a:prstGeom prst="rect">
              <a:avLst/>
            </a:prstGeom>
            <a:noFill/>
          </p:spPr>
          <p:txBody>
            <a:bodyPr wrap="square" rtlCol="0">
              <a:spAutoFit/>
            </a:bodyPr>
            <a:lstStyle/>
            <a:p>
              <a:r>
                <a:rPr lang="zh-CN" altLang="en-US" sz="3600" dirty="0"/>
                <a:t>摘要</a:t>
              </a:r>
            </a:p>
          </p:txBody>
        </p:sp>
        <p:pic>
          <p:nvPicPr>
            <p:cNvPr id="13" name="图片 12"/>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4021050" y="1985810"/>
              <a:ext cx="719341" cy="720000"/>
            </a:xfrm>
            <a:prstGeom prst="rect">
              <a:avLst/>
            </a:prstGeom>
            <a:noFill/>
          </p:spPr>
        </p:pic>
        <p:sp>
          <p:nvSpPr>
            <p:cNvPr id="15" name="矩形 14"/>
            <p:cNvSpPr/>
            <p:nvPr/>
          </p:nvSpPr>
          <p:spPr>
            <a:xfrm flipV="1">
              <a:off x="5755586" y="2983710"/>
              <a:ext cx="407158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133533" y="2109524"/>
            <a:ext cx="6346769" cy="861774"/>
          </a:xfrm>
          <a:prstGeom prst="rect">
            <a:avLst/>
          </a:prstGeom>
          <a:noFill/>
        </p:spPr>
        <p:txBody>
          <a:bodyPr wrap="square" rtlCol="0">
            <a:spAutoFit/>
          </a:bodyPr>
          <a:lstStyle/>
          <a:p>
            <a:pPr>
              <a:lnSpc>
                <a:spcPct val="150000"/>
              </a:lnSpc>
            </a:pPr>
            <a:endParaRPr lang="en-US" altLang="zh-CN" sz="2000" dirty="0">
              <a:solidFill>
                <a:schemeClr val="tx2"/>
              </a:solidFill>
            </a:endParaRPr>
          </a:p>
          <a:p>
            <a:endParaRPr lang="zh-CN" altLang="en-US" sz="2000" dirty="0"/>
          </a:p>
        </p:txBody>
      </p:sp>
      <p:sp>
        <p:nvSpPr>
          <p:cNvPr id="2" name="日期占位符 1">
            <a:extLst>
              <a:ext uri="{FF2B5EF4-FFF2-40B4-BE49-F238E27FC236}">
                <a16:creationId xmlns:a16="http://schemas.microsoft.com/office/drawing/2014/main" id="{614A9C8D-39CD-4D07-9D68-09EE1388EAFB}"/>
              </a:ext>
            </a:extLst>
          </p:cNvPr>
          <p:cNvSpPr>
            <a:spLocks noGrp="1"/>
          </p:cNvSpPr>
          <p:nvPr>
            <p:ph type="dt" sz="half" idx="10"/>
          </p:nvPr>
        </p:nvSpPr>
        <p:spPr/>
        <p:txBody>
          <a:bodyPr/>
          <a:lstStyle/>
          <a:p>
            <a:fld id="{A4CBCF7F-0DC7-4E70-B84B-8336C7CED334}" type="datetime1">
              <a:rPr lang="zh-CN" altLang="en-US" smtClean="0"/>
              <a:t>2021/5/28</a:t>
            </a:fld>
            <a:endParaRPr lang="zh-CN" altLang="en-US"/>
          </a:p>
        </p:txBody>
      </p:sp>
      <p:sp>
        <p:nvSpPr>
          <p:cNvPr id="3" name="页脚占位符 2">
            <a:extLst>
              <a:ext uri="{FF2B5EF4-FFF2-40B4-BE49-F238E27FC236}">
                <a16:creationId xmlns:a16="http://schemas.microsoft.com/office/drawing/2014/main" id="{E5B3E93C-EE41-4C26-9A49-58DBEA8BCEA5}"/>
              </a:ext>
            </a:extLst>
          </p:cNvPr>
          <p:cNvSpPr>
            <a:spLocks noGrp="1"/>
          </p:cNvSpPr>
          <p:nvPr>
            <p:ph type="ftr" sz="quarter" idx="11"/>
          </p:nvPr>
        </p:nvSpPr>
        <p:spPr/>
        <p:txBody>
          <a:bodyPr/>
          <a:lstStyle/>
          <a:p>
            <a:r>
              <a:rPr lang="zh-CN" altLang="en-US"/>
              <a:t>刘艳祥</a:t>
            </a:r>
          </a:p>
        </p:txBody>
      </p:sp>
      <p:sp>
        <p:nvSpPr>
          <p:cNvPr id="7" name="灯片编号占位符 6">
            <a:extLst>
              <a:ext uri="{FF2B5EF4-FFF2-40B4-BE49-F238E27FC236}">
                <a16:creationId xmlns:a16="http://schemas.microsoft.com/office/drawing/2014/main" id="{A03E5DCB-FEF6-4FFB-8B6E-E24876D45088}"/>
              </a:ext>
            </a:extLst>
          </p:cNvPr>
          <p:cNvSpPr>
            <a:spLocks noGrp="1"/>
          </p:cNvSpPr>
          <p:nvPr>
            <p:ph type="sldNum" sz="quarter" idx="12"/>
          </p:nvPr>
        </p:nvSpPr>
        <p:spPr/>
        <p:txBody>
          <a:bodyPr/>
          <a:lstStyle/>
          <a:p>
            <a:fld id="{F2AC0328-332F-4998-B0C3-3F1F62CED8DA}" type="slidenum">
              <a:rPr lang="zh-CN" altLang="en-US" smtClean="0"/>
              <a:t>3</a:t>
            </a:fld>
            <a:endParaRPr lang="zh-CN" altLang="en-US"/>
          </a:p>
        </p:txBody>
      </p:sp>
      <p:sp>
        <p:nvSpPr>
          <p:cNvPr id="6" name="文本框 5">
            <a:extLst>
              <a:ext uri="{FF2B5EF4-FFF2-40B4-BE49-F238E27FC236}">
                <a16:creationId xmlns:a16="http://schemas.microsoft.com/office/drawing/2014/main" id="{C435DDD9-E019-41F3-BF3A-6FA9F983BDF8}"/>
              </a:ext>
            </a:extLst>
          </p:cNvPr>
          <p:cNvSpPr txBox="1"/>
          <p:nvPr/>
        </p:nvSpPr>
        <p:spPr>
          <a:xfrm>
            <a:off x="488272" y="1628368"/>
            <a:ext cx="10706470" cy="2322687"/>
          </a:xfrm>
          <a:prstGeom prst="rect">
            <a:avLst/>
          </a:prstGeom>
          <a:noFill/>
        </p:spPr>
        <p:txBody>
          <a:bodyPr wrap="square" rtlCol="0">
            <a:spAutoFit/>
          </a:bodyPr>
          <a:lstStyle/>
          <a:p>
            <a:pPr marL="711200" marR="596900" algn="just">
              <a:lnSpc>
                <a:spcPct val="103000"/>
              </a:lnSpc>
              <a:spcAft>
                <a:spcPts val="0"/>
              </a:spcAft>
            </a:pPr>
            <a:endParaRPr lang="en-US" altLang="zh-CN" sz="2000" dirty="0">
              <a:effectLst/>
              <a:latin typeface="Cambria" panose="02040503050406030204" pitchFamily="18" charset="0"/>
              <a:ea typeface="等线" panose="02010600030101010101" pitchFamily="2" charset="-122"/>
            </a:endParaRPr>
          </a:p>
          <a:p>
            <a:pPr marL="711200" marR="596900" algn="just">
              <a:lnSpc>
                <a:spcPct val="103000"/>
              </a:lnSpc>
              <a:spcAft>
                <a:spcPts val="0"/>
              </a:spcAft>
            </a:pPr>
            <a:r>
              <a:rPr lang="zh-CN" altLang="en-US" sz="2000" dirty="0">
                <a:effectLst/>
                <a:latin typeface="Cambria" panose="02040503050406030204" pitchFamily="18" charset="0"/>
                <a:ea typeface="等线" panose="02010600030101010101" pitchFamily="2" charset="-122"/>
              </a:rPr>
              <a:t>这篇文章作者</a:t>
            </a:r>
            <a:r>
              <a:rPr lang="zh-CN" altLang="zh-CN" sz="2000" dirty="0">
                <a:effectLst/>
                <a:latin typeface="Cambria" panose="02040503050406030204" pitchFamily="18" charset="0"/>
                <a:ea typeface="等线" panose="02010600030101010101" pitchFamily="2" charset="-122"/>
              </a:rPr>
              <a:t>采用</a:t>
            </a:r>
            <a:r>
              <a:rPr lang="zh-CN" altLang="en-US" sz="2000" dirty="0">
                <a:latin typeface="Cambria" panose="02040503050406030204" pitchFamily="18" charset="0"/>
                <a:ea typeface="等线" panose="02010600030101010101" pitchFamily="2" charset="-122"/>
              </a:rPr>
              <a:t>菲涅尔透镜</a:t>
            </a:r>
            <a:r>
              <a:rPr lang="zh-CN" altLang="zh-CN" sz="2000" dirty="0">
                <a:effectLst/>
                <a:latin typeface="Cambria" panose="02040503050406030204" pitchFamily="18" charset="0"/>
                <a:ea typeface="等线" panose="02010600030101010101" pitchFamily="2" charset="-122"/>
              </a:rPr>
              <a:t>基于</a:t>
            </a:r>
            <a:r>
              <a:rPr lang="zh-CN" altLang="en-US" sz="2000" dirty="0">
                <a:latin typeface="Cambria" panose="02040503050406030204" pitchFamily="18" charset="0"/>
                <a:ea typeface="等线" panose="02010600030101010101" pitchFamily="2" charset="-122"/>
              </a:rPr>
              <a:t>偏振</a:t>
            </a:r>
            <a:r>
              <a:rPr lang="zh-CN" altLang="zh-CN" sz="2000" dirty="0">
                <a:effectLst/>
                <a:latin typeface="Cambria" panose="02040503050406030204" pitchFamily="18" charset="0"/>
                <a:ea typeface="等线" panose="02010600030101010101" pitchFamily="2" charset="-122"/>
              </a:rPr>
              <a:t>光学折叠技术，提出了</a:t>
            </a:r>
            <a:r>
              <a:rPr lang="zh-CN" altLang="en-US" sz="2000" dirty="0">
                <a:effectLst/>
                <a:latin typeface="Cambria" panose="02040503050406030204" pitchFamily="18" charset="0"/>
                <a:ea typeface="等线" panose="02010600030101010101" pitchFamily="2" charset="-122"/>
              </a:rPr>
              <a:t>一种</a:t>
            </a:r>
            <a:r>
              <a:rPr lang="zh-CN" altLang="zh-CN" sz="2000" dirty="0">
                <a:effectLst/>
                <a:latin typeface="Cambria" panose="02040503050406030204" pitchFamily="18" charset="0"/>
                <a:ea typeface="等线" panose="02010600030101010101" pitchFamily="2" charset="-122"/>
              </a:rPr>
              <a:t>新的薄而平坦的虚拟现实</a:t>
            </a:r>
            <a:r>
              <a:rPr lang="en-US" altLang="zh-CN" sz="2000" dirty="0">
                <a:latin typeface="Cambria" panose="02040503050406030204" pitchFamily="18" charset="0"/>
                <a:ea typeface="等线" panose="02010600030101010101" pitchFamily="2" charset="-122"/>
              </a:rPr>
              <a:t>(VR)</a:t>
            </a:r>
            <a:r>
              <a:rPr lang="zh-CN" altLang="zh-CN" sz="2000" dirty="0">
                <a:effectLst/>
                <a:latin typeface="Cambria" panose="02040503050406030204" pitchFamily="18" charset="0"/>
                <a:ea typeface="等线" panose="02010600030101010101" pitchFamily="2" charset="-122"/>
              </a:rPr>
              <a:t>显示设计。</a:t>
            </a:r>
            <a:r>
              <a:rPr lang="zh-CN" altLang="en-US" sz="2000" dirty="0">
                <a:latin typeface="Cambria" panose="02040503050406030204" pitchFamily="18" charset="0"/>
                <a:ea typeface="等线" panose="02010600030101010101" pitchFamily="2" charset="-122"/>
              </a:rPr>
              <a:t>所设计的</a:t>
            </a:r>
            <a:r>
              <a:rPr lang="en-US" altLang="zh-CN" sz="2000" dirty="0">
                <a:latin typeface="Cambria" panose="02040503050406030204" pitchFamily="18" charset="0"/>
                <a:ea typeface="等线" panose="02010600030101010101" pitchFamily="2" charset="-122"/>
              </a:rPr>
              <a:t>VR</a:t>
            </a:r>
            <a:r>
              <a:rPr lang="zh-CN" altLang="en-US" sz="2000" dirty="0">
                <a:latin typeface="Cambria" panose="02040503050406030204" pitchFamily="18" charset="0"/>
                <a:ea typeface="等线" panose="02010600030101010101" pitchFamily="2" charset="-122"/>
              </a:rPr>
              <a:t>模型</a:t>
            </a:r>
            <a:r>
              <a:rPr lang="zh-CN" altLang="zh-CN" sz="2000" dirty="0">
                <a:effectLst/>
                <a:latin typeface="Cambria" panose="02040503050406030204" pitchFamily="18" charset="0"/>
                <a:ea typeface="等线" panose="02010600030101010101" pitchFamily="2" charset="-122"/>
              </a:rPr>
              <a:t>符合人体工程学的眼部</a:t>
            </a:r>
            <a:r>
              <a:rPr lang="zh-CN" altLang="en-US" sz="2000" dirty="0">
                <a:effectLst/>
                <a:latin typeface="Cambria" panose="02040503050406030204" pitchFamily="18" charset="0"/>
                <a:ea typeface="等线" panose="02010600030101010101" pitchFamily="2" charset="-122"/>
              </a:rPr>
              <a:t>特征，并且在通过实验和数据分析证实这个模型的可实行性</a:t>
            </a:r>
            <a:r>
              <a:rPr lang="zh-CN" altLang="zh-CN" sz="2000" dirty="0">
                <a:effectLst/>
                <a:latin typeface="Cambria" panose="02040503050406030204" pitchFamily="18" charset="0"/>
                <a:ea typeface="等线" panose="02010600030101010101" pitchFamily="2" charset="-122"/>
              </a:rPr>
              <a:t>。</a:t>
            </a:r>
            <a:r>
              <a:rPr lang="zh-CN" altLang="en-US" sz="2000" dirty="0">
                <a:effectLst/>
                <a:latin typeface="Cambria" panose="02040503050406030204" pitchFamily="18" charset="0"/>
                <a:ea typeface="等线" panose="02010600030101010101" pitchFamily="2" charset="-122"/>
              </a:rPr>
              <a:t>文章</a:t>
            </a:r>
            <a:r>
              <a:rPr lang="zh-CN" altLang="zh-CN" sz="2000" dirty="0">
                <a:effectLst/>
                <a:latin typeface="Cambria" panose="02040503050406030204" pitchFamily="18" charset="0"/>
                <a:ea typeface="等线" panose="02010600030101010101" pitchFamily="2" charset="-122"/>
              </a:rPr>
              <a:t>介绍了</a:t>
            </a:r>
            <a:r>
              <a:rPr lang="zh-CN" altLang="en-US" sz="2000" dirty="0">
                <a:effectLst/>
                <a:latin typeface="Cambria" panose="02040503050406030204" pitchFamily="18" charset="0"/>
                <a:ea typeface="等线" panose="02010600030101010101" pitchFamily="2" charset="-122"/>
              </a:rPr>
              <a:t>作者</a:t>
            </a:r>
            <a:r>
              <a:rPr lang="zh-CN" altLang="zh-CN" sz="2000" dirty="0">
                <a:effectLst/>
                <a:latin typeface="Cambria" panose="02040503050406030204" pitchFamily="18" charset="0"/>
                <a:ea typeface="等线" panose="02010600030101010101" pitchFamily="2" charset="-122"/>
              </a:rPr>
              <a:t>如何设计系统参数和分析系统性能。最后，</a:t>
            </a:r>
            <a:r>
              <a:rPr lang="zh-CN" altLang="en-US" sz="2000" dirty="0">
                <a:effectLst/>
                <a:latin typeface="Cambria" panose="02040503050406030204" pitchFamily="18" charset="0"/>
                <a:ea typeface="等线" panose="02010600030101010101" pitchFamily="2" charset="-122"/>
              </a:rPr>
              <a:t>作者</a:t>
            </a:r>
            <a:r>
              <a:rPr lang="zh-CN" altLang="zh-CN" sz="2000" dirty="0">
                <a:effectLst/>
                <a:latin typeface="Cambria" panose="02040503050406030204" pitchFamily="18" charset="0"/>
                <a:ea typeface="等线" panose="02010600030101010101" pitchFamily="2" charset="-122"/>
              </a:rPr>
              <a:t>演示了两个原型，并实验性地验证了</a:t>
            </a:r>
            <a:r>
              <a:rPr lang="zh-CN" altLang="en-US" sz="2000" dirty="0">
                <a:effectLst/>
                <a:latin typeface="Cambria" panose="02040503050406030204" pitchFamily="18" charset="0"/>
                <a:ea typeface="等线" panose="02010600030101010101" pitchFamily="2" charset="-122"/>
              </a:rPr>
              <a:t>拟定</a:t>
            </a:r>
            <a:r>
              <a:rPr lang="zh-CN" altLang="zh-CN" sz="2000" dirty="0">
                <a:effectLst/>
                <a:latin typeface="Cambria" panose="02040503050406030204" pitchFamily="18" charset="0"/>
                <a:ea typeface="等线" panose="02010600030101010101" pitchFamily="2" charset="-122"/>
              </a:rPr>
              <a:t>VR显示系统具有预期的性能，同时具有眼镜般的形式</a:t>
            </a:r>
            <a:r>
              <a:rPr lang="zh-CN" altLang="en-US" sz="2000" dirty="0">
                <a:effectLst/>
                <a:latin typeface="Cambria" panose="02040503050406030204" pitchFamily="18" charset="0"/>
                <a:ea typeface="等线" panose="02010600030101010101" pitchFamily="2" charset="-122"/>
              </a:rPr>
              <a:t>的功能</a:t>
            </a:r>
            <a:r>
              <a:rPr lang="zh-CN" altLang="zh-CN" sz="2000" dirty="0">
                <a:effectLst/>
                <a:latin typeface="Cambria" panose="02040503050406030204" pitchFamily="18" charset="0"/>
                <a:ea typeface="等线" panose="02010600030101010101" pitchFamily="2" charset="-122"/>
              </a:rPr>
              <a:t>。</a:t>
            </a:r>
          </a:p>
          <a:p>
            <a:pPr>
              <a:lnSpc>
                <a:spcPts val="435"/>
              </a:lnSpc>
            </a:pPr>
            <a:r>
              <a:rPr lang="en-US" altLang="zh-CN" sz="2000" dirty="0">
                <a:effectLst/>
                <a:latin typeface="Cambria" panose="02040503050406030204" pitchFamily="18" charset="0"/>
                <a:ea typeface="Cambria" panose="02040503050406030204" pitchFamily="18" charset="0"/>
              </a:rPr>
              <a:t> </a:t>
            </a:r>
            <a:endParaRPr lang="zh-CN" altLang="zh-CN" sz="2000" dirty="0">
              <a:effectLst/>
              <a:latin typeface="Cambria" panose="02040503050406030204" pitchFamily="18" charset="0"/>
              <a:ea typeface="等线" panose="02010600030101010101" pitchFamily="2" charset="-122"/>
            </a:endParaRPr>
          </a:p>
          <a:p>
            <a:endParaRPr lang="zh-CN" altLang="en-US" dirty="0"/>
          </a:p>
        </p:txBody>
      </p:sp>
      <p:sp>
        <p:nvSpPr>
          <p:cNvPr id="8" name="文本框 7">
            <a:extLst>
              <a:ext uri="{FF2B5EF4-FFF2-40B4-BE49-F238E27FC236}">
                <a16:creationId xmlns:a16="http://schemas.microsoft.com/office/drawing/2014/main" id="{BE598CA2-36AF-4964-9EFD-30D600CC4543}"/>
              </a:ext>
            </a:extLst>
          </p:cNvPr>
          <p:cNvSpPr txBox="1"/>
          <p:nvPr/>
        </p:nvSpPr>
        <p:spPr>
          <a:xfrm>
            <a:off x="1233996" y="4145872"/>
            <a:ext cx="10119804" cy="1569660"/>
          </a:xfrm>
          <a:prstGeom prst="rect">
            <a:avLst/>
          </a:prstGeom>
          <a:noFill/>
        </p:spPr>
        <p:txBody>
          <a:bodyPr wrap="square" rtlCol="0">
            <a:spAutoFit/>
          </a:bodyPr>
          <a:lstStyle/>
          <a:p>
            <a:r>
              <a:rPr lang="en-US" altLang="zh-CN" sz="1600" dirty="0">
                <a:latin typeface="Bahnschrift SemiLight" panose="020B0502040204020203" pitchFamily="34" charset="0"/>
                <a:cs typeface="Arial" panose="020B0604020202020204" pitchFamily="34" charset="0"/>
              </a:rPr>
              <a:t>In this paper, the author proposes a new thin and flat virtual reality (VR) display design using Fresnel lens based on polarization optical folding technology. The VR model of D conforms to the eye characteristics of ergonomics, and the feasibility of this model is confirmed by experiments and data analysis. In this paper, the author introduces how to design system parameters and analyze system performance. Finally, the author demonstrates two prototypes, and experimentally verifies that the proposed VR display system has the expected performance, and has the function of eyeglasses.</a:t>
            </a:r>
            <a:endParaRPr lang="zh-CN" altLang="en-US" sz="1600" dirty="0">
              <a:latin typeface="Bahnschrift SemiLight" panose="020B0502040204020203" pitchFamily="34" charset="0"/>
              <a:cs typeface="Arial" panose="020B0604020202020204" pitchFamily="34" charset="0"/>
            </a:endParaRPr>
          </a:p>
        </p:txBody>
      </p:sp>
      <p:sp>
        <p:nvSpPr>
          <p:cNvPr id="12" name="矩形 11">
            <a:extLst>
              <a:ext uri="{FF2B5EF4-FFF2-40B4-BE49-F238E27FC236}">
                <a16:creationId xmlns:a16="http://schemas.microsoft.com/office/drawing/2014/main" id="{CDE93298-12CE-45CA-8CF2-1E9D95DFE71B}"/>
              </a:ext>
            </a:extLst>
          </p:cNvPr>
          <p:cNvSpPr/>
          <p:nvPr/>
        </p:nvSpPr>
        <p:spPr>
          <a:xfrm>
            <a:off x="1233996" y="3951055"/>
            <a:ext cx="967666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669BDC53-4ADE-4AC4-9962-B3C67236EAE4}"/>
              </a:ext>
            </a:extLst>
          </p:cNvPr>
          <p:cNvSpPr txBox="1"/>
          <p:nvPr/>
        </p:nvSpPr>
        <p:spPr>
          <a:xfrm>
            <a:off x="6391922" y="722964"/>
            <a:ext cx="3923930" cy="923330"/>
          </a:xfrm>
          <a:prstGeom prst="rect">
            <a:avLst/>
          </a:prstGeom>
          <a:noFill/>
        </p:spPr>
        <p:txBody>
          <a:bodyPr wrap="square" rtlCol="0">
            <a:spAutoFit/>
          </a:bodyPr>
          <a:lstStyle/>
          <a:p>
            <a:r>
              <a:rPr lang="zh-CN" altLang="en-US" sz="1800" b="1" dirty="0">
                <a:effectLst/>
                <a:latin typeface="Cambria" panose="02040503050406030204" pitchFamily="18" charset="0"/>
                <a:ea typeface="等线" panose="02010600030101010101" pitchFamily="2" charset="-122"/>
              </a:rPr>
              <a:t>关键词</a:t>
            </a:r>
            <a:endParaRPr lang="en-US" altLang="zh-CN" sz="1800" dirty="0">
              <a:effectLst/>
              <a:latin typeface="Cambria" panose="02040503050406030204" pitchFamily="18" charset="0"/>
              <a:ea typeface="等线" panose="02010600030101010101" pitchFamily="2" charset="-122"/>
            </a:endParaRPr>
          </a:p>
          <a:p>
            <a:r>
              <a:rPr lang="zh-CN" altLang="zh-CN" sz="1800" dirty="0">
                <a:effectLst/>
                <a:latin typeface="Cambria" panose="02040503050406030204" pitchFamily="18" charset="0"/>
                <a:ea typeface="等线" panose="02010600030101010101" pitchFamily="2" charset="-122"/>
              </a:rPr>
              <a:t>虚拟现实，镜头阵列，</a:t>
            </a:r>
            <a:r>
              <a:rPr lang="zh-CN" altLang="en-US" sz="1800" dirty="0">
                <a:effectLst/>
                <a:latin typeface="Cambria" panose="02040503050406030204" pitchFamily="18" charset="0"/>
                <a:ea typeface="等线" panose="02010600030101010101" pitchFamily="2" charset="-122"/>
              </a:rPr>
              <a:t>菲涅尔透镜</a:t>
            </a:r>
            <a:r>
              <a:rPr lang="zh-CN" altLang="zh-CN" sz="1800" dirty="0">
                <a:effectLst/>
                <a:latin typeface="Cambria" panose="02040503050406030204" pitchFamily="18" charset="0"/>
                <a:ea typeface="等线" panose="02010600030101010101" pitchFamily="2" charset="-122"/>
              </a:rPr>
              <a:t>。</a:t>
            </a:r>
          </a:p>
          <a:p>
            <a:endParaRPr lang="zh-CN" altLang="en-US" dirty="0"/>
          </a:p>
        </p:txBody>
      </p:sp>
    </p:spTree>
    <p:extLst>
      <p:ext uri="{BB962C8B-B14F-4D97-AF65-F5344CB8AC3E}">
        <p14:creationId xmlns:p14="http://schemas.microsoft.com/office/powerpoint/2010/main" val="3959484651"/>
      </p:ext>
    </p:extLst>
  </p:cSld>
  <p:clrMapOvr>
    <a:masterClrMapping/>
  </p:clrMapOvr>
  <mc:AlternateContent xmlns:mc="http://schemas.openxmlformats.org/markup-compatibility/2006" xmlns:p14="http://schemas.microsoft.com/office/powerpoint/2010/main">
    <mc:Choice Requires="p14">
      <p:transition spd="med" p14:dur="700" advTm="4000">
        <p:fade/>
      </p:transition>
    </mc:Choice>
    <mc:Fallback xmlns="">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2840"/>
            <a:ext cx="12192000" cy="11419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2</a:t>
            </a:r>
            <a:endParaRPr lang="zh-CN" altLang="en-US" sz="4400" dirty="0">
              <a:solidFill>
                <a:schemeClr val="bg1"/>
              </a:solidFill>
            </a:endParaRPr>
          </a:p>
        </p:txBody>
      </p:sp>
      <p:sp>
        <p:nvSpPr>
          <p:cNvPr id="11" name="文本框 10"/>
          <p:cNvSpPr txBox="1"/>
          <p:nvPr/>
        </p:nvSpPr>
        <p:spPr>
          <a:xfrm>
            <a:off x="2612462" y="442936"/>
            <a:ext cx="3579133" cy="1077218"/>
          </a:xfrm>
          <a:prstGeom prst="rect">
            <a:avLst/>
          </a:prstGeom>
          <a:noFill/>
        </p:spPr>
        <p:txBody>
          <a:bodyPr wrap="square" rtlCol="0">
            <a:spAutoFit/>
          </a:bodyPr>
          <a:lstStyle/>
          <a:p>
            <a:r>
              <a:rPr lang="zh-CN" altLang="en-US" sz="3200" dirty="0">
                <a:latin typeface="Arial Black" panose="020B0A04020102020204" pitchFamily="34" charset="0"/>
              </a:rPr>
              <a:t>虚拟现实技术发展</a:t>
            </a:r>
          </a:p>
          <a:p>
            <a:endParaRPr lang="zh-CN" altLang="en-US" sz="3200" dirty="0">
              <a:solidFill>
                <a:schemeClr val="bg2"/>
              </a:solidFill>
            </a:endParaRPr>
          </a:p>
        </p:txBody>
      </p:sp>
      <p:sp>
        <p:nvSpPr>
          <p:cNvPr id="81" name="Line 5"/>
          <p:cNvSpPr>
            <a:spLocks noChangeShapeType="1"/>
          </p:cNvSpPr>
          <p:nvPr/>
        </p:nvSpPr>
        <p:spPr bwMode="auto">
          <a:xfrm flipH="1">
            <a:off x="4607807" y="1387421"/>
            <a:ext cx="1" cy="4567276"/>
          </a:xfrm>
          <a:prstGeom prst="line">
            <a:avLst/>
          </a:prstGeom>
          <a:noFill/>
          <a:ln w="28575">
            <a:solidFill>
              <a:srgbClr val="17406D"/>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a:ln>
                <a:noFill/>
              </a:ln>
              <a:solidFill>
                <a:srgbClr val="024C89"/>
              </a:solidFill>
              <a:effectLst/>
              <a:uLnTx/>
              <a:uFillTx/>
              <a:ea typeface="宋体" pitchFamily="2" charset="-122"/>
            </a:endParaRPr>
          </a:p>
        </p:txBody>
      </p:sp>
      <p:sp>
        <p:nvSpPr>
          <p:cNvPr id="82" name="Oval 6"/>
          <p:cNvSpPr>
            <a:spLocks noChangeArrowheads="1"/>
          </p:cNvSpPr>
          <p:nvPr/>
        </p:nvSpPr>
        <p:spPr bwMode="auto">
          <a:xfrm>
            <a:off x="4491921" y="1311220"/>
            <a:ext cx="220663" cy="209550"/>
          </a:xfrm>
          <a:prstGeom prst="ellipse">
            <a:avLst/>
          </a:prstGeom>
          <a:solidFill>
            <a:sysClr val="window" lastClr="FFFFFF"/>
          </a:solidFill>
          <a:ln w="7">
            <a:solidFill>
              <a:srgbClr val="0F6FC6"/>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a:ln>
                <a:noFill/>
              </a:ln>
              <a:solidFill>
                <a:srgbClr val="024C89"/>
              </a:solidFill>
              <a:effectLst/>
              <a:uLnTx/>
              <a:uFillTx/>
              <a:ea typeface="宋体" pitchFamily="2" charset="-122"/>
            </a:endParaRPr>
          </a:p>
        </p:txBody>
      </p:sp>
      <p:sp>
        <p:nvSpPr>
          <p:cNvPr id="135" name="Oval 7"/>
          <p:cNvSpPr>
            <a:spLocks noChangeArrowheads="1"/>
          </p:cNvSpPr>
          <p:nvPr/>
        </p:nvSpPr>
        <p:spPr bwMode="auto">
          <a:xfrm>
            <a:off x="4491921" y="2293883"/>
            <a:ext cx="220663" cy="209550"/>
          </a:xfrm>
          <a:prstGeom prst="ellipse">
            <a:avLst/>
          </a:prstGeom>
          <a:solidFill>
            <a:sysClr val="window" lastClr="FFFFFF"/>
          </a:solidFill>
          <a:ln w="7">
            <a:solidFill>
              <a:srgbClr val="0F6FC6"/>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a:ln>
                <a:noFill/>
              </a:ln>
              <a:solidFill>
                <a:srgbClr val="024C89"/>
              </a:solidFill>
              <a:effectLst/>
              <a:uLnTx/>
              <a:uFillTx/>
              <a:ea typeface="宋体" pitchFamily="2" charset="-122"/>
            </a:endParaRPr>
          </a:p>
        </p:txBody>
      </p:sp>
      <p:sp>
        <p:nvSpPr>
          <p:cNvPr id="136" name="Oval 8"/>
          <p:cNvSpPr>
            <a:spLocks noChangeArrowheads="1"/>
          </p:cNvSpPr>
          <p:nvPr/>
        </p:nvSpPr>
        <p:spPr bwMode="auto">
          <a:xfrm>
            <a:off x="4491921" y="3135258"/>
            <a:ext cx="220663" cy="209550"/>
          </a:xfrm>
          <a:prstGeom prst="ellipse">
            <a:avLst/>
          </a:prstGeom>
          <a:solidFill>
            <a:sysClr val="window" lastClr="FFFFFF"/>
          </a:solidFill>
          <a:ln w="7">
            <a:solidFill>
              <a:srgbClr val="0F6FC6"/>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a:ln>
                <a:noFill/>
              </a:ln>
              <a:solidFill>
                <a:srgbClr val="024C89"/>
              </a:solidFill>
              <a:effectLst/>
              <a:uLnTx/>
              <a:uFillTx/>
              <a:ea typeface="宋体" pitchFamily="2" charset="-122"/>
            </a:endParaRPr>
          </a:p>
        </p:txBody>
      </p:sp>
      <p:sp>
        <p:nvSpPr>
          <p:cNvPr id="137" name="Oval 9"/>
          <p:cNvSpPr>
            <a:spLocks noChangeArrowheads="1"/>
          </p:cNvSpPr>
          <p:nvPr/>
        </p:nvSpPr>
        <p:spPr bwMode="auto">
          <a:xfrm>
            <a:off x="4491921" y="3987746"/>
            <a:ext cx="220663" cy="207963"/>
          </a:xfrm>
          <a:prstGeom prst="ellipse">
            <a:avLst/>
          </a:prstGeom>
          <a:solidFill>
            <a:sysClr val="window" lastClr="FFFFFF"/>
          </a:solidFill>
          <a:ln w="7">
            <a:solidFill>
              <a:srgbClr val="0F6FC6"/>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a:ln>
                <a:noFill/>
              </a:ln>
              <a:solidFill>
                <a:srgbClr val="024C89"/>
              </a:solidFill>
              <a:effectLst/>
              <a:uLnTx/>
              <a:uFillTx/>
              <a:ea typeface="宋体" pitchFamily="2" charset="-122"/>
            </a:endParaRPr>
          </a:p>
        </p:txBody>
      </p:sp>
      <p:sp>
        <p:nvSpPr>
          <p:cNvPr id="138" name="Oval 10"/>
          <p:cNvSpPr>
            <a:spLocks noChangeArrowheads="1"/>
          </p:cNvSpPr>
          <p:nvPr/>
        </p:nvSpPr>
        <p:spPr bwMode="auto">
          <a:xfrm>
            <a:off x="4491921" y="4919608"/>
            <a:ext cx="220663" cy="207962"/>
          </a:xfrm>
          <a:prstGeom prst="ellipse">
            <a:avLst/>
          </a:prstGeom>
          <a:solidFill>
            <a:sysClr val="window" lastClr="FFFFFF"/>
          </a:solidFill>
          <a:ln w="7">
            <a:solidFill>
              <a:srgbClr val="0F6FC6"/>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0" cap="none" spc="0" normalizeH="0" baseline="0" noProof="0">
              <a:ln>
                <a:noFill/>
              </a:ln>
              <a:solidFill>
                <a:srgbClr val="024C89"/>
              </a:solidFill>
              <a:effectLst/>
              <a:uLnTx/>
              <a:uFillTx/>
              <a:ea typeface="宋体" pitchFamily="2" charset="-122"/>
            </a:endParaRPr>
          </a:p>
        </p:txBody>
      </p:sp>
      <p:sp>
        <p:nvSpPr>
          <p:cNvPr id="140" name="Oval 12"/>
          <p:cNvSpPr>
            <a:spLocks noChangeArrowheads="1"/>
          </p:cNvSpPr>
          <p:nvPr/>
        </p:nvSpPr>
        <p:spPr bwMode="auto">
          <a:xfrm>
            <a:off x="4569709" y="6637284"/>
            <a:ext cx="77787" cy="7302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buFont typeface="Arial" pitchFamily="34" charset="0"/>
              <a:buNone/>
            </a:pPr>
            <a:endParaRPr lang="zh-CN" altLang="en-US">
              <a:solidFill>
                <a:srgbClr val="024C89"/>
              </a:solidFill>
              <a:ea typeface="宋体" pitchFamily="2" charset="-122"/>
            </a:endParaRPr>
          </a:p>
        </p:txBody>
      </p:sp>
      <p:sp>
        <p:nvSpPr>
          <p:cNvPr id="141" name="TextBox 51"/>
          <p:cNvSpPr txBox="1">
            <a:spLocks noChangeArrowheads="1"/>
          </p:cNvSpPr>
          <p:nvPr/>
        </p:nvSpPr>
        <p:spPr bwMode="auto">
          <a:xfrm>
            <a:off x="4855459" y="1231845"/>
            <a:ext cx="57855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b="1" dirty="0"/>
              <a:t>第一阶段： </a:t>
            </a:r>
            <a:r>
              <a:rPr lang="en-US" altLang="zh-CN" b="1" dirty="0"/>
              <a:t>1935</a:t>
            </a:r>
            <a:r>
              <a:rPr lang="zh-CN" altLang="en-US" b="1" dirty="0"/>
              <a:t>年</a:t>
            </a:r>
            <a:r>
              <a:rPr lang="en-US" altLang="zh-CN" b="1" dirty="0"/>
              <a:t>~1961</a:t>
            </a:r>
            <a:r>
              <a:rPr lang="zh-CN" altLang="en-US" b="1" dirty="0"/>
              <a:t>年，虚拟现实概念萌芽期；</a:t>
            </a:r>
            <a:endParaRPr lang="zh-CN" altLang="en-US" b="1" dirty="0">
              <a:solidFill>
                <a:srgbClr val="333333"/>
              </a:solidFill>
              <a:latin typeface="微软雅黑" pitchFamily="34" charset="-122"/>
              <a:ea typeface="微软雅黑" pitchFamily="34" charset="-122"/>
            </a:endParaRPr>
          </a:p>
        </p:txBody>
      </p:sp>
      <p:sp>
        <p:nvSpPr>
          <p:cNvPr id="142" name="TextBox 52"/>
          <p:cNvSpPr txBox="1">
            <a:spLocks noChangeArrowheads="1"/>
          </p:cNvSpPr>
          <p:nvPr/>
        </p:nvSpPr>
        <p:spPr bwMode="auto">
          <a:xfrm>
            <a:off x="4891971" y="1542995"/>
            <a:ext cx="62658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sz="1600" dirty="0">
                <a:latin typeface="+mn-lt"/>
                <a:ea typeface="+mj-ea"/>
              </a:rPr>
              <a:t>1935</a:t>
            </a:r>
            <a:r>
              <a:rPr lang="zh-CN" altLang="en-US" sz="1600" dirty="0">
                <a:latin typeface="+mn-lt"/>
                <a:ea typeface="+mj-ea"/>
              </a:rPr>
              <a:t>年小说家</a:t>
            </a:r>
            <a:r>
              <a:rPr lang="en-US" altLang="zh-CN" sz="1600" dirty="0">
                <a:latin typeface="+mn-lt"/>
                <a:ea typeface="+mj-ea"/>
              </a:rPr>
              <a:t>Stanley Weinbaum</a:t>
            </a:r>
            <a:r>
              <a:rPr lang="zh-CN" altLang="en-US" sz="1600" dirty="0">
                <a:latin typeface="+mn-lt"/>
                <a:ea typeface="+mj-ea"/>
              </a:rPr>
              <a:t>在小说中描述了一款</a:t>
            </a:r>
            <a:r>
              <a:rPr lang="en-US" altLang="zh-CN" sz="1600" dirty="0">
                <a:latin typeface="+mn-lt"/>
                <a:ea typeface="+mj-ea"/>
              </a:rPr>
              <a:t>VR</a:t>
            </a:r>
            <a:r>
              <a:rPr lang="zh-CN" altLang="en-US" sz="1600" dirty="0">
                <a:latin typeface="+mn-lt"/>
                <a:ea typeface="+mj-ea"/>
              </a:rPr>
              <a:t>眼镜，以眼镜为基础，包括视觉，嗅觉，触觉等全方位沉浸式体验的虚拟现实概念</a:t>
            </a:r>
            <a:endParaRPr lang="zh-CN" altLang="en-US" sz="1600" dirty="0">
              <a:solidFill>
                <a:srgbClr val="333333"/>
              </a:solidFill>
              <a:latin typeface="+mn-lt"/>
              <a:ea typeface="+mj-ea"/>
            </a:endParaRPr>
          </a:p>
        </p:txBody>
      </p:sp>
      <p:sp>
        <p:nvSpPr>
          <p:cNvPr id="143" name="TextBox 54"/>
          <p:cNvSpPr txBox="1">
            <a:spLocks noChangeArrowheads="1"/>
          </p:cNvSpPr>
          <p:nvPr/>
        </p:nvSpPr>
        <p:spPr bwMode="auto">
          <a:xfrm>
            <a:off x="4876095" y="2241578"/>
            <a:ext cx="30364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b="1" dirty="0"/>
              <a:t>第二阶段：</a:t>
            </a:r>
            <a:r>
              <a:rPr lang="en-US" altLang="zh-CN" b="1" dirty="0"/>
              <a:t>1962</a:t>
            </a:r>
            <a:r>
              <a:rPr lang="zh-CN" altLang="en-US" b="1" dirty="0"/>
              <a:t>年</a:t>
            </a:r>
            <a:r>
              <a:rPr lang="en-US" altLang="zh-CN" b="1" dirty="0"/>
              <a:t>~1972 </a:t>
            </a:r>
            <a:r>
              <a:rPr lang="zh-CN" altLang="en-US" b="1" dirty="0"/>
              <a:t>年</a:t>
            </a:r>
            <a:endParaRPr lang="zh-CN" altLang="en-US" b="1" dirty="0">
              <a:solidFill>
                <a:srgbClr val="333333"/>
              </a:solidFill>
              <a:latin typeface="微软雅黑" pitchFamily="34" charset="-122"/>
              <a:ea typeface="微软雅黑" pitchFamily="34" charset="-122"/>
            </a:endParaRPr>
          </a:p>
        </p:txBody>
      </p:sp>
      <p:sp>
        <p:nvSpPr>
          <p:cNvPr id="144" name="TextBox 57"/>
          <p:cNvSpPr txBox="1">
            <a:spLocks noChangeArrowheads="1"/>
          </p:cNvSpPr>
          <p:nvPr/>
        </p:nvSpPr>
        <p:spPr bwMode="auto">
          <a:xfrm>
            <a:off x="4891971" y="3151959"/>
            <a:ext cx="31005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b="1" dirty="0"/>
              <a:t>第三阶段：</a:t>
            </a:r>
            <a:r>
              <a:rPr lang="en-US" altLang="zh-CN" b="1" dirty="0"/>
              <a:t>1973 </a:t>
            </a:r>
            <a:r>
              <a:rPr lang="zh-CN" altLang="en-US" b="1" dirty="0"/>
              <a:t>年</a:t>
            </a:r>
            <a:r>
              <a:rPr lang="en-US" altLang="zh-CN" b="1" dirty="0"/>
              <a:t>~1989 </a:t>
            </a:r>
            <a:r>
              <a:rPr lang="zh-CN" altLang="en-US" b="1" dirty="0"/>
              <a:t>年</a:t>
            </a:r>
            <a:endParaRPr lang="zh-CN" altLang="en-US" b="1" dirty="0">
              <a:solidFill>
                <a:srgbClr val="333333"/>
              </a:solidFill>
              <a:latin typeface="微软雅黑" pitchFamily="34" charset="-122"/>
              <a:ea typeface="微软雅黑" pitchFamily="34" charset="-122"/>
            </a:endParaRPr>
          </a:p>
        </p:txBody>
      </p:sp>
      <p:sp>
        <p:nvSpPr>
          <p:cNvPr id="145" name="TextBox 60"/>
          <p:cNvSpPr txBox="1">
            <a:spLocks noChangeArrowheads="1"/>
          </p:cNvSpPr>
          <p:nvPr/>
        </p:nvSpPr>
        <p:spPr bwMode="auto">
          <a:xfrm>
            <a:off x="4882445" y="3906783"/>
            <a:ext cx="30364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b="1" dirty="0"/>
              <a:t>第四阶段：</a:t>
            </a:r>
            <a:r>
              <a:rPr lang="en-US" altLang="zh-CN" b="1" dirty="0"/>
              <a:t>1990 </a:t>
            </a:r>
            <a:r>
              <a:rPr lang="zh-CN" altLang="en-US" b="1" dirty="0"/>
              <a:t>年</a:t>
            </a:r>
            <a:r>
              <a:rPr lang="en-US" altLang="zh-CN" b="1" dirty="0"/>
              <a:t>~2015</a:t>
            </a:r>
            <a:r>
              <a:rPr lang="zh-CN" altLang="en-US" b="1" dirty="0"/>
              <a:t>年</a:t>
            </a:r>
            <a:endParaRPr lang="zh-CN" altLang="en-US" b="1" dirty="0">
              <a:solidFill>
                <a:srgbClr val="333333"/>
              </a:solidFill>
              <a:latin typeface="微软雅黑" pitchFamily="34" charset="-122"/>
              <a:ea typeface="微软雅黑" pitchFamily="34" charset="-122"/>
            </a:endParaRPr>
          </a:p>
        </p:txBody>
      </p:sp>
      <p:sp>
        <p:nvSpPr>
          <p:cNvPr id="146" name="TextBox 63"/>
          <p:cNvSpPr txBox="1">
            <a:spLocks noChangeArrowheads="1"/>
          </p:cNvSpPr>
          <p:nvPr/>
        </p:nvSpPr>
        <p:spPr bwMode="auto">
          <a:xfrm>
            <a:off x="4855459" y="5109497"/>
            <a:ext cx="50690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b="1" dirty="0"/>
              <a:t>第五阶段：</a:t>
            </a:r>
            <a:r>
              <a:rPr lang="en-US" altLang="zh-CN" b="1" dirty="0"/>
              <a:t>2016</a:t>
            </a:r>
            <a:r>
              <a:rPr lang="zh-CN" altLang="en-US" b="1" dirty="0"/>
              <a:t>年至今，虚拟现实技术爆发期</a:t>
            </a:r>
            <a:endParaRPr lang="zh-CN" altLang="en-US" b="1" dirty="0">
              <a:solidFill>
                <a:srgbClr val="333333"/>
              </a:solidFill>
              <a:latin typeface="微软雅黑" pitchFamily="34" charset="-122"/>
              <a:ea typeface="微软雅黑" pitchFamily="34" charset="-122"/>
            </a:endParaRPr>
          </a:p>
        </p:txBody>
      </p:sp>
      <p:sp>
        <p:nvSpPr>
          <p:cNvPr id="148" name="TextBox 68"/>
          <p:cNvSpPr txBox="1">
            <a:spLocks noChangeArrowheads="1"/>
          </p:cNvSpPr>
          <p:nvPr/>
        </p:nvSpPr>
        <p:spPr bwMode="auto">
          <a:xfrm>
            <a:off x="4891971" y="2552645"/>
            <a:ext cx="6867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b="1" dirty="0"/>
              <a:t>虚拟现实技术的萌芽期；技术限制导致设备体积庞大，虚拟现实仍处于原型机阶段。</a:t>
            </a:r>
            <a:endParaRPr lang="zh-CN" altLang="en-US" sz="1600" dirty="0">
              <a:solidFill>
                <a:srgbClr val="333333"/>
              </a:solidFill>
              <a:latin typeface="微软雅黑" pitchFamily="34" charset="-122"/>
              <a:ea typeface="微软雅黑" pitchFamily="34" charset="-122"/>
            </a:endParaRPr>
          </a:p>
        </p:txBody>
      </p:sp>
      <p:sp>
        <p:nvSpPr>
          <p:cNvPr id="149" name="TextBox 69"/>
          <p:cNvSpPr txBox="1">
            <a:spLocks noChangeArrowheads="1"/>
          </p:cNvSpPr>
          <p:nvPr/>
        </p:nvSpPr>
        <p:spPr bwMode="auto">
          <a:xfrm>
            <a:off x="4891971" y="3482623"/>
            <a:ext cx="6867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b="1" dirty="0"/>
              <a:t>技术积累期，是整个虚拟技术理论和概念形成的时期。</a:t>
            </a:r>
            <a:endParaRPr lang="zh-CN" altLang="en-US" sz="1600" dirty="0">
              <a:solidFill>
                <a:srgbClr val="333333"/>
              </a:solidFill>
              <a:latin typeface="微软雅黑" pitchFamily="34" charset="-122"/>
              <a:ea typeface="微软雅黑" pitchFamily="34" charset="-122"/>
            </a:endParaRPr>
          </a:p>
        </p:txBody>
      </p:sp>
      <p:sp>
        <p:nvSpPr>
          <p:cNvPr id="150" name="TextBox 70"/>
          <p:cNvSpPr txBox="1">
            <a:spLocks noChangeArrowheads="1"/>
          </p:cNvSpPr>
          <p:nvPr/>
        </p:nvSpPr>
        <p:spPr bwMode="auto">
          <a:xfrm>
            <a:off x="4828470" y="4379113"/>
            <a:ext cx="6265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zh-CN" altLang="en-US" b="1" dirty="0"/>
              <a:t>产品的迭代期，这个阶段主要是虚拟现实技术理论的完善和开始向应用转型阶段。</a:t>
            </a:r>
            <a:endParaRPr lang="zh-CN" altLang="en-US" sz="1600" dirty="0">
              <a:solidFill>
                <a:srgbClr val="333333"/>
              </a:solidFill>
              <a:latin typeface="微软雅黑" pitchFamily="34" charset="-122"/>
              <a:ea typeface="微软雅黑" pitchFamily="34" charset="-122"/>
            </a:endParaRPr>
          </a:p>
        </p:txBody>
      </p:sp>
      <p:sp>
        <p:nvSpPr>
          <p:cNvPr id="2" name="日期占位符 1">
            <a:extLst>
              <a:ext uri="{FF2B5EF4-FFF2-40B4-BE49-F238E27FC236}">
                <a16:creationId xmlns:a16="http://schemas.microsoft.com/office/drawing/2014/main" id="{83F17916-4ED9-4466-9B64-B409A84D28BB}"/>
              </a:ext>
            </a:extLst>
          </p:cNvPr>
          <p:cNvSpPr>
            <a:spLocks noGrp="1"/>
          </p:cNvSpPr>
          <p:nvPr>
            <p:ph type="dt" sz="half" idx="10"/>
          </p:nvPr>
        </p:nvSpPr>
        <p:spPr/>
        <p:txBody>
          <a:bodyPr/>
          <a:lstStyle/>
          <a:p>
            <a:fld id="{D7B8FF91-8A97-42BC-BEBA-F67DB90E48FF}" type="datetime1">
              <a:rPr lang="zh-CN" altLang="en-US" smtClean="0"/>
              <a:t>2021/5/28</a:t>
            </a:fld>
            <a:endParaRPr lang="zh-CN" altLang="en-US"/>
          </a:p>
        </p:txBody>
      </p:sp>
      <p:sp>
        <p:nvSpPr>
          <p:cNvPr id="3" name="页脚占位符 2">
            <a:extLst>
              <a:ext uri="{FF2B5EF4-FFF2-40B4-BE49-F238E27FC236}">
                <a16:creationId xmlns:a16="http://schemas.microsoft.com/office/drawing/2014/main" id="{711D760A-08E4-4D10-83D6-7EE4D59131A2}"/>
              </a:ext>
            </a:extLst>
          </p:cNvPr>
          <p:cNvSpPr>
            <a:spLocks noGrp="1"/>
          </p:cNvSpPr>
          <p:nvPr>
            <p:ph type="ftr" sz="quarter" idx="11"/>
          </p:nvPr>
        </p:nvSpPr>
        <p:spPr/>
        <p:txBody>
          <a:bodyPr/>
          <a:lstStyle/>
          <a:p>
            <a:r>
              <a:rPr lang="zh-CN" altLang="en-US" dirty="0"/>
              <a:t>刘艳祥</a:t>
            </a:r>
          </a:p>
        </p:txBody>
      </p:sp>
      <p:sp>
        <p:nvSpPr>
          <p:cNvPr id="5" name="灯片编号占位符 4">
            <a:extLst>
              <a:ext uri="{FF2B5EF4-FFF2-40B4-BE49-F238E27FC236}">
                <a16:creationId xmlns:a16="http://schemas.microsoft.com/office/drawing/2014/main" id="{9A873B8E-F318-4AF7-82A4-7B210804EAF0}"/>
              </a:ext>
            </a:extLst>
          </p:cNvPr>
          <p:cNvSpPr>
            <a:spLocks noGrp="1"/>
          </p:cNvSpPr>
          <p:nvPr>
            <p:ph type="sldNum" sz="quarter" idx="12"/>
          </p:nvPr>
        </p:nvSpPr>
        <p:spPr/>
        <p:txBody>
          <a:bodyPr/>
          <a:lstStyle/>
          <a:p>
            <a:fld id="{F2AC0328-332F-4998-B0C3-3F1F62CED8DA}" type="slidenum">
              <a:rPr lang="zh-CN" altLang="en-US" smtClean="0"/>
              <a:t>4</a:t>
            </a:fld>
            <a:endParaRPr lang="zh-CN" altLang="en-US" dirty="0"/>
          </a:p>
        </p:txBody>
      </p:sp>
      <p:pic>
        <p:nvPicPr>
          <p:cNvPr id="8" name="图片 7">
            <a:extLst>
              <a:ext uri="{FF2B5EF4-FFF2-40B4-BE49-F238E27FC236}">
                <a16:creationId xmlns:a16="http://schemas.microsoft.com/office/drawing/2014/main" id="{18ED7E4D-E7B9-48D3-8F49-6C6624185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804" y="1673711"/>
            <a:ext cx="1903853" cy="1808912"/>
          </a:xfrm>
          <a:prstGeom prst="rect">
            <a:avLst/>
          </a:prstGeom>
        </p:spPr>
      </p:pic>
      <p:pic>
        <p:nvPicPr>
          <p:cNvPr id="15" name="图片 14">
            <a:extLst>
              <a:ext uri="{FF2B5EF4-FFF2-40B4-BE49-F238E27FC236}">
                <a16:creationId xmlns:a16="http://schemas.microsoft.com/office/drawing/2014/main" id="{CB7002EE-FAB5-414F-A1DF-F66141FDE9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0939" y="1673711"/>
            <a:ext cx="1923331" cy="1928551"/>
          </a:xfrm>
          <a:prstGeom prst="rect">
            <a:avLst/>
          </a:prstGeom>
        </p:spPr>
      </p:pic>
      <p:pic>
        <p:nvPicPr>
          <p:cNvPr id="17" name="图片 16">
            <a:extLst>
              <a:ext uri="{FF2B5EF4-FFF2-40B4-BE49-F238E27FC236}">
                <a16:creationId xmlns:a16="http://schemas.microsoft.com/office/drawing/2014/main" id="{0A9917EF-13BC-41F9-9161-20C9CC8CA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975" y="3544007"/>
            <a:ext cx="2114550" cy="1583563"/>
          </a:xfrm>
          <a:prstGeom prst="rect">
            <a:avLst/>
          </a:prstGeom>
        </p:spPr>
      </p:pic>
      <p:pic>
        <p:nvPicPr>
          <p:cNvPr id="19" name="图片 18">
            <a:extLst>
              <a:ext uri="{FF2B5EF4-FFF2-40B4-BE49-F238E27FC236}">
                <a16:creationId xmlns:a16="http://schemas.microsoft.com/office/drawing/2014/main" id="{77DDB401-4A24-4711-8171-9D34032370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522" y="3595077"/>
            <a:ext cx="2743962" cy="1941576"/>
          </a:xfrm>
          <a:prstGeom prst="rect">
            <a:avLst/>
          </a:prstGeom>
        </p:spPr>
      </p:pic>
      <p:pic>
        <p:nvPicPr>
          <p:cNvPr id="21" name="图片 20">
            <a:extLst>
              <a:ext uri="{FF2B5EF4-FFF2-40B4-BE49-F238E27FC236}">
                <a16:creationId xmlns:a16="http://schemas.microsoft.com/office/drawing/2014/main" id="{6F1EEE95-AF74-484F-B3CF-EE7290C52B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6522" y="2277828"/>
            <a:ext cx="5727700" cy="2353564"/>
          </a:xfrm>
          <a:prstGeom prst="rect">
            <a:avLst/>
          </a:prstGeom>
        </p:spPr>
      </p:pic>
      <p:sp>
        <p:nvSpPr>
          <p:cNvPr id="32" name="矩形 31">
            <a:extLst>
              <a:ext uri="{FF2B5EF4-FFF2-40B4-BE49-F238E27FC236}">
                <a16:creationId xmlns:a16="http://schemas.microsoft.com/office/drawing/2014/main" id="{A1DA8449-9ABE-484E-AADC-2A866B154519}"/>
              </a:ext>
            </a:extLst>
          </p:cNvPr>
          <p:cNvSpPr/>
          <p:nvPr/>
        </p:nvSpPr>
        <p:spPr>
          <a:xfrm flipV="1">
            <a:off x="2533918" y="1100983"/>
            <a:ext cx="407158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11500044"/>
      </p:ext>
    </p:extLst>
  </p:cSld>
  <p:clrMapOvr>
    <a:masterClrMapping/>
  </p:clrMapOvr>
  <mc:AlternateContent xmlns:mc="http://schemas.openxmlformats.org/markup-compatibility/2006" xmlns:p14="http://schemas.microsoft.com/office/powerpoint/2010/main">
    <mc:Choice Requires="p14">
      <p:transition spd="med" p14:dur="700" advTm="8000">
        <p:fade/>
      </p:transition>
    </mc:Choice>
    <mc:Fallback xmlns="">
      <p:transition spd="med"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2"/>
                                        </p:tgtEl>
                                        <p:attrNameLst>
                                          <p:attrName>style.visibility</p:attrName>
                                        </p:attrNameLst>
                                      </p:cBhvr>
                                      <p:to>
                                        <p:strVal val="visible"/>
                                      </p:to>
                                    </p:set>
                                    <p:anim calcmode="lin" valueType="num">
                                      <p:cBhvr>
                                        <p:cTn id="11" dur="500" fill="hold"/>
                                        <p:tgtEl>
                                          <p:spTgt spid="82"/>
                                        </p:tgtEl>
                                        <p:attrNameLst>
                                          <p:attrName>ppt_w</p:attrName>
                                        </p:attrNameLst>
                                      </p:cBhvr>
                                      <p:tavLst>
                                        <p:tav tm="0">
                                          <p:val>
                                            <p:fltVal val="0"/>
                                          </p:val>
                                        </p:tav>
                                        <p:tav tm="100000">
                                          <p:val>
                                            <p:strVal val="#ppt_w"/>
                                          </p:val>
                                        </p:tav>
                                      </p:tavLst>
                                    </p:anim>
                                    <p:anim calcmode="lin" valueType="num">
                                      <p:cBhvr>
                                        <p:cTn id="12" dur="500" fill="hold"/>
                                        <p:tgtEl>
                                          <p:spTgt spid="82"/>
                                        </p:tgtEl>
                                        <p:attrNameLst>
                                          <p:attrName>ppt_h</p:attrName>
                                        </p:attrNameLst>
                                      </p:cBhvr>
                                      <p:tavLst>
                                        <p:tav tm="0">
                                          <p:val>
                                            <p:fltVal val="0"/>
                                          </p:val>
                                        </p:tav>
                                        <p:tav tm="100000">
                                          <p:val>
                                            <p:strVal val="#ppt_h"/>
                                          </p:val>
                                        </p:tav>
                                      </p:tavLst>
                                    </p:anim>
                                    <p:animEffect transition="in" filter="fade">
                                      <p:cBhvr>
                                        <p:cTn id="13" dur="500"/>
                                        <p:tgtEl>
                                          <p:spTgt spid="82"/>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141"/>
                                        </p:tgtEl>
                                        <p:attrNameLst>
                                          <p:attrName>style.visibility</p:attrName>
                                        </p:attrNameLst>
                                      </p:cBhvr>
                                      <p:to>
                                        <p:strVal val="visible"/>
                                      </p:to>
                                    </p:set>
                                    <p:anim calcmode="lin" valueType="num">
                                      <p:cBhvr>
                                        <p:cTn id="17" dur="400" fill="hold"/>
                                        <p:tgtEl>
                                          <p:spTgt spid="141"/>
                                        </p:tgtEl>
                                        <p:attrNameLst>
                                          <p:attrName>ppt_w</p:attrName>
                                        </p:attrNameLst>
                                      </p:cBhvr>
                                      <p:tavLst>
                                        <p:tav tm="0">
                                          <p:val>
                                            <p:fltVal val="0"/>
                                          </p:val>
                                        </p:tav>
                                        <p:tav tm="100000">
                                          <p:val>
                                            <p:strVal val="#ppt_w"/>
                                          </p:val>
                                        </p:tav>
                                      </p:tavLst>
                                    </p:anim>
                                    <p:anim calcmode="lin" valueType="num">
                                      <p:cBhvr>
                                        <p:cTn id="18" dur="400" fill="hold"/>
                                        <p:tgtEl>
                                          <p:spTgt spid="141"/>
                                        </p:tgtEl>
                                        <p:attrNameLst>
                                          <p:attrName>ppt_h</p:attrName>
                                        </p:attrNameLst>
                                      </p:cBhvr>
                                      <p:tavLst>
                                        <p:tav tm="0">
                                          <p:val>
                                            <p:fltVal val="0"/>
                                          </p:val>
                                        </p:tav>
                                        <p:tav tm="100000">
                                          <p:val>
                                            <p:strVal val="#ppt_h"/>
                                          </p:val>
                                        </p:tav>
                                      </p:tavLst>
                                    </p:anim>
                                    <p:anim calcmode="lin" valueType="num">
                                      <p:cBhvr>
                                        <p:cTn id="19" dur="400" fill="hold"/>
                                        <p:tgtEl>
                                          <p:spTgt spid="141"/>
                                        </p:tgtEl>
                                        <p:attrNameLst>
                                          <p:attrName>style.rotation</p:attrName>
                                        </p:attrNameLst>
                                      </p:cBhvr>
                                      <p:tavLst>
                                        <p:tav tm="0">
                                          <p:val>
                                            <p:fltVal val="90"/>
                                          </p:val>
                                        </p:tav>
                                        <p:tav tm="100000">
                                          <p:val>
                                            <p:fltVal val="0"/>
                                          </p:val>
                                        </p:tav>
                                      </p:tavLst>
                                    </p:anim>
                                    <p:animEffect transition="in" filter="fade">
                                      <p:cBhvr>
                                        <p:cTn id="20" dur="400"/>
                                        <p:tgtEl>
                                          <p:spTgt spid="141"/>
                                        </p:tgtEl>
                                      </p:cBhvr>
                                    </p:animEffect>
                                  </p:childTnLst>
                                </p:cTn>
                              </p:par>
                            </p:childTnLst>
                          </p:cTn>
                        </p:par>
                        <p:par>
                          <p:cTn id="21" fill="hold">
                            <p:stCondLst>
                              <p:cond delay="1400"/>
                            </p:stCondLst>
                            <p:childTnLst>
                              <p:par>
                                <p:cTn id="22" presetID="22" presetClass="entr" presetSubtype="8" fill="hold" grpId="0" nodeType="afterEffect">
                                  <p:stCondLst>
                                    <p:cond delay="0"/>
                                  </p:stCondLst>
                                  <p:childTnLst>
                                    <p:set>
                                      <p:cBhvr>
                                        <p:cTn id="23" dur="1" fill="hold">
                                          <p:stCondLst>
                                            <p:cond delay="0"/>
                                          </p:stCondLst>
                                        </p:cTn>
                                        <p:tgtEl>
                                          <p:spTgt spid="142"/>
                                        </p:tgtEl>
                                        <p:attrNameLst>
                                          <p:attrName>style.visibility</p:attrName>
                                        </p:attrNameLst>
                                      </p:cBhvr>
                                      <p:to>
                                        <p:strVal val="visible"/>
                                      </p:to>
                                    </p:set>
                                    <p:animEffect transition="in" filter="wipe(left)">
                                      <p:cBhvr>
                                        <p:cTn id="24" dur="500"/>
                                        <p:tgtEl>
                                          <p:spTgt spid="142"/>
                                        </p:tgtEl>
                                      </p:cBhvr>
                                    </p:animEffect>
                                  </p:childTnLst>
                                </p:cTn>
                              </p:par>
                            </p:childTnLst>
                          </p:cTn>
                        </p:par>
                        <p:par>
                          <p:cTn id="25" fill="hold">
                            <p:stCondLst>
                              <p:cond delay="1900"/>
                            </p:stCondLst>
                            <p:childTnLst>
                              <p:par>
                                <p:cTn id="26" presetID="10" presetClass="entr" presetSubtype="0" fill="hold" grpId="0" nodeType="afterEffect">
                                  <p:stCondLst>
                                    <p:cond delay="0"/>
                                  </p:stCondLst>
                                  <p:childTnLst>
                                    <p:set>
                                      <p:cBhvr>
                                        <p:cTn id="27" dur="1" fill="hold">
                                          <p:stCondLst>
                                            <p:cond delay="0"/>
                                          </p:stCondLst>
                                        </p:cTn>
                                        <p:tgtEl>
                                          <p:spTgt spid="135"/>
                                        </p:tgtEl>
                                        <p:attrNameLst>
                                          <p:attrName>style.visibility</p:attrName>
                                        </p:attrNameLst>
                                      </p:cBhvr>
                                      <p:to>
                                        <p:strVal val="visible"/>
                                      </p:to>
                                    </p:set>
                                    <p:anim calcmode="lin" valueType="num">
                                      <p:cBhvr>
                                        <p:cTn id="28" dur="500" fill="hold"/>
                                        <p:tgtEl>
                                          <p:spTgt spid="135"/>
                                        </p:tgtEl>
                                        <p:attrNameLst>
                                          <p:attrName>ppt_w</p:attrName>
                                        </p:attrNameLst>
                                      </p:cBhvr>
                                      <p:tavLst>
                                        <p:tav tm="0">
                                          <p:val>
                                            <p:fltVal val="0"/>
                                          </p:val>
                                        </p:tav>
                                        <p:tav tm="100000">
                                          <p:val>
                                            <p:strVal val="#ppt_w"/>
                                          </p:val>
                                        </p:tav>
                                      </p:tavLst>
                                    </p:anim>
                                    <p:anim calcmode="lin" valueType="num">
                                      <p:cBhvr>
                                        <p:cTn id="29" dur="500" fill="hold"/>
                                        <p:tgtEl>
                                          <p:spTgt spid="135"/>
                                        </p:tgtEl>
                                        <p:attrNameLst>
                                          <p:attrName>ppt_h</p:attrName>
                                        </p:attrNameLst>
                                      </p:cBhvr>
                                      <p:tavLst>
                                        <p:tav tm="0">
                                          <p:val>
                                            <p:fltVal val="0"/>
                                          </p:val>
                                        </p:tav>
                                        <p:tav tm="100000">
                                          <p:val>
                                            <p:strVal val="#ppt_h"/>
                                          </p:val>
                                        </p:tav>
                                      </p:tavLst>
                                    </p:anim>
                                    <p:animEffect transition="in" filter="fade">
                                      <p:cBhvr>
                                        <p:cTn id="30" dur="500"/>
                                        <p:tgtEl>
                                          <p:spTgt spid="135"/>
                                        </p:tgtEl>
                                      </p:cBhvr>
                                    </p:animEffect>
                                  </p:childTnLst>
                                </p:cTn>
                              </p:par>
                            </p:childTnLst>
                          </p:cTn>
                        </p:par>
                        <p:par>
                          <p:cTn id="31" fill="hold">
                            <p:stCondLst>
                              <p:cond delay="2400"/>
                            </p:stCondLst>
                            <p:childTnLst>
                              <p:par>
                                <p:cTn id="32" presetID="31" presetClass="entr" presetSubtype="0" fill="hold" grpId="0" nodeType="afterEffect">
                                  <p:stCondLst>
                                    <p:cond delay="0"/>
                                  </p:stCondLst>
                                  <p:childTnLst>
                                    <p:set>
                                      <p:cBhvr>
                                        <p:cTn id="33" dur="1" fill="hold">
                                          <p:stCondLst>
                                            <p:cond delay="0"/>
                                          </p:stCondLst>
                                        </p:cTn>
                                        <p:tgtEl>
                                          <p:spTgt spid="143"/>
                                        </p:tgtEl>
                                        <p:attrNameLst>
                                          <p:attrName>style.visibility</p:attrName>
                                        </p:attrNameLst>
                                      </p:cBhvr>
                                      <p:to>
                                        <p:strVal val="visible"/>
                                      </p:to>
                                    </p:set>
                                    <p:anim calcmode="lin" valueType="num">
                                      <p:cBhvr>
                                        <p:cTn id="34" dur="400" fill="hold"/>
                                        <p:tgtEl>
                                          <p:spTgt spid="143"/>
                                        </p:tgtEl>
                                        <p:attrNameLst>
                                          <p:attrName>ppt_w</p:attrName>
                                        </p:attrNameLst>
                                      </p:cBhvr>
                                      <p:tavLst>
                                        <p:tav tm="0">
                                          <p:val>
                                            <p:fltVal val="0"/>
                                          </p:val>
                                        </p:tav>
                                        <p:tav tm="100000">
                                          <p:val>
                                            <p:strVal val="#ppt_w"/>
                                          </p:val>
                                        </p:tav>
                                      </p:tavLst>
                                    </p:anim>
                                    <p:anim calcmode="lin" valueType="num">
                                      <p:cBhvr>
                                        <p:cTn id="35" dur="400" fill="hold"/>
                                        <p:tgtEl>
                                          <p:spTgt spid="143"/>
                                        </p:tgtEl>
                                        <p:attrNameLst>
                                          <p:attrName>ppt_h</p:attrName>
                                        </p:attrNameLst>
                                      </p:cBhvr>
                                      <p:tavLst>
                                        <p:tav tm="0">
                                          <p:val>
                                            <p:fltVal val="0"/>
                                          </p:val>
                                        </p:tav>
                                        <p:tav tm="100000">
                                          <p:val>
                                            <p:strVal val="#ppt_h"/>
                                          </p:val>
                                        </p:tav>
                                      </p:tavLst>
                                    </p:anim>
                                    <p:anim calcmode="lin" valueType="num">
                                      <p:cBhvr>
                                        <p:cTn id="36" dur="400" fill="hold"/>
                                        <p:tgtEl>
                                          <p:spTgt spid="143"/>
                                        </p:tgtEl>
                                        <p:attrNameLst>
                                          <p:attrName>style.rotation</p:attrName>
                                        </p:attrNameLst>
                                      </p:cBhvr>
                                      <p:tavLst>
                                        <p:tav tm="0">
                                          <p:val>
                                            <p:fltVal val="90"/>
                                          </p:val>
                                        </p:tav>
                                        <p:tav tm="100000">
                                          <p:val>
                                            <p:fltVal val="0"/>
                                          </p:val>
                                        </p:tav>
                                      </p:tavLst>
                                    </p:anim>
                                    <p:animEffect transition="in" filter="fade">
                                      <p:cBhvr>
                                        <p:cTn id="37" dur="400"/>
                                        <p:tgtEl>
                                          <p:spTgt spid="143"/>
                                        </p:tgtEl>
                                      </p:cBhvr>
                                    </p:animEffect>
                                  </p:childTnLst>
                                </p:cTn>
                              </p:par>
                            </p:childTnLst>
                          </p:cTn>
                        </p:par>
                        <p:par>
                          <p:cTn id="38" fill="hold">
                            <p:stCondLst>
                              <p:cond delay="2800"/>
                            </p:stCondLst>
                            <p:childTnLst>
                              <p:par>
                                <p:cTn id="39" presetID="22" presetClass="entr" presetSubtype="8" fill="hold" grpId="0" nodeType="afterEffect">
                                  <p:stCondLst>
                                    <p:cond delay="0"/>
                                  </p:stCondLst>
                                  <p:childTnLst>
                                    <p:set>
                                      <p:cBhvr>
                                        <p:cTn id="40" dur="1" fill="hold">
                                          <p:stCondLst>
                                            <p:cond delay="0"/>
                                          </p:stCondLst>
                                        </p:cTn>
                                        <p:tgtEl>
                                          <p:spTgt spid="148"/>
                                        </p:tgtEl>
                                        <p:attrNameLst>
                                          <p:attrName>style.visibility</p:attrName>
                                        </p:attrNameLst>
                                      </p:cBhvr>
                                      <p:to>
                                        <p:strVal val="visible"/>
                                      </p:to>
                                    </p:set>
                                    <p:animEffect transition="in" filter="wipe(left)">
                                      <p:cBhvr>
                                        <p:cTn id="41" dur="500"/>
                                        <p:tgtEl>
                                          <p:spTgt spid="148"/>
                                        </p:tgtEl>
                                      </p:cBhvr>
                                    </p:animEffect>
                                  </p:childTnLst>
                                </p:cTn>
                              </p:par>
                            </p:childTnLst>
                          </p:cTn>
                        </p:par>
                        <p:par>
                          <p:cTn id="42" fill="hold">
                            <p:stCondLst>
                              <p:cond delay="3300"/>
                            </p:stCondLst>
                            <p:childTnLst>
                              <p:par>
                                <p:cTn id="43" presetID="10" presetClass="entr" presetSubtype="0" fill="hold" grpId="0" nodeType="afterEffect">
                                  <p:stCondLst>
                                    <p:cond delay="0"/>
                                  </p:stCondLst>
                                  <p:childTnLst>
                                    <p:set>
                                      <p:cBhvr>
                                        <p:cTn id="44" dur="1" fill="hold">
                                          <p:stCondLst>
                                            <p:cond delay="0"/>
                                          </p:stCondLst>
                                        </p:cTn>
                                        <p:tgtEl>
                                          <p:spTgt spid="136"/>
                                        </p:tgtEl>
                                        <p:attrNameLst>
                                          <p:attrName>style.visibility</p:attrName>
                                        </p:attrNameLst>
                                      </p:cBhvr>
                                      <p:to>
                                        <p:strVal val="visible"/>
                                      </p:to>
                                    </p:set>
                                    <p:anim calcmode="lin" valueType="num">
                                      <p:cBhvr>
                                        <p:cTn id="45" dur="500" fill="hold"/>
                                        <p:tgtEl>
                                          <p:spTgt spid="136"/>
                                        </p:tgtEl>
                                        <p:attrNameLst>
                                          <p:attrName>ppt_w</p:attrName>
                                        </p:attrNameLst>
                                      </p:cBhvr>
                                      <p:tavLst>
                                        <p:tav tm="0">
                                          <p:val>
                                            <p:fltVal val="0"/>
                                          </p:val>
                                        </p:tav>
                                        <p:tav tm="100000">
                                          <p:val>
                                            <p:strVal val="#ppt_w"/>
                                          </p:val>
                                        </p:tav>
                                      </p:tavLst>
                                    </p:anim>
                                    <p:anim calcmode="lin" valueType="num">
                                      <p:cBhvr>
                                        <p:cTn id="46" dur="500" fill="hold"/>
                                        <p:tgtEl>
                                          <p:spTgt spid="136"/>
                                        </p:tgtEl>
                                        <p:attrNameLst>
                                          <p:attrName>ppt_h</p:attrName>
                                        </p:attrNameLst>
                                      </p:cBhvr>
                                      <p:tavLst>
                                        <p:tav tm="0">
                                          <p:val>
                                            <p:fltVal val="0"/>
                                          </p:val>
                                        </p:tav>
                                        <p:tav tm="100000">
                                          <p:val>
                                            <p:strVal val="#ppt_h"/>
                                          </p:val>
                                        </p:tav>
                                      </p:tavLst>
                                    </p:anim>
                                    <p:animEffect transition="in" filter="fade">
                                      <p:cBhvr>
                                        <p:cTn id="47" dur="500"/>
                                        <p:tgtEl>
                                          <p:spTgt spid="136"/>
                                        </p:tgtEl>
                                      </p:cBhvr>
                                    </p:animEffect>
                                  </p:childTnLst>
                                </p:cTn>
                              </p:par>
                            </p:childTnLst>
                          </p:cTn>
                        </p:par>
                        <p:par>
                          <p:cTn id="48" fill="hold">
                            <p:stCondLst>
                              <p:cond delay="3800"/>
                            </p:stCondLst>
                            <p:childTnLst>
                              <p:par>
                                <p:cTn id="49" presetID="31" presetClass="entr" presetSubtype="0" fill="hold" grpId="0" nodeType="afterEffect">
                                  <p:stCondLst>
                                    <p:cond delay="0"/>
                                  </p:stCondLst>
                                  <p:childTnLst>
                                    <p:set>
                                      <p:cBhvr>
                                        <p:cTn id="50" dur="1" fill="hold">
                                          <p:stCondLst>
                                            <p:cond delay="0"/>
                                          </p:stCondLst>
                                        </p:cTn>
                                        <p:tgtEl>
                                          <p:spTgt spid="144"/>
                                        </p:tgtEl>
                                        <p:attrNameLst>
                                          <p:attrName>style.visibility</p:attrName>
                                        </p:attrNameLst>
                                      </p:cBhvr>
                                      <p:to>
                                        <p:strVal val="visible"/>
                                      </p:to>
                                    </p:set>
                                    <p:anim calcmode="lin" valueType="num">
                                      <p:cBhvr>
                                        <p:cTn id="51" dur="400" fill="hold"/>
                                        <p:tgtEl>
                                          <p:spTgt spid="144"/>
                                        </p:tgtEl>
                                        <p:attrNameLst>
                                          <p:attrName>ppt_w</p:attrName>
                                        </p:attrNameLst>
                                      </p:cBhvr>
                                      <p:tavLst>
                                        <p:tav tm="0">
                                          <p:val>
                                            <p:fltVal val="0"/>
                                          </p:val>
                                        </p:tav>
                                        <p:tav tm="100000">
                                          <p:val>
                                            <p:strVal val="#ppt_w"/>
                                          </p:val>
                                        </p:tav>
                                      </p:tavLst>
                                    </p:anim>
                                    <p:anim calcmode="lin" valueType="num">
                                      <p:cBhvr>
                                        <p:cTn id="52" dur="400" fill="hold"/>
                                        <p:tgtEl>
                                          <p:spTgt spid="144"/>
                                        </p:tgtEl>
                                        <p:attrNameLst>
                                          <p:attrName>ppt_h</p:attrName>
                                        </p:attrNameLst>
                                      </p:cBhvr>
                                      <p:tavLst>
                                        <p:tav tm="0">
                                          <p:val>
                                            <p:fltVal val="0"/>
                                          </p:val>
                                        </p:tav>
                                        <p:tav tm="100000">
                                          <p:val>
                                            <p:strVal val="#ppt_h"/>
                                          </p:val>
                                        </p:tav>
                                      </p:tavLst>
                                    </p:anim>
                                    <p:anim calcmode="lin" valueType="num">
                                      <p:cBhvr>
                                        <p:cTn id="53" dur="400" fill="hold"/>
                                        <p:tgtEl>
                                          <p:spTgt spid="144"/>
                                        </p:tgtEl>
                                        <p:attrNameLst>
                                          <p:attrName>style.rotation</p:attrName>
                                        </p:attrNameLst>
                                      </p:cBhvr>
                                      <p:tavLst>
                                        <p:tav tm="0">
                                          <p:val>
                                            <p:fltVal val="90"/>
                                          </p:val>
                                        </p:tav>
                                        <p:tav tm="100000">
                                          <p:val>
                                            <p:fltVal val="0"/>
                                          </p:val>
                                        </p:tav>
                                      </p:tavLst>
                                    </p:anim>
                                    <p:animEffect transition="in" filter="fade">
                                      <p:cBhvr>
                                        <p:cTn id="54" dur="400"/>
                                        <p:tgtEl>
                                          <p:spTgt spid="144"/>
                                        </p:tgtEl>
                                      </p:cBhvr>
                                    </p:animEffect>
                                  </p:childTnLst>
                                </p:cTn>
                              </p:par>
                            </p:childTnLst>
                          </p:cTn>
                        </p:par>
                        <p:par>
                          <p:cTn id="55" fill="hold">
                            <p:stCondLst>
                              <p:cond delay="4200"/>
                            </p:stCondLst>
                            <p:childTnLst>
                              <p:par>
                                <p:cTn id="56" presetID="22" presetClass="entr" presetSubtype="8" fill="hold" grpId="0" nodeType="afterEffect">
                                  <p:stCondLst>
                                    <p:cond delay="0"/>
                                  </p:stCondLst>
                                  <p:childTnLst>
                                    <p:set>
                                      <p:cBhvr>
                                        <p:cTn id="57" dur="1" fill="hold">
                                          <p:stCondLst>
                                            <p:cond delay="0"/>
                                          </p:stCondLst>
                                        </p:cTn>
                                        <p:tgtEl>
                                          <p:spTgt spid="149"/>
                                        </p:tgtEl>
                                        <p:attrNameLst>
                                          <p:attrName>style.visibility</p:attrName>
                                        </p:attrNameLst>
                                      </p:cBhvr>
                                      <p:to>
                                        <p:strVal val="visible"/>
                                      </p:to>
                                    </p:set>
                                    <p:animEffect transition="in" filter="wipe(left)">
                                      <p:cBhvr>
                                        <p:cTn id="58" dur="500"/>
                                        <p:tgtEl>
                                          <p:spTgt spid="149"/>
                                        </p:tgtEl>
                                      </p:cBhvr>
                                    </p:animEffect>
                                  </p:childTnLst>
                                </p:cTn>
                              </p:par>
                            </p:childTnLst>
                          </p:cTn>
                        </p:par>
                        <p:par>
                          <p:cTn id="59" fill="hold">
                            <p:stCondLst>
                              <p:cond delay="4700"/>
                            </p:stCondLst>
                            <p:childTnLst>
                              <p:par>
                                <p:cTn id="60" presetID="10" presetClass="entr" presetSubtype="0" fill="hold" grpId="0" nodeType="afterEffect">
                                  <p:stCondLst>
                                    <p:cond delay="0"/>
                                  </p:stCondLst>
                                  <p:childTnLst>
                                    <p:set>
                                      <p:cBhvr>
                                        <p:cTn id="61" dur="1" fill="hold">
                                          <p:stCondLst>
                                            <p:cond delay="0"/>
                                          </p:stCondLst>
                                        </p:cTn>
                                        <p:tgtEl>
                                          <p:spTgt spid="137"/>
                                        </p:tgtEl>
                                        <p:attrNameLst>
                                          <p:attrName>style.visibility</p:attrName>
                                        </p:attrNameLst>
                                      </p:cBhvr>
                                      <p:to>
                                        <p:strVal val="visible"/>
                                      </p:to>
                                    </p:set>
                                    <p:anim calcmode="lin" valueType="num">
                                      <p:cBhvr>
                                        <p:cTn id="62" dur="500" fill="hold"/>
                                        <p:tgtEl>
                                          <p:spTgt spid="137"/>
                                        </p:tgtEl>
                                        <p:attrNameLst>
                                          <p:attrName>ppt_w</p:attrName>
                                        </p:attrNameLst>
                                      </p:cBhvr>
                                      <p:tavLst>
                                        <p:tav tm="0">
                                          <p:val>
                                            <p:fltVal val="0"/>
                                          </p:val>
                                        </p:tav>
                                        <p:tav tm="100000">
                                          <p:val>
                                            <p:strVal val="#ppt_w"/>
                                          </p:val>
                                        </p:tav>
                                      </p:tavLst>
                                    </p:anim>
                                    <p:anim calcmode="lin" valueType="num">
                                      <p:cBhvr>
                                        <p:cTn id="63" dur="500" fill="hold"/>
                                        <p:tgtEl>
                                          <p:spTgt spid="137"/>
                                        </p:tgtEl>
                                        <p:attrNameLst>
                                          <p:attrName>ppt_h</p:attrName>
                                        </p:attrNameLst>
                                      </p:cBhvr>
                                      <p:tavLst>
                                        <p:tav tm="0">
                                          <p:val>
                                            <p:fltVal val="0"/>
                                          </p:val>
                                        </p:tav>
                                        <p:tav tm="100000">
                                          <p:val>
                                            <p:strVal val="#ppt_h"/>
                                          </p:val>
                                        </p:tav>
                                      </p:tavLst>
                                    </p:anim>
                                    <p:animEffect transition="in" filter="fade">
                                      <p:cBhvr>
                                        <p:cTn id="64" dur="500"/>
                                        <p:tgtEl>
                                          <p:spTgt spid="137"/>
                                        </p:tgtEl>
                                      </p:cBhvr>
                                    </p:animEffect>
                                  </p:childTnLst>
                                </p:cTn>
                              </p:par>
                            </p:childTnLst>
                          </p:cTn>
                        </p:par>
                        <p:par>
                          <p:cTn id="65" fill="hold">
                            <p:stCondLst>
                              <p:cond delay="5200"/>
                            </p:stCondLst>
                            <p:childTnLst>
                              <p:par>
                                <p:cTn id="66" presetID="31" presetClass="entr" presetSubtype="0" fill="hold" grpId="0" nodeType="afterEffect">
                                  <p:stCondLst>
                                    <p:cond delay="0"/>
                                  </p:stCondLst>
                                  <p:childTnLst>
                                    <p:set>
                                      <p:cBhvr>
                                        <p:cTn id="67" dur="1" fill="hold">
                                          <p:stCondLst>
                                            <p:cond delay="0"/>
                                          </p:stCondLst>
                                        </p:cTn>
                                        <p:tgtEl>
                                          <p:spTgt spid="145"/>
                                        </p:tgtEl>
                                        <p:attrNameLst>
                                          <p:attrName>style.visibility</p:attrName>
                                        </p:attrNameLst>
                                      </p:cBhvr>
                                      <p:to>
                                        <p:strVal val="visible"/>
                                      </p:to>
                                    </p:set>
                                    <p:anim calcmode="lin" valueType="num">
                                      <p:cBhvr>
                                        <p:cTn id="68" dur="400" fill="hold"/>
                                        <p:tgtEl>
                                          <p:spTgt spid="145"/>
                                        </p:tgtEl>
                                        <p:attrNameLst>
                                          <p:attrName>ppt_w</p:attrName>
                                        </p:attrNameLst>
                                      </p:cBhvr>
                                      <p:tavLst>
                                        <p:tav tm="0">
                                          <p:val>
                                            <p:fltVal val="0"/>
                                          </p:val>
                                        </p:tav>
                                        <p:tav tm="100000">
                                          <p:val>
                                            <p:strVal val="#ppt_w"/>
                                          </p:val>
                                        </p:tav>
                                      </p:tavLst>
                                    </p:anim>
                                    <p:anim calcmode="lin" valueType="num">
                                      <p:cBhvr>
                                        <p:cTn id="69" dur="400" fill="hold"/>
                                        <p:tgtEl>
                                          <p:spTgt spid="145"/>
                                        </p:tgtEl>
                                        <p:attrNameLst>
                                          <p:attrName>ppt_h</p:attrName>
                                        </p:attrNameLst>
                                      </p:cBhvr>
                                      <p:tavLst>
                                        <p:tav tm="0">
                                          <p:val>
                                            <p:fltVal val="0"/>
                                          </p:val>
                                        </p:tav>
                                        <p:tav tm="100000">
                                          <p:val>
                                            <p:strVal val="#ppt_h"/>
                                          </p:val>
                                        </p:tav>
                                      </p:tavLst>
                                    </p:anim>
                                    <p:anim calcmode="lin" valueType="num">
                                      <p:cBhvr>
                                        <p:cTn id="70" dur="400" fill="hold"/>
                                        <p:tgtEl>
                                          <p:spTgt spid="145"/>
                                        </p:tgtEl>
                                        <p:attrNameLst>
                                          <p:attrName>style.rotation</p:attrName>
                                        </p:attrNameLst>
                                      </p:cBhvr>
                                      <p:tavLst>
                                        <p:tav tm="0">
                                          <p:val>
                                            <p:fltVal val="90"/>
                                          </p:val>
                                        </p:tav>
                                        <p:tav tm="100000">
                                          <p:val>
                                            <p:fltVal val="0"/>
                                          </p:val>
                                        </p:tav>
                                      </p:tavLst>
                                    </p:anim>
                                    <p:animEffect transition="in" filter="fade">
                                      <p:cBhvr>
                                        <p:cTn id="71" dur="400"/>
                                        <p:tgtEl>
                                          <p:spTgt spid="145"/>
                                        </p:tgtEl>
                                      </p:cBhvr>
                                    </p:animEffect>
                                  </p:childTnLst>
                                </p:cTn>
                              </p:par>
                            </p:childTnLst>
                          </p:cTn>
                        </p:par>
                        <p:par>
                          <p:cTn id="72" fill="hold">
                            <p:stCondLst>
                              <p:cond delay="5600"/>
                            </p:stCondLst>
                            <p:childTnLst>
                              <p:par>
                                <p:cTn id="73" presetID="22" presetClass="entr" presetSubtype="8" fill="hold" grpId="0" nodeType="afterEffect">
                                  <p:stCondLst>
                                    <p:cond delay="0"/>
                                  </p:stCondLst>
                                  <p:childTnLst>
                                    <p:set>
                                      <p:cBhvr>
                                        <p:cTn id="74" dur="1" fill="hold">
                                          <p:stCondLst>
                                            <p:cond delay="0"/>
                                          </p:stCondLst>
                                        </p:cTn>
                                        <p:tgtEl>
                                          <p:spTgt spid="150"/>
                                        </p:tgtEl>
                                        <p:attrNameLst>
                                          <p:attrName>style.visibility</p:attrName>
                                        </p:attrNameLst>
                                      </p:cBhvr>
                                      <p:to>
                                        <p:strVal val="visible"/>
                                      </p:to>
                                    </p:set>
                                    <p:animEffect transition="in" filter="wipe(left)">
                                      <p:cBhvr>
                                        <p:cTn id="75" dur="500"/>
                                        <p:tgtEl>
                                          <p:spTgt spid="150"/>
                                        </p:tgtEl>
                                      </p:cBhvr>
                                    </p:animEffect>
                                  </p:childTnLst>
                                </p:cTn>
                              </p:par>
                            </p:childTnLst>
                          </p:cTn>
                        </p:par>
                        <p:par>
                          <p:cTn id="76" fill="hold">
                            <p:stCondLst>
                              <p:cond delay="6100"/>
                            </p:stCondLst>
                            <p:childTnLst>
                              <p:par>
                                <p:cTn id="77" presetID="10" presetClass="entr" presetSubtype="0" fill="hold" grpId="0" nodeType="afterEffect">
                                  <p:stCondLst>
                                    <p:cond delay="0"/>
                                  </p:stCondLst>
                                  <p:childTnLst>
                                    <p:set>
                                      <p:cBhvr>
                                        <p:cTn id="78" dur="1" fill="hold">
                                          <p:stCondLst>
                                            <p:cond delay="0"/>
                                          </p:stCondLst>
                                        </p:cTn>
                                        <p:tgtEl>
                                          <p:spTgt spid="138"/>
                                        </p:tgtEl>
                                        <p:attrNameLst>
                                          <p:attrName>style.visibility</p:attrName>
                                        </p:attrNameLst>
                                      </p:cBhvr>
                                      <p:to>
                                        <p:strVal val="visible"/>
                                      </p:to>
                                    </p:set>
                                    <p:anim calcmode="lin" valueType="num">
                                      <p:cBhvr>
                                        <p:cTn id="79" dur="500" fill="hold"/>
                                        <p:tgtEl>
                                          <p:spTgt spid="138"/>
                                        </p:tgtEl>
                                        <p:attrNameLst>
                                          <p:attrName>ppt_w</p:attrName>
                                        </p:attrNameLst>
                                      </p:cBhvr>
                                      <p:tavLst>
                                        <p:tav tm="0">
                                          <p:val>
                                            <p:fltVal val="0"/>
                                          </p:val>
                                        </p:tav>
                                        <p:tav tm="100000">
                                          <p:val>
                                            <p:strVal val="#ppt_w"/>
                                          </p:val>
                                        </p:tav>
                                      </p:tavLst>
                                    </p:anim>
                                    <p:anim calcmode="lin" valueType="num">
                                      <p:cBhvr>
                                        <p:cTn id="80" dur="500" fill="hold"/>
                                        <p:tgtEl>
                                          <p:spTgt spid="138"/>
                                        </p:tgtEl>
                                        <p:attrNameLst>
                                          <p:attrName>ppt_h</p:attrName>
                                        </p:attrNameLst>
                                      </p:cBhvr>
                                      <p:tavLst>
                                        <p:tav tm="0">
                                          <p:val>
                                            <p:fltVal val="0"/>
                                          </p:val>
                                        </p:tav>
                                        <p:tav tm="100000">
                                          <p:val>
                                            <p:strVal val="#ppt_h"/>
                                          </p:val>
                                        </p:tav>
                                      </p:tavLst>
                                    </p:anim>
                                    <p:animEffect transition="in" filter="fade">
                                      <p:cBhvr>
                                        <p:cTn id="81" dur="500"/>
                                        <p:tgtEl>
                                          <p:spTgt spid="138"/>
                                        </p:tgtEl>
                                      </p:cBhvr>
                                    </p:animEffect>
                                  </p:childTnLst>
                                </p:cTn>
                              </p:par>
                            </p:childTnLst>
                          </p:cTn>
                        </p:par>
                        <p:par>
                          <p:cTn id="82" fill="hold">
                            <p:stCondLst>
                              <p:cond delay="6600"/>
                            </p:stCondLst>
                            <p:childTnLst>
                              <p:par>
                                <p:cTn id="83" presetID="31" presetClass="entr" presetSubtype="0" fill="hold" grpId="0" nodeType="afterEffect">
                                  <p:stCondLst>
                                    <p:cond delay="0"/>
                                  </p:stCondLst>
                                  <p:childTnLst>
                                    <p:set>
                                      <p:cBhvr>
                                        <p:cTn id="84" dur="1" fill="hold">
                                          <p:stCondLst>
                                            <p:cond delay="0"/>
                                          </p:stCondLst>
                                        </p:cTn>
                                        <p:tgtEl>
                                          <p:spTgt spid="146"/>
                                        </p:tgtEl>
                                        <p:attrNameLst>
                                          <p:attrName>style.visibility</p:attrName>
                                        </p:attrNameLst>
                                      </p:cBhvr>
                                      <p:to>
                                        <p:strVal val="visible"/>
                                      </p:to>
                                    </p:set>
                                    <p:anim calcmode="lin" valueType="num">
                                      <p:cBhvr>
                                        <p:cTn id="85" dur="400" fill="hold"/>
                                        <p:tgtEl>
                                          <p:spTgt spid="146"/>
                                        </p:tgtEl>
                                        <p:attrNameLst>
                                          <p:attrName>ppt_w</p:attrName>
                                        </p:attrNameLst>
                                      </p:cBhvr>
                                      <p:tavLst>
                                        <p:tav tm="0">
                                          <p:val>
                                            <p:fltVal val="0"/>
                                          </p:val>
                                        </p:tav>
                                        <p:tav tm="100000">
                                          <p:val>
                                            <p:strVal val="#ppt_w"/>
                                          </p:val>
                                        </p:tav>
                                      </p:tavLst>
                                    </p:anim>
                                    <p:anim calcmode="lin" valueType="num">
                                      <p:cBhvr>
                                        <p:cTn id="86" dur="400" fill="hold"/>
                                        <p:tgtEl>
                                          <p:spTgt spid="146"/>
                                        </p:tgtEl>
                                        <p:attrNameLst>
                                          <p:attrName>ppt_h</p:attrName>
                                        </p:attrNameLst>
                                      </p:cBhvr>
                                      <p:tavLst>
                                        <p:tav tm="0">
                                          <p:val>
                                            <p:fltVal val="0"/>
                                          </p:val>
                                        </p:tav>
                                        <p:tav tm="100000">
                                          <p:val>
                                            <p:strVal val="#ppt_h"/>
                                          </p:val>
                                        </p:tav>
                                      </p:tavLst>
                                    </p:anim>
                                    <p:anim calcmode="lin" valueType="num">
                                      <p:cBhvr>
                                        <p:cTn id="87" dur="400" fill="hold"/>
                                        <p:tgtEl>
                                          <p:spTgt spid="146"/>
                                        </p:tgtEl>
                                        <p:attrNameLst>
                                          <p:attrName>style.rotation</p:attrName>
                                        </p:attrNameLst>
                                      </p:cBhvr>
                                      <p:tavLst>
                                        <p:tav tm="0">
                                          <p:val>
                                            <p:fltVal val="90"/>
                                          </p:val>
                                        </p:tav>
                                        <p:tav tm="100000">
                                          <p:val>
                                            <p:fltVal val="0"/>
                                          </p:val>
                                        </p:tav>
                                      </p:tavLst>
                                    </p:anim>
                                    <p:animEffect transition="in" filter="fade">
                                      <p:cBhvr>
                                        <p:cTn id="88" dur="400"/>
                                        <p:tgtEl>
                                          <p:spTgt spid="14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fade">
                                      <p:cBhvr>
                                        <p:cTn id="93" dur="500"/>
                                        <p:tgtEl>
                                          <p:spTgt spid="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fade">
                                      <p:cBhvr>
                                        <p:cTn id="98" dur="500"/>
                                        <p:tgtEl>
                                          <p:spTgt spid="1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fade">
                                      <p:cBhvr>
                                        <p:cTn id="103" dur="500"/>
                                        <p:tgtEl>
                                          <p:spTgt spid="17"/>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fade">
                                      <p:cBhvr>
                                        <p:cTn id="108" dur="5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21"/>
                                        </p:tgtEl>
                                        <p:attrNameLst>
                                          <p:attrName>style.visibility</p:attrName>
                                        </p:attrNameLst>
                                      </p:cBhvr>
                                      <p:to>
                                        <p:strVal val="visible"/>
                                      </p:to>
                                    </p:set>
                                    <p:animEffect transition="in" filter="fade">
                                      <p:cBhvr>
                                        <p:cTn id="1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autoUpdateAnimBg="0"/>
      <p:bldP spid="135" grpId="0" animBg="1" autoUpdateAnimBg="0"/>
      <p:bldP spid="136" grpId="0" animBg="1" autoUpdateAnimBg="0"/>
      <p:bldP spid="137" grpId="0" animBg="1" autoUpdateAnimBg="0"/>
      <p:bldP spid="138" grpId="0" animBg="1" autoUpdateAnimBg="0"/>
      <p:bldP spid="141" grpId="0" autoUpdateAnimBg="0"/>
      <p:bldP spid="142" grpId="0" autoUpdateAnimBg="0"/>
      <p:bldP spid="143" grpId="0" autoUpdateAnimBg="0"/>
      <p:bldP spid="144" grpId="0" autoUpdateAnimBg="0"/>
      <p:bldP spid="145" grpId="0" autoUpdateAnimBg="0"/>
      <p:bldP spid="146" grpId="0" autoUpdateAnimBg="0"/>
      <p:bldP spid="148" grpId="0" autoUpdateAnimBg="0"/>
      <p:bldP spid="149" grpId="0" autoUpdateAnimBg="0"/>
      <p:bldP spid="15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69179" y="578995"/>
            <a:ext cx="6824442" cy="852905"/>
            <a:chOff x="5367559" y="2929837"/>
            <a:chExt cx="6824442" cy="852905"/>
          </a:xfrm>
        </p:grpSpPr>
        <p:sp>
          <p:nvSpPr>
            <p:cNvPr id="14" name="文本框 13"/>
            <p:cNvSpPr txBox="1"/>
            <p:nvPr/>
          </p:nvSpPr>
          <p:spPr>
            <a:xfrm>
              <a:off x="6083528" y="3136411"/>
              <a:ext cx="2292824" cy="646331"/>
            </a:xfrm>
            <a:prstGeom prst="rect">
              <a:avLst/>
            </a:prstGeom>
            <a:noFill/>
          </p:spPr>
          <p:txBody>
            <a:bodyPr wrap="square" rtlCol="0">
              <a:spAutoFit/>
            </a:bodyPr>
            <a:lstStyle/>
            <a:p>
              <a:r>
                <a:rPr lang="zh-CN" altLang="en-US" sz="3600" dirty="0"/>
                <a:t>研究背景</a:t>
              </a:r>
            </a:p>
          </p:txBody>
        </p:sp>
        <p:pic>
          <p:nvPicPr>
            <p:cNvPr id="13" name="图片 12"/>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5367559" y="2929837"/>
              <a:ext cx="719341" cy="720000"/>
            </a:xfrm>
            <a:prstGeom prst="rect">
              <a:avLst/>
            </a:prstGeom>
            <a:noFill/>
          </p:spPr>
        </p:pic>
        <p:sp>
          <p:nvSpPr>
            <p:cNvPr id="15" name="矩形 14"/>
            <p:cNvSpPr/>
            <p:nvPr/>
          </p:nvSpPr>
          <p:spPr>
            <a:xfrm flipV="1">
              <a:off x="8120419" y="3581596"/>
              <a:ext cx="407158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日期占位符 4">
            <a:extLst>
              <a:ext uri="{FF2B5EF4-FFF2-40B4-BE49-F238E27FC236}">
                <a16:creationId xmlns:a16="http://schemas.microsoft.com/office/drawing/2014/main" id="{F6A03A9B-AE05-4CEB-BF64-526360E48DE4}"/>
              </a:ext>
            </a:extLst>
          </p:cNvPr>
          <p:cNvSpPr>
            <a:spLocks noGrp="1"/>
          </p:cNvSpPr>
          <p:nvPr>
            <p:ph type="dt" sz="half" idx="10"/>
          </p:nvPr>
        </p:nvSpPr>
        <p:spPr/>
        <p:txBody>
          <a:bodyPr/>
          <a:lstStyle/>
          <a:p>
            <a:fld id="{5F87AD61-9B80-4080-BB7C-82E637FC911B}" type="datetime1">
              <a:rPr lang="zh-CN" altLang="en-US" smtClean="0"/>
              <a:t>2021/5/28</a:t>
            </a:fld>
            <a:endParaRPr lang="zh-CN" altLang="en-US"/>
          </a:p>
        </p:txBody>
      </p:sp>
      <p:sp>
        <p:nvSpPr>
          <p:cNvPr id="6" name="页脚占位符 5">
            <a:extLst>
              <a:ext uri="{FF2B5EF4-FFF2-40B4-BE49-F238E27FC236}">
                <a16:creationId xmlns:a16="http://schemas.microsoft.com/office/drawing/2014/main" id="{578203CC-6C58-4FE9-9247-C4E6C4390DA4}"/>
              </a:ext>
            </a:extLst>
          </p:cNvPr>
          <p:cNvSpPr>
            <a:spLocks noGrp="1"/>
          </p:cNvSpPr>
          <p:nvPr>
            <p:ph type="ftr" sz="quarter" idx="11"/>
          </p:nvPr>
        </p:nvSpPr>
        <p:spPr/>
        <p:txBody>
          <a:bodyPr/>
          <a:lstStyle/>
          <a:p>
            <a:r>
              <a:rPr lang="zh-CN" altLang="en-US"/>
              <a:t>刘艳祥</a:t>
            </a:r>
          </a:p>
        </p:txBody>
      </p:sp>
      <p:sp>
        <p:nvSpPr>
          <p:cNvPr id="7" name="灯片编号占位符 6">
            <a:extLst>
              <a:ext uri="{FF2B5EF4-FFF2-40B4-BE49-F238E27FC236}">
                <a16:creationId xmlns:a16="http://schemas.microsoft.com/office/drawing/2014/main" id="{F69B6016-E173-4E35-B5F9-C500BBD4BD31}"/>
              </a:ext>
            </a:extLst>
          </p:cNvPr>
          <p:cNvSpPr>
            <a:spLocks noGrp="1"/>
          </p:cNvSpPr>
          <p:nvPr>
            <p:ph type="sldNum" sz="quarter" idx="12"/>
          </p:nvPr>
        </p:nvSpPr>
        <p:spPr/>
        <p:txBody>
          <a:bodyPr/>
          <a:lstStyle/>
          <a:p>
            <a:fld id="{F2AC0328-332F-4998-B0C3-3F1F62CED8DA}" type="slidenum">
              <a:rPr lang="zh-CN" altLang="en-US" smtClean="0"/>
              <a:t>5</a:t>
            </a:fld>
            <a:endParaRPr lang="zh-CN" altLang="en-US"/>
          </a:p>
        </p:txBody>
      </p:sp>
      <p:sp>
        <p:nvSpPr>
          <p:cNvPr id="2" name="文本框 1">
            <a:extLst>
              <a:ext uri="{FF2B5EF4-FFF2-40B4-BE49-F238E27FC236}">
                <a16:creationId xmlns:a16="http://schemas.microsoft.com/office/drawing/2014/main" id="{EF967E1B-4476-452B-869A-ED2F4D9F0155}"/>
              </a:ext>
            </a:extLst>
          </p:cNvPr>
          <p:cNvSpPr txBox="1"/>
          <p:nvPr/>
        </p:nvSpPr>
        <p:spPr>
          <a:xfrm>
            <a:off x="310718" y="2112885"/>
            <a:ext cx="6844684" cy="3693319"/>
          </a:xfrm>
          <a:prstGeom prst="rect">
            <a:avLst/>
          </a:prstGeom>
          <a:noFill/>
        </p:spPr>
        <p:txBody>
          <a:bodyPr wrap="square" rtlCol="0">
            <a:spAutoFit/>
          </a:bodyPr>
          <a:lstStyle/>
          <a:p>
            <a:r>
              <a:rPr lang="zh-CN" altLang="en-US" dirty="0">
                <a:effectLst/>
                <a:latin typeface="Arial" panose="020B0604020202020204" pitchFamily="34" charset="0"/>
              </a:rPr>
              <a:t>虚拟现实</a:t>
            </a:r>
            <a:r>
              <a:rPr lang="en-US" altLang="zh-CN" dirty="0">
                <a:effectLst/>
                <a:latin typeface="Arial" panose="020B0604020202020204" pitchFamily="34" charset="0"/>
              </a:rPr>
              <a:t>(VR)</a:t>
            </a:r>
            <a:r>
              <a:rPr lang="zh-CN" altLang="en-US" dirty="0">
                <a:effectLst/>
                <a:latin typeface="Arial" panose="020B0604020202020204" pitchFamily="34" charset="0"/>
              </a:rPr>
              <a:t>技术因其在娱乐、教育、培训、音乐、社交等领域的巨大应用潜力而备受关注。然而，虽然距离第一个商业化的产品问世已经过去了几十年，但</a:t>
            </a:r>
            <a:r>
              <a:rPr lang="en-US" altLang="zh-CN" dirty="0">
                <a:effectLst/>
                <a:latin typeface="Arial" panose="020B0604020202020204" pitchFamily="34" charset="0"/>
              </a:rPr>
              <a:t>VR</a:t>
            </a:r>
            <a:r>
              <a:rPr lang="zh-CN" altLang="en-US" dirty="0">
                <a:latin typeface="Arial" panose="020B0604020202020204" pitchFamily="34" charset="0"/>
              </a:rPr>
              <a:t>至今因为技术，设备，资金等因素</a:t>
            </a:r>
            <a:r>
              <a:rPr lang="zh-CN" altLang="en-US" dirty="0">
                <a:effectLst/>
                <a:latin typeface="Arial" panose="020B0604020202020204" pitchFamily="34" charset="0"/>
              </a:rPr>
              <a:t>还没有成为主流。</a:t>
            </a:r>
            <a:endParaRPr lang="en-US" altLang="zh-CN" dirty="0">
              <a:effectLst/>
              <a:latin typeface="Arial" panose="020B0604020202020204" pitchFamily="34" charset="0"/>
            </a:endParaRPr>
          </a:p>
          <a:p>
            <a:r>
              <a:rPr lang="zh-CN" altLang="en-US" dirty="0">
                <a:effectLst/>
                <a:latin typeface="Arial" panose="020B0604020202020204" pitchFamily="34" charset="0"/>
              </a:rPr>
              <a:t>在日常生活中长期使用</a:t>
            </a:r>
            <a:r>
              <a:rPr lang="en-US" altLang="zh-CN" dirty="0">
                <a:effectLst/>
                <a:latin typeface="Arial" panose="020B0604020202020204" pitchFamily="34" charset="0"/>
              </a:rPr>
              <a:t>VR</a:t>
            </a:r>
            <a:r>
              <a:rPr lang="zh-CN" altLang="en-US" dirty="0">
                <a:effectLst/>
                <a:latin typeface="Arial" panose="020B0604020202020204" pitchFamily="34" charset="0"/>
              </a:rPr>
              <a:t>的</a:t>
            </a:r>
            <a:r>
              <a:rPr lang="en-US" altLang="zh-CN" dirty="0">
                <a:effectLst/>
                <a:latin typeface="Arial" panose="020B0604020202020204" pitchFamily="34" charset="0"/>
              </a:rPr>
              <a:t>VR</a:t>
            </a:r>
            <a:r>
              <a:rPr lang="zh-CN" altLang="en-US" dirty="0">
                <a:effectLst/>
                <a:latin typeface="Arial" panose="020B0604020202020204" pitchFamily="34" charset="0"/>
              </a:rPr>
              <a:t>迷仍然很少。根据</a:t>
            </a:r>
            <a:r>
              <a:rPr lang="en-US" altLang="zh-CN" dirty="0">
                <a:effectLst/>
                <a:latin typeface="Arial" panose="020B0604020202020204" pitchFamily="34" charset="0"/>
              </a:rPr>
              <a:t>VR</a:t>
            </a:r>
            <a:r>
              <a:rPr lang="zh-CN" altLang="en-US" dirty="0">
                <a:effectLst/>
                <a:latin typeface="Arial" panose="020B0604020202020204" pitchFamily="34" charset="0"/>
              </a:rPr>
              <a:t>专家的一项调查，目前</a:t>
            </a:r>
            <a:r>
              <a:rPr lang="en-US" altLang="zh-CN" dirty="0">
                <a:effectLst/>
                <a:latin typeface="Arial" panose="020B0604020202020204" pitchFamily="34" charset="0"/>
              </a:rPr>
              <a:t>VR</a:t>
            </a:r>
            <a:r>
              <a:rPr lang="zh-CN" altLang="en-US" dirty="0">
                <a:effectLst/>
                <a:latin typeface="Arial" panose="020B0604020202020204" pitchFamily="34" charset="0"/>
              </a:rPr>
              <a:t>最大的障碍是由于沉重和笨重的头戴式硬件带来的不适，而不是价格高或内容不足。然而，具有讽刺意味的是，正是这些空白空间占据了目前商业</a:t>
            </a:r>
            <a:r>
              <a:rPr lang="en-US" altLang="zh-CN" dirty="0">
                <a:effectLst/>
                <a:latin typeface="Arial" panose="020B0604020202020204" pitchFamily="34" charset="0"/>
              </a:rPr>
              <a:t>VR</a:t>
            </a:r>
            <a:r>
              <a:rPr lang="zh-CN" altLang="en-US" dirty="0">
                <a:effectLst/>
                <a:latin typeface="Arial" panose="020B0604020202020204" pitchFamily="34" charset="0"/>
              </a:rPr>
              <a:t>设备的大部分容量。</a:t>
            </a:r>
            <a:endParaRPr lang="en-US" altLang="zh-CN" dirty="0">
              <a:effectLst/>
              <a:latin typeface="Arial" panose="020B0604020202020204" pitchFamily="34" charset="0"/>
            </a:endParaRPr>
          </a:p>
          <a:p>
            <a:r>
              <a:rPr lang="zh-CN" altLang="en-US" dirty="0">
                <a:effectLst/>
                <a:latin typeface="Arial" panose="020B0604020202020204" pitchFamily="34" charset="0"/>
              </a:rPr>
              <a:t>在实时跟踪、渲染等</a:t>
            </a:r>
            <a:r>
              <a:rPr lang="en-US" altLang="zh-CN" dirty="0">
                <a:effectLst/>
                <a:latin typeface="Arial" panose="020B0604020202020204" pitchFamily="34" charset="0"/>
              </a:rPr>
              <a:t>VR</a:t>
            </a:r>
            <a:r>
              <a:rPr lang="zh-CN" altLang="en-US" dirty="0">
                <a:effectLst/>
                <a:latin typeface="Arial" panose="020B0604020202020204" pitchFamily="34" charset="0"/>
              </a:rPr>
              <a:t>技术快速发展的同时，光学系统设计的发展却停滞不前。光学设计的缓慢发展已经成为</a:t>
            </a:r>
            <a:r>
              <a:rPr lang="en-US" altLang="zh-CN" dirty="0">
                <a:effectLst/>
                <a:latin typeface="Arial" panose="020B0604020202020204" pitchFamily="34" charset="0"/>
              </a:rPr>
              <a:t>VR</a:t>
            </a:r>
            <a:r>
              <a:rPr lang="zh-CN" altLang="en-US" dirty="0">
                <a:latin typeface="Arial" panose="020B0604020202020204" pitchFamily="34" charset="0"/>
              </a:rPr>
              <a:t>快速</a:t>
            </a:r>
            <a:r>
              <a:rPr lang="zh-CN" altLang="en-US" dirty="0">
                <a:effectLst/>
                <a:latin typeface="Arial" panose="020B0604020202020204" pitchFamily="34" charset="0"/>
              </a:rPr>
              <a:t>发展的一个瓶颈。</a:t>
            </a:r>
            <a:endParaRPr lang="en-US" altLang="zh-CN" dirty="0">
              <a:effectLst/>
              <a:latin typeface="Arial" panose="020B0604020202020204" pitchFamily="34" charset="0"/>
            </a:endParaRPr>
          </a:p>
          <a:p>
            <a:r>
              <a:rPr lang="zh-CN" altLang="en-US" dirty="0">
                <a:effectLst/>
                <a:latin typeface="Arial" panose="020B0604020202020204" pitchFamily="34" charset="0"/>
              </a:rPr>
              <a:t>为了拓宽这一瓶颈，打开</a:t>
            </a:r>
            <a:r>
              <a:rPr lang="en-US" altLang="zh-CN" dirty="0">
                <a:effectLst/>
                <a:latin typeface="Arial" panose="020B0604020202020204" pitchFamily="34" charset="0"/>
              </a:rPr>
              <a:t>VR</a:t>
            </a:r>
            <a:r>
              <a:rPr lang="zh-CN" altLang="en-US" dirty="0">
                <a:effectLst/>
                <a:latin typeface="Arial" panose="020B0604020202020204" pitchFamily="34" charset="0"/>
              </a:rPr>
              <a:t>市场的新一页，就需要更高层次的</a:t>
            </a:r>
            <a:r>
              <a:rPr lang="en-US" altLang="zh-CN" dirty="0">
                <a:effectLst/>
                <a:latin typeface="Arial" panose="020B0604020202020204" pitchFamily="34" charset="0"/>
              </a:rPr>
              <a:t>VR</a:t>
            </a:r>
            <a:r>
              <a:rPr lang="zh-CN" altLang="en-US" dirty="0">
                <a:effectLst/>
                <a:latin typeface="Arial" panose="020B0604020202020204" pitchFamily="34" charset="0"/>
              </a:rPr>
              <a:t>光学。</a:t>
            </a:r>
            <a:endParaRPr lang="zh-CN" altLang="en-US" dirty="0"/>
          </a:p>
        </p:txBody>
      </p:sp>
      <p:sp>
        <p:nvSpPr>
          <p:cNvPr id="4" name="文本框 3">
            <a:extLst>
              <a:ext uri="{FF2B5EF4-FFF2-40B4-BE49-F238E27FC236}">
                <a16:creationId xmlns:a16="http://schemas.microsoft.com/office/drawing/2014/main" id="{2496759E-9B61-4FC4-AF42-F6C7B9A5C2AF}"/>
              </a:ext>
            </a:extLst>
          </p:cNvPr>
          <p:cNvSpPr txBox="1"/>
          <p:nvPr/>
        </p:nvSpPr>
        <p:spPr>
          <a:xfrm>
            <a:off x="7608163" y="1862750"/>
            <a:ext cx="4114800" cy="4832092"/>
          </a:xfrm>
          <a:prstGeom prst="rect">
            <a:avLst/>
          </a:prstGeom>
          <a:noFill/>
        </p:spPr>
        <p:txBody>
          <a:bodyPr wrap="square" rtlCol="0">
            <a:spAutoFit/>
          </a:bodyPr>
          <a:lstStyle/>
          <a:p>
            <a:r>
              <a:rPr lang="en-US" altLang="zh-CN" sz="1400" dirty="0">
                <a:latin typeface="Cambria" panose="02040503050406030204" pitchFamily="18" charset="0"/>
                <a:ea typeface="Cambria" panose="02040503050406030204" pitchFamily="18" charset="0"/>
              </a:rPr>
              <a:t>Virtual reality (VR) technology has attracted much attention because of its huge application potential in entertainment, education, training, music, social and other fields. However, although it has been several decades since the first commercial product came out, VR has not yet become the mainstream because of technology, equipment, capital and other </a:t>
            </a:r>
            <a:r>
              <a:rPr lang="en-US" altLang="zh-CN" sz="1400" dirty="0" err="1">
                <a:latin typeface="Cambria" panose="02040503050406030204" pitchFamily="18" charset="0"/>
                <a:ea typeface="Cambria" panose="02040503050406030204" pitchFamily="18" charset="0"/>
              </a:rPr>
              <a:t>factors.There</a:t>
            </a:r>
            <a:r>
              <a:rPr lang="en-US" altLang="zh-CN" sz="1400" dirty="0">
                <a:latin typeface="Cambria" panose="02040503050406030204" pitchFamily="18" charset="0"/>
                <a:ea typeface="Cambria" panose="02040503050406030204" pitchFamily="18" charset="0"/>
              </a:rPr>
              <a:t> are still few VR fans who use VR for a long time in their daily life. According to a survey by VR experts, the biggest obstacle to VR is the discomfort caused by heavy and bulky headwear hardware, rather than high price or insufficient content. However, ironically, it is these blank spaces that occupy most of the capacity of current commercial VR </a:t>
            </a:r>
            <a:r>
              <a:rPr lang="en-US" altLang="zh-CN" sz="1400" dirty="0" err="1">
                <a:latin typeface="Cambria" panose="02040503050406030204" pitchFamily="18" charset="0"/>
                <a:ea typeface="Cambria" panose="02040503050406030204" pitchFamily="18" charset="0"/>
              </a:rPr>
              <a:t>devices.With</a:t>
            </a:r>
            <a:r>
              <a:rPr lang="en-US" altLang="zh-CN" sz="1400" dirty="0">
                <a:latin typeface="Cambria" panose="02040503050406030204" pitchFamily="18" charset="0"/>
                <a:ea typeface="Cambria" panose="02040503050406030204" pitchFamily="18" charset="0"/>
              </a:rPr>
              <a:t> the rapid development of VR technology such as real-time tracking and rendering, the development of optical system design is stagnant. The slow development of optical design has become a bottleneck in the rapid development of </a:t>
            </a:r>
            <a:r>
              <a:rPr lang="en-US" altLang="zh-CN" sz="1400" dirty="0" err="1">
                <a:latin typeface="Cambria" panose="02040503050406030204" pitchFamily="18" charset="0"/>
                <a:ea typeface="Cambria" panose="02040503050406030204" pitchFamily="18" charset="0"/>
              </a:rPr>
              <a:t>VR.In</a:t>
            </a:r>
            <a:r>
              <a:rPr lang="en-US" altLang="zh-CN" sz="1400" dirty="0">
                <a:latin typeface="Cambria" panose="02040503050406030204" pitchFamily="18" charset="0"/>
                <a:ea typeface="Cambria" panose="02040503050406030204" pitchFamily="18" charset="0"/>
              </a:rPr>
              <a:t> order to widen this bottleneck and open a new page of VR market, a higher level of VR optics is needed.</a:t>
            </a:r>
            <a:endParaRPr lang="zh-CN" altLang="en-US" sz="1400" dirty="0">
              <a:latin typeface="Cambria" panose="02040503050406030204" pitchFamily="18" charset="0"/>
            </a:endParaRPr>
          </a:p>
        </p:txBody>
      </p:sp>
    </p:spTree>
    <p:extLst>
      <p:ext uri="{BB962C8B-B14F-4D97-AF65-F5344CB8AC3E}">
        <p14:creationId xmlns:p14="http://schemas.microsoft.com/office/powerpoint/2010/main" val="217184820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771796" y="2006221"/>
            <a:ext cx="0" cy="447646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72954" y="1822339"/>
            <a:ext cx="2934270" cy="3068532"/>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800" b="1" dirty="0">
                <a:solidFill>
                  <a:schemeClr val="tx2"/>
                </a:solidFill>
              </a:rPr>
              <a:t>所做工作</a:t>
            </a:r>
          </a:p>
          <a:p>
            <a:pPr marL="342900" indent="-342900">
              <a:lnSpc>
                <a:spcPct val="300000"/>
              </a:lnSpc>
              <a:buFont typeface="Arial" panose="020B0604020202020204" pitchFamily="34" charset="0"/>
              <a:buChar char="•"/>
            </a:pPr>
            <a:endParaRPr lang="zh-CN" altLang="en-US" sz="2000" dirty="0">
              <a:solidFill>
                <a:schemeClr val="bg1">
                  <a:lumMod val="50000"/>
                </a:schemeClr>
              </a:solidFill>
            </a:endParaRPr>
          </a:p>
          <a:p>
            <a:pPr>
              <a:lnSpc>
                <a:spcPct val="300000"/>
              </a:lnSpc>
            </a:pPr>
            <a:endParaRPr lang="zh-CN" altLang="en-US" sz="2000" dirty="0">
              <a:solidFill>
                <a:schemeClr val="bg1">
                  <a:lumMod val="50000"/>
                </a:schemeClr>
              </a:solidFill>
            </a:endParaRPr>
          </a:p>
        </p:txBody>
      </p: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4</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a:t>研究内容</a:t>
            </a:r>
          </a:p>
        </p:txBody>
      </p:sp>
      <p:sp>
        <p:nvSpPr>
          <p:cNvPr id="43" name="文本框 42"/>
          <p:cNvSpPr txBox="1"/>
          <p:nvPr/>
        </p:nvSpPr>
        <p:spPr>
          <a:xfrm>
            <a:off x="3091015" y="1742803"/>
            <a:ext cx="2746519" cy="2080185"/>
          </a:xfrm>
          <a:prstGeom prst="rect">
            <a:avLst/>
          </a:prstGeom>
          <a:noFill/>
        </p:spPr>
        <p:txBody>
          <a:bodyPr wrap="square" rtlCol="0">
            <a:spAutoFit/>
          </a:bodyPr>
          <a:lstStyle/>
          <a:p>
            <a:pPr>
              <a:lnSpc>
                <a:spcPct val="150000"/>
              </a:lnSpc>
            </a:pPr>
            <a:r>
              <a:rPr lang="zh-CN" altLang="en-US" dirty="0">
                <a:solidFill>
                  <a:prstClr val="black">
                    <a:lumMod val="75000"/>
                    <a:lumOff val="25000"/>
                  </a:prstClr>
                </a:solidFill>
                <a:latin typeface="微软雅黑" panose="020B0503020204020204" pitchFamily="34" charset="-122"/>
              </a:rPr>
              <a:t>首先优化了基于透镜光线的平面</a:t>
            </a:r>
            <a:r>
              <a:rPr lang="en-US" altLang="zh-CN" dirty="0">
                <a:solidFill>
                  <a:prstClr val="black">
                    <a:lumMod val="75000"/>
                    <a:lumOff val="25000"/>
                  </a:prstClr>
                </a:solidFill>
                <a:latin typeface="微软雅黑" panose="020B0503020204020204" pitchFamily="34" charset="-122"/>
              </a:rPr>
              <a:t>VR</a:t>
            </a:r>
            <a:r>
              <a:rPr lang="zh-CN" altLang="en-US" dirty="0">
                <a:solidFill>
                  <a:prstClr val="black">
                    <a:lumMod val="75000"/>
                    <a:lumOff val="25000"/>
                  </a:prstClr>
                </a:solidFill>
                <a:latin typeface="微软雅黑" panose="020B0503020204020204" pitchFamily="34" charset="-122"/>
              </a:rPr>
              <a:t>设计，具有均匀的彩色图像，适合大规模生产</a:t>
            </a:r>
          </a:p>
          <a:p>
            <a:pPr>
              <a:lnSpc>
                <a:spcPct val="150000"/>
              </a:lnSpc>
            </a:pPr>
            <a:endParaRPr lang="zh-CN" altLang="en-US" sz="1600" dirty="0">
              <a:solidFill>
                <a:prstClr val="black">
                  <a:lumMod val="75000"/>
                  <a:lumOff val="25000"/>
                </a:prstClr>
              </a:solidFill>
              <a:latin typeface="微软雅黑" panose="020B0503020204020204" pitchFamily="34" charset="-122"/>
            </a:endParaRPr>
          </a:p>
        </p:txBody>
      </p:sp>
      <p:grpSp>
        <p:nvGrpSpPr>
          <p:cNvPr id="44" name="组合 43"/>
          <p:cNvGrpSpPr/>
          <p:nvPr/>
        </p:nvGrpSpPr>
        <p:grpSpPr>
          <a:xfrm>
            <a:off x="3355468" y="3441429"/>
            <a:ext cx="2451703" cy="823213"/>
            <a:chOff x="3657602" y="2852609"/>
            <a:chExt cx="2451703" cy="823213"/>
          </a:xfrm>
        </p:grpSpPr>
        <p:sp>
          <p:nvSpPr>
            <p:cNvPr id="45" name="任意多边形 44"/>
            <p:cNvSpPr/>
            <p:nvPr/>
          </p:nvSpPr>
          <p:spPr>
            <a:xfrm>
              <a:off x="3657602" y="2852609"/>
              <a:ext cx="2451703" cy="823213"/>
            </a:xfrm>
            <a:custGeom>
              <a:avLst/>
              <a:gdLst>
                <a:gd name="connsiteX0" fmla="*/ 973060 w 1946120"/>
                <a:gd name="connsiteY0" fmla="*/ 0 h 823213"/>
                <a:gd name="connsiteX1" fmla="*/ 1118701 w 1946120"/>
                <a:gd name="connsiteY1" fmla="*/ 251105 h 823213"/>
                <a:gd name="connsiteX2" fmla="*/ 1850767 w 1946120"/>
                <a:gd name="connsiteY2" fmla="*/ 251105 h 823213"/>
                <a:gd name="connsiteX3" fmla="*/ 1946120 w 1946120"/>
                <a:gd name="connsiteY3" fmla="*/ 346458 h 823213"/>
                <a:gd name="connsiteX4" fmla="*/ 1946120 w 1946120"/>
                <a:gd name="connsiteY4" fmla="*/ 727860 h 823213"/>
                <a:gd name="connsiteX5" fmla="*/ 1850767 w 1946120"/>
                <a:gd name="connsiteY5" fmla="*/ 823213 h 823213"/>
                <a:gd name="connsiteX6" fmla="*/ 95353 w 1946120"/>
                <a:gd name="connsiteY6" fmla="*/ 823213 h 823213"/>
                <a:gd name="connsiteX7" fmla="*/ 0 w 1946120"/>
                <a:gd name="connsiteY7" fmla="*/ 727860 h 823213"/>
                <a:gd name="connsiteX8" fmla="*/ 0 w 1946120"/>
                <a:gd name="connsiteY8" fmla="*/ 346458 h 823213"/>
                <a:gd name="connsiteX9" fmla="*/ 95353 w 1946120"/>
                <a:gd name="connsiteY9" fmla="*/ 251105 h 823213"/>
                <a:gd name="connsiteX10" fmla="*/ 827419 w 1946120"/>
                <a:gd name="connsiteY10" fmla="*/ 251105 h 8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6120" h="823213">
                  <a:moveTo>
                    <a:pt x="973060" y="0"/>
                  </a:moveTo>
                  <a:lnTo>
                    <a:pt x="1118701" y="251105"/>
                  </a:lnTo>
                  <a:lnTo>
                    <a:pt x="1850767" y="251105"/>
                  </a:lnTo>
                  <a:cubicBezTo>
                    <a:pt x="1903429" y="251105"/>
                    <a:pt x="1946120" y="293796"/>
                    <a:pt x="1946120" y="346458"/>
                  </a:cubicBezTo>
                  <a:lnTo>
                    <a:pt x="1946120" y="727860"/>
                  </a:lnTo>
                  <a:cubicBezTo>
                    <a:pt x="1946120" y="780522"/>
                    <a:pt x="1903429" y="823213"/>
                    <a:pt x="1850767" y="823213"/>
                  </a:cubicBezTo>
                  <a:lnTo>
                    <a:pt x="95353" y="823213"/>
                  </a:lnTo>
                  <a:cubicBezTo>
                    <a:pt x="42691" y="823213"/>
                    <a:pt x="0" y="780522"/>
                    <a:pt x="0" y="727860"/>
                  </a:cubicBezTo>
                  <a:lnTo>
                    <a:pt x="0" y="346458"/>
                  </a:lnTo>
                  <a:cubicBezTo>
                    <a:pt x="0" y="293796"/>
                    <a:pt x="42691" y="251105"/>
                    <a:pt x="95353" y="251105"/>
                  </a:cubicBezTo>
                  <a:lnTo>
                    <a:pt x="827419" y="251105"/>
                  </a:lnTo>
                  <a:close/>
                </a:path>
              </a:pathLst>
            </a:custGeom>
            <a:solidFill>
              <a:srgbClr val="2E75B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46" name="文本框 45"/>
            <p:cNvSpPr txBox="1"/>
            <p:nvPr/>
          </p:nvSpPr>
          <p:spPr>
            <a:xfrm>
              <a:off x="4221598" y="3186065"/>
              <a:ext cx="174230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rPr>
                <a:t>理论预设</a:t>
              </a:r>
            </a:p>
          </p:txBody>
        </p:sp>
      </p:grpSp>
      <p:grpSp>
        <p:nvGrpSpPr>
          <p:cNvPr id="47" name="组合 46"/>
          <p:cNvGrpSpPr/>
          <p:nvPr/>
        </p:nvGrpSpPr>
        <p:grpSpPr>
          <a:xfrm>
            <a:off x="5573081" y="3695107"/>
            <a:ext cx="2451703" cy="823213"/>
            <a:chOff x="5839135" y="3676538"/>
            <a:chExt cx="2451703" cy="823213"/>
          </a:xfrm>
        </p:grpSpPr>
        <p:sp>
          <p:nvSpPr>
            <p:cNvPr id="48" name="任意多边形 47"/>
            <p:cNvSpPr/>
            <p:nvPr/>
          </p:nvSpPr>
          <p:spPr>
            <a:xfrm flipH="1" flipV="1">
              <a:off x="5839135" y="3676538"/>
              <a:ext cx="2451703" cy="823213"/>
            </a:xfrm>
            <a:custGeom>
              <a:avLst/>
              <a:gdLst>
                <a:gd name="connsiteX0" fmla="*/ 973060 w 1946120"/>
                <a:gd name="connsiteY0" fmla="*/ 0 h 823213"/>
                <a:gd name="connsiteX1" fmla="*/ 1118701 w 1946120"/>
                <a:gd name="connsiteY1" fmla="*/ 251105 h 823213"/>
                <a:gd name="connsiteX2" fmla="*/ 1850767 w 1946120"/>
                <a:gd name="connsiteY2" fmla="*/ 251105 h 823213"/>
                <a:gd name="connsiteX3" fmla="*/ 1946120 w 1946120"/>
                <a:gd name="connsiteY3" fmla="*/ 346458 h 823213"/>
                <a:gd name="connsiteX4" fmla="*/ 1946120 w 1946120"/>
                <a:gd name="connsiteY4" fmla="*/ 727860 h 823213"/>
                <a:gd name="connsiteX5" fmla="*/ 1850767 w 1946120"/>
                <a:gd name="connsiteY5" fmla="*/ 823213 h 823213"/>
                <a:gd name="connsiteX6" fmla="*/ 95353 w 1946120"/>
                <a:gd name="connsiteY6" fmla="*/ 823213 h 823213"/>
                <a:gd name="connsiteX7" fmla="*/ 0 w 1946120"/>
                <a:gd name="connsiteY7" fmla="*/ 727860 h 823213"/>
                <a:gd name="connsiteX8" fmla="*/ 0 w 1946120"/>
                <a:gd name="connsiteY8" fmla="*/ 346458 h 823213"/>
                <a:gd name="connsiteX9" fmla="*/ 95353 w 1946120"/>
                <a:gd name="connsiteY9" fmla="*/ 251105 h 823213"/>
                <a:gd name="connsiteX10" fmla="*/ 827419 w 1946120"/>
                <a:gd name="connsiteY10" fmla="*/ 251105 h 8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6120" h="823213">
                  <a:moveTo>
                    <a:pt x="973060" y="0"/>
                  </a:moveTo>
                  <a:lnTo>
                    <a:pt x="1118701" y="251105"/>
                  </a:lnTo>
                  <a:lnTo>
                    <a:pt x="1850767" y="251105"/>
                  </a:lnTo>
                  <a:cubicBezTo>
                    <a:pt x="1903429" y="251105"/>
                    <a:pt x="1946120" y="293796"/>
                    <a:pt x="1946120" y="346458"/>
                  </a:cubicBezTo>
                  <a:lnTo>
                    <a:pt x="1946120" y="727860"/>
                  </a:lnTo>
                  <a:cubicBezTo>
                    <a:pt x="1946120" y="780522"/>
                    <a:pt x="1903429" y="823213"/>
                    <a:pt x="1850767" y="823213"/>
                  </a:cubicBezTo>
                  <a:lnTo>
                    <a:pt x="95353" y="823213"/>
                  </a:lnTo>
                  <a:cubicBezTo>
                    <a:pt x="42691" y="823213"/>
                    <a:pt x="0" y="780522"/>
                    <a:pt x="0" y="727860"/>
                  </a:cubicBezTo>
                  <a:lnTo>
                    <a:pt x="0" y="346458"/>
                  </a:lnTo>
                  <a:cubicBezTo>
                    <a:pt x="0" y="293796"/>
                    <a:pt x="42691" y="251105"/>
                    <a:pt x="95353" y="251105"/>
                  </a:cubicBezTo>
                  <a:lnTo>
                    <a:pt x="827419" y="251105"/>
                  </a:lnTo>
                  <a:close/>
                </a:path>
              </a:pathLst>
            </a:custGeom>
            <a:solidFill>
              <a:srgbClr val="17406D"/>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49" name="文本框 48"/>
            <p:cNvSpPr txBox="1"/>
            <p:nvPr/>
          </p:nvSpPr>
          <p:spPr>
            <a:xfrm>
              <a:off x="6411098" y="3774885"/>
              <a:ext cx="174230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kern="0" dirty="0">
                  <a:solidFill>
                    <a:prstClr val="white"/>
                  </a:solidFill>
                  <a:latin typeface="微软雅黑" panose="020B0503020204020204" pitchFamily="34" charset="-122"/>
                </a:rPr>
                <a:t>实验分析</a:t>
              </a: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ndParaRPr>
            </a:p>
          </p:txBody>
        </p:sp>
      </p:grpSp>
      <p:grpSp>
        <p:nvGrpSpPr>
          <p:cNvPr id="50" name="组合 49"/>
          <p:cNvGrpSpPr/>
          <p:nvPr/>
        </p:nvGrpSpPr>
        <p:grpSpPr>
          <a:xfrm>
            <a:off x="7887346" y="3463855"/>
            <a:ext cx="2451703" cy="823213"/>
            <a:chOff x="8290838" y="2862546"/>
            <a:chExt cx="2451703" cy="823213"/>
          </a:xfrm>
        </p:grpSpPr>
        <p:sp>
          <p:nvSpPr>
            <p:cNvPr id="51" name="任意多边形 50"/>
            <p:cNvSpPr/>
            <p:nvPr/>
          </p:nvSpPr>
          <p:spPr>
            <a:xfrm>
              <a:off x="8290838" y="2862546"/>
              <a:ext cx="2451703" cy="823213"/>
            </a:xfrm>
            <a:custGeom>
              <a:avLst/>
              <a:gdLst>
                <a:gd name="connsiteX0" fmla="*/ 973060 w 1946120"/>
                <a:gd name="connsiteY0" fmla="*/ 0 h 823213"/>
                <a:gd name="connsiteX1" fmla="*/ 1118701 w 1946120"/>
                <a:gd name="connsiteY1" fmla="*/ 251105 h 823213"/>
                <a:gd name="connsiteX2" fmla="*/ 1850767 w 1946120"/>
                <a:gd name="connsiteY2" fmla="*/ 251105 h 823213"/>
                <a:gd name="connsiteX3" fmla="*/ 1946120 w 1946120"/>
                <a:gd name="connsiteY3" fmla="*/ 346458 h 823213"/>
                <a:gd name="connsiteX4" fmla="*/ 1946120 w 1946120"/>
                <a:gd name="connsiteY4" fmla="*/ 727860 h 823213"/>
                <a:gd name="connsiteX5" fmla="*/ 1850767 w 1946120"/>
                <a:gd name="connsiteY5" fmla="*/ 823213 h 823213"/>
                <a:gd name="connsiteX6" fmla="*/ 95353 w 1946120"/>
                <a:gd name="connsiteY6" fmla="*/ 823213 h 823213"/>
                <a:gd name="connsiteX7" fmla="*/ 0 w 1946120"/>
                <a:gd name="connsiteY7" fmla="*/ 727860 h 823213"/>
                <a:gd name="connsiteX8" fmla="*/ 0 w 1946120"/>
                <a:gd name="connsiteY8" fmla="*/ 346458 h 823213"/>
                <a:gd name="connsiteX9" fmla="*/ 95353 w 1946120"/>
                <a:gd name="connsiteY9" fmla="*/ 251105 h 823213"/>
                <a:gd name="connsiteX10" fmla="*/ 827419 w 1946120"/>
                <a:gd name="connsiteY10" fmla="*/ 251105 h 8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6120" h="823213">
                  <a:moveTo>
                    <a:pt x="973060" y="0"/>
                  </a:moveTo>
                  <a:lnTo>
                    <a:pt x="1118701" y="251105"/>
                  </a:lnTo>
                  <a:lnTo>
                    <a:pt x="1850767" y="251105"/>
                  </a:lnTo>
                  <a:cubicBezTo>
                    <a:pt x="1903429" y="251105"/>
                    <a:pt x="1946120" y="293796"/>
                    <a:pt x="1946120" y="346458"/>
                  </a:cubicBezTo>
                  <a:lnTo>
                    <a:pt x="1946120" y="727860"/>
                  </a:lnTo>
                  <a:cubicBezTo>
                    <a:pt x="1946120" y="780522"/>
                    <a:pt x="1903429" y="823213"/>
                    <a:pt x="1850767" y="823213"/>
                  </a:cubicBezTo>
                  <a:lnTo>
                    <a:pt x="95353" y="823213"/>
                  </a:lnTo>
                  <a:cubicBezTo>
                    <a:pt x="42691" y="823213"/>
                    <a:pt x="0" y="780522"/>
                    <a:pt x="0" y="727860"/>
                  </a:cubicBezTo>
                  <a:lnTo>
                    <a:pt x="0" y="346458"/>
                  </a:lnTo>
                  <a:cubicBezTo>
                    <a:pt x="0" y="293796"/>
                    <a:pt x="42691" y="251105"/>
                    <a:pt x="95353" y="251105"/>
                  </a:cubicBezTo>
                  <a:lnTo>
                    <a:pt x="827419" y="251105"/>
                  </a:lnTo>
                  <a:close/>
                </a:path>
              </a:pathLst>
            </a:custGeom>
            <a:solidFill>
              <a:srgbClr val="2E75B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52" name="文本框 51"/>
            <p:cNvSpPr txBox="1"/>
            <p:nvPr/>
          </p:nvSpPr>
          <p:spPr>
            <a:xfrm>
              <a:off x="8863029" y="3222605"/>
              <a:ext cx="174230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kern="0" dirty="0">
                  <a:solidFill>
                    <a:prstClr val="white"/>
                  </a:solidFill>
                  <a:latin typeface="微软雅黑" panose="020B0503020204020204" pitchFamily="34" charset="-122"/>
                </a:rPr>
                <a:t>搭设模型</a:t>
              </a: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ndParaRPr>
            </a:p>
          </p:txBody>
        </p:sp>
      </p:grpSp>
      <p:sp>
        <p:nvSpPr>
          <p:cNvPr id="53" name="文本框 52"/>
          <p:cNvSpPr txBox="1"/>
          <p:nvPr/>
        </p:nvSpPr>
        <p:spPr>
          <a:xfrm>
            <a:off x="5544319" y="4518320"/>
            <a:ext cx="2746519" cy="1526187"/>
          </a:xfrm>
          <a:prstGeom prst="rect">
            <a:avLst/>
          </a:prstGeom>
          <a:noFill/>
        </p:spPr>
        <p:txBody>
          <a:bodyPr wrap="square" rtlCol="0">
            <a:spAutoFit/>
          </a:bodyPr>
          <a:lstStyle/>
          <a:p>
            <a:pPr>
              <a:lnSpc>
                <a:spcPct val="150000"/>
              </a:lnSpc>
            </a:pPr>
            <a:r>
              <a:rPr lang="zh-CN" altLang="en-US" sz="1600" dirty="0">
                <a:solidFill>
                  <a:prstClr val="black">
                    <a:lumMod val="75000"/>
                    <a:lumOff val="25000"/>
                  </a:prstClr>
                </a:solidFill>
                <a:latin typeface="微软雅黑" panose="020B0503020204020204" pitchFamily="34" charset="-122"/>
              </a:rPr>
              <a:t>分析了菲涅耳光学的光学像差对该系统的图像失真的影响</a:t>
            </a:r>
          </a:p>
          <a:p>
            <a:pPr>
              <a:lnSpc>
                <a:spcPct val="150000"/>
              </a:lnSpc>
            </a:pPr>
            <a:endParaRPr lang="zh-CN" altLang="en-US" sz="1600" dirty="0">
              <a:solidFill>
                <a:prstClr val="black">
                  <a:lumMod val="75000"/>
                  <a:lumOff val="25000"/>
                </a:prstClr>
              </a:solidFill>
              <a:latin typeface="微软雅黑" panose="020B0503020204020204" pitchFamily="34" charset="-122"/>
            </a:endParaRPr>
          </a:p>
        </p:txBody>
      </p:sp>
      <p:sp>
        <p:nvSpPr>
          <p:cNvPr id="63" name="文本框 62"/>
          <p:cNvSpPr txBox="1"/>
          <p:nvPr/>
        </p:nvSpPr>
        <p:spPr>
          <a:xfrm>
            <a:off x="8121436" y="2073047"/>
            <a:ext cx="2746519" cy="1664686"/>
          </a:xfrm>
          <a:prstGeom prst="rect">
            <a:avLst/>
          </a:prstGeom>
          <a:noFill/>
        </p:spPr>
        <p:txBody>
          <a:bodyPr wrap="square" rtlCol="0">
            <a:spAutoFit/>
          </a:bodyPr>
          <a:lstStyle/>
          <a:p>
            <a:pPr>
              <a:lnSpc>
                <a:spcPct val="150000"/>
              </a:lnSpc>
            </a:pPr>
            <a:r>
              <a:rPr lang="zh-CN" altLang="en-US" dirty="0">
                <a:solidFill>
                  <a:prstClr val="black">
                    <a:lumMod val="75000"/>
                    <a:lumOff val="25000"/>
                  </a:prstClr>
                </a:solidFill>
                <a:latin typeface="微软雅黑" panose="020B0503020204020204" pitchFamily="34" charset="-122"/>
              </a:rPr>
              <a:t>演示了台式原型机和</a:t>
            </a:r>
            <a:r>
              <a:rPr lang="en-US" altLang="zh-CN" dirty="0">
                <a:solidFill>
                  <a:prstClr val="black">
                    <a:lumMod val="75000"/>
                    <a:lumOff val="25000"/>
                  </a:prstClr>
                </a:solidFill>
                <a:latin typeface="微软雅黑" panose="020B0503020204020204" pitchFamily="34" charset="-122"/>
              </a:rPr>
              <a:t>VR</a:t>
            </a:r>
            <a:r>
              <a:rPr lang="zh-CN" altLang="en-US" dirty="0">
                <a:solidFill>
                  <a:prstClr val="black">
                    <a:lumMod val="75000"/>
                    <a:lumOff val="25000"/>
                  </a:prstClr>
                </a:solidFill>
                <a:latin typeface="微软雅黑" panose="020B0503020204020204" pitchFamily="34" charset="-122"/>
              </a:rPr>
              <a:t>玻璃原型机，并证实了该设计的可行性。</a:t>
            </a:r>
          </a:p>
          <a:p>
            <a:pPr>
              <a:lnSpc>
                <a:spcPct val="150000"/>
              </a:lnSpc>
            </a:pPr>
            <a:endParaRPr lang="zh-CN" altLang="en-US" sz="1600" dirty="0">
              <a:solidFill>
                <a:prstClr val="black">
                  <a:lumMod val="75000"/>
                  <a:lumOff val="25000"/>
                </a:prstClr>
              </a:solidFill>
              <a:latin typeface="微软雅黑" panose="020B0503020204020204" pitchFamily="34" charset="-122"/>
            </a:endParaRPr>
          </a:p>
        </p:txBody>
      </p:sp>
      <p:sp>
        <p:nvSpPr>
          <p:cNvPr id="2" name="日期占位符 1">
            <a:extLst>
              <a:ext uri="{FF2B5EF4-FFF2-40B4-BE49-F238E27FC236}">
                <a16:creationId xmlns:a16="http://schemas.microsoft.com/office/drawing/2014/main" id="{12DAF7EA-0F19-4200-9F93-A60298F10E25}"/>
              </a:ext>
            </a:extLst>
          </p:cNvPr>
          <p:cNvSpPr>
            <a:spLocks noGrp="1"/>
          </p:cNvSpPr>
          <p:nvPr>
            <p:ph type="dt" sz="half" idx="10"/>
          </p:nvPr>
        </p:nvSpPr>
        <p:spPr/>
        <p:txBody>
          <a:bodyPr/>
          <a:lstStyle/>
          <a:p>
            <a:fld id="{6CB264C7-B016-4FAB-85EA-2DBA6FB4211A}" type="datetime1">
              <a:rPr lang="zh-CN" altLang="en-US" smtClean="0"/>
              <a:t>2021/5/28</a:t>
            </a:fld>
            <a:endParaRPr lang="zh-CN" altLang="en-US"/>
          </a:p>
        </p:txBody>
      </p:sp>
      <p:sp>
        <p:nvSpPr>
          <p:cNvPr id="3" name="页脚占位符 2">
            <a:extLst>
              <a:ext uri="{FF2B5EF4-FFF2-40B4-BE49-F238E27FC236}">
                <a16:creationId xmlns:a16="http://schemas.microsoft.com/office/drawing/2014/main" id="{BC310C97-2AB7-4CD2-8884-82B20BE93DB9}"/>
              </a:ext>
            </a:extLst>
          </p:cNvPr>
          <p:cNvSpPr>
            <a:spLocks noGrp="1"/>
          </p:cNvSpPr>
          <p:nvPr>
            <p:ph type="ftr" sz="quarter" idx="11"/>
          </p:nvPr>
        </p:nvSpPr>
        <p:spPr/>
        <p:txBody>
          <a:bodyPr/>
          <a:lstStyle/>
          <a:p>
            <a:r>
              <a:rPr lang="zh-CN" altLang="en-US"/>
              <a:t>刘艳祥</a:t>
            </a:r>
          </a:p>
        </p:txBody>
      </p:sp>
      <p:sp>
        <p:nvSpPr>
          <p:cNvPr id="5" name="灯片编号占位符 4">
            <a:extLst>
              <a:ext uri="{FF2B5EF4-FFF2-40B4-BE49-F238E27FC236}">
                <a16:creationId xmlns:a16="http://schemas.microsoft.com/office/drawing/2014/main" id="{1BC4E30B-F2B3-49B4-8FD4-35812B613C9A}"/>
              </a:ext>
            </a:extLst>
          </p:cNvPr>
          <p:cNvSpPr>
            <a:spLocks noGrp="1"/>
          </p:cNvSpPr>
          <p:nvPr>
            <p:ph type="sldNum" sz="quarter" idx="12"/>
          </p:nvPr>
        </p:nvSpPr>
        <p:spPr/>
        <p:txBody>
          <a:bodyPr/>
          <a:lstStyle/>
          <a:p>
            <a:fld id="{F2AC0328-332F-4998-B0C3-3F1F62CED8DA}" type="slidenum">
              <a:rPr lang="zh-CN" altLang="en-US" smtClean="0"/>
              <a:t>6</a:t>
            </a:fld>
            <a:endParaRPr lang="zh-CN" altLang="en-US" dirty="0"/>
          </a:p>
        </p:txBody>
      </p:sp>
      <p:sp>
        <p:nvSpPr>
          <p:cNvPr id="24" name="矩形 23">
            <a:extLst>
              <a:ext uri="{FF2B5EF4-FFF2-40B4-BE49-F238E27FC236}">
                <a16:creationId xmlns:a16="http://schemas.microsoft.com/office/drawing/2014/main" id="{4F43FC98-C929-40D2-B658-82617A21F394}"/>
              </a:ext>
            </a:extLst>
          </p:cNvPr>
          <p:cNvSpPr/>
          <p:nvPr/>
        </p:nvSpPr>
        <p:spPr>
          <a:xfrm flipV="1">
            <a:off x="2676524" y="1188732"/>
            <a:ext cx="593407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3890794"/>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0" end="0"/>
                                                </p:txEl>
                                              </p:spTgt>
                                            </p:tgtEl>
                                          </p:cBhvr>
                                        </p:animEffect>
                                        <p:animScale>
                                          <p:cBhvr>
                                            <p:cTn id="7" dur="250" autoRev="1" fill="hold"/>
                                            <p:tgtEl>
                                              <p:spTgt spid="14">
                                                <p:txEl>
                                                  <p:pRg st="0" end="0"/>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0" end="0"/>
                                                </p:txEl>
                                              </p:spTgt>
                                            </p:tgtEl>
                                          </p:cBhvr>
                                        </p:animEffect>
                                        <p:animScale>
                                          <p:cBhvr>
                                            <p:cTn id="11" dur="250" autoRev="1" fill="hold"/>
                                            <p:tgtEl>
                                              <p:spTgt spid="14">
                                                <p:txEl>
                                                  <p:pRg st="0" end="0"/>
                                                </p:txEl>
                                              </p:spTgt>
                                            </p:tgtEl>
                                          </p:cBhvr>
                                          <p:by x="105000" y="105000"/>
                                        </p:animScale>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1000"/>
                                            <p:tgtEl>
                                              <p:spTgt spid="44"/>
                                            </p:tgtEl>
                                          </p:cBhvr>
                                        </p:animEffect>
                                        <p:anim calcmode="lin" valueType="num">
                                          <p:cBhvr>
                                            <p:cTn id="16" dur="1000" fill="hold"/>
                                            <p:tgtEl>
                                              <p:spTgt spid="44"/>
                                            </p:tgtEl>
                                            <p:attrNameLst>
                                              <p:attrName>ppt_x</p:attrName>
                                            </p:attrNameLst>
                                          </p:cBhvr>
                                          <p:tavLst>
                                            <p:tav tm="0">
                                              <p:val>
                                                <p:strVal val="#ppt_x"/>
                                              </p:val>
                                            </p:tav>
                                            <p:tav tm="100000">
                                              <p:val>
                                                <p:strVal val="#ppt_x"/>
                                              </p:val>
                                            </p:tav>
                                          </p:tavLst>
                                        </p:anim>
                                        <p:anim calcmode="lin" valueType="num">
                                          <p:cBhvr>
                                            <p:cTn id="17" dur="1000" fill="hold"/>
                                            <p:tgtEl>
                                              <p:spTgt spid="4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1000"/>
                                            <p:tgtEl>
                                              <p:spTgt spid="47"/>
                                            </p:tgtEl>
                                          </p:cBhvr>
                                        </p:animEffect>
                                        <p:anim calcmode="lin" valueType="num">
                                          <p:cBhvr>
                                            <p:cTn id="22" dur="1000" fill="hold"/>
                                            <p:tgtEl>
                                              <p:spTgt spid="47"/>
                                            </p:tgtEl>
                                            <p:attrNameLst>
                                              <p:attrName>ppt_x</p:attrName>
                                            </p:attrNameLst>
                                          </p:cBhvr>
                                          <p:tavLst>
                                            <p:tav tm="0">
                                              <p:val>
                                                <p:strVal val="#ppt_x"/>
                                              </p:val>
                                            </p:tav>
                                            <p:tav tm="100000">
                                              <p:val>
                                                <p:strVal val="#ppt_x"/>
                                              </p:val>
                                            </p:tav>
                                          </p:tavLst>
                                        </p:anim>
                                        <p:anim calcmode="lin" valueType="num">
                                          <p:cBhvr>
                                            <p:cTn id="23" dur="1000" fill="hold"/>
                                            <p:tgtEl>
                                              <p:spTgt spid="47"/>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1000"/>
                                            <p:tgtEl>
                                              <p:spTgt spid="50"/>
                                            </p:tgtEl>
                                          </p:cBhvr>
                                        </p:animEffect>
                                        <p:anim calcmode="lin" valueType="num">
                                          <p:cBhvr>
                                            <p:cTn id="28" dur="1000" fill="hold"/>
                                            <p:tgtEl>
                                              <p:spTgt spid="50"/>
                                            </p:tgtEl>
                                            <p:attrNameLst>
                                              <p:attrName>ppt_x</p:attrName>
                                            </p:attrNameLst>
                                          </p:cBhvr>
                                          <p:tavLst>
                                            <p:tav tm="0">
                                              <p:val>
                                                <p:strVal val="#ppt_x"/>
                                              </p:val>
                                            </p:tav>
                                            <p:tav tm="100000">
                                              <p:val>
                                                <p:strVal val="#ppt_x"/>
                                              </p:val>
                                            </p:tav>
                                          </p:tavLst>
                                        </p:anim>
                                        <p:anim calcmode="lin" valueType="num">
                                          <p:cBhvr>
                                            <p:cTn id="29" dur="1000" fill="hold"/>
                                            <p:tgtEl>
                                              <p:spTgt spid="50"/>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2" presetClass="entr" presetSubtype="4" fill="hold" grpId="0" nodeType="afterEffect" p14:presetBounceEnd="40000">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14:bounceEnd="40000">
                                          <p:cBhvr additive="base">
                                            <p:cTn id="33" dur="500" fill="hold"/>
                                            <p:tgtEl>
                                              <p:spTgt spid="43"/>
                                            </p:tgtEl>
                                            <p:attrNameLst>
                                              <p:attrName>ppt_x</p:attrName>
                                            </p:attrNameLst>
                                          </p:cBhvr>
                                          <p:tavLst>
                                            <p:tav tm="0">
                                              <p:val>
                                                <p:strVal val="#ppt_x"/>
                                              </p:val>
                                            </p:tav>
                                            <p:tav tm="100000">
                                              <p:val>
                                                <p:strVal val="#ppt_x"/>
                                              </p:val>
                                            </p:tav>
                                          </p:tavLst>
                                        </p:anim>
                                        <p:anim calcmode="lin" valueType="num" p14:bounceEnd="40000">
                                          <p:cBhvr additive="base">
                                            <p:cTn id="34" dur="500" fill="hold"/>
                                            <p:tgtEl>
                                              <p:spTgt spid="43"/>
                                            </p:tgtEl>
                                            <p:attrNameLst>
                                              <p:attrName>ppt_y</p:attrName>
                                            </p:attrNameLst>
                                          </p:cBhvr>
                                          <p:tavLst>
                                            <p:tav tm="0">
                                              <p:val>
                                                <p:strVal val="1+#ppt_h/2"/>
                                              </p:val>
                                            </p:tav>
                                            <p:tav tm="100000">
                                              <p:val>
                                                <p:strVal val="#ppt_y"/>
                                              </p:val>
                                            </p:tav>
                                          </p:tavLst>
                                        </p:anim>
                                      </p:childTnLst>
                                    </p:cTn>
                                  </p:par>
                                </p:childTnLst>
                              </p:cTn>
                            </p:par>
                            <p:par>
                              <p:cTn id="35" fill="hold">
                                <p:stCondLst>
                                  <p:cond delay="4500"/>
                                </p:stCondLst>
                                <p:childTnLst>
                                  <p:par>
                                    <p:cTn id="36" presetID="2" presetClass="entr" presetSubtype="1" fill="hold" grpId="0" nodeType="afterEffect" p14:presetBounceEnd="40000">
                                      <p:stCondLst>
                                        <p:cond delay="0"/>
                                      </p:stCondLst>
                                      <p:childTnLst>
                                        <p:set>
                                          <p:cBhvr>
                                            <p:cTn id="37" dur="1" fill="hold">
                                              <p:stCondLst>
                                                <p:cond delay="0"/>
                                              </p:stCondLst>
                                            </p:cTn>
                                            <p:tgtEl>
                                              <p:spTgt spid="53"/>
                                            </p:tgtEl>
                                            <p:attrNameLst>
                                              <p:attrName>style.visibility</p:attrName>
                                            </p:attrNameLst>
                                          </p:cBhvr>
                                          <p:to>
                                            <p:strVal val="visible"/>
                                          </p:to>
                                        </p:set>
                                        <p:anim calcmode="lin" valueType="num" p14:bounceEnd="40000">
                                          <p:cBhvr additive="base">
                                            <p:cTn id="38" dur="500" fill="hold"/>
                                            <p:tgtEl>
                                              <p:spTgt spid="53"/>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53"/>
                                            </p:tgtEl>
                                            <p:attrNameLst>
                                              <p:attrName>ppt_y</p:attrName>
                                            </p:attrNameLst>
                                          </p:cBhvr>
                                          <p:tavLst>
                                            <p:tav tm="0">
                                              <p:val>
                                                <p:strVal val="0-#ppt_h/2"/>
                                              </p:val>
                                            </p:tav>
                                            <p:tav tm="100000">
                                              <p:val>
                                                <p:strVal val="#ppt_y"/>
                                              </p:val>
                                            </p:tav>
                                          </p:tavLst>
                                        </p:anim>
                                      </p:childTnLst>
                                    </p:cTn>
                                  </p:par>
                                </p:childTnLst>
                              </p:cTn>
                            </p:par>
                            <p:par>
                              <p:cTn id="40" fill="hold">
                                <p:stCondLst>
                                  <p:cond delay="5000"/>
                                </p:stCondLst>
                                <p:childTnLst>
                                  <p:par>
                                    <p:cTn id="41" presetID="2" presetClass="entr" presetSubtype="4" fill="hold" grpId="0" nodeType="afterEffect" p14:presetBounceEnd="40000">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14:bounceEnd="40000">
                                          <p:cBhvr additive="base">
                                            <p:cTn id="43" dur="500" fill="hold"/>
                                            <p:tgtEl>
                                              <p:spTgt spid="63"/>
                                            </p:tgtEl>
                                            <p:attrNameLst>
                                              <p:attrName>ppt_x</p:attrName>
                                            </p:attrNameLst>
                                          </p:cBhvr>
                                          <p:tavLst>
                                            <p:tav tm="0">
                                              <p:val>
                                                <p:strVal val="#ppt_x"/>
                                              </p:val>
                                            </p:tav>
                                            <p:tav tm="100000">
                                              <p:val>
                                                <p:strVal val="#ppt_x"/>
                                              </p:val>
                                            </p:tav>
                                          </p:tavLst>
                                        </p:anim>
                                        <p:anim calcmode="lin" valueType="num" p14:bounceEnd="40000">
                                          <p:cBhvr additive="base">
                                            <p:cTn id="4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3" grpId="0"/>
          <p:bldP spid="6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xEl>
                                                  <p:pRg st="0" end="0"/>
                                                </p:txEl>
                                              </p:spTgt>
                                            </p:tgtEl>
                                          </p:cBhvr>
                                        </p:animEffect>
                                        <p:animScale>
                                          <p:cBhvr>
                                            <p:cTn id="7" dur="250" autoRev="1" fill="hold"/>
                                            <p:tgtEl>
                                              <p:spTgt spid="14">
                                                <p:txEl>
                                                  <p:pRg st="0" end="0"/>
                                                </p:txEl>
                                              </p:spTgt>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xEl>
                                                  <p:pRg st="0" end="0"/>
                                                </p:txEl>
                                              </p:spTgt>
                                            </p:tgtEl>
                                          </p:cBhvr>
                                        </p:animEffect>
                                        <p:animScale>
                                          <p:cBhvr>
                                            <p:cTn id="11" dur="250" autoRev="1" fill="hold"/>
                                            <p:tgtEl>
                                              <p:spTgt spid="14">
                                                <p:txEl>
                                                  <p:pRg st="0" end="0"/>
                                                </p:txEl>
                                              </p:spTgt>
                                            </p:tgtEl>
                                          </p:cBhvr>
                                          <p:by x="105000" y="105000"/>
                                        </p:animScale>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1000"/>
                                            <p:tgtEl>
                                              <p:spTgt spid="44"/>
                                            </p:tgtEl>
                                          </p:cBhvr>
                                        </p:animEffect>
                                        <p:anim calcmode="lin" valueType="num">
                                          <p:cBhvr>
                                            <p:cTn id="16" dur="1000" fill="hold"/>
                                            <p:tgtEl>
                                              <p:spTgt spid="44"/>
                                            </p:tgtEl>
                                            <p:attrNameLst>
                                              <p:attrName>ppt_x</p:attrName>
                                            </p:attrNameLst>
                                          </p:cBhvr>
                                          <p:tavLst>
                                            <p:tav tm="0">
                                              <p:val>
                                                <p:strVal val="#ppt_x"/>
                                              </p:val>
                                            </p:tav>
                                            <p:tav tm="100000">
                                              <p:val>
                                                <p:strVal val="#ppt_x"/>
                                              </p:val>
                                            </p:tav>
                                          </p:tavLst>
                                        </p:anim>
                                        <p:anim calcmode="lin" valueType="num">
                                          <p:cBhvr>
                                            <p:cTn id="17" dur="1000" fill="hold"/>
                                            <p:tgtEl>
                                              <p:spTgt spid="4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1000"/>
                                            <p:tgtEl>
                                              <p:spTgt spid="47"/>
                                            </p:tgtEl>
                                          </p:cBhvr>
                                        </p:animEffect>
                                        <p:anim calcmode="lin" valueType="num">
                                          <p:cBhvr>
                                            <p:cTn id="22" dur="1000" fill="hold"/>
                                            <p:tgtEl>
                                              <p:spTgt spid="47"/>
                                            </p:tgtEl>
                                            <p:attrNameLst>
                                              <p:attrName>ppt_x</p:attrName>
                                            </p:attrNameLst>
                                          </p:cBhvr>
                                          <p:tavLst>
                                            <p:tav tm="0">
                                              <p:val>
                                                <p:strVal val="#ppt_x"/>
                                              </p:val>
                                            </p:tav>
                                            <p:tav tm="100000">
                                              <p:val>
                                                <p:strVal val="#ppt_x"/>
                                              </p:val>
                                            </p:tav>
                                          </p:tavLst>
                                        </p:anim>
                                        <p:anim calcmode="lin" valueType="num">
                                          <p:cBhvr>
                                            <p:cTn id="23" dur="1000" fill="hold"/>
                                            <p:tgtEl>
                                              <p:spTgt spid="47"/>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1000"/>
                                            <p:tgtEl>
                                              <p:spTgt spid="50"/>
                                            </p:tgtEl>
                                          </p:cBhvr>
                                        </p:animEffect>
                                        <p:anim calcmode="lin" valueType="num">
                                          <p:cBhvr>
                                            <p:cTn id="28" dur="1000" fill="hold"/>
                                            <p:tgtEl>
                                              <p:spTgt spid="50"/>
                                            </p:tgtEl>
                                            <p:attrNameLst>
                                              <p:attrName>ppt_x</p:attrName>
                                            </p:attrNameLst>
                                          </p:cBhvr>
                                          <p:tavLst>
                                            <p:tav tm="0">
                                              <p:val>
                                                <p:strVal val="#ppt_x"/>
                                              </p:val>
                                            </p:tav>
                                            <p:tav tm="100000">
                                              <p:val>
                                                <p:strVal val="#ppt_x"/>
                                              </p:val>
                                            </p:tav>
                                          </p:tavLst>
                                        </p:anim>
                                        <p:anim calcmode="lin" valueType="num">
                                          <p:cBhvr>
                                            <p:cTn id="29" dur="1000" fill="hold"/>
                                            <p:tgtEl>
                                              <p:spTgt spid="50"/>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2" presetClass="entr" presetSubtype="4"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ppt_x"/>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childTnLst>
                              </p:cTn>
                            </p:par>
                            <p:par>
                              <p:cTn id="35" fill="hold">
                                <p:stCondLst>
                                  <p:cond delay="4500"/>
                                </p:stCondLst>
                                <p:childTnLst>
                                  <p:par>
                                    <p:cTn id="36" presetID="2" presetClass="entr" presetSubtype="1"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 calcmode="lin" valueType="num">
                                          <p:cBhvr additive="base">
                                            <p:cTn id="38" dur="500" fill="hold"/>
                                            <p:tgtEl>
                                              <p:spTgt spid="53"/>
                                            </p:tgtEl>
                                            <p:attrNameLst>
                                              <p:attrName>ppt_x</p:attrName>
                                            </p:attrNameLst>
                                          </p:cBhvr>
                                          <p:tavLst>
                                            <p:tav tm="0">
                                              <p:val>
                                                <p:strVal val="#ppt_x"/>
                                              </p:val>
                                            </p:tav>
                                            <p:tav tm="100000">
                                              <p:val>
                                                <p:strVal val="#ppt_x"/>
                                              </p:val>
                                            </p:tav>
                                          </p:tavLst>
                                        </p:anim>
                                        <p:anim calcmode="lin" valueType="num">
                                          <p:cBhvr additive="base">
                                            <p:cTn id="39" dur="500" fill="hold"/>
                                            <p:tgtEl>
                                              <p:spTgt spid="53"/>
                                            </p:tgtEl>
                                            <p:attrNameLst>
                                              <p:attrName>ppt_y</p:attrName>
                                            </p:attrNameLst>
                                          </p:cBhvr>
                                          <p:tavLst>
                                            <p:tav tm="0">
                                              <p:val>
                                                <p:strVal val="0-#ppt_h/2"/>
                                              </p:val>
                                            </p:tav>
                                            <p:tav tm="100000">
                                              <p:val>
                                                <p:strVal val="#ppt_y"/>
                                              </p:val>
                                            </p:tav>
                                          </p:tavLst>
                                        </p:anim>
                                      </p:childTnLst>
                                    </p:cTn>
                                  </p:par>
                                </p:childTnLst>
                              </p:cTn>
                            </p:par>
                            <p:par>
                              <p:cTn id="40" fill="hold">
                                <p:stCondLst>
                                  <p:cond delay="5000"/>
                                </p:stCondLst>
                                <p:childTnLst>
                                  <p:par>
                                    <p:cTn id="41" presetID="2" presetClass="entr" presetSubtype="4" fill="hold" grpId="0" nodeType="after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3" grpId="0"/>
          <p:bldP spid="63"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a:cxnSpLocks/>
          </p:cNvCxnSpPr>
          <p:nvPr/>
        </p:nvCxnSpPr>
        <p:spPr>
          <a:xfrm>
            <a:off x="5799081" y="2245009"/>
            <a:ext cx="0" cy="3828928"/>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180530" y="1"/>
            <a:ext cx="1119117" cy="14707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直角三角形 8"/>
          <p:cNvSpPr/>
          <p:nvPr/>
        </p:nvSpPr>
        <p:spPr>
          <a:xfrm rot="5400000">
            <a:off x="2312279" y="1106484"/>
            <a:ext cx="351612" cy="37687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493345" y="316566"/>
            <a:ext cx="493486" cy="769441"/>
          </a:xfrm>
          <a:prstGeom prst="rect">
            <a:avLst/>
          </a:prstGeom>
          <a:noFill/>
        </p:spPr>
        <p:txBody>
          <a:bodyPr wrap="square" rtlCol="0">
            <a:spAutoFit/>
          </a:bodyPr>
          <a:lstStyle/>
          <a:p>
            <a:r>
              <a:rPr lang="en-US" altLang="zh-CN" sz="4400" dirty="0">
                <a:solidFill>
                  <a:schemeClr val="bg1"/>
                </a:solidFill>
              </a:rPr>
              <a:t>5</a:t>
            </a:r>
            <a:endParaRPr lang="zh-CN" altLang="en-US" sz="4400" dirty="0">
              <a:solidFill>
                <a:schemeClr val="bg1"/>
              </a:solidFill>
            </a:endParaRPr>
          </a:p>
        </p:txBody>
      </p:sp>
      <p:sp>
        <p:nvSpPr>
          <p:cNvPr id="11" name="文本框 10"/>
          <p:cNvSpPr txBox="1"/>
          <p:nvPr/>
        </p:nvSpPr>
        <p:spPr>
          <a:xfrm>
            <a:off x="2612462" y="442936"/>
            <a:ext cx="3579133" cy="584775"/>
          </a:xfrm>
          <a:prstGeom prst="rect">
            <a:avLst/>
          </a:prstGeom>
          <a:noFill/>
        </p:spPr>
        <p:txBody>
          <a:bodyPr wrap="square" rtlCol="0">
            <a:spAutoFit/>
          </a:bodyPr>
          <a:lstStyle/>
          <a:p>
            <a:r>
              <a:rPr lang="zh-CN" altLang="en-US" sz="3200" dirty="0"/>
              <a:t>感悟与展想</a:t>
            </a:r>
          </a:p>
        </p:txBody>
      </p:sp>
      <p:grpSp>
        <p:nvGrpSpPr>
          <p:cNvPr id="116" name="组合 115"/>
          <p:cNvGrpSpPr/>
          <p:nvPr/>
        </p:nvGrpSpPr>
        <p:grpSpPr>
          <a:xfrm>
            <a:off x="10867479" y="2568071"/>
            <a:ext cx="1076720" cy="3593602"/>
            <a:chOff x="7533529" y="1996119"/>
            <a:chExt cx="1076720" cy="3593602"/>
          </a:xfrm>
        </p:grpSpPr>
        <p:sp>
          <p:nvSpPr>
            <p:cNvPr id="117" name="TextBox 117"/>
            <p:cNvSpPr txBox="1"/>
            <p:nvPr/>
          </p:nvSpPr>
          <p:spPr>
            <a:xfrm>
              <a:off x="7628781" y="4891785"/>
              <a:ext cx="981468" cy="52322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prstClr val="black"/>
                  </a:solidFill>
                  <a:effectLst/>
                  <a:uLnTx/>
                  <a:uFillTx/>
                  <a:latin typeface="微软雅黑" panose="020B0503020204020204" pitchFamily="34" charset="-122"/>
                </a:rPr>
                <a:t>36</a:t>
              </a:r>
              <a:r>
                <a:rPr kumimoji="0" lang="en-US" altLang="zh-CN" sz="1800" b="1" i="0" u="none" strike="noStrike" kern="0" cap="none" spc="0" normalizeH="0" baseline="0" noProof="0" dirty="0">
                  <a:ln>
                    <a:noFill/>
                  </a:ln>
                  <a:solidFill>
                    <a:prstClr val="black"/>
                  </a:solidFill>
                  <a:effectLst/>
                  <a:uLnTx/>
                  <a:uFillTx/>
                  <a:latin typeface="微软雅黑" panose="020B0503020204020204" pitchFamily="34" charset="-122"/>
                </a:rPr>
                <a:t>%</a:t>
              </a:r>
              <a:endParaRPr kumimoji="0" lang="zh-CN" altLang="en-US" sz="2800" b="1" i="0" u="none" strike="noStrike" kern="0" cap="none" spc="0" normalizeH="0" baseline="0" noProof="0" dirty="0">
                <a:ln>
                  <a:noFill/>
                </a:ln>
                <a:solidFill>
                  <a:prstClr val="black"/>
                </a:solidFill>
                <a:effectLst/>
                <a:uLnTx/>
                <a:uFillTx/>
                <a:latin typeface="微软雅黑" panose="020B0503020204020204" pitchFamily="34" charset="-122"/>
              </a:endParaRPr>
            </a:p>
          </p:txBody>
        </p:sp>
        <p:sp>
          <p:nvSpPr>
            <p:cNvPr id="118" name="TextBox 116"/>
            <p:cNvSpPr txBox="1"/>
            <p:nvPr/>
          </p:nvSpPr>
          <p:spPr>
            <a:xfrm>
              <a:off x="7628781" y="3493197"/>
              <a:ext cx="981468" cy="461665"/>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latin typeface="微软雅黑" panose="020B0503020204020204" pitchFamily="34" charset="-122"/>
                </a:rPr>
                <a:t>52</a:t>
              </a:r>
              <a:r>
                <a:rPr kumimoji="0" lang="en-US" altLang="zh-CN" sz="1600" b="1" i="0" u="none" strike="noStrike" kern="0" cap="none" spc="0" normalizeH="0" baseline="0" noProof="0" dirty="0">
                  <a:ln>
                    <a:noFill/>
                  </a:ln>
                  <a:solidFill>
                    <a:prstClr val="black"/>
                  </a:solidFill>
                  <a:effectLst/>
                  <a:uLnTx/>
                  <a:uFillTx/>
                  <a:latin typeface="微软雅黑" panose="020B0503020204020204" pitchFamily="34" charset="-122"/>
                </a:rPr>
                <a:t>%</a:t>
              </a:r>
              <a:endParaRPr kumimoji="0" lang="zh-CN" altLang="en-US" sz="2400" b="1" i="0" u="none" strike="noStrike" kern="0" cap="none" spc="0" normalizeH="0" baseline="0" noProof="0" dirty="0">
                <a:ln>
                  <a:noFill/>
                </a:ln>
                <a:solidFill>
                  <a:prstClr val="black"/>
                </a:solidFill>
                <a:effectLst/>
                <a:uLnTx/>
                <a:uFillTx/>
                <a:latin typeface="微软雅黑" panose="020B0503020204020204" pitchFamily="34" charset="-122"/>
              </a:endParaRPr>
            </a:p>
          </p:txBody>
        </p:sp>
        <p:sp>
          <p:nvSpPr>
            <p:cNvPr id="119" name="TextBox 115"/>
            <p:cNvSpPr txBox="1"/>
            <p:nvPr/>
          </p:nvSpPr>
          <p:spPr>
            <a:xfrm>
              <a:off x="7628781" y="2034285"/>
              <a:ext cx="981468" cy="40011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微软雅黑" panose="020B0503020204020204" pitchFamily="34" charset="-122"/>
                </a:rPr>
                <a:t>43</a:t>
              </a:r>
              <a:r>
                <a:rPr kumimoji="0" lang="en-US" altLang="zh-CN" sz="1400" b="1" i="0" u="none" strike="noStrike" kern="0" cap="none" spc="0" normalizeH="0" baseline="0" noProof="0" dirty="0">
                  <a:ln>
                    <a:noFill/>
                  </a:ln>
                  <a:solidFill>
                    <a:prstClr val="black"/>
                  </a:solidFill>
                  <a:effectLst/>
                  <a:uLnTx/>
                  <a:uFillTx/>
                  <a:latin typeface="微软雅黑" panose="020B0503020204020204" pitchFamily="34" charset="-122"/>
                </a:rPr>
                <a:t>%</a:t>
              </a:r>
              <a:endParaRPr kumimoji="0" lang="zh-CN" altLang="en-US" sz="2000" b="1" i="0" u="none" strike="noStrike" kern="0" cap="none" spc="0" normalizeH="0" baseline="0" noProof="0" dirty="0">
                <a:ln>
                  <a:noFill/>
                </a:ln>
                <a:solidFill>
                  <a:prstClr val="black"/>
                </a:solidFill>
                <a:effectLst/>
                <a:uLnTx/>
                <a:uFillTx/>
                <a:latin typeface="微软雅黑" panose="020B0503020204020204" pitchFamily="34" charset="-122"/>
              </a:endParaRPr>
            </a:p>
          </p:txBody>
        </p:sp>
        <p:sp>
          <p:nvSpPr>
            <p:cNvPr id="123" name="Freeform 9"/>
            <p:cNvSpPr>
              <a:spLocks/>
            </p:cNvSpPr>
            <p:nvPr/>
          </p:nvSpPr>
          <p:spPr bwMode="auto">
            <a:xfrm>
              <a:off x="7601859" y="2159697"/>
              <a:ext cx="817890" cy="572523"/>
            </a:xfrm>
            <a:custGeom>
              <a:avLst/>
              <a:gdLst>
                <a:gd name="T0" fmla="*/ 2147483647 w 1071"/>
                <a:gd name="T1" fmla="*/ 2147483647 h 769"/>
                <a:gd name="T2" fmla="*/ 2147483647 w 1071"/>
                <a:gd name="T3" fmla="*/ 2147483647 h 769"/>
                <a:gd name="T4" fmla="*/ 2147483647 w 1071"/>
                <a:gd name="T5" fmla="*/ 2147483647 h 769"/>
                <a:gd name="T6" fmla="*/ 2147483647 w 1071"/>
                <a:gd name="T7" fmla="*/ 2147483647 h 769"/>
                <a:gd name="T8" fmla="*/ 2147483647 w 1071"/>
                <a:gd name="T9" fmla="*/ 2147483647 h 769"/>
                <a:gd name="T10" fmla="*/ 2147483647 w 1071"/>
                <a:gd name="T11" fmla="*/ 2147483647 h 769"/>
                <a:gd name="T12" fmla="*/ 2147483647 w 1071"/>
                <a:gd name="T13" fmla="*/ 2147483647 h 769"/>
                <a:gd name="T14" fmla="*/ 2147483647 w 1071"/>
                <a:gd name="T15" fmla="*/ 2147483647 h 769"/>
                <a:gd name="T16" fmla="*/ 2147483647 w 1071"/>
                <a:gd name="T17" fmla="*/ 2147483647 h 769"/>
                <a:gd name="T18" fmla="*/ 2147483647 w 1071"/>
                <a:gd name="T19" fmla="*/ 2147483647 h 769"/>
                <a:gd name="T20" fmla="*/ 2147483647 w 1071"/>
                <a:gd name="T21" fmla="*/ 2147483647 h 769"/>
                <a:gd name="T22" fmla="*/ 2147483647 w 1071"/>
                <a:gd name="T23" fmla="*/ 2147483647 h 769"/>
                <a:gd name="T24" fmla="*/ 2147483647 w 1071"/>
                <a:gd name="T25" fmla="*/ 2147483647 h 769"/>
                <a:gd name="T26" fmla="*/ 2147483647 w 1071"/>
                <a:gd name="T27" fmla="*/ 2147483647 h 769"/>
                <a:gd name="T28" fmla="*/ 2147483647 w 1071"/>
                <a:gd name="T29" fmla="*/ 2147483647 h 769"/>
                <a:gd name="T30" fmla="*/ 2147483647 w 1071"/>
                <a:gd name="T31" fmla="*/ 2147483647 h 769"/>
                <a:gd name="T32" fmla="*/ 2147483647 w 1071"/>
                <a:gd name="T33" fmla="*/ 2147483647 h 769"/>
                <a:gd name="T34" fmla="*/ 2147483647 w 1071"/>
                <a:gd name="T35" fmla="*/ 2147483647 h 769"/>
                <a:gd name="T36" fmla="*/ 2147483647 w 1071"/>
                <a:gd name="T37" fmla="*/ 2147483647 h 769"/>
                <a:gd name="T38" fmla="*/ 2147483647 w 1071"/>
                <a:gd name="T39" fmla="*/ 2147483647 h 769"/>
                <a:gd name="T40" fmla="*/ 2147483647 w 1071"/>
                <a:gd name="T41" fmla="*/ 2147483647 h 769"/>
                <a:gd name="T42" fmla="*/ 2147483647 w 1071"/>
                <a:gd name="T43" fmla="*/ 2147483647 h 769"/>
                <a:gd name="T44" fmla="*/ 2147483647 w 1071"/>
                <a:gd name="T45" fmla="*/ 2147483647 h 769"/>
                <a:gd name="T46" fmla="*/ 2147483647 w 1071"/>
                <a:gd name="T47" fmla="*/ 2147483647 h 769"/>
                <a:gd name="T48" fmla="*/ 2147483647 w 1071"/>
                <a:gd name="T49" fmla="*/ 2147483647 h 769"/>
                <a:gd name="T50" fmla="*/ 2147483647 w 1071"/>
                <a:gd name="T51" fmla="*/ 2147483647 h 769"/>
                <a:gd name="T52" fmla="*/ 2147483647 w 1071"/>
                <a:gd name="T53" fmla="*/ 2147483647 h 769"/>
                <a:gd name="T54" fmla="*/ 2147483647 w 1071"/>
                <a:gd name="T55" fmla="*/ 2147483647 h 769"/>
                <a:gd name="T56" fmla="*/ 2147483647 w 1071"/>
                <a:gd name="T57" fmla="*/ 2147483647 h 769"/>
                <a:gd name="T58" fmla="*/ 2147483647 w 1071"/>
                <a:gd name="T59" fmla="*/ 2147483647 h 769"/>
                <a:gd name="T60" fmla="*/ 2147483647 w 1071"/>
                <a:gd name="T61" fmla="*/ 2147483647 h 769"/>
                <a:gd name="T62" fmla="*/ 2147483647 w 1071"/>
                <a:gd name="T63" fmla="*/ 2147483647 h 769"/>
                <a:gd name="T64" fmla="*/ 2147483647 w 1071"/>
                <a:gd name="T65" fmla="*/ 2147483647 h 769"/>
                <a:gd name="T66" fmla="*/ 2147483647 w 1071"/>
                <a:gd name="T67" fmla="*/ 2147483647 h 769"/>
                <a:gd name="T68" fmla="*/ 2147483647 w 1071"/>
                <a:gd name="T69" fmla="*/ 2147483647 h 769"/>
                <a:gd name="T70" fmla="*/ 2147483647 w 1071"/>
                <a:gd name="T71" fmla="*/ 2147483647 h 769"/>
                <a:gd name="T72" fmla="*/ 2147483647 w 1071"/>
                <a:gd name="T73" fmla="*/ 2147483647 h 769"/>
                <a:gd name="T74" fmla="*/ 2147483647 w 1071"/>
                <a:gd name="T75" fmla="*/ 2147483647 h 769"/>
                <a:gd name="T76" fmla="*/ 2147483647 w 1071"/>
                <a:gd name="T77" fmla="*/ 2147483647 h 769"/>
                <a:gd name="T78" fmla="*/ 2147483647 w 1071"/>
                <a:gd name="T79" fmla="*/ 2147483647 h 769"/>
                <a:gd name="T80" fmla="*/ 2147483647 w 1071"/>
                <a:gd name="T81" fmla="*/ 2147483647 h 769"/>
                <a:gd name="T82" fmla="*/ 2147483647 w 1071"/>
                <a:gd name="T83" fmla="*/ 2147483647 h 769"/>
                <a:gd name="T84" fmla="*/ 2147483647 w 1071"/>
                <a:gd name="T85" fmla="*/ 2147483647 h 769"/>
                <a:gd name="T86" fmla="*/ 2147483647 w 1071"/>
                <a:gd name="T87" fmla="*/ 2147483647 h 769"/>
                <a:gd name="T88" fmla="*/ 2147483647 w 1071"/>
                <a:gd name="T89" fmla="*/ 2147483647 h 769"/>
                <a:gd name="T90" fmla="*/ 2147483647 w 1071"/>
                <a:gd name="T91" fmla="*/ 2147483647 h 769"/>
                <a:gd name="T92" fmla="*/ 2147483647 w 1071"/>
                <a:gd name="T93" fmla="*/ 2147483647 h 769"/>
                <a:gd name="T94" fmla="*/ 2147483647 w 1071"/>
                <a:gd name="T95" fmla="*/ 2147483647 h 769"/>
                <a:gd name="T96" fmla="*/ 2147483647 w 1071"/>
                <a:gd name="T97" fmla="*/ 2147483647 h 769"/>
                <a:gd name="T98" fmla="*/ 2147483647 w 1071"/>
                <a:gd name="T99" fmla="*/ 2147483647 h 769"/>
                <a:gd name="T100" fmla="*/ 2147483647 w 1071"/>
                <a:gd name="T101" fmla="*/ 2147483647 h 769"/>
                <a:gd name="T102" fmla="*/ 2147483647 w 1071"/>
                <a:gd name="T103" fmla="*/ 2147483647 h 769"/>
                <a:gd name="T104" fmla="*/ 2147483647 w 1071"/>
                <a:gd name="T105" fmla="*/ 2147483647 h 769"/>
                <a:gd name="T106" fmla="*/ 2147483647 w 1071"/>
                <a:gd name="T107" fmla="*/ 2147483647 h 7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69"/>
                <a:gd name="T164" fmla="*/ 1071 w 1071"/>
                <a:gd name="T165" fmla="*/ 769 h 76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solidFill>
              <a:srgbClr val="1F4E78">
                <a:alpha val="39999"/>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24" name="Freeform 18"/>
            <p:cNvSpPr>
              <a:spLocks/>
            </p:cNvSpPr>
            <p:nvPr/>
          </p:nvSpPr>
          <p:spPr bwMode="auto">
            <a:xfrm>
              <a:off x="7670185" y="4947677"/>
              <a:ext cx="654313" cy="642044"/>
            </a:xfrm>
            <a:custGeom>
              <a:avLst/>
              <a:gdLst>
                <a:gd name="T0" fmla="*/ 2147483647 w 457"/>
                <a:gd name="T1" fmla="*/ 2147483647 h 529"/>
                <a:gd name="T2" fmla="*/ 2147483647 w 457"/>
                <a:gd name="T3" fmla="*/ 2147483647 h 529"/>
                <a:gd name="T4" fmla="*/ 2147483647 w 457"/>
                <a:gd name="T5" fmla="*/ 2147483647 h 529"/>
                <a:gd name="T6" fmla="*/ 2147483647 w 457"/>
                <a:gd name="T7" fmla="*/ 2147483647 h 529"/>
                <a:gd name="T8" fmla="*/ 2147483647 w 457"/>
                <a:gd name="T9" fmla="*/ 2147483647 h 529"/>
                <a:gd name="T10" fmla="*/ 2147483647 w 457"/>
                <a:gd name="T11" fmla="*/ 2147483647 h 529"/>
                <a:gd name="T12" fmla="*/ 2147483647 w 457"/>
                <a:gd name="T13" fmla="*/ 2147483647 h 529"/>
                <a:gd name="T14" fmla="*/ 2147483647 w 457"/>
                <a:gd name="T15" fmla="*/ 2147483647 h 529"/>
                <a:gd name="T16" fmla="*/ 2147483647 w 457"/>
                <a:gd name="T17" fmla="*/ 2147483647 h 529"/>
                <a:gd name="T18" fmla="*/ 2147483647 w 457"/>
                <a:gd name="T19" fmla="*/ 2147483647 h 529"/>
                <a:gd name="T20" fmla="*/ 2147483647 w 457"/>
                <a:gd name="T21" fmla="*/ 2147483647 h 529"/>
                <a:gd name="T22" fmla="*/ 2147483647 w 457"/>
                <a:gd name="T23" fmla="*/ 2147483647 h 529"/>
                <a:gd name="T24" fmla="*/ 2147483647 w 457"/>
                <a:gd name="T25" fmla="*/ 2147483647 h 529"/>
                <a:gd name="T26" fmla="*/ 2147483647 w 457"/>
                <a:gd name="T27" fmla="*/ 2147483647 h 529"/>
                <a:gd name="T28" fmla="*/ 2147483647 w 457"/>
                <a:gd name="T29" fmla="*/ 2147483647 h 529"/>
                <a:gd name="T30" fmla="*/ 2147483647 w 457"/>
                <a:gd name="T31" fmla="*/ 2147483647 h 529"/>
                <a:gd name="T32" fmla="*/ 2147483647 w 457"/>
                <a:gd name="T33" fmla="*/ 2147483647 h 529"/>
                <a:gd name="T34" fmla="*/ 2147483647 w 457"/>
                <a:gd name="T35" fmla="*/ 2147483647 h 529"/>
                <a:gd name="T36" fmla="*/ 2147483647 w 457"/>
                <a:gd name="T37" fmla="*/ 2147483647 h 529"/>
                <a:gd name="T38" fmla="*/ 2147483647 w 457"/>
                <a:gd name="T39" fmla="*/ 2147483647 h 529"/>
                <a:gd name="T40" fmla="*/ 2147483647 w 457"/>
                <a:gd name="T41" fmla="*/ 2147483647 h 529"/>
                <a:gd name="T42" fmla="*/ 2147483647 w 457"/>
                <a:gd name="T43" fmla="*/ 2147483647 h 529"/>
                <a:gd name="T44" fmla="*/ 2147483647 w 457"/>
                <a:gd name="T45" fmla="*/ 2147483647 h 529"/>
                <a:gd name="T46" fmla="*/ 2147483647 w 457"/>
                <a:gd name="T47" fmla="*/ 2147483647 h 529"/>
                <a:gd name="T48" fmla="*/ 2147483647 w 457"/>
                <a:gd name="T49" fmla="*/ 2147483647 h 529"/>
                <a:gd name="T50" fmla="*/ 2147483647 w 457"/>
                <a:gd name="T51" fmla="*/ 2147483647 h 529"/>
                <a:gd name="T52" fmla="*/ 2147483647 w 457"/>
                <a:gd name="T53" fmla="*/ 2147483647 h 529"/>
                <a:gd name="T54" fmla="*/ 2147483647 w 457"/>
                <a:gd name="T55" fmla="*/ 2147483647 h 529"/>
                <a:gd name="T56" fmla="*/ 2147483647 w 457"/>
                <a:gd name="T57" fmla="*/ 2147483647 h 529"/>
                <a:gd name="T58" fmla="*/ 2147483647 w 457"/>
                <a:gd name="T59" fmla="*/ 2147483647 h 529"/>
                <a:gd name="T60" fmla="*/ 2147483647 w 457"/>
                <a:gd name="T61" fmla="*/ 2147483647 h 529"/>
                <a:gd name="T62" fmla="*/ 2147483647 w 457"/>
                <a:gd name="T63" fmla="*/ 2147483647 h 529"/>
                <a:gd name="T64" fmla="*/ 2147483647 w 457"/>
                <a:gd name="T65" fmla="*/ 2147483647 h 529"/>
                <a:gd name="T66" fmla="*/ 2147483647 w 457"/>
                <a:gd name="T67" fmla="*/ 2147483647 h 529"/>
                <a:gd name="T68" fmla="*/ 2147483647 w 457"/>
                <a:gd name="T69" fmla="*/ 2147483647 h 529"/>
                <a:gd name="T70" fmla="*/ 2147483647 w 457"/>
                <a:gd name="T71" fmla="*/ 2147483647 h 529"/>
                <a:gd name="T72" fmla="*/ 2147483647 w 457"/>
                <a:gd name="T73" fmla="*/ 2147483647 h 529"/>
                <a:gd name="T74" fmla="*/ 2147483647 w 457"/>
                <a:gd name="T75" fmla="*/ 2147483647 h 529"/>
                <a:gd name="T76" fmla="*/ 2147483647 w 457"/>
                <a:gd name="T77" fmla="*/ 2147483647 h 529"/>
                <a:gd name="T78" fmla="*/ 2147483647 w 457"/>
                <a:gd name="T79" fmla="*/ 2147483647 h 529"/>
                <a:gd name="T80" fmla="*/ 2147483647 w 457"/>
                <a:gd name="T81" fmla="*/ 2147483647 h 529"/>
                <a:gd name="T82" fmla="*/ 2147483647 w 457"/>
                <a:gd name="T83" fmla="*/ 2147483647 h 529"/>
                <a:gd name="T84" fmla="*/ 2147483647 w 457"/>
                <a:gd name="T85" fmla="*/ 2147483647 h 529"/>
                <a:gd name="T86" fmla="*/ 2147483647 w 457"/>
                <a:gd name="T87" fmla="*/ 2147483647 h 529"/>
                <a:gd name="T88" fmla="*/ 2147483647 w 457"/>
                <a:gd name="T89" fmla="*/ 2147483647 h 529"/>
                <a:gd name="T90" fmla="*/ 2147483647 w 457"/>
                <a:gd name="T91" fmla="*/ 2147483647 h 529"/>
                <a:gd name="T92" fmla="*/ 2147483647 w 457"/>
                <a:gd name="T93" fmla="*/ 2147483647 h 529"/>
                <a:gd name="T94" fmla="*/ 2147483647 w 457"/>
                <a:gd name="T95" fmla="*/ 2147483647 h 529"/>
                <a:gd name="T96" fmla="*/ 2147483647 w 457"/>
                <a:gd name="T97" fmla="*/ 2147483647 h 52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7"/>
                <a:gd name="T148" fmla="*/ 0 h 529"/>
                <a:gd name="T149" fmla="*/ 457 w 457"/>
                <a:gd name="T150" fmla="*/ 529 h 52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solidFill>
              <a:srgbClr val="1F4E78">
                <a:alpha val="39999"/>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25" name="Freeform 5"/>
            <p:cNvSpPr>
              <a:spLocks/>
            </p:cNvSpPr>
            <p:nvPr/>
          </p:nvSpPr>
          <p:spPr bwMode="auto">
            <a:xfrm>
              <a:off x="7533529" y="3340387"/>
              <a:ext cx="981469" cy="801533"/>
            </a:xfrm>
            <a:custGeom>
              <a:avLst/>
              <a:gdLst>
                <a:gd name="T0" fmla="*/ 2147483647 w 1883"/>
                <a:gd name="T1" fmla="*/ 2147483647 h 1607"/>
                <a:gd name="T2" fmla="*/ 2147483647 w 1883"/>
                <a:gd name="T3" fmla="*/ 2147483647 h 1607"/>
                <a:gd name="T4" fmla="*/ 2147483647 w 1883"/>
                <a:gd name="T5" fmla="*/ 2147483647 h 1607"/>
                <a:gd name="T6" fmla="*/ 2147483647 w 1883"/>
                <a:gd name="T7" fmla="*/ 2147483647 h 1607"/>
                <a:gd name="T8" fmla="*/ 2147483647 w 1883"/>
                <a:gd name="T9" fmla="*/ 2147483647 h 1607"/>
                <a:gd name="T10" fmla="*/ 2147483647 w 1883"/>
                <a:gd name="T11" fmla="*/ 2147483647 h 1607"/>
                <a:gd name="T12" fmla="*/ 2147483647 w 1883"/>
                <a:gd name="T13" fmla="*/ 2147483647 h 1607"/>
                <a:gd name="T14" fmla="*/ 2147483647 w 1883"/>
                <a:gd name="T15" fmla="*/ 2147483647 h 1607"/>
                <a:gd name="T16" fmla="*/ 2147483647 w 1883"/>
                <a:gd name="T17" fmla="*/ 2147483647 h 1607"/>
                <a:gd name="T18" fmla="*/ 2147483647 w 1883"/>
                <a:gd name="T19" fmla="*/ 2147483647 h 1607"/>
                <a:gd name="T20" fmla="*/ 2147483647 w 1883"/>
                <a:gd name="T21" fmla="*/ 2147483647 h 1607"/>
                <a:gd name="T22" fmla="*/ 2147483647 w 1883"/>
                <a:gd name="T23" fmla="*/ 2147483647 h 1607"/>
                <a:gd name="T24" fmla="*/ 2147483647 w 1883"/>
                <a:gd name="T25" fmla="*/ 2147483647 h 1607"/>
                <a:gd name="T26" fmla="*/ 2147483647 w 1883"/>
                <a:gd name="T27" fmla="*/ 2147483647 h 1607"/>
                <a:gd name="T28" fmla="*/ 2147483647 w 1883"/>
                <a:gd name="T29" fmla="*/ 2147483647 h 1607"/>
                <a:gd name="T30" fmla="*/ 2147483647 w 1883"/>
                <a:gd name="T31" fmla="*/ 2147483647 h 1607"/>
                <a:gd name="T32" fmla="*/ 2147483647 w 1883"/>
                <a:gd name="T33" fmla="*/ 2147483647 h 1607"/>
                <a:gd name="T34" fmla="*/ 2147483647 w 1883"/>
                <a:gd name="T35" fmla="*/ 2147483647 h 1607"/>
                <a:gd name="T36" fmla="*/ 2147483647 w 1883"/>
                <a:gd name="T37" fmla="*/ 2147483647 h 1607"/>
                <a:gd name="T38" fmla="*/ 2147483647 w 1883"/>
                <a:gd name="T39" fmla="*/ 2147483647 h 1607"/>
                <a:gd name="T40" fmla="*/ 2147483647 w 1883"/>
                <a:gd name="T41" fmla="*/ 2147483647 h 1607"/>
                <a:gd name="T42" fmla="*/ 2147483647 w 1883"/>
                <a:gd name="T43" fmla="*/ 2147483647 h 1607"/>
                <a:gd name="T44" fmla="*/ 2147483647 w 1883"/>
                <a:gd name="T45" fmla="*/ 2147483647 h 1607"/>
                <a:gd name="T46" fmla="*/ 2147483647 w 1883"/>
                <a:gd name="T47" fmla="*/ 2147483647 h 1607"/>
                <a:gd name="T48" fmla="*/ 2147483647 w 1883"/>
                <a:gd name="T49" fmla="*/ 2147483647 h 1607"/>
                <a:gd name="T50" fmla="*/ 2147483647 w 1883"/>
                <a:gd name="T51" fmla="*/ 2147483647 h 1607"/>
                <a:gd name="T52" fmla="*/ 2147483647 w 1883"/>
                <a:gd name="T53" fmla="*/ 2147483647 h 1607"/>
                <a:gd name="T54" fmla="*/ 2147483647 w 1883"/>
                <a:gd name="T55" fmla="*/ 2147483647 h 1607"/>
                <a:gd name="T56" fmla="*/ 2147483647 w 1883"/>
                <a:gd name="T57" fmla="*/ 2147483647 h 1607"/>
                <a:gd name="T58" fmla="*/ 2147483647 w 1883"/>
                <a:gd name="T59" fmla="*/ 2147483647 h 1607"/>
                <a:gd name="T60" fmla="*/ 2147483647 w 1883"/>
                <a:gd name="T61" fmla="*/ 2147483647 h 1607"/>
                <a:gd name="T62" fmla="*/ 2147483647 w 1883"/>
                <a:gd name="T63" fmla="*/ 2147483647 h 1607"/>
                <a:gd name="T64" fmla="*/ 2147483647 w 1883"/>
                <a:gd name="T65" fmla="*/ 2147483647 h 1607"/>
                <a:gd name="T66" fmla="*/ 2147483647 w 1883"/>
                <a:gd name="T67" fmla="*/ 2147483647 h 1607"/>
                <a:gd name="T68" fmla="*/ 2147483647 w 1883"/>
                <a:gd name="T69" fmla="*/ 2147483647 h 1607"/>
                <a:gd name="T70" fmla="*/ 2147483647 w 1883"/>
                <a:gd name="T71" fmla="*/ 2147483647 h 1607"/>
                <a:gd name="T72" fmla="*/ 2147483647 w 1883"/>
                <a:gd name="T73" fmla="*/ 2147483647 h 1607"/>
                <a:gd name="T74" fmla="*/ 2147483647 w 1883"/>
                <a:gd name="T75" fmla="*/ 2147483647 h 1607"/>
                <a:gd name="T76" fmla="*/ 2147483647 w 1883"/>
                <a:gd name="T77" fmla="*/ 2147483647 h 1607"/>
                <a:gd name="T78" fmla="*/ 2147483647 w 1883"/>
                <a:gd name="T79" fmla="*/ 2147483647 h 1607"/>
                <a:gd name="T80" fmla="*/ 2147483647 w 1883"/>
                <a:gd name="T81" fmla="*/ 2147483647 h 1607"/>
                <a:gd name="T82" fmla="*/ 2147483647 w 1883"/>
                <a:gd name="T83" fmla="*/ 2147483647 h 1607"/>
                <a:gd name="T84" fmla="*/ 2147483647 w 1883"/>
                <a:gd name="T85" fmla="*/ 2147483647 h 1607"/>
                <a:gd name="T86" fmla="*/ 2147483647 w 1883"/>
                <a:gd name="T87" fmla="*/ 2147483647 h 1607"/>
                <a:gd name="T88" fmla="*/ 2147483647 w 1883"/>
                <a:gd name="T89" fmla="*/ 2147483647 h 1607"/>
                <a:gd name="T90" fmla="*/ 2147483647 w 1883"/>
                <a:gd name="T91" fmla="*/ 2147483647 h 1607"/>
                <a:gd name="T92" fmla="*/ 2147483647 w 1883"/>
                <a:gd name="T93" fmla="*/ 2147483647 h 1607"/>
                <a:gd name="T94" fmla="*/ 2147483647 w 1883"/>
                <a:gd name="T95" fmla="*/ 2147483647 h 1607"/>
                <a:gd name="T96" fmla="*/ 2147483647 w 1883"/>
                <a:gd name="T97" fmla="*/ 2147483647 h 1607"/>
                <a:gd name="T98" fmla="*/ 2147483647 w 1883"/>
                <a:gd name="T99" fmla="*/ 2147483647 h 1607"/>
                <a:gd name="T100" fmla="*/ 2147483647 w 1883"/>
                <a:gd name="T101" fmla="*/ 2147483647 h 1607"/>
                <a:gd name="T102" fmla="*/ 2147483647 w 1883"/>
                <a:gd name="T103" fmla="*/ 2147483647 h 1607"/>
                <a:gd name="T104" fmla="*/ 2147483647 w 1883"/>
                <a:gd name="T105" fmla="*/ 2147483647 h 1607"/>
                <a:gd name="T106" fmla="*/ 2147483647 w 1883"/>
                <a:gd name="T107" fmla="*/ 2147483647 h 1607"/>
                <a:gd name="T108" fmla="*/ 2147483647 w 1883"/>
                <a:gd name="T109" fmla="*/ 2147483647 h 1607"/>
                <a:gd name="T110" fmla="*/ 2147483647 w 1883"/>
                <a:gd name="T111" fmla="*/ 2147483647 h 1607"/>
                <a:gd name="T112" fmla="*/ 2147483647 w 1883"/>
                <a:gd name="T113" fmla="*/ 2147483647 h 1607"/>
                <a:gd name="T114" fmla="*/ 2147483647 w 1883"/>
                <a:gd name="T115" fmla="*/ 2147483647 h 1607"/>
                <a:gd name="T116" fmla="*/ 2147483647 w 1883"/>
                <a:gd name="T117" fmla="*/ 2147483647 h 1607"/>
                <a:gd name="T118" fmla="*/ 2147483647 w 1883"/>
                <a:gd name="T119" fmla="*/ 2147483647 h 1607"/>
                <a:gd name="T120" fmla="*/ 2147483647 w 1883"/>
                <a:gd name="T121" fmla="*/ 2147483647 h 1607"/>
                <a:gd name="T122" fmla="*/ 2147483647 w 1883"/>
                <a:gd name="T123" fmla="*/ 2147483647 h 16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883"/>
                <a:gd name="T187" fmla="*/ 0 h 1607"/>
                <a:gd name="T188" fmla="*/ 1883 w 1883"/>
                <a:gd name="T189" fmla="*/ 1607 h 16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solidFill>
              <a:srgbClr val="1F4E78">
                <a:alpha val="39999"/>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ndParaRPr>
            </a:p>
          </p:txBody>
        </p:sp>
        <p:sp>
          <p:nvSpPr>
            <p:cNvPr id="126" name="椭圆 125"/>
            <p:cNvSpPr/>
            <p:nvPr/>
          </p:nvSpPr>
          <p:spPr>
            <a:xfrm>
              <a:off x="7588397" y="1996119"/>
              <a:ext cx="736101" cy="736101"/>
            </a:xfrm>
            <a:prstGeom prst="ellipse">
              <a:avLst/>
            </a:prstGeom>
            <a:noFill/>
            <a:ln w="12700" cap="flat" cmpd="sng" algn="ctr">
              <a:solidFill>
                <a:sysClr val="windowText" lastClr="000000"/>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127" name="椭圆 126"/>
            <p:cNvSpPr/>
            <p:nvPr/>
          </p:nvSpPr>
          <p:spPr>
            <a:xfrm>
              <a:off x="7588397" y="3424869"/>
              <a:ext cx="736101" cy="736101"/>
            </a:xfrm>
            <a:prstGeom prst="ellipse">
              <a:avLst/>
            </a:prstGeom>
            <a:noFill/>
            <a:ln w="12700" cap="flat" cmpd="sng" algn="ctr">
              <a:solidFill>
                <a:sysClr val="windowText" lastClr="000000"/>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sp>
          <p:nvSpPr>
            <p:cNvPr id="128" name="椭圆 127"/>
            <p:cNvSpPr/>
            <p:nvPr/>
          </p:nvSpPr>
          <p:spPr>
            <a:xfrm>
              <a:off x="7588397" y="4853619"/>
              <a:ext cx="736101" cy="736101"/>
            </a:xfrm>
            <a:prstGeom prst="ellipse">
              <a:avLst/>
            </a:prstGeom>
            <a:noFill/>
            <a:ln w="12700" cap="flat" cmpd="sng" algn="ctr">
              <a:solidFill>
                <a:sysClr val="windowText" lastClr="000000"/>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微软雅黑" panose="020B0503020204020204" pitchFamily="34" charset="-122"/>
                <a:ea typeface="宋体" panose="02010600030101010101" pitchFamily="2" charset="-122"/>
              </a:endParaRPr>
            </a:p>
          </p:txBody>
        </p:sp>
      </p:grpSp>
      <p:sp>
        <p:nvSpPr>
          <p:cNvPr id="2" name="日期占位符 1">
            <a:extLst>
              <a:ext uri="{FF2B5EF4-FFF2-40B4-BE49-F238E27FC236}">
                <a16:creationId xmlns:a16="http://schemas.microsoft.com/office/drawing/2014/main" id="{C458A67D-6B1A-42B7-B5C9-6D2EA4AFFE6F}"/>
              </a:ext>
            </a:extLst>
          </p:cNvPr>
          <p:cNvSpPr>
            <a:spLocks noGrp="1"/>
          </p:cNvSpPr>
          <p:nvPr>
            <p:ph type="dt" sz="half" idx="10"/>
          </p:nvPr>
        </p:nvSpPr>
        <p:spPr/>
        <p:txBody>
          <a:bodyPr/>
          <a:lstStyle/>
          <a:p>
            <a:fld id="{608F813E-E36E-42DC-8832-8E4116CBEA69}" type="datetime1">
              <a:rPr lang="zh-CN" altLang="en-US" smtClean="0"/>
              <a:t>2021/5/28</a:t>
            </a:fld>
            <a:endParaRPr lang="zh-CN" altLang="en-US"/>
          </a:p>
        </p:txBody>
      </p:sp>
      <p:sp>
        <p:nvSpPr>
          <p:cNvPr id="3" name="页脚占位符 2">
            <a:extLst>
              <a:ext uri="{FF2B5EF4-FFF2-40B4-BE49-F238E27FC236}">
                <a16:creationId xmlns:a16="http://schemas.microsoft.com/office/drawing/2014/main" id="{90D5EAFA-A3DE-4244-BCCA-4BBB664142B6}"/>
              </a:ext>
            </a:extLst>
          </p:cNvPr>
          <p:cNvSpPr>
            <a:spLocks noGrp="1"/>
          </p:cNvSpPr>
          <p:nvPr>
            <p:ph type="ftr" sz="quarter" idx="11"/>
          </p:nvPr>
        </p:nvSpPr>
        <p:spPr/>
        <p:txBody>
          <a:bodyPr/>
          <a:lstStyle/>
          <a:p>
            <a:r>
              <a:rPr lang="zh-CN" altLang="en-US"/>
              <a:t>刘艳祥</a:t>
            </a:r>
          </a:p>
        </p:txBody>
      </p:sp>
      <p:sp>
        <p:nvSpPr>
          <p:cNvPr id="5" name="灯片编号占位符 4">
            <a:extLst>
              <a:ext uri="{FF2B5EF4-FFF2-40B4-BE49-F238E27FC236}">
                <a16:creationId xmlns:a16="http://schemas.microsoft.com/office/drawing/2014/main" id="{C821E6B6-198D-4AD8-9C73-7E4D4A1333AB}"/>
              </a:ext>
            </a:extLst>
          </p:cNvPr>
          <p:cNvSpPr>
            <a:spLocks noGrp="1"/>
          </p:cNvSpPr>
          <p:nvPr>
            <p:ph type="sldNum" sz="quarter" idx="12"/>
          </p:nvPr>
        </p:nvSpPr>
        <p:spPr/>
        <p:txBody>
          <a:bodyPr/>
          <a:lstStyle/>
          <a:p>
            <a:fld id="{F2AC0328-332F-4998-B0C3-3F1F62CED8DA}" type="slidenum">
              <a:rPr lang="zh-CN" altLang="en-US" smtClean="0"/>
              <a:t>7</a:t>
            </a:fld>
            <a:endParaRPr lang="zh-CN" altLang="en-US"/>
          </a:p>
        </p:txBody>
      </p:sp>
      <p:sp>
        <p:nvSpPr>
          <p:cNvPr id="31" name="矩形 30">
            <a:extLst>
              <a:ext uri="{FF2B5EF4-FFF2-40B4-BE49-F238E27FC236}">
                <a16:creationId xmlns:a16="http://schemas.microsoft.com/office/drawing/2014/main" id="{EE9FA613-52FA-4D66-80F4-FD6CBEFEDF0B}"/>
              </a:ext>
            </a:extLst>
          </p:cNvPr>
          <p:cNvSpPr/>
          <p:nvPr/>
        </p:nvSpPr>
        <p:spPr>
          <a:xfrm>
            <a:off x="2676523" y="1073397"/>
            <a:ext cx="4398977"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2E39CC0-AAEB-4628-849B-46BC641BA294}"/>
              </a:ext>
            </a:extLst>
          </p:cNvPr>
          <p:cNvSpPr txBox="1"/>
          <p:nvPr/>
        </p:nvSpPr>
        <p:spPr>
          <a:xfrm>
            <a:off x="247801" y="2103619"/>
            <a:ext cx="5385625" cy="3970318"/>
          </a:xfrm>
          <a:prstGeom prst="rect">
            <a:avLst/>
          </a:prstGeom>
          <a:noFill/>
        </p:spPr>
        <p:txBody>
          <a:bodyPr wrap="square" rtlCol="0">
            <a:spAutoFit/>
          </a:bodyPr>
          <a:lstStyle/>
          <a:p>
            <a:endParaRPr lang="en-US" altLang="zh-CN" sz="1800" b="1" dirty="0">
              <a:solidFill>
                <a:schemeClr val="tx2"/>
              </a:solidFill>
            </a:endParaRPr>
          </a:p>
          <a:p>
            <a:r>
              <a:rPr lang="en-US" altLang="zh-CN" b="1" dirty="0">
                <a:solidFill>
                  <a:schemeClr val="tx2"/>
                </a:solidFill>
              </a:rPr>
              <a:t>      </a:t>
            </a:r>
            <a:endParaRPr lang="en-US" altLang="zh-CN" sz="2400" b="1" dirty="0"/>
          </a:p>
          <a:p>
            <a:r>
              <a:rPr lang="en-US" altLang="zh-CN" sz="2400" b="1" dirty="0"/>
              <a:t>        </a:t>
            </a:r>
            <a:r>
              <a:rPr lang="zh-CN" altLang="en-US" sz="2400" b="1" dirty="0"/>
              <a:t>硬件问题</a:t>
            </a:r>
            <a:r>
              <a:rPr lang="en-US" altLang="zh-CN" sz="2400" b="1" dirty="0"/>
              <a:t>:VR</a:t>
            </a:r>
            <a:r>
              <a:rPr lang="zh-CN" altLang="en-US" sz="2400" b="1" dirty="0"/>
              <a:t>对硬件和网络速度的要求很高</a:t>
            </a:r>
            <a:endParaRPr lang="en-US" altLang="zh-CN" sz="2400" b="1" dirty="0"/>
          </a:p>
          <a:p>
            <a:r>
              <a:rPr lang="en-US" altLang="zh-CN" sz="2400" b="1" dirty="0"/>
              <a:t>     </a:t>
            </a:r>
          </a:p>
          <a:p>
            <a:r>
              <a:rPr lang="zh-CN" altLang="en-US" sz="2400" b="1" dirty="0"/>
              <a:t>        内容不足</a:t>
            </a:r>
            <a:r>
              <a:rPr lang="en-US" altLang="zh-CN" sz="2400" b="1" dirty="0"/>
              <a:t>:VR</a:t>
            </a:r>
            <a:r>
              <a:rPr lang="zh-CN" altLang="en-US" sz="2400" b="1" dirty="0"/>
              <a:t>设备跟以往的电视、</a:t>
            </a:r>
            <a:r>
              <a:rPr lang="en-US" altLang="zh-CN" sz="2400" b="1" dirty="0"/>
              <a:t>PC</a:t>
            </a:r>
            <a:r>
              <a:rPr lang="zh-CN" altLang="en-US" sz="2400" b="1" dirty="0"/>
              <a:t>、手机等设备完全不同，其需要一个全新的内容系统</a:t>
            </a:r>
            <a:endParaRPr lang="en-US" altLang="zh-CN" sz="2400" b="1" dirty="0"/>
          </a:p>
          <a:p>
            <a:endParaRPr lang="en-US" altLang="zh-CN" sz="2400" b="1" dirty="0"/>
          </a:p>
          <a:p>
            <a:r>
              <a:rPr lang="zh-CN" altLang="en-US" sz="2400" b="1" dirty="0"/>
              <a:t>        现有</a:t>
            </a:r>
            <a:r>
              <a:rPr lang="en-US" altLang="zh-CN" sz="2400" b="1" dirty="0"/>
              <a:t>VR</a:t>
            </a:r>
            <a:r>
              <a:rPr lang="zh-CN" altLang="en-US" sz="2400" b="1" dirty="0"/>
              <a:t>产品用户体验较差</a:t>
            </a:r>
            <a:r>
              <a:rPr lang="en-US" altLang="zh-CN" sz="2400" b="1" dirty="0"/>
              <a:t>:</a:t>
            </a:r>
            <a:r>
              <a:rPr lang="zh-CN" altLang="en-US" sz="2400" b="1" dirty="0"/>
              <a:t>一般</a:t>
            </a:r>
            <a:r>
              <a:rPr lang="en-US" altLang="zh-CN" sz="2400" b="1" dirty="0"/>
              <a:t>VR</a:t>
            </a:r>
            <a:r>
              <a:rPr lang="zh-CN" altLang="en-US" sz="2400" b="1" dirty="0"/>
              <a:t>头显和</a:t>
            </a:r>
            <a:r>
              <a:rPr lang="en-US" altLang="zh-CN" sz="2400" b="1" dirty="0"/>
              <a:t>VR—</a:t>
            </a:r>
            <a:r>
              <a:rPr lang="zh-CN" altLang="en-US" sz="2400" b="1" dirty="0"/>
              <a:t>体机价格相对较高</a:t>
            </a:r>
          </a:p>
        </p:txBody>
      </p:sp>
      <p:sp>
        <p:nvSpPr>
          <p:cNvPr id="8" name="文本框 7">
            <a:extLst>
              <a:ext uri="{FF2B5EF4-FFF2-40B4-BE49-F238E27FC236}">
                <a16:creationId xmlns:a16="http://schemas.microsoft.com/office/drawing/2014/main" id="{7617A79B-1D8E-44FB-AAD2-AA0E82FFADE3}"/>
              </a:ext>
            </a:extLst>
          </p:cNvPr>
          <p:cNvSpPr txBox="1"/>
          <p:nvPr/>
        </p:nvSpPr>
        <p:spPr>
          <a:xfrm>
            <a:off x="6027938" y="2731649"/>
            <a:ext cx="4553790" cy="3416320"/>
          </a:xfrm>
          <a:prstGeom prst="rect">
            <a:avLst/>
          </a:prstGeom>
          <a:noFill/>
        </p:spPr>
        <p:txBody>
          <a:bodyPr wrap="square" rtlCol="0">
            <a:spAutoFit/>
          </a:bodyPr>
          <a:lstStyle/>
          <a:p>
            <a:r>
              <a:rPr lang="en-US" altLang="zh-CN" dirty="0"/>
              <a:t>                        </a:t>
            </a:r>
            <a:r>
              <a:rPr lang="en-US" altLang="zh-CN" sz="2400" b="1" dirty="0"/>
              <a:t>5G</a:t>
            </a:r>
            <a:r>
              <a:rPr lang="zh-CN" altLang="en-US" sz="2400" b="1" dirty="0"/>
              <a:t>网络普及</a:t>
            </a:r>
            <a:endParaRPr lang="en-US" altLang="zh-CN" sz="2400" b="1" dirty="0"/>
          </a:p>
          <a:p>
            <a:endParaRPr lang="en-US" altLang="zh-CN" sz="2400" b="1" dirty="0"/>
          </a:p>
          <a:p>
            <a:endParaRPr lang="en-US" altLang="zh-CN" sz="2400" b="1" dirty="0"/>
          </a:p>
          <a:p>
            <a:r>
              <a:rPr lang="zh-CN" altLang="en-US" sz="2400" b="1" dirty="0"/>
              <a:t>   更高传递速度更快的硬件设施</a:t>
            </a:r>
            <a:endParaRPr lang="en-US" altLang="zh-CN" sz="2400" b="1" dirty="0"/>
          </a:p>
          <a:p>
            <a:endParaRPr lang="en-US" altLang="zh-CN" sz="2400" b="1" dirty="0"/>
          </a:p>
          <a:p>
            <a:endParaRPr lang="en-US" altLang="zh-CN" sz="2400" b="1" dirty="0"/>
          </a:p>
          <a:p>
            <a:endParaRPr lang="en-US" altLang="zh-CN" sz="2400" b="1" dirty="0"/>
          </a:p>
          <a:p>
            <a:r>
              <a:rPr lang="zh-CN" altLang="en-US" sz="2400" b="1" dirty="0"/>
              <a:t>  经过代代研究和本文两种模型的提出会降低产品价格</a:t>
            </a:r>
          </a:p>
        </p:txBody>
      </p:sp>
    </p:spTree>
    <p:extLst>
      <p:ext uri="{BB962C8B-B14F-4D97-AF65-F5344CB8AC3E}">
        <p14:creationId xmlns:p14="http://schemas.microsoft.com/office/powerpoint/2010/main" val="178208628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fade">
                                      <p:cBhvr>
                                        <p:cTn id="30" dur="1000"/>
                                        <p:tgtEl>
                                          <p:spTgt spid="8">
                                            <p:txEl>
                                              <p:pRg st="0" end="0"/>
                                            </p:txEl>
                                          </p:spTgt>
                                        </p:tgtEl>
                                      </p:cBhvr>
                                    </p:animEffect>
                                    <p:anim calcmode="lin" valueType="num">
                                      <p:cBhvr>
                                        <p:cTn id="3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0" end="0"/>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fade">
                                      <p:cBhvr>
                                        <p:cTn id="35" dur="1000"/>
                                        <p:tgtEl>
                                          <p:spTgt spid="8">
                                            <p:txEl>
                                              <p:pRg st="3" end="3"/>
                                            </p:txEl>
                                          </p:spTgt>
                                        </p:tgtEl>
                                      </p:cBhvr>
                                    </p:animEffect>
                                    <p:anim calcmode="lin" valueType="num">
                                      <p:cBhvr>
                                        <p:cTn id="3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8">
                                            <p:txEl>
                                              <p:pRg st="7" end="7"/>
                                            </p:txEl>
                                          </p:spTgt>
                                        </p:tgtEl>
                                        <p:attrNameLst>
                                          <p:attrName>style.visibility</p:attrName>
                                        </p:attrNameLst>
                                      </p:cBhvr>
                                      <p:to>
                                        <p:strVal val="visible"/>
                                      </p:to>
                                    </p:set>
                                    <p:animEffect transition="in" filter="fade">
                                      <p:cBhvr>
                                        <p:cTn id="40" dur="1000"/>
                                        <p:tgtEl>
                                          <p:spTgt spid="8">
                                            <p:txEl>
                                              <p:pRg st="7" end="7"/>
                                            </p:txEl>
                                          </p:spTgt>
                                        </p:tgtEl>
                                      </p:cBhvr>
                                    </p:animEffect>
                                    <p:anim calcmode="lin" valueType="num">
                                      <p:cBhvr>
                                        <p:cTn id="41"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064957" y="728592"/>
            <a:ext cx="2292824" cy="646331"/>
          </a:xfrm>
          <a:prstGeom prst="rect">
            <a:avLst/>
          </a:prstGeom>
          <a:noFill/>
        </p:spPr>
        <p:txBody>
          <a:bodyPr wrap="square" rtlCol="0">
            <a:spAutoFit/>
          </a:bodyPr>
          <a:lstStyle/>
          <a:p>
            <a:r>
              <a:rPr lang="zh-CN" altLang="en-US" sz="3600" dirty="0"/>
              <a:t>参考文献</a:t>
            </a:r>
          </a:p>
        </p:txBody>
      </p:sp>
      <p:pic>
        <p:nvPicPr>
          <p:cNvPr id="13" name="图片 12"/>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345616" y="549495"/>
            <a:ext cx="719341" cy="720000"/>
          </a:xfrm>
          <a:prstGeom prst="rect">
            <a:avLst/>
          </a:prstGeom>
          <a:noFill/>
        </p:spPr>
      </p:pic>
      <p:sp>
        <p:nvSpPr>
          <p:cNvPr id="15" name="矩形 14"/>
          <p:cNvSpPr/>
          <p:nvPr/>
        </p:nvSpPr>
        <p:spPr>
          <a:xfrm>
            <a:off x="3098476" y="1246972"/>
            <a:ext cx="738605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8"/>
          <p:cNvSpPr>
            <a:spLocks noChangeArrowheads="1"/>
          </p:cNvSpPr>
          <p:nvPr/>
        </p:nvSpPr>
        <p:spPr bwMode="auto">
          <a:xfrm>
            <a:off x="345616" y="1811071"/>
            <a:ext cx="11512555" cy="4250068"/>
          </a:xfrm>
          <a:prstGeom prst="rect">
            <a:avLst/>
          </a:prstGeom>
          <a:solidFill>
            <a:srgbClr val="EBEBEB"/>
          </a:solidFill>
          <a:ln w="9525">
            <a:solidFill>
              <a:srgbClr val="999999"/>
            </a:solidFill>
            <a:miter lim="800000"/>
            <a:headEnd/>
            <a:tailEnd/>
          </a:ln>
        </p:spPr>
        <p:txBody>
          <a:bodyPr/>
          <a:lstStyle/>
          <a:p>
            <a:pPr>
              <a:buFont typeface="Arial" pitchFamily="34" charset="0"/>
              <a:buNone/>
              <a:defRPr/>
            </a:pPr>
            <a:endParaRPr lang="zh-CN" altLang="en-US" kern="0">
              <a:solidFill>
                <a:srgbClr val="024C89"/>
              </a:solidFill>
              <a:latin typeface="Arial"/>
              <a:ea typeface="宋体" pitchFamily="2" charset="-122"/>
            </a:endParaRPr>
          </a:p>
        </p:txBody>
      </p:sp>
      <p:sp>
        <p:nvSpPr>
          <p:cNvPr id="31" name="TextBox 23"/>
          <p:cNvSpPr txBox="1">
            <a:spLocks noChangeArrowheads="1"/>
          </p:cNvSpPr>
          <p:nvPr/>
        </p:nvSpPr>
        <p:spPr bwMode="auto">
          <a:xfrm>
            <a:off x="345616" y="1811071"/>
            <a:ext cx="11346712" cy="41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lnSpc>
                <a:spcPct val="150000"/>
              </a:lnSpc>
              <a:spcBef>
                <a:spcPct val="0"/>
              </a:spcBef>
              <a:spcAft>
                <a:spcPct val="0"/>
              </a:spcAft>
              <a:buFont typeface="Arial" pitchFamily="34" charset="0"/>
              <a:buNone/>
            </a:pPr>
            <a:endParaRPr lang="zh-CN" altLang="en-US" sz="1600" dirty="0">
              <a:solidFill>
                <a:srgbClr val="333333"/>
              </a:solidFill>
              <a:latin typeface="微软雅黑" pitchFamily="34" charset="-122"/>
              <a:ea typeface="微软雅黑" pitchFamily="34" charset="-122"/>
            </a:endParaRPr>
          </a:p>
        </p:txBody>
      </p:sp>
      <p:sp>
        <p:nvSpPr>
          <p:cNvPr id="2" name="日期占位符 1">
            <a:extLst>
              <a:ext uri="{FF2B5EF4-FFF2-40B4-BE49-F238E27FC236}">
                <a16:creationId xmlns:a16="http://schemas.microsoft.com/office/drawing/2014/main" id="{B54A88D2-836E-4E23-BD44-415DF3CC4D07}"/>
              </a:ext>
            </a:extLst>
          </p:cNvPr>
          <p:cNvSpPr>
            <a:spLocks noGrp="1"/>
          </p:cNvSpPr>
          <p:nvPr>
            <p:ph type="dt" sz="half" idx="10"/>
          </p:nvPr>
        </p:nvSpPr>
        <p:spPr/>
        <p:txBody>
          <a:bodyPr/>
          <a:lstStyle/>
          <a:p>
            <a:fld id="{B5F80985-83A4-47AB-B108-5555102E9C41}" type="datetime1">
              <a:rPr lang="zh-CN" altLang="en-US" smtClean="0"/>
              <a:t>2021/5/28</a:t>
            </a:fld>
            <a:endParaRPr lang="zh-CN" altLang="en-US"/>
          </a:p>
        </p:txBody>
      </p:sp>
      <p:sp>
        <p:nvSpPr>
          <p:cNvPr id="3" name="页脚占位符 2">
            <a:extLst>
              <a:ext uri="{FF2B5EF4-FFF2-40B4-BE49-F238E27FC236}">
                <a16:creationId xmlns:a16="http://schemas.microsoft.com/office/drawing/2014/main" id="{D93582E2-7D3D-45F4-816C-5EDD6C15C8A4}"/>
              </a:ext>
            </a:extLst>
          </p:cNvPr>
          <p:cNvSpPr>
            <a:spLocks noGrp="1"/>
          </p:cNvSpPr>
          <p:nvPr>
            <p:ph type="ftr" sz="quarter" idx="11"/>
          </p:nvPr>
        </p:nvSpPr>
        <p:spPr/>
        <p:txBody>
          <a:bodyPr/>
          <a:lstStyle/>
          <a:p>
            <a:r>
              <a:rPr lang="zh-CN" altLang="en-US"/>
              <a:t>刘艳祥</a:t>
            </a:r>
          </a:p>
        </p:txBody>
      </p:sp>
      <p:sp>
        <p:nvSpPr>
          <p:cNvPr id="4" name="灯片编号占位符 3">
            <a:extLst>
              <a:ext uri="{FF2B5EF4-FFF2-40B4-BE49-F238E27FC236}">
                <a16:creationId xmlns:a16="http://schemas.microsoft.com/office/drawing/2014/main" id="{3ECCAC52-1A65-4C8C-8E15-593348A46182}"/>
              </a:ext>
            </a:extLst>
          </p:cNvPr>
          <p:cNvSpPr>
            <a:spLocks noGrp="1"/>
          </p:cNvSpPr>
          <p:nvPr>
            <p:ph type="sldNum" sz="quarter" idx="12"/>
          </p:nvPr>
        </p:nvSpPr>
        <p:spPr/>
        <p:txBody>
          <a:bodyPr/>
          <a:lstStyle/>
          <a:p>
            <a:fld id="{F2AC0328-332F-4998-B0C3-3F1F62CED8DA}" type="slidenum">
              <a:rPr lang="zh-CN" altLang="en-US" smtClean="0"/>
              <a:t>8</a:t>
            </a:fld>
            <a:endParaRPr lang="zh-CN" altLang="en-US"/>
          </a:p>
        </p:txBody>
      </p:sp>
      <p:pic>
        <p:nvPicPr>
          <p:cNvPr id="6" name="图片 5">
            <a:extLst>
              <a:ext uri="{FF2B5EF4-FFF2-40B4-BE49-F238E27FC236}">
                <a16:creationId xmlns:a16="http://schemas.microsoft.com/office/drawing/2014/main" id="{11A71CCB-8E1A-4821-AE99-EBE55E8DBB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616" y="1811071"/>
            <a:ext cx="11524342" cy="2503477"/>
          </a:xfrm>
          <a:prstGeom prst="rect">
            <a:avLst/>
          </a:prstGeom>
        </p:spPr>
      </p:pic>
      <p:pic>
        <p:nvPicPr>
          <p:cNvPr id="8" name="图片 7">
            <a:extLst>
              <a:ext uri="{FF2B5EF4-FFF2-40B4-BE49-F238E27FC236}">
                <a16:creationId xmlns:a16="http://schemas.microsoft.com/office/drawing/2014/main" id="{08CDE0AB-E1E9-4AA3-9DA0-FDBD2166C2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042" y="4314548"/>
            <a:ext cx="9783805" cy="1352550"/>
          </a:xfrm>
          <a:prstGeom prst="rect">
            <a:avLst/>
          </a:prstGeom>
        </p:spPr>
      </p:pic>
    </p:spTree>
    <p:extLst>
      <p:ext uri="{BB962C8B-B14F-4D97-AF65-F5344CB8AC3E}">
        <p14:creationId xmlns:p14="http://schemas.microsoft.com/office/powerpoint/2010/main" val="400590673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5545560" y="1524705"/>
            <a:ext cx="2292824" cy="646331"/>
          </a:xfrm>
          <a:prstGeom prst="rect">
            <a:avLst/>
          </a:prstGeom>
          <a:noFill/>
        </p:spPr>
        <p:txBody>
          <a:bodyPr wrap="square" rtlCol="0">
            <a:spAutoFit/>
          </a:bodyPr>
          <a:lstStyle/>
          <a:p>
            <a:r>
              <a:rPr lang="zh-CN" altLang="en-US" sz="3600" dirty="0"/>
              <a:t>致谢</a:t>
            </a:r>
          </a:p>
        </p:txBody>
      </p:sp>
      <p:sp>
        <p:nvSpPr>
          <p:cNvPr id="15" name="矩形 14"/>
          <p:cNvSpPr/>
          <p:nvPr/>
        </p:nvSpPr>
        <p:spPr>
          <a:xfrm flipV="1">
            <a:off x="7241784" y="2105468"/>
            <a:ext cx="4931392" cy="682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V="1">
            <a:off x="-18824" y="2102795"/>
            <a:ext cx="4931392" cy="682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3">
            <a:clrChange>
              <a:clrFrom>
                <a:srgbClr val="FBFBFB"/>
              </a:clrFrom>
              <a:clrTo>
                <a:srgbClr val="FBFBFB">
                  <a:alpha val="0"/>
                </a:srgbClr>
              </a:clrTo>
            </a:clrChange>
            <a:extLst>
              <a:ext uri="{28A0092B-C50C-407E-A947-70E740481C1C}">
                <a14:useLocalDpi xmlns:a14="http://schemas.microsoft.com/office/drawing/2010/main"/>
              </a:ext>
            </a:extLst>
          </a:blip>
          <a:stretch>
            <a:fillRect/>
          </a:stretch>
        </p:blipFill>
        <p:spPr>
          <a:xfrm>
            <a:off x="5644236" y="361736"/>
            <a:ext cx="902596" cy="977294"/>
          </a:xfrm>
          <a:prstGeom prst="rect">
            <a:avLst/>
          </a:prstGeom>
        </p:spPr>
      </p:pic>
      <p:grpSp>
        <p:nvGrpSpPr>
          <p:cNvPr id="23" name="组合 22"/>
          <p:cNvGrpSpPr/>
          <p:nvPr/>
        </p:nvGrpSpPr>
        <p:grpSpPr>
          <a:xfrm>
            <a:off x="5606841" y="5240133"/>
            <a:ext cx="977385" cy="977385"/>
            <a:chOff x="6725180" y="763885"/>
            <a:chExt cx="674999" cy="674999"/>
          </a:xfrm>
          <a:solidFill>
            <a:schemeClr val="tx2"/>
          </a:solidFill>
        </p:grpSpPr>
        <p:sp>
          <p:nvSpPr>
            <p:cNvPr id="24" name="椭圆 23"/>
            <p:cNvSpPr/>
            <p:nvPr/>
          </p:nvSpPr>
          <p:spPr>
            <a:xfrm>
              <a:off x="6725180" y="763885"/>
              <a:ext cx="674999" cy="674999"/>
            </a:xfrm>
            <a:prstGeom prst="ellipse">
              <a:avLst/>
            </a:prstGeom>
            <a:solidFill>
              <a:srgbClr val="2D74B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矩形 26"/>
            <p:cNvSpPr/>
            <p:nvPr/>
          </p:nvSpPr>
          <p:spPr>
            <a:xfrm>
              <a:off x="6889470" y="927651"/>
              <a:ext cx="223363" cy="223363"/>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矩形 27"/>
            <p:cNvSpPr/>
            <p:nvPr/>
          </p:nvSpPr>
          <p:spPr>
            <a:xfrm>
              <a:off x="7041870" y="1080051"/>
              <a:ext cx="223363" cy="223363"/>
            </a:xfrm>
            <a:prstGeom prst="rect">
              <a:avLst/>
            </a:prstGeom>
            <a:no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sp>
        <p:nvSpPr>
          <p:cNvPr id="3" name="文本框 2"/>
          <p:cNvSpPr txBox="1"/>
          <p:nvPr/>
        </p:nvSpPr>
        <p:spPr>
          <a:xfrm>
            <a:off x="1355516" y="2421348"/>
            <a:ext cx="9419772" cy="2110834"/>
          </a:xfrm>
          <a:prstGeom prst="rect">
            <a:avLst/>
          </a:prstGeom>
          <a:noFill/>
        </p:spPr>
        <p:txBody>
          <a:bodyPr wrap="square" rtlCol="0">
            <a:spAutoFit/>
          </a:bodyPr>
          <a:lstStyle/>
          <a:p>
            <a:pPr algn="ctr">
              <a:lnSpc>
                <a:spcPct val="150000"/>
              </a:lnSpc>
            </a:pPr>
            <a:endParaRPr lang="en-US" altLang="zh-CN" dirty="0"/>
          </a:p>
          <a:p>
            <a:pPr algn="ctr">
              <a:lnSpc>
                <a:spcPct val="150000"/>
              </a:lnSpc>
            </a:pPr>
            <a:r>
              <a:rPr lang="zh-CN" altLang="en-US" sz="2400" dirty="0"/>
              <a:t>衷心的感谢所有关心和帮助过我的老师和朋友。</a:t>
            </a:r>
            <a:endParaRPr lang="en-US" altLang="zh-CN" sz="2400" dirty="0"/>
          </a:p>
          <a:p>
            <a:pPr algn="ctr">
              <a:lnSpc>
                <a:spcPct val="150000"/>
              </a:lnSpc>
            </a:pPr>
            <a:r>
              <a:rPr lang="zh-CN" altLang="en-US" sz="2400" dirty="0"/>
              <a:t>并向参与此次答辩的老师致以深深的谢意</a:t>
            </a:r>
            <a:endParaRPr lang="en-US" altLang="zh-CN" sz="2400" dirty="0"/>
          </a:p>
          <a:p>
            <a:pPr algn="ctr">
              <a:lnSpc>
                <a:spcPct val="150000"/>
              </a:lnSpc>
            </a:pPr>
            <a:r>
              <a:rPr lang="zh-CN" altLang="en-US" sz="2400" dirty="0"/>
              <a:t>欠缺之处敬请斧正</a:t>
            </a:r>
          </a:p>
        </p:txBody>
      </p:sp>
      <p:sp>
        <p:nvSpPr>
          <p:cNvPr id="2" name="日期占位符 1">
            <a:extLst>
              <a:ext uri="{FF2B5EF4-FFF2-40B4-BE49-F238E27FC236}">
                <a16:creationId xmlns:a16="http://schemas.microsoft.com/office/drawing/2014/main" id="{46E39B4A-EFA6-43CA-9914-56B1088F97EA}"/>
              </a:ext>
            </a:extLst>
          </p:cNvPr>
          <p:cNvSpPr>
            <a:spLocks noGrp="1"/>
          </p:cNvSpPr>
          <p:nvPr>
            <p:ph type="dt" sz="half" idx="10"/>
          </p:nvPr>
        </p:nvSpPr>
        <p:spPr/>
        <p:txBody>
          <a:bodyPr/>
          <a:lstStyle/>
          <a:p>
            <a:fld id="{AA7BBE88-B404-4096-83E0-59DE0CE217DA}" type="datetime1">
              <a:rPr lang="zh-CN" altLang="en-US" smtClean="0"/>
              <a:t>2021/5/28</a:t>
            </a:fld>
            <a:endParaRPr lang="zh-CN" altLang="en-US"/>
          </a:p>
        </p:txBody>
      </p:sp>
      <p:sp>
        <p:nvSpPr>
          <p:cNvPr id="4" name="页脚占位符 3">
            <a:extLst>
              <a:ext uri="{FF2B5EF4-FFF2-40B4-BE49-F238E27FC236}">
                <a16:creationId xmlns:a16="http://schemas.microsoft.com/office/drawing/2014/main" id="{DAC64755-BFD1-4F00-AF4F-7991711F8B5D}"/>
              </a:ext>
            </a:extLst>
          </p:cNvPr>
          <p:cNvSpPr>
            <a:spLocks noGrp="1"/>
          </p:cNvSpPr>
          <p:nvPr>
            <p:ph type="ftr" sz="quarter" idx="11"/>
          </p:nvPr>
        </p:nvSpPr>
        <p:spPr/>
        <p:txBody>
          <a:bodyPr/>
          <a:lstStyle/>
          <a:p>
            <a:r>
              <a:rPr lang="zh-CN" altLang="en-US"/>
              <a:t>刘艳祥</a:t>
            </a:r>
          </a:p>
        </p:txBody>
      </p:sp>
      <p:sp>
        <p:nvSpPr>
          <p:cNvPr id="5" name="灯片编号占位符 4">
            <a:extLst>
              <a:ext uri="{FF2B5EF4-FFF2-40B4-BE49-F238E27FC236}">
                <a16:creationId xmlns:a16="http://schemas.microsoft.com/office/drawing/2014/main" id="{867F8432-26B7-44B5-95E4-0F25B13346C2}"/>
              </a:ext>
            </a:extLst>
          </p:cNvPr>
          <p:cNvSpPr>
            <a:spLocks noGrp="1"/>
          </p:cNvSpPr>
          <p:nvPr>
            <p:ph type="sldNum" sz="quarter" idx="12"/>
          </p:nvPr>
        </p:nvSpPr>
        <p:spPr/>
        <p:txBody>
          <a:bodyPr/>
          <a:lstStyle/>
          <a:p>
            <a:fld id="{F2AC0328-332F-4998-B0C3-3F1F62CED8DA}" type="slidenum">
              <a:rPr lang="zh-CN" altLang="en-US" smtClean="0"/>
              <a:t>9</a:t>
            </a:fld>
            <a:endParaRPr lang="zh-CN" altLang="en-US"/>
          </a:p>
        </p:txBody>
      </p:sp>
    </p:spTree>
    <p:extLst>
      <p:ext uri="{BB962C8B-B14F-4D97-AF65-F5344CB8AC3E}">
        <p14:creationId xmlns:p14="http://schemas.microsoft.com/office/powerpoint/2010/main" val="2117682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10000">
        <p15:prstTrans prst="curtains"/>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25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2">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1071</Words>
  <Application>Microsoft Office PowerPoint</Application>
  <PresentationFormat>宽屏</PresentationFormat>
  <Paragraphs>120</Paragraphs>
  <Slides>9</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等线</vt:lpstr>
      <vt:lpstr>微软雅黑</vt:lpstr>
      <vt:lpstr>Arial</vt:lpstr>
      <vt:lpstr>Arial Black</vt:lpstr>
      <vt:lpstr>Bahnschrift SemiLight</vt:lpstr>
      <vt:lpstr>Calibri</vt:lpstr>
      <vt:lpstr>Calibri Light</vt:lpstr>
      <vt:lpstr>Cambria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liuyanxiang liu</cp:lastModifiedBy>
  <cp:revision>133</cp:revision>
  <dcterms:created xsi:type="dcterms:W3CDTF">2016-05-04T06:23:17Z</dcterms:created>
  <dcterms:modified xsi:type="dcterms:W3CDTF">2021-05-28T04:01:29Z</dcterms:modified>
</cp:coreProperties>
</file>