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7" r:id="rId3"/>
    <p:sldId id="256" r:id="rId5"/>
    <p:sldId id="258" r:id="rId6"/>
    <p:sldId id="262" r:id="rId7"/>
    <p:sldId id="259" r:id="rId8"/>
    <p:sldId id="263" r:id="rId9"/>
    <p:sldId id="266" r:id="rId10"/>
    <p:sldId id="260" r:id="rId11"/>
    <p:sldId id="265" r:id="rId12"/>
    <p:sldId id="267" r:id="rId13"/>
    <p:sldId id="268" r:id="rId14"/>
    <p:sldId id="269" r:id="rId15"/>
    <p:sldId id="284" r:id="rId16"/>
    <p:sldId id="271" r:id="rId17"/>
    <p:sldId id="261" r:id="rId18"/>
    <p:sldId id="272" r:id="rId19"/>
    <p:sldId id="280" r:id="rId20"/>
    <p:sldId id="281" r:id="rId21"/>
    <p:sldId id="285" r:id="rId22"/>
    <p:sldId id="276"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567FBD"/>
    <a:srgbClr val="7A99B8"/>
    <a:srgbClr val="91AAC5"/>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114" y="318"/>
      </p:cViewPr>
      <p:guideLst>
        <p:guide orient="horz" pos="2165"/>
        <p:guide pos="3803"/>
      </p:guideLst>
    </p:cSldViewPr>
  </p:slideViewPr>
  <p:notesTextViewPr>
    <p:cViewPr>
      <p:scale>
        <a:sx n="1" d="1"/>
        <a:sy n="1" d="1"/>
      </p:scale>
      <p:origin x="0" y="0"/>
    </p:cViewPr>
  </p:notesTextViewPr>
  <p:sorterViewPr>
    <p:cViewPr>
      <p:scale>
        <a:sx n="150" d="100"/>
        <a:sy n="150" d="100"/>
      </p:scale>
      <p:origin x="0" y="-106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5.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 name="任意多边形 18"/>
          <p:cNvSpPr/>
          <p:nvPr userDrawn="1"/>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userDrawn="1"/>
        </p:nvPicPr>
        <p:blipFill>
          <a:blip r:embed="rId2"/>
          <a:stretch>
            <a:fillRect/>
          </a:stretch>
        </p:blipFill>
        <p:spPr>
          <a:xfrm>
            <a:off x="17780" y="579120"/>
            <a:ext cx="12186920" cy="5699125"/>
          </a:xfrm>
          <a:prstGeom prst="rect">
            <a:avLst/>
          </a:prstGeom>
        </p:spPr>
      </p:pic>
    </p:spTree>
  </p:cSld>
  <p:clrMapOvr>
    <a:masterClrMapping/>
  </p:clrMapOvr>
  <p:transition advTm="3000">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3000">
    <p:pull dir="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1"/>
          <a:stretch>
            <a:fillRect/>
          </a:stretch>
        </p:blipFill>
        <p:spPr>
          <a:xfrm>
            <a:off x="200660" y="1029335"/>
            <a:ext cx="12186920" cy="3808730"/>
          </a:xfrm>
          <a:prstGeom prst="rect">
            <a:avLst/>
          </a:prstGeom>
        </p:spPr>
      </p:pic>
      <p:sp>
        <p:nvSpPr>
          <p:cNvPr id="14" name="文本框 13"/>
          <p:cNvSpPr txBox="1"/>
          <p:nvPr/>
        </p:nvSpPr>
        <p:spPr>
          <a:xfrm>
            <a:off x="3021965" y="3733165"/>
            <a:ext cx="6009640" cy="506730"/>
          </a:xfrm>
          <a:prstGeom prst="rect">
            <a:avLst/>
          </a:prstGeom>
          <a:noFill/>
        </p:spPr>
        <p:txBody>
          <a:bodyPr wrap="square" rtlCol="0" anchor="ctr">
            <a:spAutoFit/>
          </a:bodyPr>
          <a:lstStyle/>
          <a:p>
            <a:pPr algn="ctr">
              <a:lnSpc>
                <a:spcPct val="150000"/>
              </a:lnSpc>
            </a:pPr>
            <a:r>
              <a:rPr lang="zh-CN" altLang="en-US" dirty="0">
                <a:solidFill>
                  <a:schemeClr val="tx1"/>
                </a:solidFill>
                <a:latin typeface="微软雅黑" panose="020B0503020204020204" pitchFamily="34" charset="-122"/>
                <a:ea typeface="微软雅黑" panose="020B0503020204020204" pitchFamily="34" charset="-122"/>
              </a:rPr>
              <a:t>汇报人</a:t>
            </a:r>
            <a:r>
              <a:rPr lang="zh-CN" altLang="en-US" dirty="0" smtClean="0">
                <a:solidFill>
                  <a:schemeClr val="tx1"/>
                </a:solidFill>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sym typeface="+mn-ea"/>
              </a:rPr>
              <a:t>刘艳祥</a:t>
            </a: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solidFill>
                  <a:schemeClr val="tx1"/>
                </a:solidFill>
                <a:latin typeface="微软雅黑" panose="020B0503020204020204" pitchFamily="34" charset="-122"/>
                <a:ea typeface="微软雅黑" panose="020B0503020204020204" pitchFamily="34" charset="-122"/>
              </a:rPr>
              <a:t>卢海洋</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豆昊航</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任志国</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李建济</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马文光</a:t>
            </a:r>
            <a:r>
              <a:rPr lang="en-US" altLang="zh-CN" dirty="0" smtClean="0">
                <a:solidFill>
                  <a:schemeClr val="tx1"/>
                </a:solidFill>
                <a:latin typeface="微软雅黑" panose="020B0503020204020204" pitchFamily="34" charset="-122"/>
                <a:ea typeface="微软雅黑" panose="020B0503020204020204" pitchFamily="34" charset="-122"/>
              </a:rPr>
              <a:t> </a:t>
            </a:r>
            <a:endParaRPr lang="zh-CN" altLang="en-US" dirty="0" smtClean="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644140" y="2163445"/>
            <a:ext cx="6903720" cy="1014730"/>
          </a:xfrm>
          <a:prstGeom prst="rect">
            <a:avLst/>
          </a:prstGeom>
          <a:noFill/>
        </p:spPr>
        <p:txBody>
          <a:bodyPr wrap="square" rtlCol="0">
            <a:spAutoFit/>
          </a:bodyPr>
          <a:lstStyle/>
          <a:p>
            <a:pPr algn="ctr"/>
            <a:r>
              <a:rPr lang="zh-CN" altLang="en-US" sz="6000" b="1">
                <a:solidFill>
                  <a:schemeClr val="tx1"/>
                </a:solidFill>
                <a:latin typeface="微软雅黑" panose="020B0503020204020204" pitchFamily="34" charset="-122"/>
                <a:ea typeface="微软雅黑" panose="020B0503020204020204" pitchFamily="34" charset="-122"/>
              </a:rPr>
              <a:t>教室管理系统</a:t>
            </a:r>
            <a:endParaRPr lang="zh-CN" altLang="en-US" sz="6000" b="1">
              <a:solidFill>
                <a:schemeClr val="tx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834005" y="3416935"/>
            <a:ext cx="6385560" cy="0"/>
          </a:xfrm>
          <a:prstGeom prst="line">
            <a:avLst/>
          </a:prstGeom>
          <a:ln cap="rnd">
            <a:solidFill>
              <a:schemeClr val="bg1">
                <a:lumMod val="6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 calcmode="lin" valueType="num">
                                      <p:cBhvr>
                                        <p:cTn id="1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8" dur="2000" fill="hold"/>
                                        <p:tgtEl>
                                          <p:spTgt spid="7"/>
                                        </p:tgtEl>
                                        <p:attrNameLst>
                                          <p:attrName>ppt_y</p:attrName>
                                        </p:attrNameLst>
                                      </p:cBhvr>
                                      <p:tavLst>
                                        <p:tav tm="0">
                                          <p:val>
                                            <p:strVal val="#ppt_y"/>
                                          </p:val>
                                        </p:tav>
                                        <p:tav tm="100000">
                                          <p:val>
                                            <p:strVal val="#ppt_y"/>
                                          </p:val>
                                        </p:tav>
                                      </p:tavLst>
                                    </p:anim>
                                    <p:anim calcmode="lin" valueType="num">
                                      <p:cBhvr>
                                        <p:cTn id="1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2000" tmFilter="0,0; .5, 1; 1, 1"/>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ircle(in)">
                                      <p:cBhvr>
                                        <p:cTn id="26" dur="2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2000" fill="hold"/>
                                        <p:tgtEl>
                                          <p:spTgt spid="14"/>
                                        </p:tgtEl>
                                        <p:attrNameLst>
                                          <p:attrName>ppt_x</p:attrName>
                                        </p:attrNameLst>
                                      </p:cBhvr>
                                      <p:tavLst>
                                        <p:tav tm="0">
                                          <p:val>
                                            <p:strVal val="1+#ppt_w/2"/>
                                          </p:val>
                                        </p:tav>
                                        <p:tav tm="100000">
                                          <p:val>
                                            <p:strVal val="#ppt_x"/>
                                          </p:val>
                                        </p:tav>
                                      </p:tavLst>
                                    </p:anim>
                                    <p:anim calcmode="lin" valueType="num">
                                      <p:cBhvr additive="base">
                                        <p:cTn id="32" dur="2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492125"/>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9" name="Rectangle 47"/>
          <p:cNvSpPr/>
          <p:nvPr/>
        </p:nvSpPr>
        <p:spPr>
          <a:xfrm>
            <a:off x="1699679" y="894124"/>
            <a:ext cx="2833079" cy="430530"/>
          </a:xfrm>
          <a:prstGeom prst="rect">
            <a:avLst/>
          </a:prstGeom>
        </p:spPr>
        <p:txBody>
          <a:bodyPr wrap="square" lIns="0" tIns="0" rIns="0" bIns="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操作流程图</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graphicFrame>
        <p:nvGraphicFramePr>
          <p:cNvPr id="3" name="对象 114"/>
          <p:cNvGraphicFramePr>
            <a:graphicFrameLocks noChangeAspect="1"/>
          </p:cNvGraphicFramePr>
          <p:nvPr>
            <p:custDataLst>
              <p:tags r:id="rId1"/>
            </p:custDataLst>
          </p:nvPr>
        </p:nvGraphicFramePr>
        <p:xfrm>
          <a:off x="6877050" y="1424305"/>
          <a:ext cx="4600246" cy="4615434"/>
        </p:xfrm>
        <a:graphic>
          <a:graphicData uri="http://schemas.openxmlformats.org/presentationml/2006/ole">
            <mc:AlternateContent xmlns:mc="http://schemas.openxmlformats.org/markup-compatibility/2006">
              <mc:Choice xmlns:v="urn:schemas-microsoft-com:vml" Requires="v">
                <p:oleObj spid="_x0000_s3076" name="" r:id="rId2" imgW="4769485" imgH="6993255" progId="Visio.Drawing.11">
                  <p:embed/>
                </p:oleObj>
              </mc:Choice>
              <mc:Fallback>
                <p:oleObj name="" r:id="rId2" imgW="4769485" imgH="6993255" progId="Visio.Drawing.11">
                  <p:embed/>
                  <p:pic>
                    <p:nvPicPr>
                      <p:cNvPr id="0" name="图片 3075"/>
                      <p:cNvPicPr/>
                      <p:nvPr/>
                    </p:nvPicPr>
                    <p:blipFill>
                      <a:blip r:embed="rId3"/>
                      <a:stretch>
                        <a:fillRect/>
                      </a:stretch>
                    </p:blipFill>
                    <p:spPr>
                      <a:xfrm>
                        <a:off x="6877050" y="1424305"/>
                        <a:ext cx="4600246" cy="4615434"/>
                      </a:xfrm>
                      <a:prstGeom prst="rect">
                        <a:avLst/>
                      </a:prstGeom>
                      <a:noFill/>
                      <a:ln w="38100">
                        <a:noFill/>
                        <a:miter/>
                      </a:ln>
                    </p:spPr>
                  </p:pic>
                </p:oleObj>
              </mc:Fallback>
            </mc:AlternateContent>
          </a:graphicData>
        </a:graphic>
      </p:graphicFrame>
      <p:sp>
        <p:nvSpPr>
          <p:cNvPr id="4" name="文本框 3"/>
          <p:cNvSpPr txBox="1"/>
          <p:nvPr/>
        </p:nvSpPr>
        <p:spPr>
          <a:xfrm>
            <a:off x="1080135" y="2162810"/>
            <a:ext cx="5170170" cy="1322070"/>
          </a:xfrm>
          <a:prstGeom prst="rect">
            <a:avLst/>
          </a:prstGeom>
          <a:noFill/>
        </p:spPr>
        <p:txBody>
          <a:bodyPr wrap="square" rtlCol="0">
            <a:spAutoFit/>
          </a:bodyPr>
          <a:p>
            <a:pPr indent="601345" fontAlgn="auto"/>
            <a:r>
              <a:rPr lang="zh-CN" altLang="en-US" sz="2000"/>
              <a:t>用户进入系统前在登录页面根据要求填写用户名和密码，选择角色等信息，点击登录进行登录操作</a:t>
            </a:r>
            <a:endParaRPr lang="zh-CN" altLang="en-US" sz="2000"/>
          </a:p>
          <a:p>
            <a:pPr indent="601345" fontAlgn="auto"/>
            <a:r>
              <a:rPr lang="zh-CN" altLang="en-US" sz="2000"/>
              <a:t>系统登录流程图，如图所示：</a:t>
            </a:r>
            <a:endParaRPr lang="zh-CN" altLang="en-US" sz="2000"/>
          </a:p>
        </p:txBody>
      </p:sp>
    </p:spTree>
  </p:cSld>
  <p:clrMapOvr>
    <a:masterClrMapping/>
  </p:clrMapOvr>
  <p:transition>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70621" y="832568"/>
            <a:ext cx="448364" cy="492125"/>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03</a:t>
            </a:r>
            <a:endParaRPr lang="zh-CN" altLang="en-US"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9" name="Rectangle 47"/>
          <p:cNvSpPr/>
          <p:nvPr/>
        </p:nvSpPr>
        <p:spPr>
          <a:xfrm>
            <a:off x="1699679" y="894124"/>
            <a:ext cx="2833079" cy="430530"/>
          </a:xfrm>
          <a:prstGeom prst="rect">
            <a:avLst/>
          </a:prstGeom>
        </p:spPr>
        <p:txBody>
          <a:bodyPr wrap="square" lIns="0" tIns="0" rIns="0" bIns="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页面设计</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24" name="圆角矩形 23"/>
          <p:cNvSpPr/>
          <p:nvPr/>
        </p:nvSpPr>
        <p:spPr>
          <a:xfrm rot="10800000" flipV="1">
            <a:off x="1006219" y="1671489"/>
            <a:ext cx="1299872" cy="491115"/>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关键词</a:t>
            </a:r>
            <a:endParaRPr lang="zh-CN" altLang="en-US" sz="2400" dirty="0">
              <a:latin typeface="微软雅黑" panose="020B0503020204020204" pitchFamily="34" charset="-122"/>
              <a:ea typeface="微软雅黑" panose="020B0503020204020204" pitchFamily="34" charset="-122"/>
            </a:endParaRPr>
          </a:p>
        </p:txBody>
      </p:sp>
      <p:sp>
        <p:nvSpPr>
          <p:cNvPr id="25" name="矩形 24"/>
          <p:cNvSpPr/>
          <p:nvPr/>
        </p:nvSpPr>
        <p:spPr>
          <a:xfrm>
            <a:off x="2540359" y="1590583"/>
            <a:ext cx="8239260" cy="729615"/>
          </a:xfrm>
          <a:prstGeom prst="rect">
            <a:avLst/>
          </a:prstGeom>
        </p:spPr>
        <p:txBody>
          <a:bodyPr wrap="square" lIns="91436" tIns="45718" rIns="91436" bIns="45718">
            <a:spAutoFit/>
          </a:bodyPr>
          <a:lstStyle/>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使用大量的</a:t>
            </a:r>
            <a:r>
              <a:rPr lang="en-US" altLang="zh-CN" sz="1600" dirty="0">
                <a:solidFill>
                  <a:schemeClr val="tx1"/>
                </a:solidFill>
                <a:latin typeface="微软雅黑" panose="020B0503020204020204" pitchFamily="34" charset="-122"/>
                <a:ea typeface="微软雅黑" panose="020B0503020204020204" pitchFamily="34" charset="-122"/>
              </a:rPr>
              <a:t>Qt</a:t>
            </a:r>
            <a:r>
              <a:rPr lang="zh-CN" altLang="en-US" sz="1600" dirty="0">
                <a:solidFill>
                  <a:schemeClr val="tx1"/>
                </a:solidFill>
                <a:latin typeface="微软雅黑" panose="020B0503020204020204" pitchFamily="34" charset="-122"/>
                <a:ea typeface="微软雅黑" panose="020B0503020204020204" pitchFamily="34" charset="-122"/>
              </a:rPr>
              <a:t>内置组件来充实页面</a:t>
            </a:r>
            <a:r>
              <a:rPr lang="en-US" altLang="zh-CN" sz="1600" dirty="0">
                <a:solidFill>
                  <a:schemeClr val="tx1"/>
                </a:solidFill>
                <a:latin typeface="微软雅黑" panose="020B0503020204020204" pitchFamily="34" charset="-122"/>
                <a:ea typeface="微软雅黑" panose="020B0503020204020204" pitchFamily="34" charset="-122"/>
              </a:rPr>
              <a:t>:QPushbutton QLabel QRadioButton QLineEdit </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使用</a:t>
            </a:r>
            <a:r>
              <a:rPr lang="en-US" altLang="zh-CN" sz="1600" dirty="0">
                <a:solidFill>
                  <a:schemeClr val="tx1"/>
                </a:solidFill>
                <a:latin typeface="微软雅黑" panose="020B0503020204020204" pitchFamily="34" charset="-122"/>
                <a:ea typeface="微软雅黑" panose="020B0503020204020204" pitchFamily="34" charset="-122"/>
              </a:rPr>
              <a:t>QTableView</a:t>
            </a:r>
            <a:r>
              <a:rPr lang="zh-CN" altLang="en-US" sz="1600" dirty="0">
                <a:solidFill>
                  <a:schemeClr val="tx1"/>
                </a:solidFill>
                <a:latin typeface="微软雅黑" panose="020B0503020204020204" pitchFamily="34" charset="-122"/>
                <a:ea typeface="微软雅黑" panose="020B0503020204020204" pitchFamily="34" charset="-122"/>
              </a:rPr>
              <a:t>可视化数据，</a:t>
            </a:r>
            <a:r>
              <a:rPr lang="en-US" altLang="zh-CN" sz="1600" dirty="0">
                <a:solidFill>
                  <a:schemeClr val="tx1"/>
                </a:solidFill>
                <a:latin typeface="微软雅黑" panose="020B0503020204020204" pitchFamily="34" charset="-122"/>
                <a:ea typeface="微软雅黑" panose="020B0503020204020204" pitchFamily="34" charset="-122"/>
              </a:rPr>
              <a:t>QStackedWidget</a:t>
            </a:r>
            <a:r>
              <a:rPr lang="zh-CN" altLang="en-US" sz="1600" dirty="0">
                <a:solidFill>
                  <a:schemeClr val="tx1"/>
                </a:solidFill>
                <a:latin typeface="微软雅黑" panose="020B0503020204020204" pitchFamily="34" charset="-122"/>
                <a:ea typeface="微软雅黑" panose="020B0503020204020204" pitchFamily="34" charset="-122"/>
              </a:rPr>
              <a:t>制作菜单栏</a:t>
            </a:r>
            <a:endParaRPr lang="zh-CN" altLang="en-US" sz="1600" dirty="0">
              <a:solidFill>
                <a:schemeClr val="tx1"/>
              </a:solidFill>
              <a:latin typeface="微软雅黑" panose="020B0503020204020204" pitchFamily="34" charset="-122"/>
              <a:ea typeface="微软雅黑" panose="020B0503020204020204" pitchFamily="34" charset="-122"/>
            </a:endParaRPr>
          </a:p>
        </p:txBody>
      </p:sp>
      <p:pic>
        <p:nvPicPr>
          <p:cNvPr id="3" name="图片 2" descr="sub"/>
          <p:cNvPicPr>
            <a:picLocks noChangeAspect="1"/>
          </p:cNvPicPr>
          <p:nvPr/>
        </p:nvPicPr>
        <p:blipFill>
          <a:blip r:embed="rId1"/>
          <a:stretch>
            <a:fillRect/>
          </a:stretch>
        </p:blipFill>
        <p:spPr>
          <a:xfrm>
            <a:off x="348615" y="2679700"/>
            <a:ext cx="3400425" cy="3343275"/>
          </a:xfrm>
          <a:prstGeom prst="rect">
            <a:avLst/>
          </a:prstGeom>
        </p:spPr>
      </p:pic>
      <p:pic>
        <p:nvPicPr>
          <p:cNvPr id="5" name="图片 4" descr="sub2"/>
          <p:cNvPicPr>
            <a:picLocks noChangeAspect="1"/>
          </p:cNvPicPr>
          <p:nvPr/>
        </p:nvPicPr>
        <p:blipFill>
          <a:blip r:embed="rId2"/>
          <a:stretch>
            <a:fillRect/>
          </a:stretch>
        </p:blipFill>
        <p:spPr>
          <a:xfrm>
            <a:off x="3885565" y="3460750"/>
            <a:ext cx="8306474" cy="2186940"/>
          </a:xfrm>
          <a:prstGeom prst="rect">
            <a:avLst/>
          </a:prstGeom>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Left)">
                                      <p:cBhvr>
                                        <p:cTn id="7" dur="2000"/>
                                        <p:tgtEl>
                                          <p:spTgt spid="24"/>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strips(downLeft)">
                                      <p:cBhvr>
                                        <p:cTn id="10"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rot="5400000">
            <a:off x="1947778" y="1577380"/>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a:spLocks noChangeAspect="1"/>
          </p:cNvSpPr>
          <p:nvPr/>
        </p:nvSpPr>
        <p:spPr>
          <a:xfrm>
            <a:off x="1387270" y="2156978"/>
            <a:ext cx="843365" cy="843364"/>
          </a:xfrm>
          <a:prstGeom prst="ellipse">
            <a:avLst/>
          </a:prstGeom>
          <a:solidFill>
            <a:srgbClr val="FFFFFF"/>
          </a:solidFill>
          <a:ln w="381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 name="组合 9"/>
          <p:cNvGrpSpPr>
            <a:grpSpLocks noChangeAspect="1"/>
          </p:cNvGrpSpPr>
          <p:nvPr/>
        </p:nvGrpSpPr>
        <p:grpSpPr>
          <a:xfrm>
            <a:off x="1635226" y="2384720"/>
            <a:ext cx="347974" cy="389149"/>
            <a:chOff x="5999255" y="3275006"/>
            <a:chExt cx="402656" cy="450303"/>
          </a:xfrm>
          <a:solidFill>
            <a:schemeClr val="tx2">
              <a:lumMod val="60000"/>
              <a:lumOff val="40000"/>
            </a:schemeClr>
          </a:solidFill>
          <a:effectLst/>
        </p:grpSpPr>
        <p:sp>
          <p:nvSpPr>
            <p:cNvPr id="11"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10"/>
            <p:cNvSpPr>
              <a:spLocks noEditPoints="1"/>
            </p:cNvSpPr>
            <p:nvPr/>
          </p:nvSpPr>
          <p:spPr bwMode="auto">
            <a:xfrm>
              <a:off x="6081468" y="3456248"/>
              <a:ext cx="30829" cy="30829"/>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11"/>
            <p:cNvSpPr>
              <a:spLocks noEditPoints="1"/>
            </p:cNvSpPr>
            <p:nvPr/>
          </p:nvSpPr>
          <p:spPr bwMode="auto">
            <a:xfrm>
              <a:off x="6172090" y="3380575"/>
              <a:ext cx="97161" cy="9716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6" name="等腰三角形 15"/>
          <p:cNvSpPr/>
          <p:nvPr/>
        </p:nvSpPr>
        <p:spPr>
          <a:xfrm rot="5400000">
            <a:off x="9105854" y="1577381"/>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a:spLocks noChangeAspect="1"/>
          </p:cNvSpPr>
          <p:nvPr/>
        </p:nvSpPr>
        <p:spPr>
          <a:xfrm>
            <a:off x="8507246" y="1961399"/>
            <a:ext cx="843365" cy="843364"/>
          </a:xfrm>
          <a:prstGeom prst="ellipse">
            <a:avLst/>
          </a:prstGeom>
          <a:solidFill>
            <a:srgbClr val="FFFFFF"/>
          </a:solidFill>
          <a:ln w="381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8818785" y="2242718"/>
            <a:ext cx="339665" cy="336162"/>
            <a:chOff x="6967126" y="4092464"/>
            <a:chExt cx="453105" cy="448433"/>
          </a:xfrm>
          <a:solidFill>
            <a:schemeClr val="bg2">
              <a:lumMod val="50000"/>
            </a:schemeClr>
          </a:solidFill>
          <a:effectLst/>
        </p:grpSpPr>
        <p:sp>
          <p:nvSpPr>
            <p:cNvPr id="19"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1" name="等腰三角形 20"/>
          <p:cNvSpPr/>
          <p:nvPr/>
        </p:nvSpPr>
        <p:spPr>
          <a:xfrm rot="5400000">
            <a:off x="6780777" y="1577380"/>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a:spLocks noChangeAspect="1"/>
          </p:cNvSpPr>
          <p:nvPr/>
        </p:nvSpPr>
        <p:spPr>
          <a:xfrm>
            <a:off x="6260909" y="2011563"/>
            <a:ext cx="843365" cy="843364"/>
          </a:xfrm>
          <a:prstGeom prst="ellipse">
            <a:avLst/>
          </a:prstGeom>
          <a:solidFill>
            <a:srgbClr val="FFFFFF"/>
          </a:solidFill>
          <a:ln w="381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 name="组合 22"/>
          <p:cNvGrpSpPr/>
          <p:nvPr/>
        </p:nvGrpSpPr>
        <p:grpSpPr>
          <a:xfrm>
            <a:off x="6515579" y="2228226"/>
            <a:ext cx="317228" cy="405698"/>
            <a:chOff x="1605186" y="572440"/>
            <a:chExt cx="563562" cy="720725"/>
          </a:xfrm>
          <a:solidFill>
            <a:schemeClr val="tx2">
              <a:lumMod val="60000"/>
              <a:lumOff val="40000"/>
            </a:schemeClr>
          </a:solidFill>
          <a:effectLst/>
        </p:grpSpPr>
        <p:sp>
          <p:nvSpPr>
            <p:cNvPr id="24"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7" name="等腰三角形 26"/>
          <p:cNvSpPr/>
          <p:nvPr/>
        </p:nvSpPr>
        <p:spPr>
          <a:xfrm rot="5400000">
            <a:off x="4320867" y="1577380"/>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a:spLocks noChangeAspect="1"/>
          </p:cNvSpPr>
          <p:nvPr/>
        </p:nvSpPr>
        <p:spPr>
          <a:xfrm>
            <a:off x="3807984" y="2011563"/>
            <a:ext cx="843365" cy="843364"/>
          </a:xfrm>
          <a:prstGeom prst="ellipse">
            <a:avLst/>
          </a:prstGeom>
          <a:solidFill>
            <a:srgbClr val="FFFFFF"/>
          </a:solidFill>
          <a:ln w="381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9" name="组合 28"/>
          <p:cNvGrpSpPr/>
          <p:nvPr/>
        </p:nvGrpSpPr>
        <p:grpSpPr>
          <a:xfrm>
            <a:off x="4049273" y="2304780"/>
            <a:ext cx="334312" cy="332704"/>
            <a:chOff x="-136302" y="1682102"/>
            <a:chExt cx="660401" cy="657225"/>
          </a:xfrm>
          <a:solidFill>
            <a:schemeClr val="bg2">
              <a:lumMod val="50000"/>
            </a:schemeClr>
          </a:solidFill>
          <a:effectLst/>
        </p:grpSpPr>
        <p:sp>
          <p:nvSpPr>
            <p:cNvPr id="30" name="Freeform 36"/>
            <p:cNvSpPr/>
            <p:nvPr/>
          </p:nvSpPr>
          <p:spPr bwMode="auto">
            <a:xfrm>
              <a:off x="214536" y="1682102"/>
              <a:ext cx="309563"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37"/>
            <p:cNvSpPr/>
            <p:nvPr/>
          </p:nvSpPr>
          <p:spPr bwMode="auto">
            <a:xfrm>
              <a:off x="-136302" y="1682102"/>
              <a:ext cx="660400"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2" name="文本框 31"/>
          <p:cNvSpPr txBox="1"/>
          <p:nvPr/>
        </p:nvSpPr>
        <p:spPr>
          <a:xfrm>
            <a:off x="1387697" y="3419547"/>
            <a:ext cx="1523315" cy="398780"/>
          </a:xfrm>
          <a:prstGeom prst="rect">
            <a:avLst/>
          </a:prstGeom>
          <a:noFill/>
        </p:spPr>
        <p:txBody>
          <a:bodyPr wrap="square" rtlCol="0">
            <a:spAutoFit/>
          </a:bodyPr>
          <a:lstStyle/>
          <a:p>
            <a:r>
              <a:rPr lang="zh-CN" altLang="en-US" sz="2000" dirty="0">
                <a:solidFill>
                  <a:srgbClr val="44546A"/>
                </a:solidFill>
                <a:latin typeface="微软雅黑" panose="020B0503020204020204" pitchFamily="34" charset="-122"/>
                <a:ea typeface="微软雅黑" panose="020B0503020204020204" pitchFamily="34" charset="-122"/>
              </a:rPr>
              <a:t>登陆模块</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091444" y="3962048"/>
            <a:ext cx="2115166" cy="1568450"/>
          </a:xfrm>
          <a:prstGeom prst="rect">
            <a:avLst/>
          </a:prstGeom>
          <a:noFill/>
        </p:spPr>
        <p:txBody>
          <a:bodyPr wrap="square" rtlCol="0">
            <a:spAutoFit/>
          </a:bodyPr>
          <a:lstStyle/>
          <a:p>
            <a:pPr algn="ctr"/>
            <a:r>
              <a:rPr lang="zh-CN" altLang="en-US" sz="1600">
                <a:solidFill>
                  <a:srgbClr val="44546A"/>
                </a:solidFill>
                <a:latin typeface="微软雅黑" panose="020B0503020204020204" pitchFamily="34" charset="-122"/>
                <a:ea typeface="微软雅黑" panose="020B0503020204020204" pitchFamily="34" charset="-122"/>
              </a:rPr>
              <a:t>在登陆页面输入账号和密码，点击登陆</a:t>
            </a:r>
            <a:endParaRPr lang="zh-CN" altLang="en-US" sz="1600">
              <a:solidFill>
                <a:srgbClr val="44546A"/>
              </a:solidFill>
              <a:latin typeface="微软雅黑" panose="020B0503020204020204" pitchFamily="34" charset="-122"/>
              <a:ea typeface="微软雅黑" panose="020B0503020204020204" pitchFamily="34" charset="-122"/>
            </a:endParaRPr>
          </a:p>
          <a:p>
            <a:pPr algn="ctr"/>
            <a:r>
              <a:rPr lang="en-US" altLang="zh-CN" sz="1600">
                <a:solidFill>
                  <a:srgbClr val="44546A"/>
                </a:solidFill>
                <a:latin typeface="微软雅黑" panose="020B0503020204020204" pitchFamily="34" charset="-122"/>
                <a:ea typeface="微软雅黑" panose="020B0503020204020204" pitchFamily="34" charset="-122"/>
              </a:rPr>
              <a:t>C</a:t>
            </a:r>
            <a:r>
              <a:rPr lang="zh-CN" altLang="en-US" sz="1600">
                <a:solidFill>
                  <a:srgbClr val="44546A"/>
                </a:solidFill>
                <a:latin typeface="微软雅黑" panose="020B0503020204020204" pitchFamily="34" charset="-122"/>
                <a:ea typeface="微软雅黑" panose="020B0503020204020204" pitchFamily="34" charset="-122"/>
              </a:rPr>
              <a:t>向</a:t>
            </a:r>
            <a:r>
              <a:rPr lang="en-US" altLang="zh-CN" sz="1600">
                <a:solidFill>
                  <a:srgbClr val="44546A"/>
                </a:solidFill>
                <a:latin typeface="微软雅黑" panose="020B0503020204020204" pitchFamily="34" charset="-122"/>
                <a:ea typeface="微软雅黑" panose="020B0503020204020204" pitchFamily="34" charset="-122"/>
              </a:rPr>
              <a:t>S</a:t>
            </a:r>
            <a:r>
              <a:rPr lang="zh-CN" altLang="en-US" sz="1600">
                <a:solidFill>
                  <a:srgbClr val="44546A"/>
                </a:solidFill>
                <a:latin typeface="微软雅黑" panose="020B0503020204020204" pitchFamily="34" charset="-122"/>
                <a:ea typeface="微软雅黑" panose="020B0503020204020204" pitchFamily="34" charset="-122"/>
              </a:rPr>
              <a:t>发送验证信息</a:t>
            </a:r>
            <a:endParaRPr lang="zh-CN" altLang="en-US" sz="1600">
              <a:solidFill>
                <a:srgbClr val="44546A"/>
              </a:solidFill>
              <a:latin typeface="微软雅黑" panose="020B0503020204020204" pitchFamily="34" charset="-122"/>
              <a:ea typeface="微软雅黑" panose="020B0503020204020204" pitchFamily="34" charset="-122"/>
            </a:endParaRPr>
          </a:p>
          <a:p>
            <a:pPr algn="ctr"/>
            <a:r>
              <a:rPr lang="en-US" altLang="zh-CN" sz="1600">
                <a:solidFill>
                  <a:srgbClr val="44546A"/>
                </a:solidFill>
                <a:latin typeface="微软雅黑" panose="020B0503020204020204" pitchFamily="34" charset="-122"/>
                <a:ea typeface="微软雅黑" panose="020B0503020204020204" pitchFamily="34" charset="-122"/>
              </a:rPr>
              <a:t>S</a:t>
            </a:r>
            <a:r>
              <a:rPr lang="zh-CN" altLang="en-US" sz="1600">
                <a:solidFill>
                  <a:srgbClr val="44546A"/>
                </a:solidFill>
                <a:latin typeface="微软雅黑" panose="020B0503020204020204" pitchFamily="34" charset="-122"/>
                <a:ea typeface="微软雅黑" panose="020B0503020204020204" pitchFamily="34" charset="-122"/>
              </a:rPr>
              <a:t>收到验证信息去查询数据库，</a:t>
            </a:r>
            <a:r>
              <a:rPr lang="en-US" altLang="zh-CN" sz="1600">
                <a:solidFill>
                  <a:srgbClr val="44546A"/>
                </a:solidFill>
                <a:latin typeface="微软雅黑" panose="020B0503020204020204" pitchFamily="34" charset="-122"/>
                <a:ea typeface="微软雅黑" panose="020B0503020204020204" pitchFamily="34" charset="-122"/>
              </a:rPr>
              <a:t>sql</a:t>
            </a:r>
            <a:r>
              <a:rPr lang="zh-CN" altLang="en-US" sz="1600">
                <a:solidFill>
                  <a:srgbClr val="44546A"/>
                </a:solidFill>
                <a:latin typeface="微软雅黑" panose="020B0503020204020204" pitchFamily="34" charset="-122"/>
                <a:ea typeface="微软雅黑" panose="020B0503020204020204" pitchFamily="34" charset="-122"/>
              </a:rPr>
              <a:t>执行成功返回</a:t>
            </a:r>
            <a:r>
              <a:rPr lang="en-US" altLang="zh-CN" sz="1600">
                <a:solidFill>
                  <a:srgbClr val="44546A"/>
                </a:solidFill>
                <a:latin typeface="微软雅黑" panose="020B0503020204020204" pitchFamily="34" charset="-122"/>
                <a:ea typeface="微软雅黑" panose="020B0503020204020204" pitchFamily="34" charset="-122"/>
              </a:rPr>
              <a:t>true</a:t>
            </a:r>
            <a:r>
              <a:rPr lang="zh-CN" altLang="en-US" sz="1600">
                <a:solidFill>
                  <a:srgbClr val="44546A"/>
                </a:solidFill>
                <a:latin typeface="微软雅黑" panose="020B0503020204020204" pitchFamily="34" charset="-122"/>
                <a:ea typeface="微软雅黑" panose="020B0503020204020204" pitchFamily="34" charset="-122"/>
              </a:rPr>
              <a:t>，否则</a:t>
            </a:r>
            <a:r>
              <a:rPr lang="en-US" altLang="zh-CN" sz="1600">
                <a:solidFill>
                  <a:srgbClr val="44546A"/>
                </a:solidFill>
                <a:latin typeface="微软雅黑" panose="020B0503020204020204" pitchFamily="34" charset="-122"/>
                <a:ea typeface="微软雅黑" panose="020B0503020204020204" pitchFamily="34" charset="-122"/>
              </a:rPr>
              <a:t>false</a:t>
            </a:r>
            <a:endParaRPr lang="en-US" altLang="zh-CN" sz="1600">
              <a:solidFill>
                <a:srgbClr val="44546A"/>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3917313" y="3419547"/>
            <a:ext cx="1523315" cy="398780"/>
          </a:xfrm>
          <a:prstGeom prst="rect">
            <a:avLst/>
          </a:prstGeom>
          <a:noFill/>
        </p:spPr>
        <p:txBody>
          <a:bodyPr wrap="square" rtlCol="0">
            <a:spAutoFit/>
          </a:bodyPr>
          <a:lstStyle/>
          <a:p>
            <a:r>
              <a:rPr lang="zh-CN" altLang="en-US" sz="2000" dirty="0">
                <a:solidFill>
                  <a:srgbClr val="44546A"/>
                </a:solidFill>
                <a:latin typeface="微软雅黑" panose="020B0503020204020204" pitchFamily="34" charset="-122"/>
                <a:ea typeface="微软雅黑" panose="020B0503020204020204" pitchFamily="34" charset="-122"/>
              </a:rPr>
              <a:t>查询模块</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982075" y="3561715"/>
            <a:ext cx="1880235" cy="398780"/>
          </a:xfrm>
          <a:prstGeom prst="rect">
            <a:avLst/>
          </a:prstGeom>
          <a:noFill/>
        </p:spPr>
        <p:txBody>
          <a:bodyPr wrap="square" rtlCol="0">
            <a:spAutoFit/>
          </a:bodyPr>
          <a:lstStyle/>
          <a:p>
            <a:r>
              <a:rPr lang="zh-CN" altLang="en-US" sz="2000" dirty="0">
                <a:solidFill>
                  <a:schemeClr val="tx1"/>
                </a:solidFill>
                <a:latin typeface="微软雅黑" panose="020B0503020204020204" pitchFamily="34" charset="-122"/>
                <a:ea typeface="微软雅黑" panose="020B0503020204020204" pitchFamily="34" charset="-122"/>
              </a:rPr>
              <a:t>申请</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审核模块</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3621587" y="3963318"/>
            <a:ext cx="2115166" cy="1076325"/>
          </a:xfrm>
          <a:prstGeom prst="rect">
            <a:avLst/>
          </a:prstGeom>
          <a:noFill/>
        </p:spPr>
        <p:txBody>
          <a:bodyPr wrap="square" rtlCol="0">
            <a:spAutoFit/>
          </a:bodyPr>
          <a:lstStyle/>
          <a:p>
            <a:pPr algn="ctr"/>
            <a:r>
              <a:rPr lang="zh-CN" altLang="en-US" sz="1600">
                <a:solidFill>
                  <a:srgbClr val="44546A"/>
                </a:solidFill>
                <a:latin typeface="微软雅黑" panose="020B0503020204020204" pitchFamily="34" charset="-122"/>
                <a:ea typeface="微软雅黑" panose="020B0503020204020204" pitchFamily="34" charset="-122"/>
              </a:rPr>
              <a:t>根据不同的功能发送不同的</a:t>
            </a:r>
            <a:r>
              <a:rPr lang="en-US" altLang="zh-CN" sz="1600">
                <a:solidFill>
                  <a:srgbClr val="44546A"/>
                </a:solidFill>
                <a:latin typeface="微软雅黑" panose="020B0503020204020204" pitchFamily="34" charset="-122"/>
                <a:ea typeface="微软雅黑" panose="020B0503020204020204" pitchFamily="34" charset="-122"/>
              </a:rPr>
              <a:t>sql</a:t>
            </a:r>
            <a:r>
              <a:rPr lang="zh-CN" altLang="en-US" sz="1600">
                <a:solidFill>
                  <a:srgbClr val="44546A"/>
                </a:solidFill>
                <a:latin typeface="微软雅黑" panose="020B0503020204020204" pitchFamily="34" charset="-122"/>
                <a:ea typeface="微软雅黑" panose="020B0503020204020204" pitchFamily="34" charset="-122"/>
              </a:rPr>
              <a:t>到服务端</a:t>
            </a:r>
            <a:endParaRPr lang="zh-CN" altLang="en-US" sz="1600">
              <a:solidFill>
                <a:srgbClr val="44546A"/>
              </a:solidFill>
              <a:latin typeface="微软雅黑" panose="020B0503020204020204" pitchFamily="34" charset="-122"/>
              <a:ea typeface="微软雅黑" panose="020B0503020204020204" pitchFamily="34" charset="-122"/>
            </a:endParaRPr>
          </a:p>
          <a:p>
            <a:pPr algn="ctr"/>
            <a:r>
              <a:rPr lang="zh-CN" altLang="en-US" sz="1600">
                <a:solidFill>
                  <a:srgbClr val="44546A"/>
                </a:solidFill>
                <a:latin typeface="微软雅黑" panose="020B0503020204020204" pitchFamily="34" charset="-122"/>
                <a:ea typeface="微软雅黑" panose="020B0503020204020204" pitchFamily="34" charset="-122"/>
              </a:rPr>
              <a:t>服务端将查询结果返回给客户端</a:t>
            </a:r>
            <a:endParaRPr lang="zh-CN" altLang="en-US" sz="1600">
              <a:solidFill>
                <a:srgbClr val="44546A"/>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261055" y="4091588"/>
            <a:ext cx="2115166" cy="1322070"/>
          </a:xfrm>
          <a:prstGeom prst="rect">
            <a:avLst/>
          </a:prstGeom>
          <a:noFill/>
        </p:spPr>
        <p:txBody>
          <a:bodyPr wrap="square" rtlCol="0">
            <a:spAutoFit/>
          </a:bodyPr>
          <a:lstStyle/>
          <a:p>
            <a:pPr algn="l"/>
            <a:r>
              <a:rPr lang="zh-CN" altLang="en-US" sz="1600">
                <a:solidFill>
                  <a:schemeClr val="tx1"/>
                </a:solidFill>
                <a:latin typeface="微软雅黑" panose="020B0503020204020204" pitchFamily="34" charset="-122"/>
                <a:ea typeface="微软雅黑" panose="020B0503020204020204" pitchFamily="34" charset="-122"/>
              </a:rPr>
              <a:t>通过服务端返回的数据，以及</a:t>
            </a:r>
            <a:r>
              <a:rPr lang="en-US" altLang="zh-CN" sz="1600">
                <a:solidFill>
                  <a:schemeClr val="tx1"/>
                </a:solidFill>
                <a:latin typeface="微软雅黑" panose="020B0503020204020204" pitchFamily="34" charset="-122"/>
                <a:ea typeface="微软雅黑" panose="020B0503020204020204" pitchFamily="34" charset="-122"/>
              </a:rPr>
              <a:t>tableiew</a:t>
            </a:r>
            <a:r>
              <a:rPr lang="zh-CN" altLang="en-US" sz="1600">
                <a:solidFill>
                  <a:schemeClr val="tx1"/>
                </a:solidFill>
                <a:latin typeface="微软雅黑" panose="020B0503020204020204" pitchFamily="34" charset="-122"/>
                <a:ea typeface="微软雅黑" panose="020B0503020204020204" pitchFamily="34" charset="-122"/>
              </a:rPr>
              <a:t>的数据设置模型，进行数据可视化</a:t>
            </a:r>
            <a:endParaRPr lang="zh-CN" altLang="en-US" sz="1600">
              <a:solidFill>
                <a:schemeClr val="tx1"/>
              </a:solidFill>
              <a:latin typeface="微软雅黑" panose="020B0503020204020204" pitchFamily="34" charset="-122"/>
              <a:ea typeface="微软雅黑" panose="020B0503020204020204" pitchFamily="34" charset="-122"/>
            </a:endParaRPr>
          </a:p>
          <a:p>
            <a:pPr algn="l"/>
            <a:endParaRPr lang="en-US" altLang="zh-CN" sz="1600">
              <a:solidFill>
                <a:schemeClr val="tx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818167" y="4208428"/>
            <a:ext cx="2115166" cy="1814830"/>
          </a:xfrm>
          <a:prstGeom prst="rect">
            <a:avLst/>
          </a:prstGeom>
          <a:noFill/>
        </p:spPr>
        <p:txBody>
          <a:bodyPr wrap="square" rtlCol="0">
            <a:spAutoFit/>
          </a:bodyPr>
          <a:lstStyle/>
          <a:p>
            <a:pPr algn="l"/>
            <a:r>
              <a:rPr lang="zh-CN" altLang="en-US" sz="1600">
                <a:solidFill>
                  <a:schemeClr val="tx1"/>
                </a:solidFill>
                <a:latin typeface="微软雅黑" panose="020B0503020204020204" pitchFamily="34" charset="-122"/>
                <a:ea typeface="微软雅黑" panose="020B0503020204020204" pitchFamily="34" charset="-122"/>
              </a:rPr>
              <a:t>客户端发送申请信息到服务端</a:t>
            </a:r>
            <a:endParaRPr lang="zh-CN" altLang="en-US" sz="1600">
              <a:solidFill>
                <a:schemeClr val="tx1"/>
              </a:solidFill>
              <a:latin typeface="微软雅黑" panose="020B0503020204020204" pitchFamily="34" charset="-122"/>
              <a:ea typeface="微软雅黑" panose="020B0503020204020204" pitchFamily="34" charset="-122"/>
            </a:endParaRPr>
          </a:p>
          <a:p>
            <a:pPr algn="l"/>
            <a:r>
              <a:rPr lang="zh-CN" altLang="en-US" sz="1600">
                <a:solidFill>
                  <a:schemeClr val="tx1"/>
                </a:solidFill>
                <a:latin typeface="微软雅黑" panose="020B0503020204020204" pitchFamily="34" charset="-122"/>
                <a:ea typeface="微软雅黑" panose="020B0503020204020204" pitchFamily="34" charset="-122"/>
              </a:rPr>
              <a:t>服务端将参数带入执行</a:t>
            </a:r>
            <a:r>
              <a:rPr lang="en-US" altLang="zh-CN" sz="1600">
                <a:solidFill>
                  <a:schemeClr val="tx1"/>
                </a:solidFill>
                <a:latin typeface="微软雅黑" panose="020B0503020204020204" pitchFamily="34" charset="-122"/>
                <a:ea typeface="微软雅黑" panose="020B0503020204020204" pitchFamily="34" charset="-122"/>
              </a:rPr>
              <a:t>sql</a:t>
            </a:r>
            <a:r>
              <a:rPr lang="zh-CN" altLang="en-US" sz="1600">
                <a:solidFill>
                  <a:schemeClr val="tx1"/>
                </a:solidFill>
                <a:latin typeface="微软雅黑" panose="020B0503020204020204" pitchFamily="34" charset="-122"/>
                <a:ea typeface="微软雅黑" panose="020B0503020204020204" pitchFamily="34" charset="-122"/>
              </a:rPr>
              <a:t>，执行成功返回</a:t>
            </a:r>
            <a:r>
              <a:rPr lang="en-US" altLang="zh-CN" sz="1600">
                <a:solidFill>
                  <a:schemeClr val="tx1"/>
                </a:solidFill>
                <a:latin typeface="微软雅黑" panose="020B0503020204020204" pitchFamily="34" charset="-122"/>
                <a:ea typeface="微软雅黑" panose="020B0503020204020204" pitchFamily="34" charset="-122"/>
              </a:rPr>
              <a:t>true</a:t>
            </a:r>
            <a:r>
              <a:rPr lang="zh-CN" altLang="en-US" sz="1600">
                <a:solidFill>
                  <a:schemeClr val="tx1"/>
                </a:solidFill>
                <a:latin typeface="微软雅黑" panose="020B0503020204020204" pitchFamily="34" charset="-122"/>
                <a:ea typeface="微软雅黑" panose="020B0503020204020204" pitchFamily="34" charset="-122"/>
              </a:rPr>
              <a:t>，弹出申请成功</a:t>
            </a:r>
            <a:endParaRPr lang="zh-CN" altLang="en-US" sz="1600">
              <a:solidFill>
                <a:schemeClr val="tx1"/>
              </a:solidFill>
              <a:latin typeface="微软雅黑" panose="020B0503020204020204" pitchFamily="34" charset="-122"/>
              <a:ea typeface="微软雅黑" panose="020B0503020204020204" pitchFamily="34" charset="-122"/>
            </a:endParaRPr>
          </a:p>
          <a:p>
            <a:pPr algn="l"/>
            <a:r>
              <a:rPr lang="zh-CN" altLang="en-US" sz="1600">
                <a:solidFill>
                  <a:schemeClr val="tx1"/>
                </a:solidFill>
                <a:latin typeface="微软雅黑" panose="020B0503020204020204" pitchFamily="34" charset="-122"/>
                <a:ea typeface="微软雅黑" panose="020B0503020204020204" pitchFamily="34" charset="-122"/>
              </a:rPr>
              <a:t>执行失败，弹出申请失败，信息有误</a:t>
            </a:r>
            <a:endParaRPr lang="en-US" altLang="zh-CN" sz="1600">
              <a:solidFill>
                <a:schemeClr val="tx1"/>
              </a:solidFill>
              <a:latin typeface="微软雅黑" panose="020B0503020204020204" pitchFamily="34" charset="-122"/>
              <a:ea typeface="微软雅黑" panose="020B0503020204020204" pitchFamily="34" charset="-122"/>
            </a:endParaRPr>
          </a:p>
        </p:txBody>
      </p:sp>
      <p:sp>
        <p:nvSpPr>
          <p:cNvPr id="7" name="Rectangle 47"/>
          <p:cNvSpPr/>
          <p:nvPr/>
        </p:nvSpPr>
        <p:spPr>
          <a:xfrm>
            <a:off x="1107756" y="847173"/>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40" name="Rectangle 47"/>
          <p:cNvSpPr/>
          <p:nvPr/>
        </p:nvSpPr>
        <p:spPr>
          <a:xfrm>
            <a:off x="1699679" y="878249"/>
            <a:ext cx="2833079" cy="430530"/>
          </a:xfrm>
          <a:prstGeom prst="rect">
            <a:avLst/>
          </a:prstGeom>
        </p:spPr>
        <p:txBody>
          <a:bodyPr wrap="square" lIns="0" tIns="0" rIns="0" bIns="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模块实现</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2" name="文本框 1"/>
          <p:cNvSpPr txBox="1"/>
          <p:nvPr/>
        </p:nvSpPr>
        <p:spPr>
          <a:xfrm>
            <a:off x="6261098" y="3467172"/>
            <a:ext cx="1523315" cy="398780"/>
          </a:xfrm>
          <a:prstGeom prst="rect">
            <a:avLst/>
          </a:prstGeom>
          <a:noFill/>
        </p:spPr>
        <p:txBody>
          <a:bodyPr wrap="square" rtlCol="0">
            <a:spAutoFit/>
          </a:bodyPr>
          <a:p>
            <a:r>
              <a:rPr lang="zh-CN" altLang="en-US" sz="2000" dirty="0">
                <a:solidFill>
                  <a:srgbClr val="44546A"/>
                </a:solidFill>
                <a:latin typeface="微软雅黑" panose="020B0503020204020204" pitchFamily="34" charset="-122"/>
                <a:ea typeface="微软雅黑" panose="020B0503020204020204" pitchFamily="34" charset="-122"/>
              </a:rPr>
              <a:t>信息显示</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ircle(in)">
                                      <p:cBhvr>
                                        <p:cTn id="16" dur="2000"/>
                                        <p:tgtEl>
                                          <p:spTgt spid="16"/>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par>
                                <p:cTn id="20" presetID="6"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ircle(in)">
                                      <p:cBhvr>
                                        <p:cTn id="25" dur="2000"/>
                                        <p:tgtEl>
                                          <p:spTgt spid="2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ircle(in)">
                                      <p:cBhvr>
                                        <p:cTn id="28" dur="2000"/>
                                        <p:tgtEl>
                                          <p:spTgt spid="22"/>
                                        </p:tgtEl>
                                      </p:cBhvr>
                                    </p:animEffect>
                                  </p:childTnLst>
                                </p:cTn>
                              </p:par>
                              <p:par>
                                <p:cTn id="29" presetID="6" presetClass="entr" presetSubtype="16"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ircle(in)">
                                      <p:cBhvr>
                                        <p:cTn id="31" dur="2000"/>
                                        <p:tgtEl>
                                          <p:spTgt spid="2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circle(in)">
                                      <p:cBhvr>
                                        <p:cTn id="34" dur="2000"/>
                                        <p:tgtEl>
                                          <p:spTgt spid="2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circle(in)">
                                      <p:cBhvr>
                                        <p:cTn id="37" dur="2000"/>
                                        <p:tgtEl>
                                          <p:spTgt spid="28"/>
                                        </p:tgtEl>
                                      </p:cBhvr>
                                    </p:animEffect>
                                  </p:childTnLst>
                                </p:cTn>
                              </p:par>
                              <p:par>
                                <p:cTn id="38" presetID="6" presetClass="entr" presetSubtype="16"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circle(in)">
                                      <p:cBhvr>
                                        <p:cTn id="40" dur="2000"/>
                                        <p:tgtEl>
                                          <p:spTgt spid="29"/>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circle(in)">
                                      <p:cBhvr>
                                        <p:cTn id="43" dur="2000"/>
                                        <p:tgtEl>
                                          <p:spTgt spid="3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ircle(in)">
                                      <p:cBhvr>
                                        <p:cTn id="46" dur="2000"/>
                                        <p:tgtEl>
                                          <p:spTgt spid="33"/>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circle(in)">
                                      <p:cBhvr>
                                        <p:cTn id="49" dur="2000"/>
                                        <p:tgtEl>
                                          <p:spTgt spid="34"/>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circle(in)">
                                      <p:cBhvr>
                                        <p:cTn id="52" dur="2000"/>
                                        <p:tgtEl>
                                          <p:spTgt spid="36"/>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circle(in)">
                                      <p:cBhvr>
                                        <p:cTn id="55" dur="2000"/>
                                        <p:tgtEl>
                                          <p:spTgt spid="37"/>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circle(in)">
                                      <p:cBhvr>
                                        <p:cTn id="58" dur="2000"/>
                                        <p:tgtEl>
                                          <p:spTgt spid="38"/>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circle(in)">
                                      <p:cBhvr>
                                        <p:cTn id="61" dur="2000"/>
                                        <p:tgtEl>
                                          <p:spTgt spid="39"/>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circle(in)">
                                      <p:cBhvr>
                                        <p:cTn id="6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6" grpId="0" bldLvl="0" animBg="1"/>
      <p:bldP spid="17" grpId="0" bldLvl="0" animBg="1"/>
      <p:bldP spid="21" grpId="0" bldLvl="0" animBg="1"/>
      <p:bldP spid="22" grpId="0" bldLvl="0" animBg="1"/>
      <p:bldP spid="27" grpId="0" bldLvl="0" animBg="1"/>
      <p:bldP spid="28" grpId="0" bldLvl="0" animBg="1"/>
      <p:bldP spid="32" grpId="0"/>
      <p:bldP spid="33" grpId="0"/>
      <p:bldP spid="34" grpId="0"/>
      <p:bldP spid="36" grpId="0"/>
      <p:bldP spid="37" grpId="0"/>
      <p:bldP spid="38" grpId="0"/>
      <p:bldP spid="39"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rot="5400000">
            <a:off x="1928728" y="1601510"/>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a:spLocks noChangeAspect="1"/>
          </p:cNvSpPr>
          <p:nvPr/>
        </p:nvSpPr>
        <p:spPr>
          <a:xfrm>
            <a:off x="1387270" y="2156978"/>
            <a:ext cx="843365" cy="843364"/>
          </a:xfrm>
          <a:prstGeom prst="ellipse">
            <a:avLst/>
          </a:prstGeom>
          <a:solidFill>
            <a:srgbClr val="FFFFFF"/>
          </a:solidFill>
          <a:ln w="381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 name="组合 9"/>
          <p:cNvGrpSpPr>
            <a:grpSpLocks noChangeAspect="1"/>
          </p:cNvGrpSpPr>
          <p:nvPr/>
        </p:nvGrpSpPr>
        <p:grpSpPr>
          <a:xfrm>
            <a:off x="1635226" y="2384720"/>
            <a:ext cx="347974" cy="389149"/>
            <a:chOff x="5999255" y="3275006"/>
            <a:chExt cx="402656" cy="450303"/>
          </a:xfrm>
          <a:solidFill>
            <a:schemeClr val="tx2">
              <a:lumMod val="60000"/>
              <a:lumOff val="40000"/>
            </a:schemeClr>
          </a:solidFill>
          <a:effectLst/>
        </p:grpSpPr>
        <p:sp>
          <p:nvSpPr>
            <p:cNvPr id="11"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10"/>
            <p:cNvSpPr>
              <a:spLocks noEditPoints="1"/>
            </p:cNvSpPr>
            <p:nvPr/>
          </p:nvSpPr>
          <p:spPr bwMode="auto">
            <a:xfrm>
              <a:off x="6081468" y="3456248"/>
              <a:ext cx="30829" cy="30829"/>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11"/>
            <p:cNvSpPr>
              <a:spLocks noEditPoints="1"/>
            </p:cNvSpPr>
            <p:nvPr/>
          </p:nvSpPr>
          <p:spPr bwMode="auto">
            <a:xfrm>
              <a:off x="6172090" y="3380575"/>
              <a:ext cx="97161" cy="9716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2" name="文本框 31"/>
          <p:cNvSpPr txBox="1"/>
          <p:nvPr/>
        </p:nvSpPr>
        <p:spPr>
          <a:xfrm>
            <a:off x="1387697" y="3419547"/>
            <a:ext cx="1523315" cy="398780"/>
          </a:xfrm>
          <a:prstGeom prst="rect">
            <a:avLst/>
          </a:prstGeom>
          <a:noFill/>
        </p:spPr>
        <p:txBody>
          <a:bodyPr wrap="square" rtlCol="0">
            <a:spAutoFit/>
          </a:bodyPr>
          <a:lstStyle/>
          <a:p>
            <a:r>
              <a:rPr lang="zh-CN" altLang="en-US" sz="2000" dirty="0">
                <a:solidFill>
                  <a:srgbClr val="44546A"/>
                </a:solidFill>
                <a:latin typeface="微软雅黑" panose="020B0503020204020204" pitchFamily="34" charset="-122"/>
                <a:ea typeface="微软雅黑" panose="020B0503020204020204" pitchFamily="34" charset="-122"/>
              </a:rPr>
              <a:t>退出登陆</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091444" y="3972208"/>
            <a:ext cx="2115166" cy="1076325"/>
          </a:xfrm>
          <a:prstGeom prst="rect">
            <a:avLst/>
          </a:prstGeom>
          <a:noFill/>
        </p:spPr>
        <p:txBody>
          <a:bodyPr wrap="square" rtlCol="0">
            <a:spAutoFit/>
          </a:bodyPr>
          <a:lstStyle/>
          <a:p>
            <a:pPr algn="l"/>
            <a:r>
              <a:rPr lang="zh-CN" altLang="en-US" sz="1600">
                <a:solidFill>
                  <a:srgbClr val="44546A"/>
                </a:solidFill>
                <a:latin typeface="微软雅黑" panose="020B0503020204020204" pitchFamily="34" charset="-122"/>
                <a:ea typeface="微软雅黑" panose="020B0503020204020204" pitchFamily="34" charset="-122"/>
              </a:rPr>
              <a:t>退出方式有两种</a:t>
            </a:r>
            <a:endParaRPr lang="zh-CN" altLang="en-US" sz="1600">
              <a:solidFill>
                <a:srgbClr val="44546A"/>
              </a:solidFill>
              <a:latin typeface="微软雅黑" panose="020B0503020204020204" pitchFamily="34" charset="-122"/>
              <a:ea typeface="微软雅黑" panose="020B0503020204020204" pitchFamily="34" charset="-122"/>
            </a:endParaRPr>
          </a:p>
          <a:p>
            <a:pPr algn="l"/>
            <a:r>
              <a:rPr lang="zh-CN" altLang="en-US" sz="1600">
                <a:solidFill>
                  <a:srgbClr val="44546A"/>
                </a:solidFill>
                <a:latin typeface="微软雅黑" panose="020B0503020204020204" pitchFamily="34" charset="-122"/>
                <a:ea typeface="微软雅黑" panose="020B0503020204020204" pitchFamily="34" charset="-122"/>
              </a:rPr>
              <a:t>一</a:t>
            </a:r>
            <a:r>
              <a:rPr lang="en-US" altLang="zh-CN" sz="1600">
                <a:solidFill>
                  <a:srgbClr val="44546A"/>
                </a:solidFill>
                <a:latin typeface="微软雅黑" panose="020B0503020204020204" pitchFamily="34" charset="-122"/>
                <a:ea typeface="微软雅黑" panose="020B0503020204020204" pitchFamily="34" charset="-122"/>
              </a:rPr>
              <a:t>:</a:t>
            </a:r>
            <a:r>
              <a:rPr lang="zh-CN" altLang="en-US" sz="1600">
                <a:solidFill>
                  <a:srgbClr val="44546A"/>
                </a:solidFill>
                <a:latin typeface="微软雅黑" panose="020B0503020204020204" pitchFamily="34" charset="-122"/>
                <a:ea typeface="微软雅黑" panose="020B0503020204020204" pitchFamily="34" charset="-122"/>
              </a:rPr>
              <a:t>直接点击窗口上</a:t>
            </a:r>
            <a:endParaRPr lang="zh-CN" altLang="en-US" sz="1600">
              <a:solidFill>
                <a:srgbClr val="44546A"/>
              </a:solidFill>
              <a:latin typeface="微软雅黑" panose="020B0503020204020204" pitchFamily="34" charset="-122"/>
              <a:ea typeface="微软雅黑" panose="020B0503020204020204" pitchFamily="34" charset="-122"/>
            </a:endParaRPr>
          </a:p>
          <a:p>
            <a:pPr algn="l"/>
            <a:r>
              <a:rPr lang="zh-CN" altLang="en-US" sz="1600">
                <a:solidFill>
                  <a:srgbClr val="44546A"/>
                </a:solidFill>
                <a:latin typeface="微软雅黑" panose="020B0503020204020204" pitchFamily="34" charset="-122"/>
                <a:ea typeface="微软雅黑" panose="020B0503020204020204" pitchFamily="34" charset="-122"/>
              </a:rPr>
              <a:t>二</a:t>
            </a:r>
            <a:r>
              <a:rPr lang="en-US" altLang="zh-CN" sz="1600">
                <a:solidFill>
                  <a:srgbClr val="44546A"/>
                </a:solidFill>
                <a:latin typeface="微软雅黑" panose="020B0503020204020204" pitchFamily="34" charset="-122"/>
                <a:ea typeface="微软雅黑" panose="020B0503020204020204" pitchFamily="34" charset="-122"/>
              </a:rPr>
              <a:t>:</a:t>
            </a:r>
            <a:r>
              <a:rPr lang="zh-CN" altLang="en-US" sz="1600">
                <a:solidFill>
                  <a:srgbClr val="44546A"/>
                </a:solidFill>
                <a:latin typeface="微软雅黑" panose="020B0503020204020204" pitchFamily="34" charset="-122"/>
                <a:ea typeface="微软雅黑" panose="020B0503020204020204" pitchFamily="34" charset="-122"/>
              </a:rPr>
              <a:t>通过菜单的安全退出</a:t>
            </a:r>
            <a:endParaRPr lang="zh-CN" altLang="en-US" sz="1600">
              <a:solidFill>
                <a:srgbClr val="44546A"/>
              </a:solidFill>
              <a:latin typeface="微软雅黑" panose="020B0503020204020204" pitchFamily="34" charset="-122"/>
              <a:ea typeface="微软雅黑" panose="020B0503020204020204" pitchFamily="34" charset="-122"/>
            </a:endParaRPr>
          </a:p>
        </p:txBody>
      </p:sp>
      <p:sp>
        <p:nvSpPr>
          <p:cNvPr id="7" name="Rectangle 47"/>
          <p:cNvSpPr/>
          <p:nvPr/>
        </p:nvSpPr>
        <p:spPr>
          <a:xfrm>
            <a:off x="1107756" y="847173"/>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40" name="Rectangle 47"/>
          <p:cNvSpPr/>
          <p:nvPr/>
        </p:nvSpPr>
        <p:spPr>
          <a:xfrm>
            <a:off x="1699679" y="878249"/>
            <a:ext cx="2833079" cy="430530"/>
          </a:xfrm>
          <a:prstGeom prst="rect">
            <a:avLst/>
          </a:prstGeom>
        </p:spPr>
        <p:txBody>
          <a:bodyPr wrap="square" lIns="0" tIns="0" rIns="0" bIns="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模块实现</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ircle(in)">
                                      <p:cBhvr>
                                        <p:cTn id="16" dur="2000"/>
                                        <p:tgtEl>
                                          <p:spTgt spid="32"/>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circle(in)">
                                      <p:cBhvr>
                                        <p:cTn id="19"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9" name="Rectangle 47"/>
          <p:cNvSpPr/>
          <p:nvPr/>
        </p:nvSpPr>
        <p:spPr>
          <a:xfrm>
            <a:off x="1699679" y="894124"/>
            <a:ext cx="2833079" cy="430530"/>
          </a:xfrm>
          <a:prstGeom prst="rect">
            <a:avLst/>
          </a:prstGeom>
        </p:spPr>
        <p:txBody>
          <a:bodyPr wrap="square" lIns="0" tIns="0" rIns="0" bIns="0">
            <a:spAutoFit/>
          </a:bodyPr>
          <a:lstStyle/>
          <a:p>
            <a:pPr algn="ctr"/>
            <a:r>
              <a:rPr lang="zh-CN" altLang="en-US" sz="2800">
                <a:solidFill>
                  <a:schemeClr val="tx1"/>
                </a:solidFill>
                <a:latin typeface="微软雅黑" panose="020B0503020204020204" pitchFamily="34" charset="-122"/>
                <a:ea typeface="微软雅黑" panose="020B0503020204020204" pitchFamily="34" charset="-122"/>
                <a:cs typeface="Arial" panose="02080604020202020204" pitchFamily="34" charset="0"/>
              </a:rPr>
              <a:t>系统效果</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grpSp>
        <p:nvGrpSpPr>
          <p:cNvPr id="6" name="组合 5"/>
          <p:cNvGrpSpPr/>
          <p:nvPr/>
        </p:nvGrpSpPr>
        <p:grpSpPr>
          <a:xfrm>
            <a:off x="356438" y="1017329"/>
            <a:ext cx="8101976" cy="4335074"/>
            <a:chOff x="0" y="1040397"/>
            <a:chExt cx="6084095" cy="3255379"/>
          </a:xfrm>
        </p:grpSpPr>
        <p:sp>
          <p:nvSpPr>
            <p:cNvPr id="15" name="Rectangle 12"/>
            <p:cNvSpPr>
              <a:spLocks noChangeArrowheads="1"/>
            </p:cNvSpPr>
            <p:nvPr/>
          </p:nvSpPr>
          <p:spPr bwMode="auto">
            <a:xfrm>
              <a:off x="0" y="2850357"/>
              <a:ext cx="1977628" cy="1445419"/>
            </a:xfrm>
            <a:prstGeom prst="rect">
              <a:avLst/>
            </a:prstGeom>
            <a:noFill/>
            <a:ln>
              <a:noFill/>
            </a:ln>
          </p:spPr>
          <p:txBody>
            <a:bodyPr lIns="91237" tIns="45619" rIns="91237" bIns="45619"/>
            <a:lstStyle/>
            <a:p>
              <a:pPr algn="ctr" defTabSz="912495"/>
              <a:endParaRPr lang="en-US" sz="3600">
                <a:solidFill>
                  <a:schemeClr val="accent2"/>
                </a:solidFill>
                <a:latin typeface="+mn-ea"/>
              </a:endParaRPr>
            </a:p>
          </p:txBody>
        </p:sp>
        <p:sp>
          <p:nvSpPr>
            <p:cNvPr id="17" name="Rectangle 6"/>
            <p:cNvSpPr>
              <a:spLocks noChangeArrowheads="1"/>
            </p:cNvSpPr>
            <p:nvPr/>
          </p:nvSpPr>
          <p:spPr bwMode="auto">
            <a:xfrm>
              <a:off x="4169570" y="2850357"/>
              <a:ext cx="1914525" cy="1445419"/>
            </a:xfrm>
            <a:prstGeom prst="rect">
              <a:avLst/>
            </a:prstGeom>
            <a:noFill/>
            <a:ln>
              <a:noFill/>
            </a:ln>
          </p:spPr>
          <p:txBody>
            <a:bodyPr lIns="91237" tIns="45619" rIns="91237" bIns="45619"/>
            <a:lstStyle/>
            <a:p>
              <a:pPr algn="ctr" defTabSz="912495"/>
              <a:endParaRPr lang="en-US" sz="3600">
                <a:solidFill>
                  <a:schemeClr val="accent2"/>
                </a:solidFill>
                <a:latin typeface="+mn-ea"/>
              </a:endParaRPr>
            </a:p>
          </p:txBody>
        </p:sp>
        <p:sp>
          <p:nvSpPr>
            <p:cNvPr id="20" name="TextBox 13"/>
            <p:cNvSpPr txBox="1">
              <a:spLocks noChangeArrowheads="1"/>
            </p:cNvSpPr>
            <p:nvPr/>
          </p:nvSpPr>
          <p:spPr bwMode="auto">
            <a:xfrm>
              <a:off x="524177" y="3884455"/>
              <a:ext cx="1032272" cy="23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charset="0"/>
                  <a:ea typeface="宋体" pitchFamily="2" charset="-122"/>
                </a:defRPr>
              </a:lvl1pPr>
              <a:lvl2pPr marL="742950" indent="-285750" defTabSz="1216025">
                <a:defRPr>
                  <a:solidFill>
                    <a:schemeClr val="tx1"/>
                  </a:solidFill>
                  <a:latin typeface="Calibri" charset="0"/>
                  <a:ea typeface="宋体" pitchFamily="2" charset="-122"/>
                </a:defRPr>
              </a:lvl2pPr>
              <a:lvl3pPr marL="1143000" indent="-228600" defTabSz="1216025">
                <a:defRPr>
                  <a:solidFill>
                    <a:schemeClr val="tx1"/>
                  </a:solidFill>
                  <a:latin typeface="Calibri" charset="0"/>
                  <a:ea typeface="宋体" pitchFamily="2" charset="-122"/>
                </a:defRPr>
              </a:lvl3pPr>
              <a:lvl4pPr marL="1600200" indent="-228600" defTabSz="1216025">
                <a:defRPr>
                  <a:solidFill>
                    <a:schemeClr val="tx1"/>
                  </a:solidFill>
                  <a:latin typeface="Calibri" charset="0"/>
                  <a:ea typeface="宋体" pitchFamily="2" charset="-122"/>
                </a:defRPr>
              </a:lvl4pPr>
              <a:lvl5pPr marL="2057400" indent="-228600" defTabSz="1216025">
                <a:defRPr>
                  <a:solidFill>
                    <a:schemeClr val="tx1"/>
                  </a:solidFill>
                  <a:latin typeface="Calibri" charset="0"/>
                  <a:ea typeface="宋体" pitchFamily="2" charset="-122"/>
                </a:defRPr>
              </a:lvl5pPr>
              <a:lvl6pPr marL="25146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6pPr>
              <a:lvl7pPr marL="29718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7pPr>
              <a:lvl8pPr marL="34290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8pPr>
              <a:lvl9pPr marL="38862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9pPr>
            </a:lstStyle>
            <a:p>
              <a:pPr algn="ctr" eaLnBrk="1" hangingPunct="1">
                <a:spcBef>
                  <a:spcPct val="20000"/>
                </a:spcBef>
              </a:pPr>
              <a:r>
                <a:rPr lang="zh-CN" altLang="en-US" sz="2000" b="1">
                  <a:solidFill>
                    <a:schemeClr val="tx1"/>
                  </a:solidFill>
                  <a:latin typeface="微软雅黑" panose="020B0503020204020204" pitchFamily="34" charset="-122"/>
                  <a:ea typeface="微软雅黑" panose="020B0503020204020204" pitchFamily="34" charset="-122"/>
                  <a:sym typeface="Arial" panose="02080604020202020204" pitchFamily="34" charset="0"/>
                </a:rPr>
                <a:t>登陆</a:t>
              </a:r>
              <a:endParaRPr lang="zh-CN" altLang="en-US" sz="2000" b="1" dirty="0">
                <a:solidFill>
                  <a:schemeClr val="tx1"/>
                </a:solidFill>
                <a:latin typeface="微软雅黑" panose="020B0503020204020204" pitchFamily="34" charset="-122"/>
                <a:ea typeface="微软雅黑" panose="020B0503020204020204" pitchFamily="34" charset="-122"/>
                <a:sym typeface="Arial" panose="02080604020202020204" pitchFamily="34" charset="0"/>
              </a:endParaRPr>
            </a:p>
          </p:txBody>
        </p:sp>
        <p:sp>
          <p:nvSpPr>
            <p:cNvPr id="22" name="TextBox 13"/>
            <p:cNvSpPr txBox="1">
              <a:spLocks noChangeArrowheads="1"/>
            </p:cNvSpPr>
            <p:nvPr/>
          </p:nvSpPr>
          <p:spPr bwMode="auto">
            <a:xfrm>
              <a:off x="3136169" y="1040397"/>
              <a:ext cx="1033462" cy="23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charset="0"/>
                  <a:ea typeface="宋体" pitchFamily="2" charset="-122"/>
                </a:defRPr>
              </a:lvl1pPr>
              <a:lvl2pPr marL="742950" indent="-285750" defTabSz="1216025">
                <a:defRPr>
                  <a:solidFill>
                    <a:schemeClr val="tx1"/>
                  </a:solidFill>
                  <a:latin typeface="Calibri" charset="0"/>
                  <a:ea typeface="宋体" pitchFamily="2" charset="-122"/>
                </a:defRPr>
              </a:lvl2pPr>
              <a:lvl3pPr marL="1143000" indent="-228600" defTabSz="1216025">
                <a:defRPr>
                  <a:solidFill>
                    <a:schemeClr val="tx1"/>
                  </a:solidFill>
                  <a:latin typeface="Calibri" charset="0"/>
                  <a:ea typeface="宋体" pitchFamily="2" charset="-122"/>
                </a:defRPr>
              </a:lvl3pPr>
              <a:lvl4pPr marL="1600200" indent="-228600" defTabSz="1216025">
                <a:defRPr>
                  <a:solidFill>
                    <a:schemeClr val="tx1"/>
                  </a:solidFill>
                  <a:latin typeface="Calibri" charset="0"/>
                  <a:ea typeface="宋体" pitchFamily="2" charset="-122"/>
                </a:defRPr>
              </a:lvl4pPr>
              <a:lvl5pPr marL="2057400" indent="-228600" defTabSz="1216025">
                <a:defRPr>
                  <a:solidFill>
                    <a:schemeClr val="tx1"/>
                  </a:solidFill>
                  <a:latin typeface="Calibri" charset="0"/>
                  <a:ea typeface="宋体" pitchFamily="2" charset="-122"/>
                </a:defRPr>
              </a:lvl5pPr>
              <a:lvl6pPr marL="25146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6pPr>
              <a:lvl7pPr marL="29718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7pPr>
              <a:lvl8pPr marL="34290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8pPr>
              <a:lvl9pPr marL="38862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9pPr>
            </a:lstStyle>
            <a:p>
              <a:pPr algn="ctr">
                <a:spcBef>
                  <a:spcPct val="20000"/>
                </a:spcBef>
              </a:pPr>
              <a:r>
                <a:rPr lang="zh-CN" altLang="en-US" sz="2000" b="1" dirty="0">
                  <a:solidFill>
                    <a:schemeClr val="tx1"/>
                  </a:solidFill>
                  <a:latin typeface="微软雅黑" panose="020B0503020204020204" pitchFamily="34" charset="-122"/>
                  <a:ea typeface="微软雅黑" panose="020B0503020204020204" pitchFamily="34" charset="-122"/>
                  <a:sym typeface="Arial" panose="02080604020202020204" pitchFamily="34" charset="0"/>
                </a:rPr>
                <a:t>申请窗口</a:t>
              </a:r>
              <a:endParaRPr lang="zh-CN" altLang="en-US" sz="2000" b="1" dirty="0">
                <a:solidFill>
                  <a:schemeClr val="tx1"/>
                </a:solidFill>
                <a:latin typeface="微软雅黑" panose="020B0503020204020204" pitchFamily="34" charset="-122"/>
                <a:ea typeface="微软雅黑" panose="020B0503020204020204" pitchFamily="34" charset="-122"/>
                <a:sym typeface="Arial" panose="02080604020202020204" pitchFamily="34" charset="0"/>
              </a:endParaRPr>
            </a:p>
          </p:txBody>
        </p:sp>
      </p:grpSp>
      <p:pic>
        <p:nvPicPr>
          <p:cNvPr id="3" name="图片 2" descr="login"/>
          <p:cNvPicPr>
            <a:picLocks noChangeAspect="1"/>
          </p:cNvPicPr>
          <p:nvPr/>
        </p:nvPicPr>
        <p:blipFill>
          <a:blip r:embed="rId1"/>
          <a:stretch>
            <a:fillRect/>
          </a:stretch>
        </p:blipFill>
        <p:spPr>
          <a:xfrm>
            <a:off x="467995" y="1534795"/>
            <a:ext cx="2473833" cy="3243834"/>
          </a:xfrm>
          <a:prstGeom prst="rect">
            <a:avLst/>
          </a:prstGeom>
        </p:spPr>
      </p:pic>
      <p:pic>
        <p:nvPicPr>
          <p:cNvPr id="5" name="图片 4" descr="apply"/>
          <p:cNvPicPr>
            <a:picLocks noChangeAspect="1"/>
          </p:cNvPicPr>
          <p:nvPr/>
        </p:nvPicPr>
        <p:blipFill>
          <a:blip r:embed="rId2"/>
          <a:stretch>
            <a:fillRect/>
          </a:stretch>
        </p:blipFill>
        <p:spPr>
          <a:xfrm>
            <a:off x="2981325" y="1416050"/>
            <a:ext cx="3888484" cy="2818638"/>
          </a:xfrm>
          <a:prstGeom prst="rect">
            <a:avLst/>
          </a:prstGeom>
        </p:spPr>
      </p:pic>
      <p:pic>
        <p:nvPicPr>
          <p:cNvPr id="26" name="图片 25" descr="shenHe"/>
          <p:cNvPicPr>
            <a:picLocks noChangeAspect="1"/>
          </p:cNvPicPr>
          <p:nvPr/>
        </p:nvPicPr>
        <p:blipFill>
          <a:blip r:embed="rId3"/>
          <a:stretch>
            <a:fillRect/>
          </a:stretch>
        </p:blipFill>
        <p:spPr>
          <a:xfrm>
            <a:off x="2981325" y="4234815"/>
            <a:ext cx="8755612" cy="2299716"/>
          </a:xfrm>
          <a:prstGeom prst="rect">
            <a:avLst/>
          </a:prstGeom>
        </p:spPr>
      </p:pic>
      <p:sp>
        <p:nvSpPr>
          <p:cNvPr id="27" name="TextBox 13"/>
          <p:cNvSpPr txBox="1">
            <a:spLocks noChangeArrowheads="1"/>
          </p:cNvSpPr>
          <p:nvPr/>
        </p:nvSpPr>
        <p:spPr bwMode="auto">
          <a:xfrm>
            <a:off x="1566044" y="5729664"/>
            <a:ext cx="137622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charset="0"/>
                <a:ea typeface="宋体" pitchFamily="2" charset="-122"/>
              </a:defRPr>
            </a:lvl1pPr>
            <a:lvl2pPr marL="742950" indent="-285750" defTabSz="1216025">
              <a:defRPr>
                <a:solidFill>
                  <a:schemeClr val="tx1"/>
                </a:solidFill>
                <a:latin typeface="Calibri" charset="0"/>
                <a:ea typeface="宋体" pitchFamily="2" charset="-122"/>
              </a:defRPr>
            </a:lvl2pPr>
            <a:lvl3pPr marL="1143000" indent="-228600" defTabSz="1216025">
              <a:defRPr>
                <a:solidFill>
                  <a:schemeClr val="tx1"/>
                </a:solidFill>
                <a:latin typeface="Calibri" charset="0"/>
                <a:ea typeface="宋体" pitchFamily="2" charset="-122"/>
              </a:defRPr>
            </a:lvl3pPr>
            <a:lvl4pPr marL="1600200" indent="-228600" defTabSz="1216025">
              <a:defRPr>
                <a:solidFill>
                  <a:schemeClr val="tx1"/>
                </a:solidFill>
                <a:latin typeface="Calibri" charset="0"/>
                <a:ea typeface="宋体" pitchFamily="2" charset="-122"/>
              </a:defRPr>
            </a:lvl4pPr>
            <a:lvl5pPr marL="2057400" indent="-228600" defTabSz="1216025">
              <a:defRPr>
                <a:solidFill>
                  <a:schemeClr val="tx1"/>
                </a:solidFill>
                <a:latin typeface="Calibri" charset="0"/>
                <a:ea typeface="宋体" pitchFamily="2" charset="-122"/>
              </a:defRPr>
            </a:lvl5pPr>
            <a:lvl6pPr marL="25146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6pPr>
            <a:lvl7pPr marL="29718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7pPr>
            <a:lvl8pPr marL="34290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8pPr>
            <a:lvl9pPr marL="38862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9pPr>
          </a:lstStyle>
          <a:p>
            <a:pPr algn="ctr">
              <a:spcBef>
                <a:spcPct val="20000"/>
              </a:spcBef>
            </a:pPr>
            <a:r>
              <a:rPr lang="zh-CN" altLang="en-US" sz="2000" b="1" dirty="0">
                <a:solidFill>
                  <a:schemeClr val="tx1"/>
                </a:solidFill>
                <a:latin typeface="微软雅黑" panose="020B0503020204020204" pitchFamily="34" charset="-122"/>
                <a:ea typeface="微软雅黑" panose="020B0503020204020204" pitchFamily="34" charset="-122"/>
                <a:sym typeface="Arial" panose="02080604020202020204" pitchFamily="34" charset="0"/>
              </a:rPr>
              <a:t>审核窗口</a:t>
            </a:r>
            <a:endParaRPr lang="zh-CN" altLang="en-US" sz="2000" b="1" dirty="0">
              <a:solidFill>
                <a:schemeClr val="tx1"/>
              </a:solidFill>
              <a:latin typeface="微软雅黑" panose="020B0503020204020204" pitchFamily="34" charset="-122"/>
              <a:ea typeface="微软雅黑" panose="020B0503020204020204" pitchFamily="34" charset="-122"/>
              <a:sym typeface="Arial" panose="02080604020202020204" pitchFamily="34" charset="0"/>
            </a:endParaRPr>
          </a:p>
        </p:txBody>
      </p:sp>
      <p:pic>
        <p:nvPicPr>
          <p:cNvPr id="28" name="图片 27" descr="exchange"/>
          <p:cNvPicPr>
            <a:picLocks noChangeAspect="1"/>
          </p:cNvPicPr>
          <p:nvPr/>
        </p:nvPicPr>
        <p:blipFill>
          <a:blip r:embed="rId4"/>
          <a:stretch>
            <a:fillRect/>
          </a:stretch>
        </p:blipFill>
        <p:spPr>
          <a:xfrm>
            <a:off x="7138670" y="1325245"/>
            <a:ext cx="3820478" cy="2687002"/>
          </a:xfrm>
          <a:prstGeom prst="rect">
            <a:avLst/>
          </a:prstGeom>
        </p:spPr>
      </p:pic>
      <p:sp>
        <p:nvSpPr>
          <p:cNvPr id="29" name="TextBox 13"/>
          <p:cNvSpPr txBox="1">
            <a:spLocks noChangeArrowheads="1"/>
          </p:cNvSpPr>
          <p:nvPr/>
        </p:nvSpPr>
        <p:spPr bwMode="auto">
          <a:xfrm>
            <a:off x="8905875" y="1017270"/>
            <a:ext cx="217170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charset="0"/>
                <a:ea typeface="宋体" pitchFamily="2" charset="-122"/>
              </a:defRPr>
            </a:lvl1pPr>
            <a:lvl2pPr marL="742950" indent="-285750" defTabSz="1216025">
              <a:defRPr>
                <a:solidFill>
                  <a:schemeClr val="tx1"/>
                </a:solidFill>
                <a:latin typeface="Calibri" charset="0"/>
                <a:ea typeface="宋体" pitchFamily="2" charset="-122"/>
              </a:defRPr>
            </a:lvl2pPr>
            <a:lvl3pPr marL="1143000" indent="-228600" defTabSz="1216025">
              <a:defRPr>
                <a:solidFill>
                  <a:schemeClr val="tx1"/>
                </a:solidFill>
                <a:latin typeface="Calibri" charset="0"/>
                <a:ea typeface="宋体" pitchFamily="2" charset="-122"/>
              </a:defRPr>
            </a:lvl3pPr>
            <a:lvl4pPr marL="1600200" indent="-228600" defTabSz="1216025">
              <a:defRPr>
                <a:solidFill>
                  <a:schemeClr val="tx1"/>
                </a:solidFill>
                <a:latin typeface="Calibri" charset="0"/>
                <a:ea typeface="宋体" pitchFamily="2" charset="-122"/>
              </a:defRPr>
            </a:lvl4pPr>
            <a:lvl5pPr marL="2057400" indent="-228600" defTabSz="1216025">
              <a:defRPr>
                <a:solidFill>
                  <a:schemeClr val="tx1"/>
                </a:solidFill>
                <a:latin typeface="Calibri" charset="0"/>
                <a:ea typeface="宋体" pitchFamily="2" charset="-122"/>
              </a:defRPr>
            </a:lvl5pPr>
            <a:lvl6pPr marL="25146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6pPr>
            <a:lvl7pPr marL="29718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7pPr>
            <a:lvl8pPr marL="34290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8pPr>
            <a:lvl9pPr marL="3886200" indent="-228600" defTabSz="1216025" fontAlgn="base">
              <a:spcBef>
                <a:spcPct val="0"/>
              </a:spcBef>
              <a:spcAft>
                <a:spcPct val="0"/>
              </a:spcAft>
              <a:buFont typeface="Arial" panose="02080604020202020204" pitchFamily="34" charset="0"/>
              <a:defRPr>
                <a:solidFill>
                  <a:schemeClr val="tx1"/>
                </a:solidFill>
                <a:latin typeface="Calibri" charset="0"/>
                <a:ea typeface="宋体" pitchFamily="2" charset="-122"/>
              </a:defRPr>
            </a:lvl9pPr>
          </a:lstStyle>
          <a:p>
            <a:pPr algn="ctr">
              <a:spcBef>
                <a:spcPct val="20000"/>
              </a:spcBef>
            </a:pPr>
            <a:r>
              <a:rPr lang="zh-CN" altLang="en-US" sz="2000" b="1" dirty="0">
                <a:solidFill>
                  <a:schemeClr val="tx1"/>
                </a:solidFill>
                <a:latin typeface="微软雅黑" panose="020B0503020204020204" pitchFamily="34" charset="-122"/>
                <a:ea typeface="微软雅黑" panose="020B0503020204020204" pitchFamily="34" charset="-122"/>
                <a:sym typeface="Arial" panose="02080604020202020204" pitchFamily="34" charset="0"/>
              </a:rPr>
              <a:t>切换用户窗口</a:t>
            </a:r>
            <a:endParaRPr lang="zh-CN" altLang="en-US" sz="2000" b="1" dirty="0">
              <a:solidFill>
                <a:schemeClr val="tx1"/>
              </a:solidFill>
              <a:latin typeface="微软雅黑" panose="020B0503020204020204" pitchFamily="34" charset="-122"/>
              <a:ea typeface="微软雅黑" panose="020B0503020204020204" pitchFamily="34" charset="-122"/>
              <a:sym typeface="Arial" panose="0208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590803" y="1606819"/>
            <a:ext cx="1038334" cy="1107996"/>
          </a:xfrm>
          <a:prstGeom prst="rect">
            <a:avLst/>
          </a:prstGeom>
          <a:ln>
            <a:solidFill>
              <a:schemeClr val="bg1">
                <a:lumMod val="50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80604020202020204" pitchFamily="34" charset="0"/>
              </a:rPr>
              <a:t>04</a:t>
            </a:r>
            <a:endParaRPr lang="en-US" altLang="zh-CN" sz="7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5" name="Rectangle 47"/>
          <p:cNvSpPr/>
          <p:nvPr/>
        </p:nvSpPr>
        <p:spPr>
          <a:xfrm>
            <a:off x="3996690" y="3090545"/>
            <a:ext cx="4229100" cy="676910"/>
          </a:xfrm>
          <a:prstGeom prst="rect">
            <a:avLst/>
          </a:prstGeom>
          <a:ln>
            <a:solidFill>
              <a:schemeClr val="bg1">
                <a:lumMod val="50000"/>
              </a:schemeClr>
            </a:solidFill>
          </a:ln>
        </p:spPr>
        <p:txBody>
          <a:bodyPr wrap="square" lIns="0" tIns="0" rIns="0" bIns="0">
            <a:spAutoFit/>
          </a:bodyPr>
          <a:lstStyle/>
          <a:p>
            <a:pPr algn="ctr"/>
            <a:r>
              <a:rPr lang="zh-CN" altLang="en-US" sz="44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系统测试</a:t>
            </a:r>
            <a:endParaRPr lang="zh-CN" altLang="en-US" sz="44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rot="8990440">
            <a:off x="9285087" y="3704256"/>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7" name="Rectangle 47"/>
          <p:cNvSpPr/>
          <p:nvPr/>
        </p:nvSpPr>
        <p:spPr>
          <a:xfrm>
            <a:off x="1100136" y="847173"/>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9" name="Rectangle 47"/>
          <p:cNvSpPr/>
          <p:nvPr/>
        </p:nvSpPr>
        <p:spPr>
          <a:xfrm>
            <a:off x="1638719" y="878249"/>
            <a:ext cx="2833079" cy="430530"/>
          </a:xfrm>
          <a:prstGeom prst="rect">
            <a:avLst/>
          </a:prstGeom>
        </p:spPr>
        <p:txBody>
          <a:bodyPr wrap="square" lIns="0" tIns="0" rIns="0" bIns="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系统测试</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6" name="直角三角形 5"/>
          <p:cNvSpPr/>
          <p:nvPr/>
        </p:nvSpPr>
        <p:spPr>
          <a:xfrm rot="16200000">
            <a:off x="7337707" y="2556918"/>
            <a:ext cx="2244994"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直角三角形 9"/>
          <p:cNvSpPr/>
          <p:nvPr/>
        </p:nvSpPr>
        <p:spPr>
          <a:xfrm rot="1800000">
            <a:off x="9311800" y="1423001"/>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3" name="矩形 7"/>
          <p:cNvSpPr>
            <a:spLocks noChangeArrowheads="1"/>
          </p:cNvSpPr>
          <p:nvPr/>
        </p:nvSpPr>
        <p:spPr bwMode="auto">
          <a:xfrm flipH="1">
            <a:off x="9182671" y="3025504"/>
            <a:ext cx="14592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2000" b="1" dirty="0">
                <a:solidFill>
                  <a:schemeClr val="tx1"/>
                </a:solidFill>
                <a:latin typeface="Century Gothic" panose="020B0502020202020204" pitchFamily="34" charset="0"/>
              </a:rPr>
              <a:t>管理员登陆</a:t>
            </a:r>
            <a:endParaRPr lang="zh-CN" altLang="en-US" sz="2000" b="1" dirty="0">
              <a:solidFill>
                <a:schemeClr val="tx1"/>
              </a:solidFill>
              <a:latin typeface="Century Gothic" panose="020B0502020202020204" pitchFamily="34" charset="0"/>
            </a:endParaRPr>
          </a:p>
        </p:txBody>
      </p:sp>
      <p:graphicFrame>
        <p:nvGraphicFramePr>
          <p:cNvPr id="2" name="表格 1"/>
          <p:cNvGraphicFramePr/>
          <p:nvPr>
            <p:custDataLst>
              <p:tags r:id="rId1"/>
            </p:custDataLst>
          </p:nvPr>
        </p:nvGraphicFramePr>
        <p:xfrm>
          <a:off x="1951355" y="1704340"/>
          <a:ext cx="4239260" cy="3200400"/>
        </p:xfrm>
        <a:graphic>
          <a:graphicData uri="http://schemas.openxmlformats.org/drawingml/2006/table">
            <a:tbl>
              <a:tblPr/>
              <a:tblGrid>
                <a:gridCol w="840740"/>
                <a:gridCol w="855980"/>
                <a:gridCol w="849630"/>
                <a:gridCol w="851535"/>
                <a:gridCol w="841375"/>
              </a:tblGrid>
              <a:tr h="426720">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模块名称</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测试用例</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预期结果</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实际结果</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是否通过</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3440">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登录模块</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用户名：101 密码：123 </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弹出错误提示，提示密码错误</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弹出错误提示，提示密码错误</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通过</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66800">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登录模块</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用户名：123 密码：admin </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弹出错误提示，提示用户名错误</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弹出错误提示，提示用户名错误</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通过</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3440">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登录模块</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用户名：101 密码：011</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管理员登录成功</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管理员登录成功</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通过</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1414145" y="5027930"/>
            <a:ext cx="4624070" cy="398780"/>
          </a:xfrm>
          <a:prstGeom prst="rect">
            <a:avLst/>
          </a:prstGeom>
          <a:noFill/>
        </p:spPr>
        <p:txBody>
          <a:bodyPr wrap="square" rtlCol="0">
            <a:spAutoFit/>
          </a:bodyPr>
          <a:p>
            <a:pPr algn="ctr"/>
            <a:r>
              <a:rPr lang="zh-CN" altLang="en-US" sz="2000"/>
              <a:t>管理员登录测试</a:t>
            </a:r>
            <a:endParaRPr lang="zh-CN" altLang="en-US" sz="200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10" grpId="0" bldLvl="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rot="8990440">
            <a:off x="9285087" y="3704256"/>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7" name="Rectangle 47"/>
          <p:cNvSpPr/>
          <p:nvPr/>
        </p:nvSpPr>
        <p:spPr>
          <a:xfrm>
            <a:off x="1100136" y="847173"/>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9" name="Rectangle 47"/>
          <p:cNvSpPr/>
          <p:nvPr/>
        </p:nvSpPr>
        <p:spPr>
          <a:xfrm>
            <a:off x="1638719" y="878249"/>
            <a:ext cx="2833079" cy="430530"/>
          </a:xfrm>
          <a:prstGeom prst="rect">
            <a:avLst/>
          </a:prstGeom>
        </p:spPr>
        <p:txBody>
          <a:bodyPr wrap="square" lIns="0" tIns="0" rIns="0" bIns="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系统测试</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6" name="直角三角形 5"/>
          <p:cNvSpPr/>
          <p:nvPr/>
        </p:nvSpPr>
        <p:spPr>
          <a:xfrm rot="16200000">
            <a:off x="7337707" y="2556918"/>
            <a:ext cx="2244994"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直角三角形 9"/>
          <p:cNvSpPr/>
          <p:nvPr/>
        </p:nvSpPr>
        <p:spPr>
          <a:xfrm rot="1800000">
            <a:off x="9311800" y="1423001"/>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3" name="矩形 7"/>
          <p:cNvSpPr>
            <a:spLocks noChangeArrowheads="1"/>
          </p:cNvSpPr>
          <p:nvPr/>
        </p:nvSpPr>
        <p:spPr bwMode="auto">
          <a:xfrm flipH="1">
            <a:off x="9182671" y="3025504"/>
            <a:ext cx="120396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2000" b="1" dirty="0">
                <a:solidFill>
                  <a:schemeClr val="tx1"/>
                </a:solidFill>
                <a:latin typeface="Century Gothic" panose="020B0502020202020204" pitchFamily="34" charset="0"/>
              </a:rPr>
              <a:t>学生申请</a:t>
            </a:r>
            <a:endParaRPr lang="zh-CN" altLang="en-US" sz="2000" b="1" dirty="0">
              <a:solidFill>
                <a:schemeClr val="tx1"/>
              </a:solidFill>
              <a:latin typeface="Century Gothic" panose="020B0502020202020204" pitchFamily="34" charset="0"/>
            </a:endParaRPr>
          </a:p>
          <a:p>
            <a:pPr defTabSz="914400" fontAlgn="base">
              <a:spcBef>
                <a:spcPct val="0"/>
              </a:spcBef>
              <a:spcAft>
                <a:spcPct val="0"/>
              </a:spcAft>
            </a:pPr>
            <a:r>
              <a:rPr lang="zh-CN" altLang="en-US" sz="2000" b="1" dirty="0">
                <a:solidFill>
                  <a:schemeClr val="tx1"/>
                </a:solidFill>
                <a:latin typeface="Century Gothic" panose="020B0502020202020204" pitchFamily="34" charset="0"/>
              </a:rPr>
              <a:t>教室审核</a:t>
            </a:r>
            <a:endParaRPr lang="zh-CN" altLang="en-US" sz="2000" b="1" dirty="0">
              <a:solidFill>
                <a:schemeClr val="tx1"/>
              </a:solidFill>
              <a:latin typeface="Century Gothic" panose="020B0502020202020204" pitchFamily="34" charset="0"/>
            </a:endParaRPr>
          </a:p>
        </p:txBody>
      </p:sp>
      <p:sp>
        <p:nvSpPr>
          <p:cNvPr id="3" name="文本框 2"/>
          <p:cNvSpPr txBox="1"/>
          <p:nvPr/>
        </p:nvSpPr>
        <p:spPr>
          <a:xfrm>
            <a:off x="1414145" y="5027930"/>
            <a:ext cx="4624070" cy="398780"/>
          </a:xfrm>
          <a:prstGeom prst="rect">
            <a:avLst/>
          </a:prstGeom>
          <a:noFill/>
        </p:spPr>
        <p:txBody>
          <a:bodyPr wrap="square" rtlCol="0">
            <a:spAutoFit/>
          </a:bodyPr>
          <a:p>
            <a:pPr algn="ctr"/>
            <a:r>
              <a:rPr lang="zh-CN" altLang="en-US" sz="2000"/>
              <a:t>申请测试</a:t>
            </a:r>
            <a:endParaRPr lang="zh-CN" altLang="en-US" sz="2000"/>
          </a:p>
        </p:txBody>
      </p:sp>
      <p:graphicFrame>
        <p:nvGraphicFramePr>
          <p:cNvPr id="11" name="表格 10"/>
          <p:cNvGraphicFramePr/>
          <p:nvPr>
            <p:custDataLst>
              <p:tags r:id="rId1"/>
            </p:custDataLst>
          </p:nvPr>
        </p:nvGraphicFramePr>
        <p:xfrm>
          <a:off x="1414145" y="1901190"/>
          <a:ext cx="5188585" cy="2371725"/>
        </p:xfrm>
        <a:graphic>
          <a:graphicData uri="http://schemas.openxmlformats.org/drawingml/2006/table">
            <a:tbl>
              <a:tblPr/>
              <a:tblGrid>
                <a:gridCol w="955675"/>
                <a:gridCol w="1060450"/>
                <a:gridCol w="1049655"/>
                <a:gridCol w="1073150"/>
                <a:gridCol w="1049655"/>
              </a:tblGrid>
              <a:tr h="753745">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模块名称</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测试用例</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预期结果</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实际结果</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是否通过</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8990">
                <a:tc>
                  <a:txBody>
                    <a:bodyPr/>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申请</a:t>
                      </a:r>
                      <a:r>
                        <a:rPr lang="en-US" sz="1400" b="0">
                          <a:latin typeface="微软雅黑" panose="020B0503020204020204" pitchFamily="34" charset="-122"/>
                          <a:ea typeface="微软雅黑" panose="020B0503020204020204" pitchFamily="34" charset="-122"/>
                          <a:cs typeface="宋体" pitchFamily="2" charset="-122"/>
                        </a:rPr>
                        <a:t>模块</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学生申请使用某个教室</a:t>
                      </a:r>
                      <a:endParaRPr lang="zh-CN"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填写</a:t>
                      </a:r>
                      <a:r>
                        <a:rPr lang="en-US" sz="1400" b="0">
                          <a:latin typeface="微软雅黑" panose="020B0503020204020204" pitchFamily="34" charset="-122"/>
                          <a:ea typeface="微软雅黑" panose="020B0503020204020204" pitchFamily="34" charset="-122"/>
                          <a:cs typeface="宋体" pitchFamily="2" charset="-122"/>
                        </a:rPr>
                        <a:t>成功、</a:t>
                      </a:r>
                      <a:r>
                        <a:rPr lang="zh-CN" altLang="en-US" sz="1400" b="0">
                          <a:latin typeface="微软雅黑" panose="020B0503020204020204" pitchFamily="34" charset="-122"/>
                          <a:ea typeface="微软雅黑" panose="020B0503020204020204" pitchFamily="34" charset="-122"/>
                          <a:cs typeface="宋体" pitchFamily="2" charset="-122"/>
                        </a:rPr>
                        <a:t>显示提交成功</a:t>
                      </a:r>
                      <a:endParaRPr lang="zh-CN"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申请</a:t>
                      </a:r>
                      <a:r>
                        <a:rPr lang="en-US" sz="1400" b="0">
                          <a:latin typeface="微软雅黑" panose="020B0503020204020204" pitchFamily="34" charset="-122"/>
                          <a:ea typeface="微软雅黑" panose="020B0503020204020204" pitchFamily="34" charset="-122"/>
                          <a:cs typeface="宋体" pitchFamily="2" charset="-122"/>
                        </a:rPr>
                        <a:t>成功</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通过</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808990">
                <a:tc>
                  <a:txBody>
                    <a:bodyPr/>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审核模块</a:t>
                      </a:r>
                      <a:endParaRPr lang="zh-CN"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管理员审核学生申请</a:t>
                      </a:r>
                      <a:endParaRPr lang="zh-CN"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管理员同意</a:t>
                      </a:r>
                      <a:endParaRPr lang="zh-CN" altLang="en-US" sz="1400" b="0">
                        <a:latin typeface="微软雅黑" panose="020B0503020204020204" pitchFamily="34" charset="-122"/>
                        <a:ea typeface="微软雅黑" panose="020B0503020204020204" pitchFamily="34" charset="-122"/>
                        <a:cs typeface="宋体" pitchFamily="2" charset="-122"/>
                      </a:endParaRPr>
                    </a:p>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显示小弹窗</a:t>
                      </a:r>
                      <a:endParaRPr lang="zh-CN"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同意申请</a:t>
                      </a:r>
                      <a:endParaRPr lang="zh-CN"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通过</a:t>
                      </a:r>
                      <a:endParaRPr lang="zh-CN"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10" grpId="0" bldLvl="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rot="8990440">
            <a:off x="9285087" y="3704256"/>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7" name="Rectangle 47"/>
          <p:cNvSpPr/>
          <p:nvPr/>
        </p:nvSpPr>
        <p:spPr>
          <a:xfrm>
            <a:off x="1100136" y="847173"/>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9" name="Rectangle 47"/>
          <p:cNvSpPr/>
          <p:nvPr/>
        </p:nvSpPr>
        <p:spPr>
          <a:xfrm>
            <a:off x="1638719" y="878249"/>
            <a:ext cx="2833079" cy="430530"/>
          </a:xfrm>
          <a:prstGeom prst="rect">
            <a:avLst/>
          </a:prstGeom>
        </p:spPr>
        <p:txBody>
          <a:bodyPr wrap="square" lIns="0" tIns="0" rIns="0" bIns="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系统测试</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6" name="直角三角形 5"/>
          <p:cNvSpPr/>
          <p:nvPr/>
        </p:nvSpPr>
        <p:spPr>
          <a:xfrm rot="16200000">
            <a:off x="7337707" y="2556918"/>
            <a:ext cx="2244994"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直角三角形 9"/>
          <p:cNvSpPr/>
          <p:nvPr/>
        </p:nvSpPr>
        <p:spPr>
          <a:xfrm rot="1800000">
            <a:off x="9311800" y="1423001"/>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3" name="矩形 7"/>
          <p:cNvSpPr>
            <a:spLocks noChangeArrowheads="1"/>
          </p:cNvSpPr>
          <p:nvPr/>
        </p:nvSpPr>
        <p:spPr bwMode="auto">
          <a:xfrm flipH="1">
            <a:off x="9182671" y="302550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2000" b="1" dirty="0">
                <a:solidFill>
                  <a:schemeClr val="tx1"/>
                </a:solidFill>
                <a:latin typeface="Century Gothic" panose="020B0502020202020204" pitchFamily="34" charset="0"/>
              </a:rPr>
              <a:t>信息查询</a:t>
            </a:r>
            <a:endParaRPr lang="zh-CN" altLang="en-US" sz="2000" b="1" dirty="0">
              <a:solidFill>
                <a:schemeClr val="tx1"/>
              </a:solidFill>
              <a:latin typeface="Century Gothic" panose="020B0502020202020204" pitchFamily="34" charset="0"/>
            </a:endParaRPr>
          </a:p>
        </p:txBody>
      </p:sp>
      <p:sp>
        <p:nvSpPr>
          <p:cNvPr id="3" name="文本框 2"/>
          <p:cNvSpPr txBox="1"/>
          <p:nvPr/>
        </p:nvSpPr>
        <p:spPr>
          <a:xfrm>
            <a:off x="1414145" y="4258310"/>
            <a:ext cx="4624070" cy="398780"/>
          </a:xfrm>
          <a:prstGeom prst="rect">
            <a:avLst/>
          </a:prstGeom>
          <a:noFill/>
        </p:spPr>
        <p:txBody>
          <a:bodyPr wrap="square" rtlCol="0">
            <a:spAutoFit/>
          </a:bodyPr>
          <a:p>
            <a:pPr algn="ctr"/>
            <a:r>
              <a:rPr lang="zh-CN" altLang="en-US" sz="2000"/>
              <a:t>查询测试</a:t>
            </a:r>
            <a:endParaRPr lang="zh-CN" altLang="en-US" sz="2000"/>
          </a:p>
        </p:txBody>
      </p:sp>
      <p:graphicFrame>
        <p:nvGraphicFramePr>
          <p:cNvPr id="11" name="表格 10"/>
          <p:cNvGraphicFramePr/>
          <p:nvPr>
            <p:custDataLst>
              <p:tags r:id="rId1"/>
            </p:custDataLst>
          </p:nvPr>
        </p:nvGraphicFramePr>
        <p:xfrm>
          <a:off x="1414145" y="2189480"/>
          <a:ext cx="5188585" cy="2371725"/>
        </p:xfrm>
        <a:graphic>
          <a:graphicData uri="http://schemas.openxmlformats.org/drawingml/2006/table">
            <a:tbl>
              <a:tblPr/>
              <a:tblGrid>
                <a:gridCol w="955675"/>
                <a:gridCol w="1060450"/>
                <a:gridCol w="1049655"/>
                <a:gridCol w="1073150"/>
                <a:gridCol w="1049655"/>
              </a:tblGrid>
              <a:tr h="753745">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模块名称</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测试用例</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预期结果</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实际结果</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微软雅黑" panose="020B0503020204020204" pitchFamily="34" charset="-122"/>
                          <a:ea typeface="微软雅黑" panose="020B0503020204020204" pitchFamily="34" charset="-122"/>
                          <a:cs typeface="宋体" pitchFamily="2" charset="-122"/>
                        </a:rPr>
                        <a:t>是否通过</a:t>
                      </a:r>
                      <a:endParaRPr lang="en-US"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8990">
                <a:tc>
                  <a:txBody>
                    <a:bodyPr/>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查询模块</a:t>
                      </a:r>
                      <a:endParaRPr lang="zh-CN"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管理员</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学生查询教室信息</a:t>
                      </a:r>
                      <a:endParaRPr lang="zh-CN"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结果显示在</a:t>
                      </a:r>
                      <a:r>
                        <a:rPr lang="en-US" altLang="zh-CN" sz="1400" b="0">
                          <a:latin typeface="微软雅黑" panose="020B0503020204020204" pitchFamily="34" charset="-122"/>
                          <a:ea typeface="微软雅黑" panose="020B0503020204020204" pitchFamily="34" charset="-122"/>
                          <a:cs typeface="宋体" pitchFamily="2" charset="-122"/>
                        </a:rPr>
                        <a:t>tableview</a:t>
                      </a:r>
                      <a:r>
                        <a:rPr lang="zh-CN" altLang="en-US" sz="1400" b="0">
                          <a:latin typeface="微软雅黑" panose="020B0503020204020204" pitchFamily="34" charset="-122"/>
                          <a:ea typeface="微软雅黑" panose="020B0503020204020204" pitchFamily="34" charset="-122"/>
                          <a:cs typeface="宋体" pitchFamily="2" charset="-122"/>
                        </a:rPr>
                        <a:t>里</a:t>
                      </a:r>
                      <a:endParaRPr lang="zh-CN"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正常显示</a:t>
                      </a:r>
                      <a:endParaRPr lang="zh-CN"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400" b="0">
                          <a:latin typeface="微软雅黑" panose="020B0503020204020204" pitchFamily="34" charset="-122"/>
                          <a:ea typeface="微软雅黑" panose="020B0503020204020204" pitchFamily="34" charset="-122"/>
                          <a:cs typeface="宋体" pitchFamily="2" charset="-122"/>
                        </a:rPr>
                        <a:t>通过</a:t>
                      </a:r>
                      <a:endParaRPr lang="zh-CN" altLang="en-US" sz="1400" b="0">
                        <a:latin typeface="微软雅黑" panose="020B0503020204020204" pitchFamily="34" charset="-122"/>
                        <a:ea typeface="微软雅黑" panose="020B0503020204020204" pitchFamily="34" charset="-122"/>
                        <a:cs typeface="宋体"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10" grpId="0" bldLvl="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49336" y="832568"/>
            <a:ext cx="413640" cy="492125"/>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9" name="Rectangle 47"/>
          <p:cNvSpPr/>
          <p:nvPr/>
        </p:nvSpPr>
        <p:spPr>
          <a:xfrm>
            <a:off x="1556169" y="894124"/>
            <a:ext cx="2833079" cy="430530"/>
          </a:xfrm>
          <a:prstGeom prst="rect">
            <a:avLst/>
          </a:prstGeom>
        </p:spPr>
        <p:txBody>
          <a:bodyPr wrap="square" lIns="0" tIns="0" rIns="0" bIns="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不足</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362" name="文本框 361"/>
          <p:cNvSpPr txBox="1"/>
          <p:nvPr/>
        </p:nvSpPr>
        <p:spPr>
          <a:xfrm>
            <a:off x="2020476" y="1430837"/>
            <a:ext cx="1400810" cy="569595"/>
          </a:xfrm>
          <a:prstGeom prst="rect">
            <a:avLst/>
          </a:prstGeom>
          <a:noFill/>
        </p:spPr>
        <p:txBody>
          <a:bodyPr wrap="none" lIns="91436" tIns="45718" rIns="91436" bIns="45718" rtlCol="0">
            <a:spAutoFit/>
          </a:bodyPr>
          <a:lstStyle/>
          <a:p>
            <a:pPr>
              <a:lnSpc>
                <a:spcPct val="130000"/>
              </a:lnSpc>
            </a:pPr>
            <a:r>
              <a:rPr lang="zh-CN" altLang="en-US" sz="2400" dirty="0">
                <a:solidFill>
                  <a:schemeClr val="tx1"/>
                </a:solidFill>
                <a:latin typeface="微软雅黑" panose="020B0503020204020204" pitchFamily="34" charset="-122"/>
                <a:ea typeface="微软雅黑" panose="020B0503020204020204" pitchFamily="34" charset="-122"/>
              </a:rPr>
              <a:t>登录性能</a:t>
            </a: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363" name="直接连接符 362"/>
          <p:cNvCxnSpPr/>
          <p:nvPr/>
        </p:nvCxnSpPr>
        <p:spPr>
          <a:xfrm>
            <a:off x="2020414" y="184720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4" name="文本框 363"/>
          <p:cNvSpPr txBox="1"/>
          <p:nvPr/>
        </p:nvSpPr>
        <p:spPr>
          <a:xfrm>
            <a:off x="1939831" y="3698523"/>
            <a:ext cx="1400810" cy="569595"/>
          </a:xfrm>
          <a:prstGeom prst="rect">
            <a:avLst/>
          </a:prstGeom>
          <a:noFill/>
        </p:spPr>
        <p:txBody>
          <a:bodyPr wrap="none" lIns="91436" tIns="45718" rIns="91436" bIns="45718" rtlCol="0">
            <a:spAutoFit/>
          </a:bodyPr>
          <a:lstStyle/>
          <a:p>
            <a:pPr>
              <a:lnSpc>
                <a:spcPct val="130000"/>
              </a:lnSpc>
            </a:pPr>
            <a:r>
              <a:rPr lang="zh-CN" altLang="en-US" sz="2400" dirty="0">
                <a:solidFill>
                  <a:schemeClr val="tx1"/>
                </a:solidFill>
                <a:latin typeface="微软雅黑" panose="020B0503020204020204" pitchFamily="34" charset="-122"/>
                <a:ea typeface="微软雅黑" panose="020B0503020204020204" pitchFamily="34" charset="-122"/>
              </a:rPr>
              <a:t>功能单一</a:t>
            </a: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365" name="直接连接符 364"/>
          <p:cNvCxnSpPr/>
          <p:nvPr/>
        </p:nvCxnSpPr>
        <p:spPr>
          <a:xfrm>
            <a:off x="2020414" y="419053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6" name="矩形 365"/>
          <p:cNvSpPr/>
          <p:nvPr/>
        </p:nvSpPr>
        <p:spPr>
          <a:xfrm>
            <a:off x="1939660" y="1849129"/>
            <a:ext cx="4732189" cy="1049655"/>
          </a:xfrm>
          <a:prstGeom prst="rect">
            <a:avLst/>
          </a:prstGeom>
        </p:spPr>
        <p:txBody>
          <a:bodyPr wrap="square" lIns="91436" tIns="45718" rIns="91436" bIns="45718">
            <a:spAutoFit/>
          </a:bodyPr>
          <a:lstStyle/>
          <a:p>
            <a:pPr>
              <a:lnSpc>
                <a:spcPct val="130000"/>
              </a:lnSpc>
            </a:pP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直接在数据库查找表，未使用</a:t>
            </a:r>
            <a:r>
              <a:rPr lang="en-US" altLang="zh-CN" sz="1600" dirty="0">
                <a:solidFill>
                  <a:schemeClr val="tx1"/>
                </a:solidFill>
                <a:latin typeface="微软雅黑" panose="020B0503020204020204" pitchFamily="34" charset="-122"/>
                <a:ea typeface="微软雅黑" panose="020B0503020204020204" pitchFamily="34" charset="-122"/>
              </a:rPr>
              <a:t>redis</a:t>
            </a:r>
            <a:r>
              <a:rPr lang="zh-CN" altLang="en-US" sz="1600" dirty="0">
                <a:solidFill>
                  <a:schemeClr val="tx1"/>
                </a:solidFill>
                <a:latin typeface="微软雅黑" panose="020B0503020204020204" pitchFamily="34" charset="-122"/>
                <a:ea typeface="微软雅黑" panose="020B0503020204020204" pitchFamily="34" charset="-122"/>
              </a:rPr>
              <a:t>等中间件，造成了性能上的额外开销</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67" name="矩形 366"/>
          <p:cNvSpPr/>
          <p:nvPr/>
        </p:nvSpPr>
        <p:spPr>
          <a:xfrm>
            <a:off x="1863268" y="4190130"/>
            <a:ext cx="4732189" cy="1049655"/>
          </a:xfrm>
          <a:prstGeom prst="rect">
            <a:avLst/>
          </a:prstGeom>
        </p:spPr>
        <p:txBody>
          <a:bodyPr wrap="square" lIns="91436" tIns="45718" rIns="91436" bIns="45718">
            <a:spAutoFit/>
          </a:bodyPr>
          <a:lstStyle/>
          <a:p>
            <a:pPr>
              <a:lnSpc>
                <a:spcPct val="130000"/>
              </a:lnSpc>
            </a:pP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只实现了提交申请和查找教室信息</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未能实现更复杂的功能</a:t>
            </a:r>
            <a:endParaRPr lang="zh-CN" altLang="en-US" sz="1600" dirty="0">
              <a:solidFill>
                <a:schemeClr val="tx1"/>
              </a:solidFill>
              <a:latin typeface="微软雅黑" panose="020B0503020204020204" pitchFamily="34" charset="-122"/>
              <a:ea typeface="微软雅黑" panose="020B0503020204020204" pitchFamily="34" charset="-122"/>
            </a:endParaRPr>
          </a:p>
        </p:txBody>
      </p:sp>
      <p:pic>
        <p:nvPicPr>
          <p:cNvPr id="4" name="图片 3" descr="buzu"/>
          <p:cNvPicPr>
            <a:picLocks noChangeAspect="1"/>
          </p:cNvPicPr>
          <p:nvPr/>
        </p:nvPicPr>
        <p:blipFill>
          <a:blip r:embed="rId1"/>
          <a:stretch>
            <a:fillRect/>
          </a:stretch>
        </p:blipFill>
        <p:spPr>
          <a:xfrm>
            <a:off x="6731635" y="1013460"/>
            <a:ext cx="5153025" cy="4352925"/>
          </a:xfrm>
          <a:prstGeom prst="rect">
            <a:avLst/>
          </a:prstGeom>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strips(downLeft)">
                                      <p:cBhvr>
                                        <p:cTn id="7" dur="500"/>
                                        <p:tgtEl>
                                          <p:spTgt spid="362"/>
                                        </p:tgtEl>
                                      </p:cBhvr>
                                    </p:animEffect>
                                  </p:childTnLst>
                                </p:cTn>
                              </p:par>
                              <p:par>
                                <p:cTn id="8" presetID="18" presetClass="entr" presetSubtype="12" fill="hold" nodeType="withEffect">
                                  <p:stCondLst>
                                    <p:cond delay="0"/>
                                  </p:stCondLst>
                                  <p:childTnLst>
                                    <p:set>
                                      <p:cBhvr>
                                        <p:cTn id="9" dur="1" fill="hold">
                                          <p:stCondLst>
                                            <p:cond delay="0"/>
                                          </p:stCondLst>
                                        </p:cTn>
                                        <p:tgtEl>
                                          <p:spTgt spid="363"/>
                                        </p:tgtEl>
                                        <p:attrNameLst>
                                          <p:attrName>style.visibility</p:attrName>
                                        </p:attrNameLst>
                                      </p:cBhvr>
                                      <p:to>
                                        <p:strVal val="visible"/>
                                      </p:to>
                                    </p:set>
                                    <p:animEffect transition="in" filter="strips(downLeft)">
                                      <p:cBhvr>
                                        <p:cTn id="10" dur="500"/>
                                        <p:tgtEl>
                                          <p:spTgt spid="36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64"/>
                                        </p:tgtEl>
                                        <p:attrNameLst>
                                          <p:attrName>style.visibility</p:attrName>
                                        </p:attrNameLst>
                                      </p:cBhvr>
                                      <p:to>
                                        <p:strVal val="visible"/>
                                      </p:to>
                                    </p:set>
                                    <p:animEffect transition="in" filter="strips(downLeft)">
                                      <p:cBhvr>
                                        <p:cTn id="13" dur="500"/>
                                        <p:tgtEl>
                                          <p:spTgt spid="364"/>
                                        </p:tgtEl>
                                      </p:cBhvr>
                                    </p:animEffect>
                                  </p:childTnLst>
                                </p:cTn>
                              </p:par>
                              <p:par>
                                <p:cTn id="14" presetID="18" presetClass="entr" presetSubtype="12" fill="hold" nodeType="withEffect">
                                  <p:stCondLst>
                                    <p:cond delay="0"/>
                                  </p:stCondLst>
                                  <p:childTnLst>
                                    <p:set>
                                      <p:cBhvr>
                                        <p:cTn id="15" dur="1" fill="hold">
                                          <p:stCondLst>
                                            <p:cond delay="0"/>
                                          </p:stCondLst>
                                        </p:cTn>
                                        <p:tgtEl>
                                          <p:spTgt spid="365"/>
                                        </p:tgtEl>
                                        <p:attrNameLst>
                                          <p:attrName>style.visibility</p:attrName>
                                        </p:attrNameLst>
                                      </p:cBhvr>
                                      <p:to>
                                        <p:strVal val="visible"/>
                                      </p:to>
                                    </p:set>
                                    <p:animEffect transition="in" filter="strips(downLeft)">
                                      <p:cBhvr>
                                        <p:cTn id="16" dur="500"/>
                                        <p:tgtEl>
                                          <p:spTgt spid="365"/>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366"/>
                                        </p:tgtEl>
                                        <p:attrNameLst>
                                          <p:attrName>style.visibility</p:attrName>
                                        </p:attrNameLst>
                                      </p:cBhvr>
                                      <p:to>
                                        <p:strVal val="visible"/>
                                      </p:to>
                                    </p:set>
                                    <p:animEffect transition="in" filter="strips(downLeft)">
                                      <p:cBhvr>
                                        <p:cTn id="19" dur="500"/>
                                        <p:tgtEl>
                                          <p:spTgt spid="366"/>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367"/>
                                        </p:tgtEl>
                                        <p:attrNameLst>
                                          <p:attrName>style.visibility</p:attrName>
                                        </p:attrNameLst>
                                      </p:cBhvr>
                                      <p:to>
                                        <p:strVal val="visible"/>
                                      </p:to>
                                    </p:set>
                                    <p:animEffect transition="in" filter="strips(downLeft)">
                                      <p:cBhvr>
                                        <p:cTn id="22"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P spid="364" grpId="0"/>
      <p:bldP spid="366" grpId="0"/>
      <p:bldP spid="36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dd490d4226540cc8deaaccd1d6d84e37"/>
          <p:cNvPicPr>
            <a:picLocks noChangeAspect="1"/>
          </p:cNvPicPr>
          <p:nvPr/>
        </p:nvPicPr>
        <p:blipFill>
          <a:blip r:embed="rId1"/>
          <a:stretch>
            <a:fillRect/>
          </a:stretch>
        </p:blipFill>
        <p:spPr>
          <a:xfrm>
            <a:off x="0" y="1654175"/>
            <a:ext cx="12186920" cy="5301615"/>
          </a:xfrm>
          <a:prstGeom prst="rect">
            <a:avLst/>
          </a:prstGeom>
        </p:spPr>
      </p:pic>
      <p:sp>
        <p:nvSpPr>
          <p:cNvPr id="15" name="Rectangle 47"/>
          <p:cNvSpPr/>
          <p:nvPr/>
        </p:nvSpPr>
        <p:spPr>
          <a:xfrm>
            <a:off x="4866005" y="2277110"/>
            <a:ext cx="3154680" cy="430530"/>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项目概述</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16" name="Rectangle 47"/>
          <p:cNvSpPr/>
          <p:nvPr/>
        </p:nvSpPr>
        <p:spPr>
          <a:xfrm>
            <a:off x="4844415" y="3183255"/>
            <a:ext cx="3413125" cy="430530"/>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系统环境和开发技术</a:t>
            </a:r>
            <a:endParaRPr lang="en-US" altLang="zh-CN"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17" name="Rectangle 47"/>
          <p:cNvSpPr/>
          <p:nvPr/>
        </p:nvSpPr>
        <p:spPr>
          <a:xfrm>
            <a:off x="4844433" y="4089995"/>
            <a:ext cx="3085793" cy="430530"/>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系统设计</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18" name="Rectangle 47"/>
          <p:cNvSpPr/>
          <p:nvPr/>
        </p:nvSpPr>
        <p:spPr>
          <a:xfrm>
            <a:off x="4844433" y="5013476"/>
            <a:ext cx="3085793" cy="430530"/>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系统测试</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27" name="Rectangle 47"/>
          <p:cNvSpPr/>
          <p:nvPr/>
        </p:nvSpPr>
        <p:spPr>
          <a:xfrm>
            <a:off x="4287673" y="227706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80604020202020204" pitchFamily="34" charset="0"/>
              </a:rPr>
              <a:t>01.</a:t>
            </a:r>
            <a:endParaRPr lang="en-US" altLang="zh-CN"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28" name="Rectangle 47"/>
          <p:cNvSpPr/>
          <p:nvPr/>
        </p:nvSpPr>
        <p:spPr>
          <a:xfrm>
            <a:off x="4287673" y="318353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80604020202020204" pitchFamily="34" charset="0"/>
              </a:rPr>
              <a:t>02.</a:t>
            </a:r>
            <a:endParaRPr lang="en-US" altLang="zh-CN"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29" name="Rectangle 47"/>
          <p:cNvSpPr/>
          <p:nvPr/>
        </p:nvSpPr>
        <p:spPr>
          <a:xfrm>
            <a:off x="4287673" y="408999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80604020202020204" pitchFamily="34" charset="0"/>
              </a:rPr>
              <a:t>03.</a:t>
            </a:r>
            <a:endParaRPr lang="en-US" altLang="zh-CN"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30" name="Rectangle 47"/>
          <p:cNvSpPr/>
          <p:nvPr/>
        </p:nvSpPr>
        <p:spPr>
          <a:xfrm>
            <a:off x="4287673" y="499646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80604020202020204" pitchFamily="34" charset="0"/>
              </a:rPr>
              <a:t>04.</a:t>
            </a:r>
            <a:endParaRPr lang="en-US" altLang="zh-CN"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31" name="文本框 30"/>
          <p:cNvSpPr txBox="1"/>
          <p:nvPr/>
        </p:nvSpPr>
        <p:spPr>
          <a:xfrm>
            <a:off x="5445760" y="605155"/>
            <a:ext cx="1300480" cy="645160"/>
          </a:xfrm>
          <a:prstGeom prst="rect">
            <a:avLst/>
          </a:prstGeom>
          <a:noFill/>
        </p:spPr>
        <p:txBody>
          <a:bodyPr wrap="square" rtlCol="0">
            <a:spAutoFit/>
          </a:bodyPr>
          <a:lstStyle/>
          <a:p>
            <a:pPr algn="l"/>
            <a:r>
              <a:rPr lang="en-US" altLang="zh-CN" sz="3600" b="1" dirty="0">
                <a:solidFill>
                  <a:schemeClr val="tx1"/>
                </a:solidFill>
                <a:latin typeface="微软雅黑" panose="020B0503020204020204" pitchFamily="34" charset="-122"/>
                <a:ea typeface="微软雅黑" panose="020B0503020204020204" pitchFamily="34" charset="-122"/>
              </a:rPr>
              <a:t> </a:t>
            </a:r>
            <a:r>
              <a:rPr lang="zh-CN" altLang="en-US" sz="3600" b="1" dirty="0">
                <a:solidFill>
                  <a:schemeClr val="tx1"/>
                </a:solidFill>
                <a:latin typeface="微软雅黑" panose="020B0503020204020204" pitchFamily="34" charset="-122"/>
                <a:ea typeface="微软雅黑" panose="020B0503020204020204" pitchFamily="34" charset="-122"/>
              </a:rPr>
              <a:t>目录</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2000"/>
                                        <p:tgtEl>
                                          <p:spTgt spid="1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2000"/>
                                        <p:tgtEl>
                                          <p:spTgt spid="16"/>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strips(downLeft)">
                                      <p:cBhvr>
                                        <p:cTn id="13" dur="2000"/>
                                        <p:tgtEl>
                                          <p:spTgt spid="1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trips(downLeft)">
                                      <p:cBhvr>
                                        <p:cTn id="16" dur="2000"/>
                                        <p:tgtEl>
                                          <p:spTgt spid="18"/>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trips(downLeft)">
                                      <p:cBhvr>
                                        <p:cTn id="19" dur="2000"/>
                                        <p:tgtEl>
                                          <p:spTgt spid="27"/>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strips(downLeft)">
                                      <p:cBhvr>
                                        <p:cTn id="22" dur="2000"/>
                                        <p:tgtEl>
                                          <p:spTgt spid="28"/>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downLeft)">
                                      <p:cBhvr>
                                        <p:cTn id="25" dur="2000"/>
                                        <p:tgtEl>
                                          <p:spTgt spid="29"/>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strips(downLeft)">
                                      <p:cBhvr>
                                        <p:cTn id="28" dur="2000"/>
                                        <p:tgtEl>
                                          <p:spTgt spid="30"/>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trips(downLeft)">
                                      <p:cBhvr>
                                        <p:cTn id="31"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7" grpId="0"/>
      <p:bldP spid="28" grpId="0"/>
      <p:bldP spid="29"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48530" y="1967230"/>
            <a:ext cx="3011805" cy="922020"/>
          </a:xfrm>
          <a:prstGeom prst="rect">
            <a:avLst/>
          </a:prstGeom>
          <a:noFill/>
          <a:ln>
            <a:solidFill>
              <a:schemeClr val="bg1">
                <a:lumMod val="65000"/>
              </a:schemeClr>
            </a:solidFill>
          </a:ln>
        </p:spPr>
        <p:txBody>
          <a:bodyPr wrap="square" rtlCol="0">
            <a:spAutoFit/>
          </a:bodyPr>
          <a:lstStyle/>
          <a:p>
            <a:r>
              <a:rPr lang="en-US" altLang="zh-CN" sz="5400" dirty="0">
                <a:solidFill>
                  <a:schemeClr val="tx1"/>
                </a:solidFill>
                <a:latin typeface="微软雅黑" panose="020B0503020204020204" pitchFamily="34" charset="-122"/>
                <a:ea typeface="微软雅黑" panose="020B0503020204020204" pitchFamily="34" charset="-122"/>
              </a:rPr>
              <a:t>20230603</a:t>
            </a:r>
            <a:endParaRPr lang="en-US" altLang="zh-CN" sz="5400"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32175" y="3013710"/>
            <a:ext cx="5358130" cy="829945"/>
          </a:xfrm>
          <a:prstGeom prst="rect">
            <a:avLst/>
          </a:prstGeom>
          <a:noFill/>
          <a:ln>
            <a:solidFill>
              <a:schemeClr val="bg1">
                <a:lumMod val="65000"/>
              </a:schemeClr>
            </a:solidFill>
          </a:ln>
        </p:spPr>
        <p:txBody>
          <a:bodyPr wrap="square" rtlCol="0">
            <a:spAutoFit/>
          </a:bodyPr>
          <a:lstStyle/>
          <a:p>
            <a:pPr algn="dist"/>
            <a:r>
              <a:rPr lang="zh-CN" altLang="en-US" sz="4800">
                <a:solidFill>
                  <a:schemeClr val="tx1">
                    <a:lumMod val="85000"/>
                    <a:lumOff val="15000"/>
                  </a:schemeClr>
                </a:solidFill>
                <a:latin typeface="微软雅黑" panose="020B0503020204020204" pitchFamily="34" charset="-122"/>
                <a:ea typeface="微软雅黑" panose="020B0503020204020204" pitchFamily="34" charset="-122"/>
              </a:rPr>
              <a:t>感谢老师的倾听</a:t>
            </a:r>
            <a:endParaRPr lang="zh-CN" altLang="en-US" sz="480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5549832" y="4064176"/>
            <a:ext cx="112274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59760" y="4404360"/>
            <a:ext cx="6189345" cy="368300"/>
          </a:xfrm>
          <a:prstGeom prst="rect">
            <a:avLst/>
          </a:prstGeom>
          <a:noFill/>
          <a:ln>
            <a:solidFill>
              <a:schemeClr val="bg1">
                <a:lumMod val="65000"/>
              </a:schemeClr>
            </a:solidFill>
          </a:ln>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汇报人：</a:t>
            </a:r>
            <a:r>
              <a:rPr lang="zh-CN" altLang="en-US" dirty="0" smtClean="0">
                <a:latin typeface="微软雅黑" panose="020B0503020204020204" pitchFamily="34" charset="-122"/>
                <a:ea typeface="微软雅黑" panose="020B0503020204020204" pitchFamily="34" charset="-122"/>
                <a:sym typeface="+mn-ea"/>
              </a:rPr>
              <a:t>刘艳祥</a:t>
            </a: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卢海洋</a:t>
            </a: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豆昊航</a:t>
            </a: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任志国</a:t>
            </a: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李建济</a:t>
            </a: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马文光</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gtEl>
                                        <p:attrNameLst>
                                          <p:attrName>ppt_y</p:attrName>
                                        </p:attrNameLst>
                                      </p:cBhvr>
                                      <p:tavLst>
                                        <p:tav tm="0">
                                          <p:val>
                                            <p:strVal val="#ppt_y"/>
                                          </p:val>
                                        </p:tav>
                                        <p:tav tm="100000">
                                          <p:val>
                                            <p:strVal val="#ppt_y"/>
                                          </p:val>
                                        </p:tav>
                                      </p:tavLst>
                                    </p:anim>
                                    <p:anim calcmode="lin" valueType="num">
                                      <p:cBhvr>
                                        <p:cTn id="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circle(in)">
                                      <p:cBhvr>
                                        <p:cTn id="2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80604020202020204" pitchFamily="34" charset="0"/>
              </a:rPr>
              <a:t>01</a:t>
            </a:r>
            <a:endParaRPr lang="en-US" altLang="zh-CN" sz="7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5" name="Rectangle 47"/>
          <p:cNvSpPr/>
          <p:nvPr/>
        </p:nvSpPr>
        <p:spPr>
          <a:xfrm>
            <a:off x="4317365" y="3548380"/>
            <a:ext cx="3588385" cy="615315"/>
          </a:xfrm>
          <a:prstGeom prst="rect">
            <a:avLst/>
          </a:prstGeom>
          <a:ln>
            <a:solidFill>
              <a:schemeClr val="bg1">
                <a:lumMod val="65000"/>
              </a:schemeClr>
            </a:solidFill>
          </a:ln>
        </p:spPr>
        <p:txBody>
          <a:bodyPr wrap="square" lIns="0" tIns="0" rIns="0" bIns="0">
            <a:spAutoFit/>
          </a:bodyPr>
          <a:lstStyle/>
          <a:p>
            <a:pPr algn="ctr"/>
            <a:r>
              <a:rPr lang="zh-CN" altLang="en-US" sz="40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项目概述</a:t>
            </a:r>
            <a:endParaRPr lang="zh-CN" altLang="en-US" sz="40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1608874" y="893489"/>
            <a:ext cx="2833079" cy="430530"/>
          </a:xfrm>
          <a:prstGeom prst="rect">
            <a:avLst/>
          </a:prstGeom>
        </p:spPr>
        <p:txBody>
          <a:bodyPr wrap="square" lIns="0" tIns="0" rIns="0" bIns="0">
            <a:spAutoFit/>
          </a:bodyPr>
          <a:lstStyle/>
          <a:p>
            <a:pPr algn="ctr"/>
            <a:r>
              <a:rPr lang="zh-CN" altLang="en-US" sz="2800">
                <a:solidFill>
                  <a:schemeClr val="tx1"/>
                </a:solidFill>
                <a:latin typeface="微软雅黑" panose="020B0503020204020204" pitchFamily="34" charset="-122"/>
                <a:ea typeface="微软雅黑" panose="020B0503020204020204" pitchFamily="34" charset="-122"/>
                <a:cs typeface="Arial" panose="02080604020202020204" pitchFamily="34" charset="0"/>
              </a:rPr>
              <a:t>项目概述</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7" name="Rectangle 47"/>
          <p:cNvSpPr/>
          <p:nvPr/>
        </p:nvSpPr>
        <p:spPr>
          <a:xfrm>
            <a:off x="1084896" y="863048"/>
            <a:ext cx="413640"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8" name="矩形 7"/>
          <p:cNvSpPr>
            <a:spLocks noChangeArrowheads="1"/>
          </p:cNvSpPr>
          <p:nvPr/>
        </p:nvSpPr>
        <p:spPr bwMode="auto">
          <a:xfrm>
            <a:off x="1907948" y="2166365"/>
            <a:ext cx="8101498" cy="3079006"/>
          </a:xfrm>
          <a:prstGeom prst="rect">
            <a:avLst/>
          </a:prstGeom>
          <a:noFill/>
          <a:ln w="38100">
            <a:solidFill>
              <a:schemeClr val="bg1">
                <a:lumMod val="65000"/>
              </a:schemeClr>
            </a:solidFill>
            <a:miter lim="800000"/>
          </a:ln>
        </p:spPr>
        <p:txBody>
          <a:bodyPr anchor="ctr"/>
          <a:lstStyle/>
          <a:p>
            <a:pPr algn="ctr" defTabSz="1216025">
              <a:buFont typeface="Arial" panose="02080604020202020204" pitchFamily="34" charset="0"/>
              <a:buNone/>
            </a:pPr>
            <a:endParaRPr lang="zh-CN" altLang="en-US" sz="3100">
              <a:solidFill>
                <a:schemeClr val="tx1"/>
              </a:solidFill>
            </a:endParaRPr>
          </a:p>
        </p:txBody>
      </p:sp>
      <p:sp>
        <p:nvSpPr>
          <p:cNvPr id="10" name="文本框 9"/>
          <p:cNvSpPr txBox="1"/>
          <p:nvPr/>
        </p:nvSpPr>
        <p:spPr>
          <a:xfrm>
            <a:off x="2219628" y="2260299"/>
            <a:ext cx="7135373" cy="2676525"/>
          </a:xfrm>
          <a:prstGeom prst="rect">
            <a:avLst/>
          </a:prstGeom>
          <a:noFill/>
        </p:spPr>
        <p:txBody>
          <a:bodyPr wrap="square" rtlCol="0">
            <a:spAutoFit/>
          </a:bodyPr>
          <a:lstStyle/>
          <a:p>
            <a:pPr>
              <a:lnSpc>
                <a:spcPct val="150000"/>
              </a:lnSpc>
            </a:pPr>
            <a:r>
              <a:rPr lang="en-US" altLang="zh-CN" sz="1600">
                <a:solidFill>
                  <a:schemeClr val="tx1"/>
                </a:solidFill>
                <a:latin typeface="微软雅黑" panose="020B0503020204020204" pitchFamily="34" charset="-122"/>
                <a:ea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rPr>
              <a:t>教室管理系统是一个用于管理教室资源的软件应用程序。该系统旨在向学校或教育机构提供一种有效的方法来管理他们的教室、课程和教师资源。</a:t>
            </a:r>
            <a:endParaRPr lang="zh-CN" altLang="en-US" sz="160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a:solidFill>
                  <a:schemeClr val="tx1"/>
                </a:solidFill>
                <a:latin typeface="微软雅黑" panose="020B0503020204020204" pitchFamily="34" charset="-122"/>
                <a:ea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rPr>
              <a:t>如果这一系统被成功实现，它将使得学校教务工作更加方便和高效。通过使用该系统，管理人员可以减少手动任务和减轻日常管理中的负担，使他们更能够关注学生和教学质量。</a:t>
            </a:r>
            <a:endParaRPr lang="zh-CN" altLang="en-US" sz="160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a:solidFill>
                  <a:schemeClr val="tx1"/>
                </a:solidFill>
                <a:latin typeface="微软雅黑" panose="020B0503020204020204" pitchFamily="34" charset="-122"/>
                <a:ea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rPr>
              <a:t>本系统还将为学生提供支持。学生可以使用该系统查询可用教室、预订班级和查看其他有关课程安排的信息。</a:t>
            </a:r>
            <a:endParaRPr lang="zh-CN" altLang="en-US" sz="16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333365" y="1586865"/>
            <a:ext cx="1555750" cy="1107440"/>
          </a:xfrm>
          <a:prstGeom prst="rect">
            <a:avLst/>
          </a:prstGeom>
          <a:ln>
            <a:solidFill>
              <a:schemeClr val="bg1">
                <a:lumMod val="50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80604020202020204" pitchFamily="34" charset="0"/>
              </a:rPr>
              <a:t>02</a:t>
            </a:r>
            <a:endParaRPr lang="en-US" altLang="zh-CN" sz="7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5" name="Rectangle 47"/>
          <p:cNvSpPr/>
          <p:nvPr/>
        </p:nvSpPr>
        <p:spPr>
          <a:xfrm>
            <a:off x="3783965" y="3090545"/>
            <a:ext cx="5332730" cy="676910"/>
          </a:xfrm>
          <a:prstGeom prst="rect">
            <a:avLst/>
          </a:prstGeom>
          <a:ln>
            <a:solidFill>
              <a:schemeClr val="bg1">
                <a:lumMod val="50000"/>
              </a:schemeClr>
            </a:solidFill>
          </a:ln>
        </p:spPr>
        <p:txBody>
          <a:bodyPr wrap="square" lIns="0" tIns="0" rIns="0" bIns="0">
            <a:spAutoFit/>
          </a:bodyPr>
          <a:lstStyle/>
          <a:p>
            <a:pPr algn="ctr"/>
            <a:r>
              <a:rPr lang="zh-CN" altLang="en-US" sz="4400" dirty="0">
                <a:latin typeface="微软雅黑" panose="020B0503020204020204" pitchFamily="34" charset="-122"/>
                <a:ea typeface="微软雅黑" panose="020B0503020204020204" pitchFamily="34" charset="-122"/>
                <a:cs typeface="Arial" panose="02080604020202020204" pitchFamily="34" charset="0"/>
                <a:sym typeface="+mn-ea"/>
              </a:rPr>
              <a:t>系统环境和开发技术</a:t>
            </a:r>
            <a:endParaRPr lang="zh-CN" altLang="en-US" sz="44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74736" y="816058"/>
            <a:ext cx="413640" cy="492125"/>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9" name="Rectangle 47"/>
          <p:cNvSpPr/>
          <p:nvPr/>
        </p:nvSpPr>
        <p:spPr>
          <a:xfrm>
            <a:off x="1557439" y="846499"/>
            <a:ext cx="2833079" cy="430530"/>
          </a:xfrm>
          <a:prstGeom prst="rect">
            <a:avLst/>
          </a:prstGeom>
        </p:spPr>
        <p:txBody>
          <a:bodyPr wrap="square" lIns="0" tIns="0" rIns="0" bIns="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系统环境</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11" name="矩形 10"/>
          <p:cNvSpPr/>
          <p:nvPr/>
        </p:nvSpPr>
        <p:spPr>
          <a:xfrm>
            <a:off x="1964575" y="1761203"/>
            <a:ext cx="2634562" cy="20487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7905" y="3924661"/>
            <a:ext cx="2634562" cy="20487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4457" y="3924661"/>
            <a:ext cx="2634562" cy="20487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135505" y="1943735"/>
            <a:ext cx="2437130" cy="706755"/>
          </a:xfrm>
          <a:prstGeom prst="rect">
            <a:avLst/>
          </a:prstGeom>
          <a:noFill/>
        </p:spPr>
        <p:txBody>
          <a:bodyPr wrap="square" rtlCol="0">
            <a:spAutoFit/>
          </a:bodyPr>
          <a:lstStyle/>
          <a:p>
            <a:r>
              <a:rPr lang="zh-CN" altLang="en-US" sz="4000" dirty="0">
                <a:solidFill>
                  <a:schemeClr val="tx1"/>
                </a:solidFill>
              </a:rPr>
              <a:t>操作系统</a:t>
            </a:r>
            <a:endParaRPr lang="zh-CN" altLang="en-US" sz="4000" dirty="0">
              <a:solidFill>
                <a:schemeClr val="tx1"/>
              </a:solidFill>
            </a:endParaRPr>
          </a:p>
        </p:txBody>
      </p:sp>
      <p:cxnSp>
        <p:nvCxnSpPr>
          <p:cNvPr id="16" name="直接连接符 15"/>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8"/>
          <p:cNvSpPr txBox="1"/>
          <p:nvPr/>
        </p:nvSpPr>
        <p:spPr>
          <a:xfrm>
            <a:off x="2184082" y="2733146"/>
            <a:ext cx="2195513" cy="370840"/>
          </a:xfrm>
          <a:prstGeom prst="rect">
            <a:avLst/>
          </a:prstGeom>
          <a:noFill/>
        </p:spPr>
        <p:txBody>
          <a:bodyPr wrap="square" rtlCol="0">
            <a:spAutoFit/>
          </a:bodyPr>
          <a:lstStyle/>
          <a:p>
            <a:pPr algn="ctr" defTabSz="914400">
              <a:lnSpc>
                <a:spcPct val="130000"/>
              </a:lnSpc>
            </a:pPr>
            <a:r>
              <a:rPr lang="zh-CN" altLang="en-US" sz="14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Ubuntu 20.04 LTS x86_64</a:t>
            </a:r>
            <a:endParaRPr lang="zh-CN" altLang="en-US" sz="14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8" name="文本框 17"/>
          <p:cNvSpPr txBox="1"/>
          <p:nvPr/>
        </p:nvSpPr>
        <p:spPr>
          <a:xfrm>
            <a:off x="2272030" y="4029075"/>
            <a:ext cx="2251710" cy="645160"/>
          </a:xfrm>
          <a:prstGeom prst="rect">
            <a:avLst/>
          </a:prstGeom>
          <a:noFill/>
        </p:spPr>
        <p:txBody>
          <a:bodyPr wrap="square" rtlCol="0">
            <a:spAutoFit/>
          </a:bodyPr>
          <a:lstStyle/>
          <a:p>
            <a:r>
              <a:rPr lang="en-US" altLang="zh-CN" sz="3600" dirty="0">
                <a:solidFill>
                  <a:schemeClr val="tx1"/>
                </a:solidFill>
              </a:rPr>
              <a:t>Qt5.9.12</a:t>
            </a:r>
            <a:endParaRPr lang="en-US" altLang="zh-CN" sz="3600" dirty="0">
              <a:solidFill>
                <a:schemeClr val="tx1"/>
              </a:solidFill>
            </a:endParaRPr>
          </a:p>
        </p:txBody>
      </p:sp>
      <p:cxnSp>
        <p:nvCxnSpPr>
          <p:cNvPr id="19" name="直接连接符 18"/>
          <p:cNvCxnSpPr/>
          <p:nvPr/>
        </p:nvCxnSpPr>
        <p:spPr>
          <a:xfrm>
            <a:off x="277596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8"/>
          <p:cNvSpPr txBox="1"/>
          <p:nvPr/>
        </p:nvSpPr>
        <p:spPr>
          <a:xfrm>
            <a:off x="2195512" y="4775663"/>
            <a:ext cx="2195513" cy="730885"/>
          </a:xfrm>
          <a:prstGeom prst="rect">
            <a:avLst/>
          </a:prstGeom>
          <a:noFill/>
        </p:spPr>
        <p:txBody>
          <a:bodyPr wrap="square" rtlCol="0">
            <a:spAutoFit/>
          </a:bodyPr>
          <a:lstStyle/>
          <a:p>
            <a:pPr algn="ctr" defTabSz="914400">
              <a:lnSpc>
                <a:spcPct val="130000"/>
              </a:lnSpc>
            </a:pP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跨平台C++图形用户界面应用程序开发框架</a:t>
            </a:r>
            <a:endPar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21" name="文本框 20"/>
          <p:cNvSpPr txBox="1"/>
          <p:nvPr/>
        </p:nvSpPr>
        <p:spPr>
          <a:xfrm>
            <a:off x="4987925" y="4029075"/>
            <a:ext cx="2145030" cy="706755"/>
          </a:xfrm>
          <a:prstGeom prst="rect">
            <a:avLst/>
          </a:prstGeom>
          <a:noFill/>
        </p:spPr>
        <p:txBody>
          <a:bodyPr wrap="square" rtlCol="0">
            <a:spAutoFit/>
          </a:bodyPr>
          <a:lstStyle/>
          <a:p>
            <a:r>
              <a:rPr lang="en-US" altLang="zh-CN" sz="4000" dirty="0">
                <a:solidFill>
                  <a:schemeClr val="tx1"/>
                </a:solidFill>
              </a:rPr>
              <a:t>MYSQL</a:t>
            </a:r>
            <a:endParaRPr lang="en-US" altLang="zh-CN" sz="4000" dirty="0">
              <a:solidFill>
                <a:schemeClr val="tx1"/>
              </a:solidFill>
            </a:endParaRPr>
          </a:p>
        </p:txBody>
      </p:sp>
      <p:cxnSp>
        <p:nvCxnSpPr>
          <p:cNvPr id="22" name="直接连接符 21"/>
          <p:cNvCxnSpPr/>
          <p:nvPr/>
        </p:nvCxnSpPr>
        <p:spPr>
          <a:xfrm>
            <a:off x="553521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18"/>
          <p:cNvSpPr txBox="1"/>
          <p:nvPr/>
        </p:nvSpPr>
        <p:spPr>
          <a:xfrm>
            <a:off x="4954762" y="4775663"/>
            <a:ext cx="2195513" cy="1050290"/>
          </a:xfrm>
          <a:prstGeom prst="rect">
            <a:avLst/>
          </a:prstGeom>
          <a:noFill/>
        </p:spPr>
        <p:txBody>
          <a:bodyPr wrap="square" rtlCol="0">
            <a:spAutoFit/>
          </a:bodyPr>
          <a:lstStyle/>
          <a:p>
            <a:pPr algn="ctr" defTabSz="914400">
              <a:lnSpc>
                <a:spcPct val="130000"/>
              </a:lnSpc>
            </a:pPr>
            <a:r>
              <a:rPr lang="zh-CN" altLang="en-US" sz="24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关系型数据库管理系统</a:t>
            </a:r>
            <a:endParaRPr lang="zh-CN" altLang="en-US" sz="24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pic>
        <p:nvPicPr>
          <p:cNvPr id="4" name="图片 3" descr="qt"/>
          <p:cNvPicPr>
            <a:picLocks noChangeAspect="1"/>
          </p:cNvPicPr>
          <p:nvPr/>
        </p:nvPicPr>
        <p:blipFill>
          <a:blip r:embed="rId1"/>
          <a:stretch>
            <a:fillRect/>
          </a:stretch>
        </p:blipFill>
        <p:spPr>
          <a:xfrm>
            <a:off x="4734560" y="1717040"/>
            <a:ext cx="5403850" cy="2092325"/>
          </a:xfrm>
          <a:prstGeom prst="rect">
            <a:avLst/>
          </a:prstGeom>
        </p:spPr>
      </p:pic>
      <p:sp>
        <p:nvSpPr>
          <p:cNvPr id="14" name="矩形 13"/>
          <p:cNvSpPr/>
          <p:nvPr/>
        </p:nvSpPr>
        <p:spPr>
          <a:xfrm>
            <a:off x="7504339" y="3924661"/>
            <a:ext cx="2634562" cy="20487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812405" y="4029075"/>
            <a:ext cx="2145030" cy="706755"/>
          </a:xfrm>
          <a:prstGeom prst="rect">
            <a:avLst/>
          </a:prstGeom>
          <a:noFill/>
        </p:spPr>
        <p:txBody>
          <a:bodyPr wrap="square" rtlCol="0">
            <a:spAutoFit/>
          </a:bodyPr>
          <a:p>
            <a:r>
              <a:rPr lang="zh-CN" altLang="en-US" sz="4000" dirty="0">
                <a:solidFill>
                  <a:srgbClr val="FFFFFF"/>
                </a:solidFill>
              </a:rPr>
              <a:t>服务器</a:t>
            </a:r>
            <a:endParaRPr lang="zh-CN" altLang="en-US" sz="4000" dirty="0">
              <a:solidFill>
                <a:srgbClr val="FFFFFF"/>
              </a:solidFill>
            </a:endParaRPr>
          </a:p>
        </p:txBody>
      </p:sp>
      <p:cxnSp>
        <p:nvCxnSpPr>
          <p:cNvPr id="6" name="直接连接符 5"/>
          <p:cNvCxnSpPr/>
          <p:nvPr/>
        </p:nvCxnSpPr>
        <p:spPr>
          <a:xfrm>
            <a:off x="820729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18"/>
          <p:cNvSpPr txBox="1"/>
          <p:nvPr/>
        </p:nvSpPr>
        <p:spPr>
          <a:xfrm>
            <a:off x="7712567" y="4735658"/>
            <a:ext cx="2195513" cy="770890"/>
          </a:xfrm>
          <a:prstGeom prst="rect">
            <a:avLst/>
          </a:prstGeom>
          <a:noFill/>
        </p:spPr>
        <p:txBody>
          <a:bodyPr wrap="square" rtlCol="0">
            <a:spAutoFit/>
          </a:bodyPr>
          <a:p>
            <a:pPr algn="ctr" defTabSz="914400">
              <a:lnSpc>
                <a:spcPct val="130000"/>
              </a:lnSpc>
            </a:pPr>
            <a:r>
              <a:rPr lang="zh-CN" altLang="en-US" dirty="0">
                <a:solidFill>
                  <a:srgbClr val="FFFFFF"/>
                </a:solidFill>
                <a:latin typeface="微软雅黑" panose="020B0503020204020204" pitchFamily="34" charset="-122"/>
                <a:ea typeface="微软雅黑" panose="020B0503020204020204" pitchFamily="34" charset="-122"/>
                <a:cs typeface="Levenim MT" panose="02010502060101010101" pitchFamily="2" charset="-79"/>
              </a:rPr>
              <a:t>阿里云服务器</a:t>
            </a:r>
            <a:r>
              <a:rPr lang="en-US" altLang="zh-CN" dirty="0">
                <a:solidFill>
                  <a:srgbClr val="FFFFFF"/>
                </a:solidFill>
                <a:latin typeface="微软雅黑" panose="020B0503020204020204" pitchFamily="34" charset="-122"/>
                <a:ea typeface="微软雅黑" panose="020B0503020204020204" pitchFamily="34" charset="-122"/>
                <a:cs typeface="Levenim MT" panose="02010502060101010101" pitchFamily="2" charset="-79"/>
              </a:rPr>
              <a:t>ECS</a:t>
            </a:r>
            <a:endParaRPr lang="zh-CN" altLang="en-US" dirty="0">
              <a:solidFill>
                <a:srgbClr val="FFFFFF"/>
              </a:solidFill>
              <a:latin typeface="微软雅黑" panose="020B0503020204020204" pitchFamily="34" charset="-122"/>
              <a:ea typeface="微软雅黑" panose="020B0503020204020204" pitchFamily="34" charset="-122"/>
              <a:cs typeface="Levenim MT" panose="02010502060101010101" pitchFamily="2" charset="-79"/>
            </a:endParaRPr>
          </a:p>
          <a:p>
            <a:pPr algn="l" defTabSz="914400">
              <a:lnSpc>
                <a:spcPct val="130000"/>
              </a:lnSpc>
            </a:pPr>
            <a:r>
              <a:rPr lang="en-US" altLang="zh-CN" sz="1600" dirty="0">
                <a:solidFill>
                  <a:srgbClr val="FFFFFF"/>
                </a:solidFill>
                <a:latin typeface="微软雅黑" panose="020B0503020204020204" pitchFamily="34" charset="-122"/>
                <a:ea typeface="微软雅黑" panose="020B0503020204020204" pitchFamily="34" charset="-122"/>
                <a:cs typeface="Levenim MT" panose="02010502060101010101" pitchFamily="2" charset="-79"/>
              </a:rPr>
              <a:t>2</a:t>
            </a:r>
            <a:r>
              <a:rPr lang="zh-CN" altLang="en-US" sz="1600" dirty="0">
                <a:solidFill>
                  <a:srgbClr val="FFFFFF"/>
                </a:solidFill>
                <a:latin typeface="微软雅黑" panose="020B0503020204020204" pitchFamily="34" charset="-122"/>
                <a:ea typeface="微软雅黑" panose="020B0503020204020204" pitchFamily="34" charset="-122"/>
                <a:cs typeface="Levenim MT" panose="02010502060101010101" pitchFamily="2" charset="-79"/>
              </a:rPr>
              <a:t>核</a:t>
            </a:r>
            <a:r>
              <a:rPr lang="en-US" altLang="zh-CN" sz="1600" dirty="0">
                <a:solidFill>
                  <a:srgbClr val="FFFFFF"/>
                </a:solidFill>
                <a:latin typeface="微软雅黑" panose="020B0503020204020204" pitchFamily="34" charset="-122"/>
                <a:ea typeface="微软雅黑" panose="020B0503020204020204" pitchFamily="34" charset="-122"/>
                <a:cs typeface="Levenim MT" panose="02010502060101010101" pitchFamily="2" charset="-79"/>
              </a:rPr>
              <a:t>(vCPU)2GiB1Mbps</a:t>
            </a:r>
            <a:endParaRPr lang="en-US" altLang="zh-CN" sz="1600" dirty="0">
              <a:solidFill>
                <a:srgbClr val="FFFFFF"/>
              </a:solidFill>
              <a:latin typeface="微软雅黑" panose="020B0503020204020204" pitchFamily="34" charset="-122"/>
              <a:ea typeface="微软雅黑" panose="020B0503020204020204" pitchFamily="34" charset="-122"/>
              <a:cs typeface="Levenim MT" panose="02010502060101010101" pitchFamily="2" charset="-79"/>
            </a:endParaRPr>
          </a:p>
        </p:txBody>
      </p:sp>
      <p:pic>
        <p:nvPicPr>
          <p:cNvPr id="31" name="图片 30" descr="centos"/>
          <p:cNvPicPr>
            <a:picLocks noChangeAspect="1"/>
          </p:cNvPicPr>
          <p:nvPr/>
        </p:nvPicPr>
        <p:blipFill>
          <a:blip r:embed="rId2"/>
          <a:stretch>
            <a:fillRect/>
          </a:stretch>
        </p:blipFill>
        <p:spPr>
          <a:xfrm>
            <a:off x="10251440" y="3924935"/>
            <a:ext cx="1731010" cy="2048510"/>
          </a:xfrm>
          <a:prstGeom prst="rect">
            <a:avLst/>
          </a:prstGeom>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2000"/>
                                        <p:tgtEl>
                                          <p:spTgt spid="11"/>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2000"/>
                                        <p:tgtEl>
                                          <p:spTgt spid="1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trips(downLeft)">
                                      <p:cBhvr>
                                        <p:cTn id="13" dur="2000"/>
                                        <p:tgtEl>
                                          <p:spTgt spid="13"/>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Left)">
                                      <p:cBhvr>
                                        <p:cTn id="16" dur="2000"/>
                                        <p:tgtEl>
                                          <p:spTgt spid="14"/>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trips(downLeft)">
                                      <p:cBhvr>
                                        <p:cTn id="19" dur="2000"/>
                                        <p:tgtEl>
                                          <p:spTgt spid="15"/>
                                        </p:tgtEl>
                                      </p:cBhvr>
                                    </p:animEffect>
                                  </p:childTnLst>
                                </p:cTn>
                              </p:par>
                              <p:par>
                                <p:cTn id="20" presetID="18" presetClass="entr" presetSubtype="12"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downLeft)">
                                      <p:cBhvr>
                                        <p:cTn id="22" dur="2000"/>
                                        <p:tgtEl>
                                          <p:spTgt spid="16"/>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trips(downLeft)">
                                      <p:cBhvr>
                                        <p:cTn id="25" dur="2000"/>
                                        <p:tgtEl>
                                          <p:spTgt spid="17"/>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strips(downLeft)">
                                      <p:cBhvr>
                                        <p:cTn id="28" dur="2000"/>
                                        <p:tgtEl>
                                          <p:spTgt spid="18"/>
                                        </p:tgtEl>
                                      </p:cBhvr>
                                    </p:animEffect>
                                  </p:childTnLst>
                                </p:cTn>
                              </p:par>
                              <p:par>
                                <p:cTn id="29" presetID="18" presetClass="entr" presetSubtype="12"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trips(downLeft)">
                                      <p:cBhvr>
                                        <p:cTn id="31" dur="2000"/>
                                        <p:tgtEl>
                                          <p:spTgt spid="19"/>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strips(downLeft)">
                                      <p:cBhvr>
                                        <p:cTn id="34" dur="2000"/>
                                        <p:tgtEl>
                                          <p:spTgt spid="20"/>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Left)">
                                      <p:cBhvr>
                                        <p:cTn id="37" dur="2000"/>
                                        <p:tgtEl>
                                          <p:spTgt spid="21"/>
                                        </p:tgtEl>
                                      </p:cBhvr>
                                    </p:animEffect>
                                  </p:childTnLst>
                                </p:cTn>
                              </p:par>
                              <p:par>
                                <p:cTn id="38" presetID="18" presetClass="entr" presetSubtype="12"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strips(downLeft)">
                                      <p:cBhvr>
                                        <p:cTn id="40" dur="2000"/>
                                        <p:tgtEl>
                                          <p:spTgt spid="22"/>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strips(downLeft)">
                                      <p:cBhvr>
                                        <p:cTn id="43" dur="2000"/>
                                        <p:tgtEl>
                                          <p:spTgt spid="23"/>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trips(downLeft)">
                                      <p:cBhvr>
                                        <p:cTn id="46" dur="2000"/>
                                        <p:tgtEl>
                                          <p:spTgt spid="5"/>
                                        </p:tgtEl>
                                      </p:cBhvr>
                                    </p:animEffect>
                                  </p:childTnLst>
                                </p:cTn>
                              </p:par>
                              <p:par>
                                <p:cTn id="47" presetID="18" presetClass="entr" presetSubtype="12"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strips(downLeft)">
                                      <p:cBhvr>
                                        <p:cTn id="49" dur="2000"/>
                                        <p:tgtEl>
                                          <p:spTgt spid="6"/>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strips(downLeft)">
                                      <p:cBhvr>
                                        <p:cTn id="5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4" grpId="0" bldLvl="0" animBg="1"/>
      <p:bldP spid="15" grpId="0"/>
      <p:bldP spid="17" grpId="0"/>
      <p:bldP spid="18" grpId="0"/>
      <p:bldP spid="20" grpId="0"/>
      <p:bldP spid="21" grpId="0"/>
      <p:bldP spid="23" grpId="0"/>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9" name="Rectangle 47"/>
          <p:cNvSpPr/>
          <p:nvPr/>
        </p:nvSpPr>
        <p:spPr>
          <a:xfrm>
            <a:off x="1563154" y="894124"/>
            <a:ext cx="2833079" cy="430530"/>
          </a:xfrm>
          <a:prstGeom prst="rect">
            <a:avLst/>
          </a:prstGeom>
        </p:spPr>
        <p:txBody>
          <a:bodyPr wrap="square" lIns="0" tIns="0" rIns="0" bIns="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开发技术</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6" name="圆角矩形 19"/>
          <p:cNvSpPr/>
          <p:nvPr/>
        </p:nvSpPr>
        <p:spPr>
          <a:xfrm>
            <a:off x="4862681" y="2884521"/>
            <a:ext cx="2259019" cy="2236715"/>
          </a:xfrm>
          <a:prstGeom prst="ellipse">
            <a:avLst/>
          </a:prstGeom>
          <a:solidFill>
            <a:srgbClr val="567FBD">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5042785" y="2594954"/>
            <a:ext cx="2418483" cy="2515367"/>
            <a:chOff x="4721608" y="1835707"/>
            <a:chExt cx="1879634" cy="1954931"/>
          </a:xfrm>
          <a:solidFill>
            <a:schemeClr val="bg1">
              <a:lumMod val="50000"/>
              <a:alpha val="39000"/>
            </a:schemeClr>
          </a:solidFill>
        </p:grpSpPr>
        <p:sp>
          <p:nvSpPr>
            <p:cNvPr id="1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12" name="矩形 11"/>
          <p:cNvSpPr/>
          <p:nvPr/>
        </p:nvSpPr>
        <p:spPr>
          <a:xfrm>
            <a:off x="5398016" y="3023611"/>
            <a:ext cx="1527435" cy="1690370"/>
          </a:xfrm>
          <a:prstGeom prst="rect">
            <a:avLst/>
          </a:prstGeom>
        </p:spPr>
        <p:txBody>
          <a:bodyPr wrap="square" lIns="91438" tIns="45719" rIns="91438" bIns="45719">
            <a:spAutoFit/>
          </a:bodyPr>
          <a:lstStyle/>
          <a:p>
            <a:pPr algn="ctr">
              <a:lnSpc>
                <a:spcPct val="130000"/>
              </a:lnSpc>
            </a:pPr>
            <a:r>
              <a:rPr lang="zh-CN" altLang="en-US" sz="4000" dirty="0">
                <a:solidFill>
                  <a:schemeClr val="bg1"/>
                </a:solidFill>
                <a:latin typeface="微软雅黑" panose="020B0503020204020204" pitchFamily="34" charset="-122"/>
                <a:ea typeface="微软雅黑" panose="020B0503020204020204" pitchFamily="34" charset="-122"/>
              </a:rPr>
              <a:t>技术支持</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rot="10800000" flipV="1">
            <a:off x="784904" y="1905739"/>
            <a:ext cx="272237" cy="276076"/>
          </a:xfrm>
          <a:prstGeom prst="roundRect">
            <a:avLst>
              <a:gd name="adj" fmla="val 5039"/>
            </a:avLst>
          </a:prstGeom>
          <a:solidFill>
            <a:schemeClr val="tx2">
              <a:lumMod val="60000"/>
              <a:lumOff val="40000"/>
            </a:schemeClr>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209269" y="1874037"/>
            <a:ext cx="591820" cy="449580"/>
          </a:xfrm>
          <a:prstGeom prst="rect">
            <a:avLst/>
          </a:prstGeom>
          <a:noFill/>
        </p:spPr>
        <p:txBody>
          <a:bodyPr wrap="none" lIns="91438" tIns="45719" rIns="91438" bIns="45719" rtlCol="0">
            <a:spAutoFit/>
          </a:bodyPr>
          <a:lstStyle/>
          <a:p>
            <a:pPr>
              <a:lnSpc>
                <a:spcPct val="130000"/>
              </a:lnSpc>
            </a:pPr>
            <a:r>
              <a:rPr lang="en-US" altLang="zh-CN" dirty="0">
                <a:solidFill>
                  <a:schemeClr val="tx1"/>
                </a:solidFill>
                <a:latin typeface="微软雅黑" panose="020B0503020204020204" pitchFamily="34" charset="-122"/>
                <a:ea typeface="微软雅黑" panose="020B0503020204020204" pitchFamily="34" charset="-122"/>
              </a:rPr>
              <a:t>C++</a:t>
            </a:r>
            <a:endParaRPr lang="en-US" altLang="zh-CN" dirty="0">
              <a:solidFill>
                <a:schemeClr val="tx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1297640"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213763" y="2320651"/>
            <a:ext cx="3532695" cy="989965"/>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扩充和完善了C语言，一种面向对象的程序设计语言。项目中使用面向对象的封装，继承，多态</a:t>
            </a:r>
            <a:r>
              <a:rPr lang="en-US" altLang="zh-CN" sz="1500" dirty="0">
                <a:solidFill>
                  <a:schemeClr val="tx1"/>
                </a:solidFill>
                <a:latin typeface="微软雅黑" panose="020B0503020204020204" pitchFamily="34" charset="-122"/>
                <a:ea typeface="微软雅黑" panose="020B0503020204020204" pitchFamily="34" charset="-122"/>
              </a:rPr>
              <a:t>;</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17" name="圆角矩形 16"/>
          <p:cNvSpPr/>
          <p:nvPr/>
        </p:nvSpPr>
        <p:spPr>
          <a:xfrm rot="10800000" flipV="1">
            <a:off x="784902" y="4044607"/>
            <a:ext cx="272237" cy="276076"/>
          </a:xfrm>
          <a:prstGeom prst="roundRect">
            <a:avLst>
              <a:gd name="adj" fmla="val 5039"/>
            </a:avLst>
          </a:prstGeom>
          <a:solidFill>
            <a:schemeClr val="tx2">
              <a:lumMod val="60000"/>
              <a:lumOff val="40000"/>
            </a:schemeClr>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1209266" y="4012905"/>
            <a:ext cx="1096010" cy="449580"/>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数据结构</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297637"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213760" y="4459517"/>
            <a:ext cx="3532696" cy="1590040"/>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数据结构是计算机存储、组织数据的方式，精心选择的数据结构可以带来更高的运行或者存储效率。</a:t>
            </a:r>
            <a:endParaRPr lang="zh-CN" altLang="en-US" sz="15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项目中使用了数组，链表，队列和二叉树等</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21" name="圆角矩形 20"/>
          <p:cNvSpPr/>
          <p:nvPr/>
        </p:nvSpPr>
        <p:spPr>
          <a:xfrm rot="10800000" flipV="1">
            <a:off x="11083920" y="1920667"/>
            <a:ext cx="272237" cy="276076"/>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9679933" y="1874037"/>
            <a:ext cx="927100" cy="449580"/>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数据库</a:t>
            </a:r>
            <a:r>
              <a:rPr lang="en-US" altLang="zh-CN" dirty="0">
                <a:solidFill>
                  <a:schemeClr val="tx1"/>
                </a:solidFill>
                <a:latin typeface="微软雅黑" panose="020B0503020204020204" pitchFamily="34" charset="-122"/>
                <a:ea typeface="微软雅黑" panose="020B0503020204020204" pitchFamily="34" charset="-122"/>
              </a:rPr>
              <a:t> </a:t>
            </a:r>
            <a:endParaRPr lang="en-US" altLang="zh-CN" dirty="0">
              <a:solidFill>
                <a:schemeClr val="tx1"/>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8627391"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577498" y="2320651"/>
            <a:ext cx="3532695" cy="1590040"/>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是一个长期存储在计算机内的、有组织的、可共享的、统一管理的大量数据的集合。</a:t>
            </a:r>
            <a:endParaRPr lang="zh-CN" altLang="en-US" sz="15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使用关系型数据库</a:t>
            </a:r>
            <a:r>
              <a:rPr lang="en-US" altLang="zh-CN" sz="1500" dirty="0">
                <a:solidFill>
                  <a:schemeClr val="tx1"/>
                </a:solidFill>
                <a:latin typeface="微软雅黑" panose="020B0503020204020204" pitchFamily="34" charset="-122"/>
                <a:ea typeface="微软雅黑" panose="020B0503020204020204" pitchFamily="34" charset="-122"/>
              </a:rPr>
              <a:t>MYSQL</a:t>
            </a:r>
            <a:r>
              <a:rPr lang="zh-CN" altLang="en-US" sz="1500" dirty="0">
                <a:solidFill>
                  <a:schemeClr val="tx1"/>
                </a:solidFill>
                <a:latin typeface="微软雅黑" panose="020B0503020204020204" pitchFamily="34" charset="-122"/>
                <a:ea typeface="微软雅黑" panose="020B0503020204020204" pitchFamily="34" charset="-122"/>
              </a:rPr>
              <a:t>来存储信息</a:t>
            </a:r>
            <a:endParaRPr lang="zh-CN" altLang="en-US" sz="15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25" name="圆角矩形 24"/>
          <p:cNvSpPr/>
          <p:nvPr/>
        </p:nvSpPr>
        <p:spPr>
          <a:xfrm rot="10800000" flipV="1">
            <a:off x="11083919" y="4059534"/>
            <a:ext cx="272237" cy="276076"/>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9389918" y="4012905"/>
            <a:ext cx="1612900" cy="449580"/>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网络传输协议</a:t>
            </a:r>
            <a:r>
              <a:rPr lang="en-US" altLang="zh-CN" dirty="0">
                <a:solidFill>
                  <a:schemeClr val="tx1"/>
                </a:solidFill>
                <a:latin typeface="微软雅黑" panose="020B0503020204020204" pitchFamily="34" charset="-122"/>
                <a:ea typeface="微软雅黑" panose="020B0503020204020204" pitchFamily="34" charset="-122"/>
              </a:rPr>
              <a:t> </a:t>
            </a:r>
            <a:endParaRPr lang="en-US" altLang="zh-CN" dirty="0">
              <a:solidFill>
                <a:schemeClr val="tx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8627391"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569878" y="4459517"/>
            <a:ext cx="3532695" cy="989965"/>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客户端登陆服务端</a:t>
            </a:r>
            <a:endParaRPr lang="zh-CN" altLang="en-US" sz="15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使用可靠的安全传输协议</a:t>
            </a:r>
            <a:r>
              <a:rPr lang="en-US" altLang="zh-CN" sz="1500" dirty="0">
                <a:solidFill>
                  <a:schemeClr val="tx1"/>
                </a:solidFill>
                <a:latin typeface="微软雅黑" panose="020B0503020204020204" pitchFamily="34" charset="-122"/>
                <a:ea typeface="微软雅黑" panose="020B0503020204020204" pitchFamily="34" charset="-122"/>
              </a:rPr>
              <a:t>TCP</a:t>
            </a:r>
            <a:r>
              <a:rPr lang="zh-CN" altLang="en-US" sz="1500" dirty="0">
                <a:solidFill>
                  <a:schemeClr val="tx1"/>
                </a:solidFill>
                <a:latin typeface="微软雅黑" panose="020B0503020204020204" pitchFamily="34" charset="-122"/>
                <a:ea typeface="微软雅黑" panose="020B0503020204020204" pitchFamily="34" charset="-122"/>
              </a:rPr>
              <a:t>来保证连接的可靠性</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20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2000"/>
                                        <p:tgtEl>
                                          <p:spTgt spid="9"/>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trips(downLeft)">
                                      <p:cBhvr>
                                        <p:cTn id="13" dur="2000"/>
                                        <p:tgtEl>
                                          <p:spTgt spid="6"/>
                                        </p:tgtEl>
                                      </p:cBhvr>
                                    </p:animEffect>
                                  </p:childTnLst>
                                </p:cTn>
                              </p:par>
                              <p:par>
                                <p:cTn id="14" presetID="18" presetClass="entr" presetSubtype="12"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trips(downLeft)">
                                      <p:cBhvr>
                                        <p:cTn id="16" dur="2000"/>
                                        <p:tgtEl>
                                          <p:spTgt spid="8"/>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downLeft)">
                                      <p:cBhvr>
                                        <p:cTn id="19" dur="2000"/>
                                        <p:tgtEl>
                                          <p:spTgt spid="12"/>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Left)">
                                      <p:cBhvr>
                                        <p:cTn id="22" dur="2000"/>
                                        <p:tgtEl>
                                          <p:spTgt spid="13"/>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downLeft)">
                                      <p:cBhvr>
                                        <p:cTn id="25" dur="2000"/>
                                        <p:tgtEl>
                                          <p:spTgt spid="14"/>
                                        </p:tgtEl>
                                      </p:cBhvr>
                                    </p:animEffect>
                                  </p:childTnLst>
                                </p:cTn>
                              </p:par>
                              <p:par>
                                <p:cTn id="26" presetID="18" presetClass="entr" presetSubtype="12"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trips(downLeft)">
                                      <p:cBhvr>
                                        <p:cTn id="28" dur="2000"/>
                                        <p:tgtEl>
                                          <p:spTgt spid="15"/>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trips(downLeft)">
                                      <p:cBhvr>
                                        <p:cTn id="31" dur="2000"/>
                                        <p:tgtEl>
                                          <p:spTgt spid="16"/>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trips(downLeft)">
                                      <p:cBhvr>
                                        <p:cTn id="34" dur="2000"/>
                                        <p:tgtEl>
                                          <p:spTgt spid="17"/>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trips(downLeft)">
                                      <p:cBhvr>
                                        <p:cTn id="37" dur="2000"/>
                                        <p:tgtEl>
                                          <p:spTgt spid="18"/>
                                        </p:tgtEl>
                                      </p:cBhvr>
                                    </p:animEffect>
                                  </p:childTnLst>
                                </p:cTn>
                              </p:par>
                              <p:par>
                                <p:cTn id="38" presetID="18" presetClass="entr" presetSubtype="12"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strips(downLeft)">
                                      <p:cBhvr>
                                        <p:cTn id="40" dur="2000"/>
                                        <p:tgtEl>
                                          <p:spTgt spid="19"/>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2000"/>
                                        <p:tgtEl>
                                          <p:spTgt spid="20"/>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strips(downLeft)">
                                      <p:cBhvr>
                                        <p:cTn id="46" dur="2000"/>
                                        <p:tgtEl>
                                          <p:spTgt spid="21"/>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downLeft)">
                                      <p:cBhvr>
                                        <p:cTn id="49" dur="2000"/>
                                        <p:tgtEl>
                                          <p:spTgt spid="22"/>
                                        </p:tgtEl>
                                      </p:cBhvr>
                                    </p:animEffect>
                                  </p:childTnLst>
                                </p:cTn>
                              </p:par>
                              <p:par>
                                <p:cTn id="50" presetID="18" presetClass="entr" presetSubtype="12"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strips(downLeft)">
                                      <p:cBhvr>
                                        <p:cTn id="52" dur="2000"/>
                                        <p:tgtEl>
                                          <p:spTgt spid="23"/>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strips(downLeft)">
                                      <p:cBhvr>
                                        <p:cTn id="55" dur="2000"/>
                                        <p:tgtEl>
                                          <p:spTgt spid="24"/>
                                        </p:tgtEl>
                                      </p:cBhvr>
                                    </p:animEffect>
                                  </p:childTnLst>
                                </p:cTn>
                              </p:par>
                              <p:par>
                                <p:cTn id="56" presetID="18" presetClass="entr" presetSubtype="12"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strips(downLeft)">
                                      <p:cBhvr>
                                        <p:cTn id="58" dur="2000"/>
                                        <p:tgtEl>
                                          <p:spTgt spid="25"/>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downLeft)">
                                      <p:cBhvr>
                                        <p:cTn id="61" dur="2000"/>
                                        <p:tgtEl>
                                          <p:spTgt spid="26"/>
                                        </p:tgtEl>
                                      </p:cBhvr>
                                    </p:animEffect>
                                  </p:childTnLst>
                                </p:cTn>
                              </p:par>
                              <p:par>
                                <p:cTn id="62" presetID="18" presetClass="entr" presetSubtype="12"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strips(downLeft)">
                                      <p:cBhvr>
                                        <p:cTn id="64" dur="2000"/>
                                        <p:tgtEl>
                                          <p:spTgt spid="27"/>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strips(downLeft)">
                                      <p:cBhvr>
                                        <p:cTn id="6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6" grpId="0" bldLvl="0" animBg="1"/>
      <p:bldP spid="12" grpId="0"/>
      <p:bldP spid="13" grpId="0" bldLvl="0" animBg="1"/>
      <p:bldP spid="14" grpId="0"/>
      <p:bldP spid="16" grpId="0"/>
      <p:bldP spid="17" grpId="0" bldLvl="0" animBg="1"/>
      <p:bldP spid="18" grpId="0"/>
      <p:bldP spid="20" grpId="0"/>
      <p:bldP spid="21" grpId="0" bldLvl="0" animBg="1"/>
      <p:bldP spid="22" grpId="0"/>
      <p:bldP spid="24" grpId="0"/>
      <p:bldP spid="25" grpId="0" bldLvl="0" animBg="1"/>
      <p:bldP spid="26"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7"/>
          <p:cNvSpPr/>
          <p:nvPr/>
        </p:nvSpPr>
        <p:spPr>
          <a:xfrm>
            <a:off x="4119245" y="3090545"/>
            <a:ext cx="3984625" cy="676910"/>
          </a:xfrm>
          <a:prstGeom prst="rect">
            <a:avLst/>
          </a:prstGeom>
          <a:ln>
            <a:solidFill>
              <a:schemeClr val="bg1">
                <a:lumMod val="65000"/>
              </a:schemeClr>
            </a:solidFill>
          </a:ln>
        </p:spPr>
        <p:txBody>
          <a:bodyPr wrap="square" lIns="0" tIns="0" rIns="0" bIns="0">
            <a:spAutoFit/>
          </a:bodyPr>
          <a:lstStyle/>
          <a:p>
            <a:pPr algn="ctr"/>
            <a:r>
              <a:rPr lang="zh-CN" altLang="en-US" sz="44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系统设计</a:t>
            </a:r>
            <a:endParaRPr lang="zh-CN" altLang="en-US" sz="44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sp>
        <p:nvSpPr>
          <p:cNvPr id="3" name="Rectangle 47"/>
          <p:cNvSpPr/>
          <p:nvPr/>
        </p:nvSpPr>
        <p:spPr>
          <a:xfrm>
            <a:off x="5592708" y="1628409"/>
            <a:ext cx="1038334" cy="1107996"/>
          </a:xfrm>
          <a:prstGeom prst="rect">
            <a:avLst/>
          </a:prstGeom>
          <a:ln>
            <a:solidFill>
              <a:schemeClr val="bg1">
                <a:lumMod val="65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80604020202020204" pitchFamily="34" charset="0"/>
              </a:rPr>
              <a:t>03</a:t>
            </a:r>
            <a:endParaRPr lang="en-US" altLang="zh-CN" sz="7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8061" y="817328"/>
            <a:ext cx="448364" cy="492125"/>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8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80604020202020204" pitchFamily="34" charset="0"/>
            </a:endParaRPr>
          </a:p>
        </p:txBody>
      </p:sp>
      <p:sp>
        <p:nvSpPr>
          <p:cNvPr id="9" name="Rectangle 47"/>
          <p:cNvSpPr/>
          <p:nvPr/>
        </p:nvSpPr>
        <p:spPr>
          <a:xfrm>
            <a:off x="1561249" y="862374"/>
            <a:ext cx="2833079" cy="430530"/>
          </a:xfrm>
          <a:prstGeom prst="rect">
            <a:avLst/>
          </a:prstGeom>
        </p:spPr>
        <p:txBody>
          <a:bodyPr wrap="square" lIns="0" tIns="0" rIns="0" bIns="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rPr>
              <a:t>系统架构</a:t>
            </a:r>
            <a:endParaRPr lang="zh-CN" altLang="en-US" sz="2800" dirty="0">
              <a:solidFill>
                <a:schemeClr val="tx1"/>
              </a:solidFill>
              <a:latin typeface="微软雅黑" panose="020B0503020204020204" pitchFamily="34" charset="-122"/>
              <a:ea typeface="微软雅黑" panose="020B0503020204020204" pitchFamily="34" charset="-122"/>
              <a:cs typeface="Arial" panose="02080604020202020204" pitchFamily="34" charset="0"/>
            </a:endParaRPr>
          </a:p>
        </p:txBody>
      </p:sp>
      <p:grpSp>
        <p:nvGrpSpPr>
          <p:cNvPr id="6"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5467106" y="2469476"/>
            <a:ext cx="1309476" cy="2522751"/>
            <a:chOff x="5084746" y="1980098"/>
            <a:chExt cx="2022667" cy="3896738"/>
          </a:xfrm>
          <a:solidFill>
            <a:schemeClr val="bg1">
              <a:lumMod val="65000"/>
            </a:schemeClr>
          </a:solidFill>
        </p:grpSpPr>
        <p:sp>
          <p:nvSpPr>
            <p:cNvPr id="8"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0"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1"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2"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3" name="Group 22"/>
            <p:cNvGrpSpPr/>
            <p:nvPr/>
          </p:nvGrpSpPr>
          <p:grpSpPr>
            <a:xfrm>
              <a:off x="5708371" y="5136354"/>
              <a:ext cx="831509" cy="740482"/>
              <a:chOff x="5708371" y="5136354"/>
              <a:chExt cx="831509" cy="740482"/>
            </a:xfrm>
            <a:grpFill/>
          </p:grpSpPr>
          <p:sp>
            <p:nvSpPr>
              <p:cNvPr id="18"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9" name="Group 28"/>
              <p:cNvGrpSpPr/>
              <p:nvPr/>
            </p:nvGrpSpPr>
            <p:grpSpPr>
              <a:xfrm>
                <a:off x="5708371" y="5136354"/>
                <a:ext cx="831509" cy="740482"/>
                <a:chOff x="5708371" y="5136354"/>
                <a:chExt cx="831509" cy="740482"/>
              </a:xfrm>
              <a:grpFill/>
            </p:grpSpPr>
            <p:sp>
              <p:nvSpPr>
                <p:cNvPr id="20"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21"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grpSp>
        <p:sp>
          <p:nvSpPr>
            <p:cNvPr id="14"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5"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6"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7"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grpSp>
      <p:sp>
        <p:nvSpPr>
          <p:cNvPr id="34" name="Oval 47"/>
          <p:cNvSpPr>
            <a:spLocks noChangeAspect="1"/>
          </p:cNvSpPr>
          <p:nvPr/>
        </p:nvSpPr>
        <p:spPr>
          <a:xfrm>
            <a:off x="10495484" y="1747098"/>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5" name="Oval 48"/>
          <p:cNvSpPr>
            <a:spLocks noChangeAspect="1"/>
          </p:cNvSpPr>
          <p:nvPr/>
        </p:nvSpPr>
        <p:spPr>
          <a:xfrm>
            <a:off x="10561658" y="1811447"/>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1</a:t>
            </a:r>
            <a:endParaRPr lang="en-US" sz="3200" b="1" dirty="0">
              <a:solidFill>
                <a:schemeClr val="bg1"/>
              </a:solidFill>
            </a:endParaRPr>
          </a:p>
        </p:txBody>
      </p:sp>
      <p:sp>
        <p:nvSpPr>
          <p:cNvPr id="36" name="Rectangle 3"/>
          <p:cNvSpPr txBox="1">
            <a:spLocks noChangeArrowheads="1"/>
          </p:cNvSpPr>
          <p:nvPr/>
        </p:nvSpPr>
        <p:spPr bwMode="auto">
          <a:xfrm flipH="1">
            <a:off x="7358380" y="1953260"/>
            <a:ext cx="3096895" cy="783590"/>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en-US" altLang="zh-CN" sz="1400" dirty="0">
                <a:solidFill>
                  <a:schemeClr val="tx1"/>
                </a:solidFill>
              </a:rPr>
              <a:t>     </a:t>
            </a:r>
            <a:r>
              <a:rPr lang="zh-CN" altLang="en-US" sz="1400" dirty="0">
                <a:solidFill>
                  <a:schemeClr val="tx1"/>
                </a:solidFill>
              </a:rPr>
              <a:t>服务端监听客户端的连接请求</a:t>
            </a:r>
            <a:endParaRPr lang="zh-CN" altLang="en-US" sz="1400" dirty="0">
              <a:solidFill>
                <a:schemeClr val="tx1"/>
              </a:solidFill>
            </a:endParaRPr>
          </a:p>
          <a:p>
            <a:pPr algn="l"/>
            <a:r>
              <a:rPr lang="en-US" altLang="zh-CN" sz="1400" dirty="0">
                <a:solidFill>
                  <a:schemeClr val="tx1"/>
                </a:solidFill>
              </a:rPr>
              <a:t>     </a:t>
            </a:r>
            <a:r>
              <a:rPr lang="zh-CN" altLang="en-US" sz="1400" dirty="0">
                <a:solidFill>
                  <a:schemeClr val="tx1"/>
                </a:solidFill>
              </a:rPr>
              <a:t>网间通信需要</a:t>
            </a:r>
            <a:r>
              <a:rPr lang="en-US" altLang="zh-CN" sz="1400" dirty="0">
                <a:solidFill>
                  <a:schemeClr val="tx1"/>
                </a:solidFill>
              </a:rPr>
              <a:t>(</a:t>
            </a:r>
            <a:r>
              <a:rPr lang="zh-CN" altLang="en-US" sz="1400" dirty="0">
                <a:solidFill>
                  <a:schemeClr val="tx1"/>
                </a:solidFill>
              </a:rPr>
              <a:t>协议，本机地址，端口号，远程</a:t>
            </a:r>
            <a:r>
              <a:rPr lang="en-US" altLang="zh-CN" sz="1400" dirty="0">
                <a:solidFill>
                  <a:schemeClr val="tx1"/>
                </a:solidFill>
              </a:rPr>
              <a:t>ip</a:t>
            </a:r>
            <a:r>
              <a:rPr lang="zh-CN" altLang="en-US" sz="1400" dirty="0">
                <a:solidFill>
                  <a:schemeClr val="tx1"/>
                </a:solidFill>
              </a:rPr>
              <a:t>地址，服务端口号</a:t>
            </a:r>
            <a:r>
              <a:rPr lang="en-US" altLang="zh-CN" sz="1400" dirty="0">
                <a:solidFill>
                  <a:schemeClr val="tx1"/>
                </a:solidFill>
              </a:rPr>
              <a:t>)</a:t>
            </a:r>
            <a:endParaRPr lang="en-US" altLang="zh-CN" sz="1400" dirty="0">
              <a:solidFill>
                <a:schemeClr val="tx1"/>
              </a:solidFill>
            </a:endParaRPr>
          </a:p>
        </p:txBody>
      </p:sp>
      <p:sp>
        <p:nvSpPr>
          <p:cNvPr id="37" name="TextBox 198"/>
          <p:cNvSpPr txBox="1"/>
          <p:nvPr/>
        </p:nvSpPr>
        <p:spPr>
          <a:xfrm>
            <a:off x="8307236" y="1651220"/>
            <a:ext cx="2147935" cy="337185"/>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关键要素</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8" name="Oval 32"/>
          <p:cNvSpPr>
            <a:spLocks noChangeAspect="1"/>
          </p:cNvSpPr>
          <p:nvPr/>
        </p:nvSpPr>
        <p:spPr>
          <a:xfrm>
            <a:off x="9838568" y="3106349"/>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9" name="Oval 33"/>
          <p:cNvSpPr>
            <a:spLocks noChangeAspect="1"/>
          </p:cNvSpPr>
          <p:nvPr/>
        </p:nvSpPr>
        <p:spPr>
          <a:xfrm>
            <a:off x="9931414" y="3173873"/>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2</a:t>
            </a:r>
            <a:endParaRPr lang="en-US" sz="3200" b="1" dirty="0">
              <a:solidFill>
                <a:schemeClr val="bg1"/>
              </a:solidFill>
            </a:endParaRPr>
          </a:p>
        </p:txBody>
      </p:sp>
      <p:sp>
        <p:nvSpPr>
          <p:cNvPr id="40" name="Rectangle 3"/>
          <p:cNvSpPr txBox="1">
            <a:spLocks noChangeArrowheads="1"/>
          </p:cNvSpPr>
          <p:nvPr/>
        </p:nvSpPr>
        <p:spPr bwMode="auto">
          <a:xfrm flipH="1">
            <a:off x="7358380" y="3439767"/>
            <a:ext cx="2413252" cy="553085"/>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充分发挥</a:t>
            </a:r>
            <a:r>
              <a:rPr lang="en-US" altLang="zh-CN" sz="1400" dirty="0">
                <a:solidFill>
                  <a:schemeClr val="tx1"/>
                </a:solidFill>
              </a:rPr>
              <a:t>PC</a:t>
            </a:r>
            <a:r>
              <a:rPr lang="zh-CN" altLang="en-US" sz="1400" dirty="0">
                <a:solidFill>
                  <a:schemeClr val="tx1"/>
                </a:solidFill>
              </a:rPr>
              <a:t>的处理能力，客户端响应速度快</a:t>
            </a:r>
            <a:endParaRPr lang="zh-CN" altLang="en-US" sz="1400" dirty="0">
              <a:solidFill>
                <a:schemeClr val="tx1"/>
              </a:solidFill>
            </a:endParaRPr>
          </a:p>
        </p:txBody>
      </p:sp>
      <p:sp>
        <p:nvSpPr>
          <p:cNvPr id="41" name="TextBox 198"/>
          <p:cNvSpPr txBox="1"/>
          <p:nvPr/>
        </p:nvSpPr>
        <p:spPr>
          <a:xfrm>
            <a:off x="7623062" y="3059074"/>
            <a:ext cx="2147935" cy="337185"/>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优点</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42" name="Oval 35"/>
          <p:cNvSpPr>
            <a:spLocks noChangeAspect="1"/>
          </p:cNvSpPr>
          <p:nvPr/>
        </p:nvSpPr>
        <p:spPr>
          <a:xfrm>
            <a:off x="10468814" y="4474041"/>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43" name="Oval 36"/>
          <p:cNvSpPr>
            <a:spLocks noChangeAspect="1"/>
          </p:cNvSpPr>
          <p:nvPr/>
        </p:nvSpPr>
        <p:spPr>
          <a:xfrm>
            <a:off x="10561660" y="4541565"/>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3</a:t>
            </a:r>
            <a:endParaRPr lang="en-US" sz="3200" b="1" dirty="0">
              <a:solidFill>
                <a:schemeClr val="bg1"/>
              </a:solidFill>
            </a:endParaRPr>
          </a:p>
        </p:txBody>
      </p:sp>
      <p:sp>
        <p:nvSpPr>
          <p:cNvPr id="44" name="Rectangle 3"/>
          <p:cNvSpPr txBox="1">
            <a:spLocks noChangeArrowheads="1"/>
          </p:cNvSpPr>
          <p:nvPr/>
        </p:nvSpPr>
        <p:spPr bwMode="auto">
          <a:xfrm flipH="1">
            <a:off x="7919999" y="4804213"/>
            <a:ext cx="2413252" cy="321945"/>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a:solidFill>
                  <a:schemeClr val="tx1"/>
                </a:solidFill>
              </a:rPr>
              <a:t>高昂的维护成本且投资大</a:t>
            </a:r>
            <a:endParaRPr lang="zh-CN" altLang="en-US" sz="1400">
              <a:solidFill>
                <a:schemeClr val="tx1"/>
              </a:solidFill>
            </a:endParaRPr>
          </a:p>
        </p:txBody>
      </p:sp>
      <p:sp>
        <p:nvSpPr>
          <p:cNvPr id="45" name="TextBox 198"/>
          <p:cNvSpPr txBox="1"/>
          <p:nvPr/>
        </p:nvSpPr>
        <p:spPr>
          <a:xfrm>
            <a:off x="8307236" y="4466065"/>
            <a:ext cx="2147935" cy="337185"/>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缺点</a:t>
            </a:r>
            <a:endParaRPr lang="zh-CN" altLang="en-US" sz="1600" dirty="0">
              <a:solidFill>
                <a:schemeClr val="tx1"/>
              </a:solidFill>
              <a:latin typeface="微软雅黑" panose="020B0503020204020204" pitchFamily="34" charset="-122"/>
              <a:ea typeface="微软雅黑" panose="020B0503020204020204" pitchFamily="34" charset="-122"/>
            </a:endParaRPr>
          </a:p>
        </p:txBody>
      </p:sp>
      <p:pic>
        <p:nvPicPr>
          <p:cNvPr id="2" name="图片 1" descr="cs"/>
          <p:cNvPicPr>
            <a:picLocks noChangeAspect="1"/>
          </p:cNvPicPr>
          <p:nvPr/>
        </p:nvPicPr>
        <p:blipFill>
          <a:blip r:embed="rId1"/>
          <a:stretch>
            <a:fillRect/>
          </a:stretch>
        </p:blipFill>
        <p:spPr>
          <a:xfrm>
            <a:off x="1081405" y="1694180"/>
            <a:ext cx="6051709" cy="3298412"/>
          </a:xfrm>
          <a:prstGeom prst="rect">
            <a:avLst/>
          </a:prstGeom>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strips(downLeft)">
                                      <p:cBhvr>
                                        <p:cTn id="14" dur="2000"/>
                                        <p:tgtEl>
                                          <p:spTgt spid="7"/>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2000"/>
                                        <p:tgtEl>
                                          <p:spTgt spid="9"/>
                                        </p:tgtEl>
                                      </p:cBhvr>
                                    </p:animEffect>
                                  </p:childTnLst>
                                </p:cTn>
                              </p:par>
                              <p:par>
                                <p:cTn id="18" presetID="18" presetClass="entr" presetSubtype="1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Left)">
                                      <p:cBhvr>
                                        <p:cTn id="20" dur="2000"/>
                                        <p:tgtEl>
                                          <p:spTgt spid="6"/>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strips(downLeft)">
                                      <p:cBhvr>
                                        <p:cTn id="23" dur="2000"/>
                                        <p:tgtEl>
                                          <p:spTgt spid="34"/>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strips(downLeft)">
                                      <p:cBhvr>
                                        <p:cTn id="26" dur="2000"/>
                                        <p:tgtEl>
                                          <p:spTgt spid="35"/>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strips(downLeft)">
                                      <p:cBhvr>
                                        <p:cTn id="29" dur="2000"/>
                                        <p:tgtEl>
                                          <p:spTgt spid="36"/>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strips(downLeft)">
                                      <p:cBhvr>
                                        <p:cTn id="32" dur="2000"/>
                                        <p:tgtEl>
                                          <p:spTgt spid="37"/>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strips(downLeft)">
                                      <p:cBhvr>
                                        <p:cTn id="35" dur="2000"/>
                                        <p:tgtEl>
                                          <p:spTgt spid="38"/>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strips(downLeft)">
                                      <p:cBhvr>
                                        <p:cTn id="38" dur="2000"/>
                                        <p:tgtEl>
                                          <p:spTgt spid="39"/>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strips(downLeft)">
                                      <p:cBhvr>
                                        <p:cTn id="41" dur="2000"/>
                                        <p:tgtEl>
                                          <p:spTgt spid="40"/>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strips(downLeft)">
                                      <p:cBhvr>
                                        <p:cTn id="44" dur="2000"/>
                                        <p:tgtEl>
                                          <p:spTgt spid="41"/>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strips(downLeft)">
                                      <p:cBhvr>
                                        <p:cTn id="47" dur="2000"/>
                                        <p:tgtEl>
                                          <p:spTgt spid="42"/>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strips(downLeft)">
                                      <p:cBhvr>
                                        <p:cTn id="50" dur="2000"/>
                                        <p:tgtEl>
                                          <p:spTgt spid="43"/>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strips(downLeft)">
                                      <p:cBhvr>
                                        <p:cTn id="53" dur="2000"/>
                                        <p:tgtEl>
                                          <p:spTgt spid="44"/>
                                        </p:tgtEl>
                                      </p:cBhvr>
                                    </p:animEffect>
                                  </p:childTnLst>
                                </p:cTn>
                              </p:par>
                              <p:par>
                                <p:cTn id="54" presetID="18" presetClass="entr" presetSubtype="12"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strips(downLeft)">
                                      <p:cBhvr>
                                        <p:cTn id="56" dur="20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linds(horizontal)">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34" grpId="0" bldLvl="0" animBg="1"/>
      <p:bldP spid="35" grpId="0" bldLvl="0" animBg="1"/>
      <p:bldP spid="36" grpId="0"/>
      <p:bldP spid="37" grpId="0"/>
      <p:bldP spid="38" grpId="0" bldLvl="0" animBg="1"/>
      <p:bldP spid="39" grpId="0" bldLvl="0" animBg="1"/>
      <p:bldP spid="40" grpId="0"/>
      <p:bldP spid="41" grpId="0"/>
      <p:bldP spid="42" grpId="0" bldLvl="0" animBg="1"/>
      <p:bldP spid="43" grpId="0" bldLvl="0" animBg="1"/>
      <p:bldP spid="44" grpId="0"/>
      <p:bldP spid="45"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UNIT_TABLE_BEAUTIFY" val="smartTable{1995f2c3-d6cd-4963-8ca4-85113f0d4695}"/>
  <p:tag name="TABLE_ENDDRAG_ORIGIN_RECT" val="457*254"/>
  <p:tag name="TABLE_ENDDRAG_RECT" val="435*70*457*254"/>
</p:tagLst>
</file>

<file path=ppt/tags/tag3.xml><?xml version="1.0" encoding="utf-8"?>
<p:tagLst xmlns:p="http://schemas.openxmlformats.org/presentationml/2006/main">
  <p:tag name="KSO_WM_UNIT_TABLE_BEAUTIFY" val="smartTable{6360ad4a-185b-4996-9f62-5d4bb80c04bf}"/>
  <p:tag name="TABLE_ENDDRAG_ORIGIN_RECT" val="408*144"/>
  <p:tag name="TABLE_ENDDRAG_RECT" val="50*85*408*144"/>
</p:tagLst>
</file>

<file path=ppt/tags/tag4.xml><?xml version="1.0" encoding="utf-8"?>
<p:tagLst xmlns:p="http://schemas.openxmlformats.org/presentationml/2006/main">
  <p:tag name="KSO_WM_UNIT_TABLE_BEAUTIFY" val="smartTable{6360ad4a-185b-4996-9f62-5d4bb80c04bf}"/>
  <p:tag name="TABLE_ENDDRAG_ORIGIN_RECT" val="408*144"/>
  <p:tag name="TABLE_ENDDRAG_RECT" val="50*85*408*144"/>
</p:tagLst>
</file>

<file path=ppt/tags/tag5.xml><?xml version="1.0" encoding="utf-8"?>
<p:tagLst xmlns:p="http://schemas.openxmlformats.org/presentationml/2006/main">
  <p:tag name="ISPRING_PRESENTATION_TITLE" val="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1635</Words>
  <Application>WPS 演示</Application>
  <PresentationFormat>宽屏</PresentationFormat>
  <Paragraphs>314</Paragraphs>
  <Slides>20</Slides>
  <Notes>21</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43" baseType="lpstr">
      <vt:lpstr>Arial</vt:lpstr>
      <vt:lpstr>宋体</vt:lpstr>
      <vt:lpstr>Wingdings</vt:lpstr>
      <vt:lpstr>Nimbus Roman No9 L</vt:lpstr>
      <vt:lpstr>微软雅黑</vt:lpstr>
      <vt:lpstr>Droid Sans Fallback</vt:lpstr>
      <vt:lpstr>Impact</vt:lpstr>
      <vt:lpstr>Ubuntu Condensed</vt:lpstr>
      <vt:lpstr>Calibri</vt:lpstr>
      <vt:lpstr>DejaVu Sans</vt:lpstr>
      <vt:lpstr>宋体</vt:lpstr>
      <vt:lpstr>Arial Unicode MS</vt:lpstr>
      <vt:lpstr>Levenim MT</vt:lpstr>
      <vt:lpstr>Lato Light</vt:lpstr>
      <vt:lpstr>Haettenschweiler</vt:lpstr>
      <vt:lpstr>Century Gothic</vt:lpstr>
      <vt:lpstr>Calibri Light</vt:lpstr>
      <vt:lpstr>Rekha</vt:lpstr>
      <vt:lpstr>Gubbi</vt:lpstr>
      <vt:lpstr>FreeSans</vt:lpstr>
      <vt:lpstr>OpenSymbol</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dc:title>
  <dc:creator>China</dc:creator>
  <cp:lastModifiedBy>love</cp:lastModifiedBy>
  <cp:revision>205</cp:revision>
  <dcterms:created xsi:type="dcterms:W3CDTF">2023-06-01T11:48:49Z</dcterms:created>
  <dcterms:modified xsi:type="dcterms:W3CDTF">2023-06-01T11:48:49Z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2052-11.1.0.11698</vt:lpwstr>
  </property>
  <property fmtid="{D5CDD505-2E9C-101B-9397-08002B2CF9AE}" pid="3" name="ICV">
    <vt:lpwstr/>
  </property>
</Properties>
</file>