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4" r:id="rId3"/>
  </p:sldMasterIdLst>
  <p:notesMasterIdLst>
    <p:notesMasterId r:id="rId20"/>
  </p:notesMasterIdLst>
  <p:sldIdLst>
    <p:sldId id="275" r:id="rId4"/>
    <p:sldId id="311" r:id="rId5"/>
    <p:sldId id="312" r:id="rId6"/>
    <p:sldId id="315" r:id="rId7"/>
    <p:sldId id="316" r:id="rId8"/>
    <p:sldId id="400" r:id="rId9"/>
    <p:sldId id="331" r:id="rId10"/>
    <p:sldId id="333" r:id="rId11"/>
    <p:sldId id="334" r:id="rId12"/>
    <p:sldId id="317" r:id="rId13"/>
    <p:sldId id="318" r:id="rId14"/>
    <p:sldId id="319" r:id="rId15"/>
    <p:sldId id="410" r:id="rId16"/>
    <p:sldId id="411" r:id="rId17"/>
    <p:sldId id="412" r:id="rId18"/>
    <p:sldId id="31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8342b3a-8610-46b0-a08d-be39d9288ecc}">
          <p14:sldIdLst>
            <p14:sldId id="331"/>
            <p14:sldId id="333"/>
            <p14:sldId id="334"/>
            <p14:sldId id="317"/>
            <p14:sldId id="318"/>
            <p14:sldId id="319"/>
            <p14:sldId id="311"/>
            <p14:sldId id="312"/>
            <p14:sldId id="275"/>
            <p14:sldId id="315"/>
            <p14:sldId id="316"/>
            <p14:sldId id="400"/>
          </p14:sldIdLst>
        </p14:section>
        <p14:section name="无标题节" id="{8a03445d-886c-4f95-a6e0-93a482b167c3}">
          <p14:sldIdLst>
            <p14:sldId id="410"/>
            <p14:sldId id="411"/>
            <p14:sldId id="310"/>
            <p14:sldId id="41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A106"/>
    <a:srgbClr val="F7D48C"/>
    <a:srgbClr val="00333E"/>
    <a:srgbClr val="C8A062"/>
    <a:srgbClr val="EE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3"/>
    <p:restoredTop sz="94227"/>
  </p:normalViewPr>
  <p:slideViewPr>
    <p:cSldViewPr snapToGrid="0" snapToObjects="1">
      <p:cViewPr varScale="1">
        <p:scale>
          <a:sx n="108" d="100"/>
          <a:sy n="108" d="100"/>
        </p:scale>
        <p:origin x="834" y="96"/>
      </p:cViewPr>
      <p:guideLst>
        <p:guide orient="horz" pos="215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5" d="100"/>
          <a:sy n="105" d="100"/>
        </p:scale>
        <p:origin x="222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C2792-7664-7144-91DC-66408EBCFA1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8EF65-E19F-3742-8851-3AC4F28B70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傅盛：移动互联网</a:t>
            </a:r>
            <a:endParaRPr lang="en-US" altLang="zh-CN" dirty="0"/>
          </a:p>
          <a:p>
            <a:r>
              <a:rPr lang="zh-CN" altLang="en-US" dirty="0"/>
              <a:t>贾伟：工业设计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F00E3-84AE-4C74-9370-0C5407C967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3422" y="2325914"/>
            <a:ext cx="10205156" cy="3621918"/>
          </a:xfrm>
          <a:prstGeom prst="rect">
            <a:avLst/>
          </a:prstGeom>
        </p:spPr>
        <p:txBody>
          <a:bodyPr anchor="t" anchorCtr="0"/>
          <a:lstStyle>
            <a:lvl1pPr algn="l"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93775" y="1104901"/>
            <a:ext cx="10204450" cy="8509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zh-CN" altLang="en-US" dirty="0"/>
              <a:t>单击此处添加标题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结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1149350" y="1652588"/>
            <a:ext cx="4090988" cy="37290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5416550" y="1652588"/>
            <a:ext cx="6307138" cy="372903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3422" y="1388085"/>
            <a:ext cx="10205156" cy="4470847"/>
          </a:xfrm>
          <a:prstGeom prst="rect">
            <a:avLst/>
          </a:prstGeom>
        </p:spPr>
        <p:txBody>
          <a:bodyPr anchor="t" anchorCtr="0"/>
          <a:lstStyle>
            <a:lvl1pPr algn="l">
              <a:defRPr sz="24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  <a:prstGeom prst="rect">
            <a:avLst/>
          </a:prstGeom>
        </p:spPr>
        <p:txBody>
          <a:bodyPr lIns="91436" tIns="45718" rIns="91436" bIns="45718"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40"/>
            <a:ext cx="9144000" cy="1655763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7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6F8E7026-63EA-4E95-95C8-913B599A53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lIns="91436" tIns="45718" rIns="91436" bIns="45718"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C0B81586-A5D1-45E3-A381-D13370D402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E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" y="0"/>
            <a:ext cx="1219078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6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-173361" y="2528323"/>
            <a:ext cx="12239371" cy="64389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zh-CN" sz="3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用Python实现“人像动漫化”</a:t>
            </a:r>
            <a:endParaRPr lang="zh-CN" altLang="zh-CN" sz="36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sz="1800" dirty="0">
              <a:latin typeface="+mn-lt"/>
              <a:cs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275" y="1409700"/>
            <a:ext cx="1007745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2000" dirty="0">
                <a:latin typeface="+mn-lt"/>
                <a:cs typeface="+mn-lt"/>
              </a:rPr>
              <a:t>当出现如下页面，我们点击应用列表。</a:t>
            </a:r>
            <a:endParaRPr lang="zh-CN" altLang="en-US" sz="2000" dirty="0">
              <a:latin typeface="+mn-lt"/>
              <a:cs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8570" y="1899920"/>
            <a:ext cx="7134225" cy="30575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ctrTitle"/>
          </p:nvPr>
        </p:nvSpPr>
        <p:spPr/>
        <p:txBody>
          <a:bodyPr/>
          <a:p>
            <a:r>
              <a:rPr lang="zh-CN" altLang="en-US"/>
              <a:t>可以看到，这里已经有我创建好的两个应用。如果你是第一次创建，你这里什么也没有，直接点击创建应用。记住：这里就有我们想要的API Key和Secret Key。</a:t>
            </a: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r>
              <a:rPr lang="zh-CN" altLang="en-US"/>
              <a:t>当出现如下界面，完成如下的操作。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6155" y="2614295"/>
            <a:ext cx="6718300" cy="21615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28950" y="1104265"/>
            <a:ext cx="4683125" cy="4843780"/>
          </a:xfrm>
        </p:spPr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 flipV="1">
            <a:off x="3653155" y="1955800"/>
            <a:ext cx="4058285" cy="154305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0660" y="900430"/>
            <a:ext cx="6400800" cy="52514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3140" y="902970"/>
            <a:ext cx="10205085" cy="5045075"/>
          </a:xfrm>
        </p:spPr>
        <p:txBody>
          <a:bodyPr/>
          <a:p>
            <a:r>
              <a:rPr lang="zh-CN" altLang="en-US"/>
              <a:t>创建成功后，直接查看应用列表即可，最终页面如下。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1140" y="1955800"/>
            <a:ext cx="8991600" cy="3481070"/>
          </a:xfrm>
          <a:prstGeom prst="rect">
            <a:avLst/>
          </a:prstGeom>
        </p:spPr>
      </p:pic>
      <p:sp>
        <p:nvSpPr>
          <p:cNvPr id="5" name="文本占位符 4"/>
          <p:cNvSpPr/>
          <p:nvPr>
            <p:ph type="body" sz="quarter" idx="10"/>
          </p:nvPr>
        </p:nvSpPr>
        <p:spPr>
          <a:xfrm>
            <a:off x="993775" y="1602105"/>
            <a:ext cx="5535295" cy="353695"/>
          </a:xfrm>
        </p:spPr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点击展开后，我们可以查看某个API的使用次数。因为有些API接口并不是一直免费的，有效次数使用完了以后，需要付费使用啦。下图也可以看到人像动漫画操作大致也就500次的免费使用次数。</a:t>
            </a: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1220" y="2976245"/>
            <a:ext cx="10448925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" y="2468893"/>
            <a:ext cx="12191999" cy="83099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</a:t>
            </a:r>
            <a:r>
              <a:rPr lang="zh-CN" altLang="en-US" sz="4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4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YOU</a:t>
            </a:r>
            <a:endParaRPr lang="zh-CN" altLang="zh-CN" sz="4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0522" y="5637245"/>
            <a:ext cx="11665532" cy="554763"/>
          </a:xfrm>
          <a:prstGeom prst="rect">
            <a:avLst/>
          </a:prstGeom>
        </p:spPr>
        <p:txBody>
          <a:bodyPr wrap="square" lIns="121912" tIns="60956" rIns="121912" bIns="60956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Copyright 2011-2019 © </a:t>
            </a:r>
            <a:r>
              <a:rPr lang="en-US" altLang="zh-CN" sz="1100" dirty="0" err="1">
                <a:solidFill>
                  <a:srgbClr val="00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zhisland.com</a:t>
            </a:r>
            <a:r>
              <a:rPr lang="en-US" altLang="zh-CN" sz="1100" dirty="0">
                <a:solidFill>
                  <a:srgbClr val="00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endParaRPr lang="en-US" altLang="zh-CN" sz="1100" dirty="0">
              <a:solidFill>
                <a:srgbClr val="00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All rights reserved. </a:t>
            </a:r>
            <a:endParaRPr kumimoji="1" lang="en-US" altLang="zh-CN" sz="1100" dirty="0">
              <a:solidFill>
                <a:srgbClr val="000000"/>
              </a:solidFill>
              <a:latin typeface="Gisha" panose="020B0502040204020203" pitchFamily="34" charset="-79"/>
              <a:ea typeface="微软雅黑" panose="020B0503020204020204" pitchFamily="34" charset="-122"/>
              <a:cs typeface="Gisha" panose="020B0502040204020203" pitchFamily="34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3775" y="574040"/>
            <a:ext cx="10205085" cy="4877435"/>
          </a:xfrm>
        </p:spPr>
        <p:txBody>
          <a:bodyPr/>
          <a:lstStyle/>
          <a:p>
            <a:br>
              <a:rPr lang="en-US" altLang="zh-CN" b="1" dirty="0"/>
            </a:br>
            <a:br>
              <a:rPr lang="en-US" altLang="zh-CN" b="1" dirty="0"/>
            </a:br>
            <a:r>
              <a:rPr lang="en-US" altLang="zh-CN" b="1" dirty="0"/>
              <a:t>这里首先给大家提供下面的一个网址，这就是百度AI开放平台关于人像动漫化特效的网页。http://suo.im/64FNvD</a:t>
            </a:r>
            <a:br>
              <a:rPr lang="en-US" altLang="zh-CN" b="1" dirty="0"/>
            </a:br>
            <a:br>
              <a:rPr lang="en-US" altLang="zh-CN" b="1" dirty="0"/>
            </a:br>
            <a:r>
              <a:rPr lang="en-US" altLang="zh-CN" b="1" dirty="0"/>
              <a:t>在这里我们可以上传自己的图片(如图所示)，进行人像动漫画的操作。</a:t>
            </a:r>
            <a:br>
              <a:rPr lang="en-US" altLang="zh-CN" b="1" dirty="0"/>
            </a:br>
            <a:br>
              <a:rPr lang="en-US" altLang="zh-CN" b="1" dirty="0"/>
            </a:br>
            <a:endParaRPr lang="en-US" altLang="zh-CN" b="1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93190" y="2703830"/>
            <a:ext cx="8471535" cy="33610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但是呢？这个并不是今天的重点，如果说我想要为动漫图片带口罩，你就没辙了吧。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在该页面有一个重要的东西：软件操作人像动漫化的接口(如图所示)。从左边可以看到，这是一个Post请求，发送该请求的网址并不全，需要你提供自己的access_token。同时呢，发送Post请求不仅需要携带Headers，还需要携带一个Params参数，其中Headers是固定的，image参数是图片的Base64编码格式。该Post请求的返回值Response是一个字典，我们这里先记住就行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3140" y="1481455"/>
            <a:ext cx="10205085" cy="4377690"/>
          </a:xfrm>
        </p:spPr>
        <p:txBody>
          <a:bodyPr/>
          <a:lstStyle/>
          <a:p>
            <a:endParaRPr lang="zh-CN" altLang="en-US" dirty="0">
              <a:cs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140" y="1481455"/>
            <a:ext cx="9197975" cy="34093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cs typeface="+mn-lt"/>
              </a:rPr>
              <a:t>除了上面所叙述的，这个网址显示的页面中还有一个很重要的东西：人像动漫画接口的API文档(如图所示)，该文档可以帮助我们怎么写代码，百度够贴心吧。</a:t>
            </a:r>
            <a:br>
              <a:rPr lang="zh-CN" altLang="en-US" dirty="0">
                <a:latin typeface="+mn-lt"/>
                <a:cs typeface="+mn-lt"/>
              </a:rPr>
            </a:br>
            <a:br>
              <a:rPr lang="zh-CN" altLang="en-US" dirty="0">
                <a:latin typeface="+mn-lt"/>
                <a:cs typeface="+mn-lt"/>
              </a:rPr>
            </a:br>
            <a:r>
              <a:rPr lang="zh-CN" altLang="en-US" dirty="0">
                <a:latin typeface="+mn-lt"/>
                <a:cs typeface="+mn-lt"/>
              </a:rPr>
              <a:t>API文档网址：http://suo.im/64FNZ9</a:t>
            </a:r>
            <a:br>
              <a:rPr lang="zh-CN" altLang="en-US" dirty="0">
                <a:latin typeface="+mn-lt"/>
                <a:cs typeface="+mn-lt"/>
              </a:rPr>
            </a:br>
            <a:br>
              <a:rPr lang="zh-CN" altLang="en-US" dirty="0">
                <a:latin typeface="+mn-lt"/>
                <a:cs typeface="+mn-lt"/>
              </a:rPr>
            </a:br>
            <a:r>
              <a:rPr lang="zh-CN" altLang="en-US" dirty="0">
                <a:latin typeface="+mn-lt"/>
                <a:cs typeface="+mn-lt"/>
              </a:rPr>
              <a:t>从图中可以看到，这个API文档中不仅有人像动漫画的操作，还有黑白图像上色、图像修复等一系列操作，都是很好玩的</a:t>
            </a:r>
            <a:endParaRPr lang="zh-CN" altLang="en-US" dirty="0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r>
              <a:rPr lang="zh-CN" altLang="en-US"/>
              <a:t>通过上述的原理分析：实现人像动漫画操作，最终就转化为发送一个Post请求。而发送Post请求呢，我们就需要获取我们的access_token参数。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435" y="1104900"/>
            <a:ext cx="9193530" cy="37598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3140" y="918210"/>
            <a:ext cx="10205085" cy="4940935"/>
          </a:xfrm>
        </p:spPr>
        <p:txBody>
          <a:bodyPr/>
          <a:lstStyle/>
          <a:p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access_token参数的获取</a:t>
            </a:r>
            <a:b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获取access_token参数，需要使用百度的鉴权认证机制。下面就是鉴权认证机制的网址，在该网页上，详细介绍了我们怎么获取自己的access_token参数。</a:t>
            </a:r>
            <a:b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鉴权认证机制网址：http://suo.im/6rUoTr</a:t>
            </a:r>
            <a:b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025" y="2762885"/>
            <a:ext cx="8572500" cy="3181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仔细查看本页面上的文档，我们可以很容易的发现：获取access_token参数，就是是发送一次Post请求，该请求的返回值是一个字典，里面有我们想要获取的access_token参数。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https://aip.baidubce.com/oauth/2.0/token?grant_type=client_credentials&amp;client_id=【官网获取的AK】&amp;client_secret=【官网获取的SK】</a:t>
            </a:r>
            <a:br>
              <a:rPr lang="zh-CN" altLang="en-US" dirty="0"/>
            </a:br>
            <a:r>
              <a:rPr lang="zh-CN" altLang="en-US" dirty="0"/>
              <a:t>上面是这个Post请求的网址，但是可以看到这个网址也是不全的，它还需要我们在官网中获取到自己的【官网获取的AK】和【官网获取的SK】，其中AK指的是API Key，SK指的是Secret Key。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通过上述的分析：为了获取access_token参数，也是发送一个Post请求，而发送Post请求，就需要我们找到自己的API Key和Secret Key。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1600" dirty="0">
                <a:latin typeface="+mn-lt"/>
                <a:cs typeface="+mn-lt"/>
              </a:rPr>
              <a:t>寻找API Key和Secret Key</a:t>
            </a:r>
            <a:br>
              <a:rPr lang="zh-CN" altLang="en-US" sz="1600" dirty="0">
                <a:latin typeface="+mn-lt"/>
                <a:cs typeface="+mn-lt"/>
              </a:rPr>
            </a:br>
            <a:br>
              <a:rPr lang="zh-CN" altLang="en-US" sz="1600" dirty="0">
                <a:latin typeface="+mn-lt"/>
                <a:cs typeface="+mn-lt"/>
              </a:rPr>
            </a:br>
            <a:br>
              <a:rPr lang="zh-CN" altLang="en-US" sz="1600" dirty="0">
                <a:latin typeface="+mn-lt"/>
                <a:cs typeface="+mn-lt"/>
              </a:rPr>
            </a:br>
            <a:r>
              <a:rPr lang="zh-CN" altLang="en-US" sz="1600" dirty="0">
                <a:latin typeface="+mn-lt"/>
                <a:cs typeface="+mn-lt"/>
              </a:rPr>
              <a:t>首先登陆百度智能云的网址。这个网址需要我们扫码登陆，我们按照提示进行登陆即可。</a:t>
            </a:r>
            <a:br>
              <a:rPr lang="zh-CN" altLang="en-US" sz="1600" dirty="0">
                <a:latin typeface="+mn-lt"/>
                <a:cs typeface="+mn-lt"/>
              </a:rPr>
            </a:br>
            <a:br>
              <a:rPr lang="zh-CN" altLang="en-US" sz="1600" dirty="0">
                <a:latin typeface="+mn-lt"/>
                <a:cs typeface="+mn-lt"/>
              </a:rPr>
            </a:br>
            <a:r>
              <a:rPr lang="zh-CN" altLang="en-US" sz="1600" dirty="0">
                <a:latin typeface="+mn-lt"/>
                <a:cs typeface="+mn-lt"/>
              </a:rPr>
              <a:t>百度智能云：https://login.bce.baidu.com/</a:t>
            </a:r>
            <a:br>
              <a:rPr lang="zh-CN" altLang="en-US" sz="1600" dirty="0">
                <a:latin typeface="+mn-lt"/>
                <a:cs typeface="+mn-lt"/>
              </a:rPr>
            </a:br>
            <a:br>
              <a:rPr lang="zh-CN" altLang="en-US" sz="1600" dirty="0">
                <a:latin typeface="+mn-lt"/>
                <a:cs typeface="+mn-lt"/>
              </a:rPr>
            </a:br>
            <a:r>
              <a:rPr lang="zh-CN" altLang="en-US" sz="1600" dirty="0">
                <a:latin typeface="+mn-lt"/>
                <a:cs typeface="+mn-lt"/>
              </a:rPr>
              <a:t>当出现下面这个页面，我们完成图中的操作。</a:t>
            </a:r>
            <a:endParaRPr lang="zh-CN" altLang="en-US" sz="1600" dirty="0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215,&quot;width&quot;:10470}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正和岛16：9模版</Template>
  <TotalTime>0</TotalTime>
  <Words>1538</Words>
  <Application>WPS 演示</Application>
  <PresentationFormat>宽屏</PresentationFormat>
  <Paragraphs>31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Arial</vt:lpstr>
      <vt:lpstr>微软雅黑</vt:lpstr>
      <vt:lpstr>Gisha</vt:lpstr>
      <vt:lpstr>Arial Unicode MS</vt:lpstr>
      <vt:lpstr>Arial Black</vt:lpstr>
      <vt:lpstr>等线</vt:lpstr>
      <vt:lpstr>黑体</vt:lpstr>
      <vt:lpstr>自定义设计方案</vt:lpstr>
      <vt:lpstr>1_自定义设计方案</vt:lpstr>
      <vt:lpstr>PowerPoint 演示文稿</vt:lpstr>
      <vt:lpstr>    有一个强大的工具，叫Beautiful Soup，有了它我们可以很方便地提取出HTML或XML标签中的内容，让我们一起来感受一下Beautiful Soup的强大 	</vt:lpstr>
      <vt:lpstr>简单来说，Beautiful Soup是python的一个库，最主要的功能是从网页提取数据  HTML 文档本身是结构化的文本，有一定的规则，通过它的结构可以简化信息提取。于是，就有了lxml、BeautifulSoup等网页信息提取库。一般我们会用这些库来提取网页信息  BeautifulSoup（下文简称 bs）翻译成中文就是“美丽的汤”，这个奇特的名字来源于《爱丽丝梦游仙境》（这也是为何在其官网会配上奇怪的插图，以及用《爱丽丝》的片段作为测试文本）。 </vt:lpstr>
      <vt:lpstr>Beautiful Soup提供一些简单的、python式的函数用来处理导航、搜索、修改分析树等功能。它是一个工具箱，通过解析文档为用户提供需要抓取的数据，因为简单，所以不需要多少代码就可以写出一个完整的应用程序。  Beautiful Soup自动将输入文档转换为Unicode编码，输出文档转换为utf-8编码。你不需要考虑编码方式，除非文档没有指定一个编码方式，这时，Beautiful Soup就不能自动识别编码方式了。然后，你仅仅需要说明一下原始编码方式就可以了。  Beautiful Soup已成为和lxml、html6lib一样出色的python解释器，为用户灵活地提供不同的解析策略或强劲的速度。 </vt:lpstr>
      <vt:lpstr>BeautifulSoup4将复杂HTML文档转换成一个复杂的树形结构,每个节点都是Python对象,所有对象可以归纳为4种:   Tag NavigableString BeautifulSoup Comment</vt:lpstr>
      <vt:lpstr>PowerPoint 演示文稿</vt:lpstr>
      <vt:lpstr>下面的一段HTML代码将作为例子被多次用到这是 爱丽丝梦游仙境的 的一段内容 简称为 爱丽丝 的文档：  html_doc = """ &lt;html&gt;&lt;head&gt;&lt;title&gt;The Dormouse's story&lt;/title&gt;&lt;/head&gt; &lt;body&gt; &lt;p class="title"&gt;&lt;b&gt;The Dormouse's story&lt;/b&gt;&lt;/p&gt;  &lt;p class="story"&gt;Once upon a time there were three little sisters; and their names were &lt;a href="http://example.com/elsie" class="sister" id="link1"&gt;Elsie&lt;/a&gt;, &lt;a href="http://example.com/lacie" class="sister" id="link2"&gt;Lacie&lt;/a&gt; and &lt;a href="http://example.com/tillie" class="sister" id="link3"&gt;Tillie&lt;/a&gt;; and they lived at the bottom of a well.&lt;/p&gt;  &lt;p class="story"&gt;...&lt;/p&gt; """</vt:lpstr>
      <vt:lpstr>Tag  Tag通俗点讲就是HTML中的一个个标签，例如  soup = BeautifulSoup('&lt;b class="boldest"&gt;Extremely bold&lt;/b&gt;') tag = soup.b type(tag)    </vt:lpstr>
      <vt:lpstr>Tag有很多方法和属性,在 遍历文档树 和 搜索文档树 中有详细解释.现在介绍一下tag中最重要的属性: name 和attributes  每个tag都有自己的名字,通过 .name 来获取:  tag.name 如果改变了tag的name,那将影响所有通过当前Beautiful Soup对象生成的HTML文档:  tag.name = "blockquote" tag # &lt;blockquote class="boldest"&gt;Extremely bold&lt;/blockquote&gt;  一个tag可能有很多个属性. tag &lt;b class="boldest"&gt; 有一个 “class” 的属性,值为 “boldest” . tag的属性的操作方法与字典相同:  tag['class'] # u'boldest'</vt:lpstr>
      <vt:lpstr>字符串常被包含在tag内.Beautiful Soup用 NavigableString 类来包装tag中的字符串 tag.string # u'Extremely bold' type(tag.string) # &lt;class 'bs4.element.NavigableString'&gt;  一个 NavigableString 字符串与Python中的Unicode字符串相同,并且还支持包含在 遍历文档树 和 搜索文档树 中的一些特性. 通过 unicode() 方法可以直接将 NavigableString 对象转换成Unicode字符串: unicode_string = unicode(tag.string) unicode_string # u'Extremely bold' type(unicode_string) # &lt;type 'unicode'&gt;  tag中包含的字符串不能编辑,但是可以被替换成其它的字符串,用 replace_with() 方法: tag.string.replace_with("No longer bold") tag # &lt;blockquote&gt;No longer bold&lt;/blockquote&gt;</vt:lpstr>
      <vt:lpstr>NavigableString 对象支持 遍历文档树 和 搜索文档树 中定义的大部分属性, 并非全部.尤其是,一个字符串不能包含其它内容(tag能够包含字符串或是其它tag),字符串不支持 .contents 或 .string 属性或 find() 方法.  如果想在Beautiful Soup之外使用 NavigableString 对象,需要调用 unicode() 方法,将该对象转换成普通的Unicode字符串,否则就算Beautiful Soup已方法已经执行结束,该对象的输出也会带有对象的引用地址.这样会浪费内存.</vt:lpstr>
      <vt:lpstr>BeautifulSoup BeautifulSoup 对象表示的是一个文档的全部内容.大部分时候,可以把它当作 Tag 对象,它支持 遍历文档树 和 搜索文档树 中描述的大部分的方法.  因为 BeautifulSoup 对象并不是真正的HTML或XML的tag,所以它没有name和attribute属性.但有时查看它的 .name 属性是很方便的,所以 BeautifulSoup 对象包含了一个值为 “[document]” 的特殊属性 .name  soup.name # u'[document]'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杰</cp:lastModifiedBy>
  <cp:revision>144</cp:revision>
  <cp:lastPrinted>2019-02-26T06:20:00Z</cp:lastPrinted>
  <dcterms:created xsi:type="dcterms:W3CDTF">2017-05-16T01:33:00Z</dcterms:created>
  <dcterms:modified xsi:type="dcterms:W3CDTF">2020-09-25T08:05:59Z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