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61" r:id="rId2"/>
    <p:sldId id="262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57EF"/>
    <a:srgbClr val="9661E5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175D-A3B0-4A22-9607-BACF0C5A144D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595D-C385-4CDC-9BE8-36A6F23ED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34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175D-A3B0-4A22-9607-BACF0C5A144D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595D-C385-4CDC-9BE8-36A6F23ED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73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175D-A3B0-4A22-9607-BACF0C5A144D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595D-C385-4CDC-9BE8-36A6F23ED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60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175D-A3B0-4A22-9607-BACF0C5A144D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595D-C385-4CDC-9BE8-36A6F23ED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65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175D-A3B0-4A22-9607-BACF0C5A144D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595D-C385-4CDC-9BE8-36A6F23ED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175D-A3B0-4A22-9607-BACF0C5A144D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595D-C385-4CDC-9BE8-36A6F23ED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73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175D-A3B0-4A22-9607-BACF0C5A144D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595D-C385-4CDC-9BE8-36A6F23ED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4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175D-A3B0-4A22-9607-BACF0C5A144D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595D-C385-4CDC-9BE8-36A6F23ED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1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175D-A3B0-4A22-9607-BACF0C5A144D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595D-C385-4CDC-9BE8-36A6F23ED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51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175D-A3B0-4A22-9607-BACF0C5A144D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595D-C385-4CDC-9BE8-36A6F23ED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5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175D-A3B0-4A22-9607-BACF0C5A144D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595D-C385-4CDC-9BE8-36A6F23ED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25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03F175D-A3B0-4A22-9607-BACF0C5A144D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0595D-C385-4CDC-9BE8-36A6F23ED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72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5736487-DD9C-483E-A225-AC53D9DB5FAA}"/>
              </a:ext>
            </a:extLst>
          </p:cNvPr>
          <p:cNvSpPr txBox="1"/>
          <p:nvPr/>
        </p:nvSpPr>
        <p:spPr>
          <a:xfrm>
            <a:off x="330201" y="252916"/>
            <a:ext cx="11607800" cy="16927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/>
              <a:t>タイトル</a:t>
            </a:r>
            <a:endParaRPr kumimoji="1" lang="en-US" altLang="ja-JP" sz="4400" dirty="0"/>
          </a:p>
          <a:p>
            <a:pPr algn="ctr"/>
            <a:r>
              <a:rPr kumimoji="1" lang="en-US" altLang="ja-JP" sz="6000" b="1" dirty="0"/>
              <a:t>Colorful Fighter(</a:t>
            </a:r>
            <a:r>
              <a:rPr kumimoji="1" lang="ja-JP" altLang="en-US" sz="6000" b="1" dirty="0"/>
              <a:t>カラフルファイター</a:t>
            </a:r>
            <a:r>
              <a:rPr kumimoji="1" lang="en-US" altLang="ja-JP" sz="6000" b="1" dirty="0"/>
              <a:t>)</a:t>
            </a:r>
            <a:endParaRPr kumimoji="1" lang="ja-JP" altLang="en-US" sz="60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E817BA8-5F9B-4EB5-BFD7-07DC531D2460}"/>
              </a:ext>
            </a:extLst>
          </p:cNvPr>
          <p:cNvSpPr txBox="1"/>
          <p:nvPr/>
        </p:nvSpPr>
        <p:spPr>
          <a:xfrm>
            <a:off x="942975" y="2745733"/>
            <a:ext cx="5829299" cy="175432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7030A0"/>
            </a:solidFill>
          </a:ln>
          <a:effectLst>
            <a:glow rad="63500">
              <a:srgbClr val="7030A0">
                <a:alpha val="40000"/>
              </a:srgbClr>
            </a:glo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</a:rPr>
              <a:t>使用言語：</a:t>
            </a:r>
            <a:r>
              <a:rPr kumimoji="1" lang="en-US" altLang="ja-JP" sz="3600" dirty="0">
                <a:solidFill>
                  <a:schemeClr val="bg1"/>
                </a:solidFill>
              </a:rPr>
              <a:t>C++</a:t>
            </a:r>
          </a:p>
          <a:p>
            <a:r>
              <a:rPr kumimoji="1" lang="ja-JP" altLang="en-US" sz="3600" dirty="0">
                <a:solidFill>
                  <a:schemeClr val="bg1"/>
                </a:solidFill>
              </a:rPr>
              <a:t>仕様ライブラリ：</a:t>
            </a:r>
            <a:r>
              <a:rPr kumimoji="1" lang="en-US" altLang="ja-JP" sz="3600" dirty="0">
                <a:solidFill>
                  <a:schemeClr val="bg1"/>
                </a:solidFill>
              </a:rPr>
              <a:t>DX</a:t>
            </a:r>
            <a:r>
              <a:rPr kumimoji="1" lang="ja-JP" altLang="en-US" sz="3600" dirty="0">
                <a:solidFill>
                  <a:schemeClr val="bg1"/>
                </a:solidFill>
              </a:rPr>
              <a:t>ライブラリ</a:t>
            </a:r>
            <a:endParaRPr kumimoji="1" lang="en-US" altLang="ja-JP" sz="3600" dirty="0">
              <a:solidFill>
                <a:schemeClr val="bg1"/>
              </a:solidFill>
            </a:endParaRPr>
          </a:p>
          <a:p>
            <a:r>
              <a:rPr kumimoji="1" lang="ja-JP" altLang="en-US" sz="3600" dirty="0">
                <a:solidFill>
                  <a:schemeClr val="bg1"/>
                </a:solidFill>
              </a:rPr>
              <a:t>プレイ人数： ２人</a:t>
            </a:r>
            <a:endParaRPr kumimoji="1" lang="en-US" altLang="ja-JP" sz="3600" dirty="0">
              <a:solidFill>
                <a:schemeClr val="bg1"/>
              </a:solidFill>
            </a:endParaRPr>
          </a:p>
        </p:txBody>
      </p:sp>
      <p:pic>
        <p:nvPicPr>
          <p:cNvPr id="1028" name="Picture 4" descr="ストリートファイターII 公式スタンプ - LINE スタンプ | LINE STORE">
            <a:extLst>
              <a:ext uri="{FF2B5EF4-FFF2-40B4-BE49-F238E27FC236}">
                <a16:creationId xmlns:a16="http://schemas.microsoft.com/office/drawing/2014/main" id="{38FCC7AA-FFE9-454E-ACF9-41912746F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540" y="2269483"/>
            <a:ext cx="4184208" cy="418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20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FC版『ストリートファイターII』が発売された日。全世界で630万本売り上げた格闘ゲームの金字塔。本作の登場が追い風となり、ブームがさらにヒートアップ【今日は何の日？】  | ゲーム・エンタメ最新情報のファミ通.com">
            <a:extLst>
              <a:ext uri="{FF2B5EF4-FFF2-40B4-BE49-F238E27FC236}">
                <a16:creationId xmlns:a16="http://schemas.microsoft.com/office/drawing/2014/main" id="{0280F2B6-B887-439E-8D17-458EA1C04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883" y="4527507"/>
            <a:ext cx="3886573" cy="218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8598505-93A1-4DE3-8836-57AFE8DC3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219" y="449942"/>
            <a:ext cx="2704210" cy="172177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851ED2-2284-4636-A594-8758D1E039DF}"/>
              </a:ext>
            </a:extLst>
          </p:cNvPr>
          <p:cNvSpPr txBox="1"/>
          <p:nvPr/>
        </p:nvSpPr>
        <p:spPr>
          <a:xfrm>
            <a:off x="102003" y="825842"/>
            <a:ext cx="8694864" cy="523220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bg1"/>
                </a:solidFill>
              </a:rPr>
              <a:t>参考元の作品：ストリートファイター</a:t>
            </a:r>
            <a:r>
              <a:rPr kumimoji="1" lang="en-US" altLang="ja-JP" sz="2800" b="1" dirty="0">
                <a:solidFill>
                  <a:schemeClr val="bg1"/>
                </a:solidFill>
              </a:rPr>
              <a:t>2</a:t>
            </a:r>
          </a:p>
          <a:p>
            <a:endParaRPr kumimoji="1" lang="en-US" altLang="ja-JP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000" b="1" dirty="0">
                <a:solidFill>
                  <a:srgbClr val="00B0F0"/>
                </a:solidFill>
              </a:rPr>
              <a:t>ジャンル</a:t>
            </a:r>
            <a:endParaRPr kumimoji="1" lang="en-US" altLang="ja-JP" sz="2000" b="1" dirty="0">
              <a:solidFill>
                <a:srgbClr val="00B0F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chemeClr val="bg1"/>
                </a:solidFill>
              </a:rPr>
              <a:t>横スクロール</a:t>
            </a:r>
            <a:r>
              <a:rPr kumimoji="1" lang="en-US" altLang="ja-JP" dirty="0">
                <a:solidFill>
                  <a:schemeClr val="bg1"/>
                </a:solidFill>
              </a:rPr>
              <a:t>2D</a:t>
            </a:r>
            <a:r>
              <a:rPr kumimoji="1" lang="ja-JP" altLang="en-US" dirty="0">
                <a:solidFill>
                  <a:schemeClr val="bg1"/>
                </a:solidFill>
              </a:rPr>
              <a:t>対戦格闘ゲーム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000" b="1" dirty="0">
                <a:solidFill>
                  <a:srgbClr val="00B0F0"/>
                </a:solidFill>
              </a:rPr>
              <a:t>ルール</a:t>
            </a:r>
            <a:endParaRPr kumimoji="1" lang="en-US" altLang="ja-JP" sz="2000" b="1" dirty="0">
              <a:solidFill>
                <a:srgbClr val="00B0F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chemeClr val="bg1"/>
                </a:solidFill>
              </a:rPr>
              <a:t>相手の体力を</a:t>
            </a:r>
            <a:r>
              <a:rPr kumimoji="1" lang="en-US" altLang="ja-JP" dirty="0">
                <a:solidFill>
                  <a:schemeClr val="bg1"/>
                </a:solidFill>
              </a:rPr>
              <a:t>0</a:t>
            </a:r>
            <a:r>
              <a:rPr kumimoji="1" lang="ja-JP" altLang="en-US" dirty="0">
                <a:solidFill>
                  <a:schemeClr val="bg1"/>
                </a:solidFill>
              </a:rPr>
              <a:t>にして</a:t>
            </a:r>
            <a:r>
              <a:rPr kumimoji="1" lang="en-US" altLang="ja-JP" dirty="0">
                <a:solidFill>
                  <a:schemeClr val="bg1"/>
                </a:solidFill>
              </a:rPr>
              <a:t>2</a:t>
            </a:r>
            <a:r>
              <a:rPr kumimoji="1" lang="ja-JP" altLang="en-US" dirty="0">
                <a:solidFill>
                  <a:schemeClr val="bg1"/>
                </a:solidFill>
              </a:rPr>
              <a:t>本とったほうの勝ち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000" b="1" dirty="0">
                <a:solidFill>
                  <a:srgbClr val="00B0F0"/>
                </a:solidFill>
              </a:rPr>
              <a:t>操作</a:t>
            </a:r>
            <a:endParaRPr kumimoji="1" lang="en-US" altLang="ja-JP" sz="2000" b="1" dirty="0">
              <a:solidFill>
                <a:srgbClr val="00B0F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chemeClr val="bg1"/>
                </a:solidFill>
              </a:rPr>
              <a:t>パンチボタンとキックボタン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chemeClr val="bg1"/>
                </a:solidFill>
              </a:rPr>
              <a:t>弱・中・強の３種類ある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chemeClr val="bg1"/>
                </a:solidFill>
              </a:rPr>
              <a:t>レバー</a:t>
            </a:r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ja-JP" altLang="en-US" dirty="0">
                <a:solidFill>
                  <a:schemeClr val="bg1"/>
                </a:solidFill>
              </a:rPr>
              <a:t>スティック</a:t>
            </a:r>
            <a:r>
              <a:rPr kumimoji="1" lang="en-US" altLang="ja-JP" dirty="0">
                <a:solidFill>
                  <a:schemeClr val="bg1"/>
                </a:solidFill>
              </a:rPr>
              <a:t>)</a:t>
            </a:r>
            <a:r>
              <a:rPr kumimoji="1" lang="ja-JP" altLang="en-US" dirty="0">
                <a:solidFill>
                  <a:schemeClr val="bg1"/>
                </a:solidFill>
              </a:rPr>
              <a:t>を特定の方向に素早く倒すことで必殺技が打てる</a:t>
            </a:r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ja-JP" altLang="en-US" dirty="0">
                <a:solidFill>
                  <a:schemeClr val="bg1"/>
                </a:solidFill>
              </a:rPr>
              <a:t>コマンド技</a:t>
            </a:r>
            <a:r>
              <a:rPr kumimoji="1" lang="en-US" altLang="ja-JP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000" b="1" dirty="0">
                <a:solidFill>
                  <a:srgbClr val="00B0F0"/>
                </a:solidFill>
              </a:rPr>
              <a:t>主な攻撃</a:t>
            </a:r>
            <a:endParaRPr kumimoji="1" lang="en-US" altLang="ja-JP" sz="2000" b="1" dirty="0">
              <a:solidFill>
                <a:srgbClr val="00B0F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chemeClr val="bg1"/>
                </a:solidFill>
              </a:rPr>
              <a:t>当たるとリターンの大きい上段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chemeClr val="bg1"/>
                </a:solidFill>
              </a:rPr>
              <a:t>立ちガードに勝てる下段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chemeClr val="bg1"/>
                </a:solidFill>
              </a:rPr>
              <a:t>しゃがみガードに勝てる中段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chemeClr val="bg1"/>
                </a:solidFill>
              </a:rPr>
              <a:t>ガードに一方的に勝てる投げ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000" b="1" dirty="0">
                <a:solidFill>
                  <a:srgbClr val="00B0F0"/>
                </a:solidFill>
              </a:rPr>
              <a:t>プレイアブルキャラクター</a:t>
            </a:r>
            <a:endParaRPr kumimoji="1" lang="en-US" altLang="ja-JP" sz="2000" b="1" dirty="0">
              <a:solidFill>
                <a:srgbClr val="00B0F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chemeClr val="bg1"/>
                </a:solidFill>
              </a:rPr>
              <a:t>全部で</a:t>
            </a:r>
            <a:r>
              <a:rPr kumimoji="1" lang="en-US" altLang="ja-JP" dirty="0">
                <a:solidFill>
                  <a:schemeClr val="bg1"/>
                </a:solidFill>
              </a:rPr>
              <a:t>8</a:t>
            </a:r>
            <a:r>
              <a:rPr kumimoji="1" lang="ja-JP" altLang="en-US" dirty="0">
                <a:solidFill>
                  <a:schemeClr val="bg1"/>
                </a:solidFill>
              </a:rPr>
              <a:t>体</a:t>
            </a:r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ja-JP" altLang="en-US" dirty="0">
                <a:solidFill>
                  <a:schemeClr val="bg1"/>
                </a:solidFill>
              </a:rPr>
              <a:t>初代</a:t>
            </a:r>
            <a:r>
              <a:rPr kumimoji="1" lang="en-US" altLang="ja-JP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2050" name="Picture 2" descr="ストIIとは何だったのか。初代「ストリートファイター」からNintendo Switch「ウルトラストリートファイターII」まで，ストII シリーズの歴史を辿る">
            <a:extLst>
              <a:ext uri="{FF2B5EF4-FFF2-40B4-BE49-F238E27FC236}">
                <a16:creationId xmlns:a16="http://schemas.microsoft.com/office/drawing/2014/main" id="{89735CAC-5EB8-4551-A5C6-3FAD0319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219" y="2454289"/>
            <a:ext cx="2868114" cy="194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04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斬空2発】『ウル2』「真豪鬼」を使用できる隠しコマンドが公開に">
            <a:extLst>
              <a:ext uri="{FF2B5EF4-FFF2-40B4-BE49-F238E27FC236}">
                <a16:creationId xmlns:a16="http://schemas.microsoft.com/office/drawing/2014/main" id="{9E9BB5CC-4325-4078-9C98-E5D57E5E0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649" y="4059765"/>
            <a:ext cx="421640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18351F1-3FA8-4450-8154-35B799402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51" y="4059766"/>
            <a:ext cx="7350074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851ED2-2284-4636-A594-8758D1E039DF}"/>
              </a:ext>
            </a:extLst>
          </p:cNvPr>
          <p:cNvSpPr txBox="1"/>
          <p:nvPr/>
        </p:nvSpPr>
        <p:spPr>
          <a:xfrm>
            <a:off x="489982" y="234189"/>
            <a:ext cx="11212035" cy="353943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bg1"/>
                </a:solidFill>
              </a:rPr>
              <a:t>今作の概要</a:t>
            </a:r>
            <a:r>
              <a:rPr kumimoji="1" lang="ja-JP" altLang="en-US" sz="2800" dirty="0">
                <a:solidFill>
                  <a:schemeClr val="bg1"/>
                </a:solidFill>
              </a:rPr>
              <a:t>：</a:t>
            </a:r>
            <a:endParaRPr kumimoji="1" lang="en-US" altLang="ja-JP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400" b="1" dirty="0">
                <a:solidFill>
                  <a:srgbClr val="00B0F0"/>
                </a:solidFill>
              </a:rPr>
              <a:t>キャラクター</a:t>
            </a:r>
            <a:endParaRPr kumimoji="1" lang="en-US" altLang="ja-JP" sz="2400" b="1" dirty="0">
              <a:solidFill>
                <a:srgbClr val="00B0F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chemeClr val="bg1"/>
                </a:solidFill>
              </a:rPr>
              <a:t>キャラは４キャラ</a:t>
            </a:r>
            <a:r>
              <a:rPr kumimoji="1" lang="en-US" altLang="ja-JP" sz="2400" dirty="0">
                <a:solidFill>
                  <a:schemeClr val="bg1"/>
                </a:solidFill>
              </a:rPr>
              <a:t>(</a:t>
            </a:r>
            <a:r>
              <a:rPr kumimoji="1" lang="ja-JP" altLang="en-US" sz="2400" dirty="0">
                <a:solidFill>
                  <a:schemeClr val="bg1"/>
                </a:solidFill>
              </a:rPr>
              <a:t>素材の都合上見た目に差がないので動きで差をつけたい</a:t>
            </a:r>
            <a:r>
              <a:rPr kumimoji="1" lang="en-US" altLang="ja-JP" sz="2400" dirty="0">
                <a:solidFill>
                  <a:schemeClr val="bg1"/>
                </a:solidFill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chemeClr val="bg1"/>
                </a:solidFill>
              </a:rPr>
              <a:t>キャラはコマンド技で技を出すキャラと溜めで技を出すキャラの２パターン</a:t>
            </a:r>
            <a:endParaRPr kumimoji="1" lang="en-US" altLang="ja-JP" sz="24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chemeClr val="bg1"/>
                </a:solidFill>
              </a:rPr>
              <a:t>コマンド技は基本１人２個</a:t>
            </a:r>
            <a:endParaRPr kumimoji="1" lang="en-US" altLang="ja-JP" sz="24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chemeClr val="bg1"/>
                </a:solidFill>
              </a:rPr>
              <a:t>派手な</a:t>
            </a:r>
            <a:r>
              <a:rPr kumimoji="1" lang="ja-JP" altLang="en-US" sz="2400" dirty="0">
                <a:solidFill>
                  <a:srgbClr val="FF0000"/>
                </a:solidFill>
              </a:rPr>
              <a:t>超必殺技</a:t>
            </a:r>
            <a:r>
              <a:rPr kumimoji="1" lang="en-US" altLang="ja-JP" sz="2400" dirty="0">
                <a:solidFill>
                  <a:schemeClr val="bg1"/>
                </a:solidFill>
              </a:rPr>
              <a:t>(</a:t>
            </a:r>
            <a:r>
              <a:rPr kumimoji="1" lang="ja-JP" altLang="en-US" sz="2400" dirty="0">
                <a:solidFill>
                  <a:schemeClr val="bg1"/>
                </a:solidFill>
              </a:rPr>
              <a:t>コマンドが難しいけど強い技</a:t>
            </a:r>
            <a:r>
              <a:rPr kumimoji="1" lang="en-US" altLang="ja-JP" sz="2400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400" b="1" dirty="0">
                <a:solidFill>
                  <a:srgbClr val="00B0F0"/>
                </a:solidFill>
              </a:rPr>
              <a:t>操作</a:t>
            </a:r>
            <a:endParaRPr kumimoji="1" lang="en-US" altLang="ja-JP" sz="2400" b="1" dirty="0">
              <a:solidFill>
                <a:srgbClr val="00B0F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chemeClr val="bg1"/>
                </a:solidFill>
              </a:rPr>
              <a:t>パンチボタンとキックボタンは</a:t>
            </a:r>
            <a:r>
              <a:rPr kumimoji="1" lang="ja-JP" altLang="en-US" sz="2400" dirty="0">
                <a:solidFill>
                  <a:srgbClr val="FF0000"/>
                </a:solidFill>
              </a:rPr>
              <a:t>弱と強のみ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chemeClr val="bg1"/>
                </a:solidFill>
              </a:rPr>
              <a:t>投げはパンチボタンとキックボタン同時押し</a:t>
            </a:r>
            <a:endParaRPr kumimoji="1" lang="en-US" altLang="ja-JP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22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906A14-981B-4AA1-ADEE-55D95AA66B8B}"/>
              </a:ext>
            </a:extLst>
          </p:cNvPr>
          <p:cNvSpPr txBox="1"/>
          <p:nvPr/>
        </p:nvSpPr>
        <p:spPr>
          <a:xfrm>
            <a:off x="495299" y="502012"/>
            <a:ext cx="11201401" cy="76944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92D05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chemeClr val="bg1"/>
                </a:solidFill>
              </a:rPr>
              <a:t>アピールしたい技術のポイント</a:t>
            </a:r>
            <a:r>
              <a:rPr kumimoji="1" lang="en-US" altLang="ja-JP" sz="4400" b="1" dirty="0">
                <a:solidFill>
                  <a:schemeClr val="bg1"/>
                </a:solidFill>
              </a:rPr>
              <a:t>(</a:t>
            </a:r>
            <a:r>
              <a:rPr kumimoji="1" lang="ja-JP" altLang="en-US" sz="4400" b="1" dirty="0">
                <a:solidFill>
                  <a:schemeClr val="bg1"/>
                </a:solidFill>
              </a:rPr>
              <a:t>挑戦したいこと</a:t>
            </a:r>
            <a:r>
              <a:rPr kumimoji="1" lang="en-US" altLang="ja-JP" sz="44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1358D57-B3AA-482B-960B-17A8E511D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700" y="3400545"/>
            <a:ext cx="4746265" cy="73367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CFEF881-757A-4103-892E-AAC87C27F41D}"/>
              </a:ext>
            </a:extLst>
          </p:cNvPr>
          <p:cNvSpPr txBox="1"/>
          <p:nvPr/>
        </p:nvSpPr>
        <p:spPr>
          <a:xfrm>
            <a:off x="2209798" y="2001413"/>
            <a:ext cx="2832101" cy="7078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92D05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bg1"/>
                </a:solidFill>
              </a:rPr>
              <a:t>・当たり判定</a:t>
            </a:r>
            <a:endParaRPr kumimoji="1" lang="en-US" altLang="ja-JP" sz="4000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821B9D1-A39C-439A-AD3E-ADDB75D5E2B4}"/>
              </a:ext>
            </a:extLst>
          </p:cNvPr>
          <p:cNvSpPr txBox="1"/>
          <p:nvPr/>
        </p:nvSpPr>
        <p:spPr>
          <a:xfrm>
            <a:off x="2209798" y="3471592"/>
            <a:ext cx="2832101" cy="7078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92D05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bg1"/>
                </a:solidFill>
              </a:rPr>
              <a:t>・コマンド</a:t>
            </a:r>
            <a:endParaRPr kumimoji="1" lang="en-US" altLang="ja-JP" sz="4000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6B74D91-6BF4-4A3D-A455-70ABC935EFE0}"/>
              </a:ext>
            </a:extLst>
          </p:cNvPr>
          <p:cNvSpPr txBox="1"/>
          <p:nvPr/>
        </p:nvSpPr>
        <p:spPr>
          <a:xfrm>
            <a:off x="2209798" y="4953896"/>
            <a:ext cx="2832101" cy="7078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92D05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bg1"/>
                </a:solidFill>
              </a:rPr>
              <a:t>・先行入力</a:t>
            </a:r>
            <a:endParaRPr kumimoji="1" lang="en-US" altLang="ja-JP" sz="4000" dirty="0">
              <a:solidFill>
                <a:schemeClr val="bg1"/>
              </a:solidFill>
            </a:endParaRPr>
          </a:p>
        </p:txBody>
      </p:sp>
      <p:pic>
        <p:nvPicPr>
          <p:cNvPr id="3074" name="Picture 2" descr="7時間目 ～当たり判定の基本～ | ストゼミ | 活動報告書 | CAPCOM：シャドルー格闘家研究所">
            <a:extLst>
              <a:ext uri="{FF2B5EF4-FFF2-40B4-BE49-F238E27FC236}">
                <a16:creationId xmlns:a16="http://schemas.microsoft.com/office/drawing/2014/main" id="{44A82147-AC58-4FF9-8D46-23F36865C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554743"/>
            <a:ext cx="3712633" cy="163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スクリーンショット 2021-02-16 13.54.40">
            <a:extLst>
              <a:ext uri="{FF2B5EF4-FFF2-40B4-BE49-F238E27FC236}">
                <a16:creationId xmlns:a16="http://schemas.microsoft.com/office/drawing/2014/main" id="{E7032AF2-91D4-40CD-BF6A-9979EAFC3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066" y="4510643"/>
            <a:ext cx="5994434" cy="161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05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6FB1510-C727-4C17-86D3-860421200B48}"/>
              </a:ext>
            </a:extLst>
          </p:cNvPr>
          <p:cNvSpPr txBox="1"/>
          <p:nvPr/>
        </p:nvSpPr>
        <p:spPr>
          <a:xfrm>
            <a:off x="431799" y="210534"/>
            <a:ext cx="3386139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00B0F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</a:rPr>
              <a:t>制作期間の目安</a:t>
            </a:r>
            <a:endParaRPr kumimoji="1" lang="en-US" altLang="ja-JP" sz="3600" dirty="0">
              <a:solidFill>
                <a:schemeClr val="bg1"/>
              </a:solidFill>
            </a:endParaRPr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F1B1E529-07F3-42A6-8576-012B5201E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028577"/>
              </p:ext>
            </p:extLst>
          </p:nvPr>
        </p:nvGraphicFramePr>
        <p:xfrm>
          <a:off x="4080933" y="261633"/>
          <a:ext cx="7211279" cy="6269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493">
                  <a:extLst>
                    <a:ext uri="{9D8B030D-6E8A-4147-A177-3AD203B41FA5}">
                      <a16:colId xmlns:a16="http://schemas.microsoft.com/office/drawing/2014/main" val="179114585"/>
                    </a:ext>
                  </a:extLst>
                </a:gridCol>
                <a:gridCol w="909279">
                  <a:extLst>
                    <a:ext uri="{9D8B030D-6E8A-4147-A177-3AD203B41FA5}">
                      <a16:colId xmlns:a16="http://schemas.microsoft.com/office/drawing/2014/main" val="494993270"/>
                    </a:ext>
                  </a:extLst>
                </a:gridCol>
                <a:gridCol w="4774507">
                  <a:extLst>
                    <a:ext uri="{9D8B030D-6E8A-4147-A177-3AD203B41FA5}">
                      <a16:colId xmlns:a16="http://schemas.microsoft.com/office/drawing/2014/main" val="3600245376"/>
                    </a:ext>
                  </a:extLst>
                </a:gridCol>
              </a:tblGrid>
              <a:tr h="416985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日付</a:t>
                      </a:r>
                      <a:r>
                        <a:rPr kumimoji="1" lang="en-US" altLang="ja-JP" sz="1600" dirty="0"/>
                        <a:t>(</a:t>
                      </a:r>
                      <a:r>
                        <a:rPr kumimoji="1" lang="ja-JP" altLang="en-US" sz="1600" dirty="0"/>
                        <a:t>締め切り</a:t>
                      </a:r>
                      <a:r>
                        <a:rPr kumimoji="1" lang="en-US" altLang="ja-JP" sz="1600" dirty="0"/>
                        <a:t>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377958"/>
                  </a:ext>
                </a:extLst>
              </a:tr>
              <a:tr h="1058501">
                <a:tc>
                  <a:txBody>
                    <a:bodyPr/>
                    <a:lstStyle/>
                    <a:p>
                      <a:r>
                        <a:rPr kumimoji="1" lang="en-US" altLang="ja-JP" sz="1600" b="1" dirty="0"/>
                        <a:t>12/5</a:t>
                      </a:r>
                      <a:endParaRPr kumimoji="1" lang="ja-JP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/>
                        <a:t>プロト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800" b="1" dirty="0">
                          <a:solidFill>
                            <a:srgbClr val="FF0000"/>
                          </a:solidFill>
                        </a:rPr>
                        <a:t>対戦をして勝敗が出る</a:t>
                      </a:r>
                      <a:r>
                        <a:rPr kumimoji="1" lang="en-US" altLang="ja-JP" sz="18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kumimoji="1" lang="ja-JP" altLang="en-US" sz="1800" b="1" dirty="0">
                          <a:solidFill>
                            <a:srgbClr val="FF0000"/>
                          </a:solidFill>
                        </a:rPr>
                        <a:t>遊べる状態</a:t>
                      </a:r>
                      <a:r>
                        <a:rPr kumimoji="1" lang="en-US" altLang="ja-JP" sz="18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kumimoji="1" lang="en-US" altLang="ja-JP" sz="1800" b="1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dirty="0"/>
                        <a:t>エフェクトはない</a:t>
                      </a:r>
                      <a:endParaRPr kumimoji="1" lang="en-US" altLang="ja-JP" sz="16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dirty="0"/>
                        <a:t>攻撃やガードができる</a:t>
                      </a:r>
                      <a:endParaRPr kumimoji="1" lang="en-US" altLang="ja-JP" sz="1600" dirty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dirty="0"/>
                        <a:t>体力と時間がわかる</a:t>
                      </a:r>
                      <a:r>
                        <a:rPr kumimoji="1" lang="en-US" altLang="ja-JP" sz="1600" dirty="0"/>
                        <a:t>UI</a:t>
                      </a:r>
                      <a:r>
                        <a:rPr kumimoji="1" lang="ja-JP" altLang="en-US" sz="1600" dirty="0"/>
                        <a:t>を置く</a:t>
                      </a:r>
                      <a:endParaRPr kumimoji="1" lang="en-US" altLang="ja-JP" sz="16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dirty="0"/>
                        <a:t>キャラクター１体実装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785491"/>
                  </a:ext>
                </a:extLst>
              </a:tr>
              <a:tr h="1700017">
                <a:tc>
                  <a:txBody>
                    <a:bodyPr/>
                    <a:lstStyle/>
                    <a:p>
                      <a:r>
                        <a:rPr kumimoji="1" lang="en-US" altLang="ja-JP" sz="1600" b="1" dirty="0"/>
                        <a:t>1/5</a:t>
                      </a:r>
                      <a:endParaRPr kumimoji="1" lang="ja-JP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/>
                        <a:t>アルファ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800" b="1" dirty="0">
                          <a:solidFill>
                            <a:srgbClr val="FF0000"/>
                          </a:solidFill>
                        </a:rPr>
                        <a:t>すべての実装を完了させる</a:t>
                      </a:r>
                      <a:endParaRPr kumimoji="1" lang="en-US" altLang="ja-JP" sz="1800" b="1" dirty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BGM</a:t>
                      </a: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や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SE</a:t>
                      </a:r>
                      <a:r>
                        <a:rPr kumimoji="1" lang="ja-JP" altLang="en-US" sz="1600" dirty="0"/>
                        <a:t>実装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タイトル画面</a:t>
                      </a:r>
                      <a:r>
                        <a:rPr kumimoji="1" lang="ja-JP" altLang="en-US" sz="1600" dirty="0"/>
                        <a:t>実装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キャラクターセレクト画面</a:t>
                      </a:r>
                      <a:r>
                        <a:rPr kumimoji="1" lang="ja-JP" altLang="en-US" sz="1600" dirty="0"/>
                        <a:t>実装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リザルト画面</a:t>
                      </a:r>
                      <a:r>
                        <a:rPr kumimoji="1" lang="ja-JP" altLang="en-US" sz="1600" dirty="0"/>
                        <a:t>実装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エフェクト</a:t>
                      </a:r>
                      <a:r>
                        <a:rPr kumimoji="1" lang="ja-JP" altLang="en-US" sz="1600" dirty="0"/>
                        <a:t>実装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>
                          <a:solidFill>
                            <a:schemeClr val="tx1"/>
                          </a:solidFill>
                        </a:rPr>
                        <a:t>キャラクター４体</a:t>
                      </a:r>
                      <a:r>
                        <a:rPr kumimoji="1" lang="ja-JP" altLang="en-US" sz="1600"/>
                        <a:t>実装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dirty="0">
                          <a:solidFill>
                            <a:srgbClr val="0070C0"/>
                          </a:solidFill>
                        </a:rPr>
                        <a:t>12</a:t>
                      </a:r>
                      <a:r>
                        <a:rPr kumimoji="1" lang="ja-JP" altLang="en-US" sz="1600" dirty="0">
                          <a:solidFill>
                            <a:srgbClr val="0070C0"/>
                          </a:solidFill>
                        </a:rPr>
                        <a:t>月</a:t>
                      </a:r>
                      <a:r>
                        <a:rPr kumimoji="1" lang="en-US" altLang="ja-JP" sz="1600" dirty="0">
                          <a:solidFill>
                            <a:srgbClr val="0070C0"/>
                          </a:solidFill>
                        </a:rPr>
                        <a:t>20</a:t>
                      </a:r>
                      <a:r>
                        <a:rPr kumimoji="1" lang="ja-JP" altLang="en-US" sz="1600" dirty="0">
                          <a:solidFill>
                            <a:srgbClr val="0070C0"/>
                          </a:solidFill>
                        </a:rPr>
                        <a:t>日までにすべて実装できたら</a:t>
                      </a:r>
                      <a:r>
                        <a:rPr kumimoji="1" lang="en-US" altLang="ja-JP" sz="1600" dirty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kumimoji="1" lang="ja-JP" altLang="en-US" sz="1600" dirty="0">
                          <a:solidFill>
                            <a:srgbClr val="0070C0"/>
                          </a:solidFill>
                        </a:rPr>
                        <a:t>人用モードを追加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075818"/>
                  </a:ext>
                </a:extLst>
              </a:tr>
              <a:tr h="7377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dirty="0"/>
                        <a:t>1/20</a:t>
                      </a:r>
                      <a:endParaRPr kumimoji="1" lang="ja-JP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/>
                        <a:t>ベータ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800" b="1" dirty="0">
                          <a:solidFill>
                            <a:srgbClr val="FF0000"/>
                          </a:solidFill>
                        </a:rPr>
                        <a:t>ゲーム全体の調整</a:t>
                      </a:r>
                      <a:endParaRPr kumimoji="1" lang="en-US" altLang="ja-JP" sz="1800" b="1" dirty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dirty="0"/>
                        <a:t>BGM</a:t>
                      </a:r>
                      <a:r>
                        <a:rPr kumimoji="1" lang="ja-JP" altLang="en-US" sz="1600" dirty="0"/>
                        <a:t>や</a:t>
                      </a:r>
                      <a:r>
                        <a:rPr kumimoji="1" lang="en-US" altLang="ja-JP" sz="1600" dirty="0"/>
                        <a:t>SE</a:t>
                      </a:r>
                      <a:r>
                        <a:rPr kumimoji="1" lang="ja-JP" altLang="en-US" sz="1600" dirty="0"/>
                        <a:t>の音量調整</a:t>
                      </a:r>
                      <a:endParaRPr kumimoji="1" lang="en-US" altLang="ja-JP" sz="16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dirty="0"/>
                        <a:t>操作性の調整</a:t>
                      </a:r>
                      <a:endParaRPr kumimoji="1" lang="en-US" altLang="ja-JP" sz="16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dirty="0"/>
                        <a:t>対戦バランスの調整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533084"/>
                  </a:ext>
                </a:extLst>
              </a:tr>
              <a:tr h="7377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dirty="0"/>
                        <a:t>1/25</a:t>
                      </a:r>
                      <a:endParaRPr kumimoji="1" lang="ja-JP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/>
                        <a:t>マスター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800" b="1" dirty="0">
                          <a:solidFill>
                            <a:srgbClr val="FF0000"/>
                          </a:solidFill>
                        </a:rPr>
                        <a:t>デバッグ</a:t>
                      </a:r>
                      <a:endParaRPr kumimoji="1" lang="en-US" altLang="ja-JP" sz="1600" b="1" dirty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dirty="0"/>
                        <a:t>バグ取り</a:t>
                      </a:r>
                      <a:endParaRPr kumimoji="1" lang="en-US" altLang="ja-JP" sz="16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dirty="0"/>
                        <a:t>細かい調整（大きな変更はしない</a:t>
                      </a:r>
                      <a:r>
                        <a:rPr kumimoji="1" lang="en-US" altLang="ja-JP" sz="1600" dirty="0"/>
                        <a:t>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dirty="0"/>
                        <a:t>プログラムのコードを綺麗にする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06148"/>
                  </a:ext>
                </a:extLst>
              </a:tr>
            </a:tbl>
          </a:graphicData>
        </a:graphic>
      </p:graphicFrame>
      <p:pic>
        <p:nvPicPr>
          <p:cNvPr id="1038" name="Picture 14" descr="ハイパーストリートファイターII | カプコン ファイティング コレクション公式Webマニュアル">
            <a:extLst>
              <a:ext uri="{FF2B5EF4-FFF2-40B4-BE49-F238E27FC236}">
                <a16:creationId xmlns:a16="http://schemas.microsoft.com/office/drawing/2014/main" id="{4362F068-18A4-4D96-9E19-ADB9CFA48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66" y="1041400"/>
            <a:ext cx="2880436" cy="162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ストIIとは何だったのか。初代「ストリートファイター」からNintendo Switch「ウルトラストリートファイターII」まで，ストII シリーズの歴史を辿る">
            <a:extLst>
              <a:ext uri="{FF2B5EF4-FFF2-40B4-BE49-F238E27FC236}">
                <a16:creationId xmlns:a16="http://schemas.microsoft.com/office/drawing/2014/main" id="{EE9FC863-F6B0-4155-B38F-00C13E981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05" y="2847514"/>
            <a:ext cx="2385771" cy="162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5/30更新）【ウル4日本語調整一覧】アーケード版『ウルトラストリートファイター 4』アップデート「Ver.1.01」が発表！！新キャラ4名も含めたバランス調整一覧も公開！">
            <a:extLst>
              <a:ext uri="{FF2B5EF4-FFF2-40B4-BE49-F238E27FC236}">
                <a16:creationId xmlns:a16="http://schemas.microsoft.com/office/drawing/2014/main" id="{5EFF3D0A-5981-402E-83E6-631EBF454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30" y="4744311"/>
            <a:ext cx="2916672" cy="182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66699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TM02892315[[fn=ウィスプ]]</Template>
  <TotalTime>354</TotalTime>
  <Words>330</Words>
  <Application>Microsoft Office PowerPoint</Application>
  <PresentationFormat>ワイド画面</PresentationFormat>
  <Paragraphs>68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 2</vt:lpstr>
      <vt:lpstr>HDOfficeLightV0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井上　恋</dc:creator>
  <cp:lastModifiedBy>井上　恋</cp:lastModifiedBy>
  <cp:revision>56</cp:revision>
  <dcterms:created xsi:type="dcterms:W3CDTF">2024-10-29T01:34:31Z</dcterms:created>
  <dcterms:modified xsi:type="dcterms:W3CDTF">2024-12-02T07:40:01Z</dcterms:modified>
</cp:coreProperties>
</file>