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6" r:id="rId4"/>
    <p:sldId id="287" r:id="rId5"/>
    <p:sldId id="291" r:id="rId6"/>
    <p:sldId id="285" r:id="rId7"/>
    <p:sldId id="288" r:id="rId8"/>
    <p:sldId id="289" r:id="rId9"/>
    <p:sldId id="290" r:id="rId10"/>
    <p:sldId id="286" r:id="rId11"/>
    <p:sldId id="293" r:id="rId12"/>
    <p:sldId id="292" r:id="rId13"/>
    <p:sldId id="294" r:id="rId14"/>
    <p:sldId id="296" r:id="rId15"/>
    <p:sldId id="298" r:id="rId16"/>
    <p:sldId id="300" r:id="rId17"/>
    <p:sldId id="301" r:id="rId18"/>
    <p:sldId id="303" r:id="rId19"/>
    <p:sldId id="304" r:id="rId20"/>
    <p:sldId id="295" r:id="rId21"/>
    <p:sldId id="3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67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BC929E-F6AD-437D-9288-4668C7602B8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9971C-03A4-4AC0-9C90-AD6A1DBDA3A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BC929E-F6AD-437D-9288-4668C7602B8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9971C-03A4-4AC0-9C90-AD6A1DBDA3A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BC929E-F6AD-437D-9288-4668C7602B8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9971C-03A4-4AC0-9C90-AD6A1DBDA3A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BC929E-F6AD-437D-9288-4668C7602B8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9971C-03A4-4AC0-9C90-AD6A1DBDA3A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BC929E-F6AD-437D-9288-4668C7602B8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9971C-03A4-4AC0-9C90-AD6A1DBDA3A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BC929E-F6AD-437D-9288-4668C7602B8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9971C-03A4-4AC0-9C90-AD6A1DBDA3A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BC929E-F6AD-437D-9288-4668C7602B87}"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69971C-03A4-4AC0-9C90-AD6A1DBDA3A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BC929E-F6AD-437D-9288-4668C7602B87}"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69971C-03A4-4AC0-9C90-AD6A1DBDA3A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C929E-F6AD-437D-9288-4668C7602B87}" type="datetimeFigureOut">
              <a:rPr lang="en-US" smtClean="0"/>
              <a:t>5/4/2024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69971C-03A4-4AC0-9C90-AD6A1DBDA3A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BC929E-F6AD-437D-9288-4668C7602B8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9971C-03A4-4AC0-9C90-AD6A1DBDA3A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BC929E-F6AD-437D-9288-4668C7602B8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9971C-03A4-4AC0-9C90-AD6A1DBDA3A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C929E-F6AD-437D-9288-4668C7602B87}" type="datetimeFigureOut">
              <a:rPr lang="en-US" smtClean="0"/>
              <a:t>5/4/2024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9971C-03A4-4AC0-9C90-AD6A1DBDA3A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107730"/>
            <a:ext cx="9144000" cy="1655762"/>
          </a:xfrm>
        </p:spPr>
        <p:txBody>
          <a:bodyPr/>
          <a:lstStyle/>
          <a:p>
            <a:r>
              <a:rPr lang="vi-VN">
                <a:latin typeface="Calibri Light" panose="020F0302020204030204" pitchFamily="34" charset="0"/>
                <a:ea typeface="Calibri Light" panose="020F0302020204030204" pitchFamily="34" charset="0"/>
                <a:cs typeface="Calibri Light" panose="020F0302020204030204" pitchFamily="34" charset="0"/>
              </a:rPr>
              <a:t>  Student: Vũ Quang Phúc</a:t>
            </a:r>
          </a:p>
          <a:p>
            <a:r>
              <a:rPr lang="vi-VN">
                <a:latin typeface="Calibri Light" panose="020F0302020204030204" pitchFamily="34" charset="0"/>
                <a:ea typeface="Calibri Light" panose="020F0302020204030204" pitchFamily="34" charset="0"/>
                <a:cs typeface="Calibri Light" panose="020F0302020204030204" pitchFamily="34" charset="0"/>
              </a:rPr>
              <a:t>Class: 124221</a:t>
            </a:r>
          </a:p>
          <a:p>
            <a:r>
              <a:rPr lang="vi-VN">
                <a:latin typeface="Calibri Light" panose="020F0302020204030204" pitchFamily="34" charset="0"/>
                <a:ea typeface="Calibri Light" panose="020F0302020204030204" pitchFamily="34" charset="0"/>
                <a:cs typeface="Calibri Light" panose="020F0302020204030204" pitchFamily="34" charset="0"/>
              </a:rPr>
              <a:t>Mentor: Ph.D Nguyễn Văn Quyết</a:t>
            </a:r>
            <a:endParaRPr lang="en-US">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4" name="Title 1"/>
          <p:cNvSpPr txBox="1"/>
          <p:nvPr/>
        </p:nvSpPr>
        <p:spPr>
          <a:xfrm>
            <a:off x="1322895" y="1533562"/>
            <a:ext cx="9546210" cy="5960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500">
                <a:latin typeface="Calibri Light" panose="020F0302020204030204" pitchFamily="34" charset="0"/>
                <a:ea typeface="Calibri Light" panose="020F0302020204030204" pitchFamily="34" charset="0"/>
                <a:cs typeface="Calibri Light" panose="020F0302020204030204" pitchFamily="34" charset="0"/>
              </a:rPr>
              <a:t>Project Representation</a:t>
            </a:r>
          </a:p>
        </p:txBody>
      </p:sp>
      <p:sp>
        <p:nvSpPr>
          <p:cNvPr id="2" name="Title 1">
            <a:extLst>
              <a:ext uri="{FF2B5EF4-FFF2-40B4-BE49-F238E27FC236}">
                <a16:creationId xmlns:a16="http://schemas.microsoft.com/office/drawing/2014/main" id="{E143C733-47E1-FC7A-1A8B-C54281882C5F}"/>
              </a:ext>
            </a:extLst>
          </p:cNvPr>
          <p:cNvSpPr txBox="1"/>
          <p:nvPr/>
        </p:nvSpPr>
        <p:spPr>
          <a:xfrm>
            <a:off x="1322895" y="2237304"/>
            <a:ext cx="9546210" cy="5960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latin typeface="Calibri Light" panose="020F0302020204030204" pitchFamily="34" charset="0"/>
                <a:ea typeface="Calibri Light" panose="020F0302020204030204" pitchFamily="34" charset="0"/>
                <a:cs typeface="Calibri Light" panose="020F0302020204030204" pitchFamily="34" charset="0"/>
              </a:rPr>
              <a:t>E-Commere Management System</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91363" y="128233"/>
            <a:ext cx="11209273" cy="6729767"/>
          </a:xfrm>
          <a:prstGeom prst="rect">
            <a:avLst/>
          </a:prstGeom>
          <a:noFill/>
          <a:ln>
            <a:noFill/>
          </a:ln>
        </p:spPr>
      </p:pic>
      <p:sp>
        <p:nvSpPr>
          <p:cNvPr id="15" name="Title 1"/>
          <p:cNvSpPr>
            <a:spLocks noGrp="1"/>
          </p:cNvSpPr>
          <p:nvPr/>
        </p:nvSpPr>
        <p:spPr>
          <a:xfrm>
            <a:off x="838200" y="3592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 name="Content Placeholder 2"/>
          <p:cNvSpPr>
            <a:spLocks noGrp="1"/>
          </p:cNvSpPr>
          <p:nvPr/>
        </p:nvSpPr>
        <p:spPr>
          <a:xfrm>
            <a:off x="838200" y="181978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en-US">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nvSpPr>
        <p:spPr>
          <a:xfrm>
            <a:off x="838200" y="3592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Light" panose="020F0302020204030204" pitchFamily="34" charset="0"/>
                <a:ea typeface="Calibri Light" panose="020F0302020204030204" pitchFamily="34" charset="0"/>
                <a:cs typeface="Calibri Light" panose="020F0302020204030204" pitchFamily="34" charset="0"/>
              </a:rPr>
              <a:t>Class diagram for use</a:t>
            </a:r>
            <a:r>
              <a:rPr lang="vi-VN">
                <a:latin typeface="Calibri Light" panose="020F0302020204030204" pitchFamily="34" charset="0"/>
                <a:ea typeface="Calibri Light" panose="020F0302020204030204" pitchFamily="34" charset="0"/>
                <a:cs typeface="Calibri Light" panose="020F0302020204030204" pitchFamily="34" charset="0"/>
              </a:rPr>
              <a:t> </a:t>
            </a:r>
            <a:r>
              <a:rPr lang="en-US">
                <a:latin typeface="Calibri Light" panose="020F0302020204030204" pitchFamily="34" charset="0"/>
                <a:ea typeface="Calibri Light" panose="020F0302020204030204" pitchFamily="34" charset="0"/>
                <a:cs typeface="Calibri Light" panose="020F0302020204030204" pitchFamily="34" charset="0"/>
              </a:rPr>
              <a:t>case </a:t>
            </a:r>
            <a:r>
              <a:rPr lang="vi-VN" u="sng">
                <a:latin typeface="Calibri Light" panose="020F0302020204030204" pitchFamily="34" charset="0"/>
                <a:ea typeface="Calibri Light" panose="020F0302020204030204" pitchFamily="34" charset="0"/>
                <a:cs typeface="Calibri Light" panose="020F0302020204030204" pitchFamily="34" charset="0"/>
              </a:rPr>
              <a:t>addNewOrde</a:t>
            </a:r>
            <a:r>
              <a:rPr lang="vi-VN">
                <a:latin typeface="Calibri Light" panose="020F0302020204030204" pitchFamily="34" charset="0"/>
                <a:ea typeface="Calibri Light" panose="020F0302020204030204" pitchFamily="34" charset="0"/>
                <a:cs typeface="Calibri Light" panose="020F0302020204030204" pitchFamily="34" charset="0"/>
              </a:rPr>
              <a:t>r</a:t>
            </a:r>
            <a:endParaRPr lang="en-US">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 name="Content Placeholder 2"/>
          <p:cNvSpPr>
            <a:spLocks noGrp="1"/>
          </p:cNvSpPr>
          <p:nvPr/>
        </p:nvSpPr>
        <p:spPr>
          <a:xfrm>
            <a:off x="838200" y="181978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en-US">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3" name="Picture 2"/>
          <p:cNvPicPr>
            <a:picLocks noChangeAspect="1"/>
          </p:cNvPicPr>
          <p:nvPr/>
        </p:nvPicPr>
        <p:blipFill>
          <a:blip r:embed="rId2"/>
          <a:stretch>
            <a:fillRect/>
          </a:stretch>
        </p:blipFill>
        <p:spPr>
          <a:xfrm>
            <a:off x="2692924" y="1396647"/>
            <a:ext cx="7315200" cy="4781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nvSpPr>
        <p:spPr>
          <a:xfrm>
            <a:off x="838200" y="3592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Light" panose="020F0302020204030204" pitchFamily="34" charset="0"/>
                <a:ea typeface="Calibri Light" panose="020F0302020204030204" pitchFamily="34" charset="0"/>
                <a:cs typeface="Calibri Light" panose="020F0302020204030204" pitchFamily="34" charset="0"/>
              </a:rPr>
              <a:t>Explanation</a:t>
            </a:r>
          </a:p>
        </p:txBody>
      </p:sp>
      <p:sp>
        <p:nvSpPr>
          <p:cNvPr id="16" name="Content Placeholder 2"/>
          <p:cNvSpPr>
            <a:spLocks noGrp="1"/>
          </p:cNvSpPr>
          <p:nvPr/>
        </p:nvSpPr>
        <p:spPr>
          <a:xfrm>
            <a:off x="838200" y="181978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1800">
                <a:ea typeface="Times New Roman" panose="02020603050405020304" pitchFamily="18" charset="0"/>
              </a:rPr>
              <a:t>Mối quan hệ: Để thực hiện được 1 đơn hàng cần có sự tham gia của 6 lớp, class Customer sẽ có thể có 1 hay nhiều class Order là thành phần, 1 đơn hàng có nhiều chi tiết đơn hàng, các chi tiết đơn hàng có thể sử dụng nhiều voucher từ các shop khác nhau</a:t>
            </a:r>
            <a:r>
              <a:rPr lang="en-US" sz="1800">
                <a:ea typeface="Times New Roman" panose="02020603050405020304" pitchFamily="18" charset="0"/>
              </a:rPr>
              <a:t>,</a:t>
            </a:r>
            <a:r>
              <a:rPr lang="vi-VN" sz="1800">
                <a:ea typeface="Times New Roman" panose="02020603050405020304" pitchFamily="18" charset="0"/>
              </a:rPr>
              <a:t> mỗi 1 trường thông tin của đơn hàng đều được lấy từ các class liên quan. </a:t>
            </a:r>
            <a:endParaRPr lang="en-US" sz="1800">
              <a:effectLst/>
              <a:ea typeface="Times New Roman" panose="02020603050405020304" pitchFamily="18" charset="0"/>
            </a:endParaRPr>
          </a:p>
          <a:p>
            <a:pPr algn="just">
              <a:lnSpc>
                <a:spcPct val="150000"/>
              </a:lnSpc>
            </a:pPr>
            <a:r>
              <a:rPr lang="vi-VN" sz="1800">
                <a:effectLst/>
                <a:ea typeface="Times New Roman" panose="02020603050405020304" pitchFamily="18" charset="0"/>
              </a:rPr>
              <a:t>1 chi tiết đơn hàng liên quan đến 1 mặt hàng cụ thể, 1 shop có nhiều đơn hàng, và 1 shop tương ứng với 1 người dùng.</a:t>
            </a:r>
            <a:endParaRPr lang="en-US" sz="1800">
              <a:effectLst/>
              <a:ea typeface="Times New Roman" panose="02020603050405020304" pitchFamily="18" charset="0"/>
            </a:endParaRPr>
          </a:p>
          <a:p>
            <a:pPr algn="just">
              <a:lnSpc>
                <a:spcPct val="150000"/>
              </a:lnSpc>
            </a:pPr>
            <a:r>
              <a:rPr lang="vi-VN" sz="1800">
                <a:effectLst/>
                <a:ea typeface="Times New Roman" panose="02020603050405020304" pitchFamily="18" charset="0"/>
              </a:rPr>
              <a:t>Giải thích: Khi người dùng muốn mua hàng</a:t>
            </a:r>
            <a:r>
              <a:rPr lang="en-US" sz="1800">
                <a:effectLst/>
                <a:ea typeface="Times New Roman" panose="02020603050405020304" pitchFamily="18" charset="0"/>
              </a:rPr>
              <a:t>, s</a:t>
            </a:r>
            <a:r>
              <a:rPr lang="vi-VN" sz="1800">
                <a:effectLst/>
                <a:ea typeface="Times New Roman" panose="02020603050405020304" pitchFamily="18" charset="0"/>
              </a:rPr>
              <a:t>ẽ tạo 1 đối tượng đơn hàng công thêm các đối tượng liên quan , cung cấp các thông tin cho đơn hàng và gọi phương thức add() của lớp đơn hàng, đơn hàng sẽ được thêm vào hệ thống.</a:t>
            </a:r>
            <a:endParaRPr lang="en-US" sz="1800">
              <a:effectLst/>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nvSpPr>
        <p:spPr>
          <a:xfrm>
            <a:off x="838200" y="3592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Light" panose="020F0302020204030204" pitchFamily="34" charset="0"/>
                <a:ea typeface="Calibri Light" panose="020F0302020204030204" pitchFamily="34" charset="0"/>
                <a:cs typeface="Calibri Light" panose="020F0302020204030204" pitchFamily="34" charset="0"/>
              </a:rPr>
              <a:t>Class diagram for use</a:t>
            </a:r>
            <a:r>
              <a:rPr lang="vi-VN">
                <a:latin typeface="Calibri Light" panose="020F0302020204030204" pitchFamily="34" charset="0"/>
                <a:ea typeface="Calibri Light" panose="020F0302020204030204" pitchFamily="34" charset="0"/>
                <a:cs typeface="Calibri Light" panose="020F0302020204030204" pitchFamily="34" charset="0"/>
              </a:rPr>
              <a:t> </a:t>
            </a:r>
            <a:r>
              <a:rPr lang="en-US">
                <a:latin typeface="Calibri Light" panose="020F0302020204030204" pitchFamily="34" charset="0"/>
                <a:ea typeface="Calibri Light" panose="020F0302020204030204" pitchFamily="34" charset="0"/>
                <a:cs typeface="Calibri Light" panose="020F0302020204030204" pitchFamily="34" charset="0"/>
              </a:rPr>
              <a:t>case </a:t>
            </a:r>
            <a:r>
              <a:rPr lang="vi-VN" u="sng">
                <a:latin typeface="Calibri Light" panose="020F0302020204030204" pitchFamily="34" charset="0"/>
                <a:ea typeface="Calibri Light" panose="020F0302020204030204" pitchFamily="34" charset="0"/>
                <a:cs typeface="Calibri Light" panose="020F0302020204030204" pitchFamily="34" charset="0"/>
              </a:rPr>
              <a:t>ConfirmOrder</a:t>
            </a:r>
            <a:endParaRPr lang="en-US" u="sng">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 name="Content Placeholder 2"/>
          <p:cNvSpPr>
            <a:spLocks noGrp="1"/>
          </p:cNvSpPr>
          <p:nvPr/>
        </p:nvSpPr>
        <p:spPr>
          <a:xfrm>
            <a:off x="838200" y="181978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en-US">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5" name="Picture 4"/>
          <p:cNvPicPr>
            <a:picLocks noChangeAspect="1"/>
          </p:cNvPicPr>
          <p:nvPr/>
        </p:nvPicPr>
        <p:blipFill>
          <a:blip r:embed="rId2"/>
          <a:stretch>
            <a:fillRect/>
          </a:stretch>
        </p:blipFill>
        <p:spPr>
          <a:xfrm>
            <a:off x="2113280" y="1460697"/>
            <a:ext cx="7315200" cy="4781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nvSpPr>
        <p:spPr>
          <a:xfrm>
            <a:off x="838200" y="3592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a:latin typeface="Calibri Light" panose="020F0302020204030204" pitchFamily="34" charset="0"/>
                <a:ea typeface="Calibri Light" panose="020F0302020204030204" pitchFamily="34" charset="0"/>
                <a:cs typeface="Calibri Light" panose="020F0302020204030204" pitchFamily="34" charset="0"/>
              </a:rPr>
              <a:t>Sequence diagram for use case </a:t>
            </a:r>
            <a:r>
              <a:rPr lang="vi-VN" u="sng">
                <a:latin typeface="Calibri Light" panose="020F0302020204030204" pitchFamily="34" charset="0"/>
                <a:ea typeface="Calibri Light" panose="020F0302020204030204" pitchFamily="34" charset="0"/>
                <a:cs typeface="Calibri Light" panose="020F0302020204030204" pitchFamily="34" charset="0"/>
              </a:rPr>
              <a:t>addNewOrder</a:t>
            </a:r>
            <a:endParaRPr lang="en-US" u="sng">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 name="Content Placeholder 2"/>
          <p:cNvSpPr>
            <a:spLocks noGrp="1"/>
          </p:cNvSpPr>
          <p:nvPr/>
        </p:nvSpPr>
        <p:spPr>
          <a:xfrm>
            <a:off x="838200" y="181978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vi-VN" sz="1800">
                <a:ea typeface="Times New Roman" panose="02020603050405020304" pitchFamily="18" charset="0"/>
              </a:rPr>
              <a:t>	</a:t>
            </a:r>
            <a:endParaRPr lang="en-US" sz="1800">
              <a:effectLst/>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0381" y="1367518"/>
            <a:ext cx="7831238" cy="480360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778880" y="1285202"/>
            <a:ext cx="8634240" cy="5478777"/>
          </a:xfrm>
          <a:prstGeom prst="rect">
            <a:avLst/>
          </a:prstGeom>
        </p:spPr>
      </p:pic>
      <p:sp>
        <p:nvSpPr>
          <p:cNvPr id="15" name="Title 1"/>
          <p:cNvSpPr>
            <a:spLocks noGrp="1"/>
          </p:cNvSpPr>
          <p:nvPr/>
        </p:nvSpPr>
        <p:spPr>
          <a:xfrm>
            <a:off x="838200" y="3592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a:latin typeface="Calibri Light" panose="020F0302020204030204" pitchFamily="34" charset="0"/>
                <a:ea typeface="Calibri Light" panose="020F0302020204030204" pitchFamily="34" charset="0"/>
                <a:cs typeface="Calibri Light" panose="020F0302020204030204" pitchFamily="34" charset="0"/>
              </a:rPr>
              <a:t>Sequence diagram for use case </a:t>
            </a:r>
            <a:r>
              <a:rPr lang="vi-VN" u="sng">
                <a:latin typeface="Calibri Light" panose="020F0302020204030204" pitchFamily="34" charset="0"/>
                <a:ea typeface="Calibri Light" panose="020F0302020204030204" pitchFamily="34" charset="0"/>
                <a:cs typeface="Calibri Light" panose="020F0302020204030204" pitchFamily="34" charset="0"/>
              </a:rPr>
              <a:t>ConfirmOrder</a:t>
            </a:r>
          </a:p>
        </p:txBody>
      </p:sp>
      <p:sp>
        <p:nvSpPr>
          <p:cNvPr id="16" name="Content Placeholder 2"/>
          <p:cNvSpPr>
            <a:spLocks noGrp="1"/>
          </p:cNvSpPr>
          <p:nvPr/>
        </p:nvSpPr>
        <p:spPr>
          <a:xfrm>
            <a:off x="838200" y="181978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vi-VN" sz="1800">
                <a:ea typeface="Times New Roman" panose="02020603050405020304" pitchFamily="18" charset="0"/>
              </a:rPr>
              <a:t>	</a:t>
            </a:r>
            <a:endParaRPr lang="en-US" sz="1800">
              <a:effectLst/>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nvSpPr>
        <p:spPr>
          <a:xfrm>
            <a:off x="838200" y="3592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a:latin typeface="Calibri Light" panose="020F0302020204030204" pitchFamily="34" charset="0"/>
                <a:ea typeface="Calibri Light" panose="020F0302020204030204" pitchFamily="34" charset="0"/>
                <a:cs typeface="Calibri Light" panose="020F0302020204030204" pitchFamily="34" charset="0"/>
              </a:rPr>
              <a:t>Entities</a:t>
            </a:r>
            <a:endParaRPr lang="vi-VN" u="sng">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3" name="Table 2"/>
          <p:cNvGraphicFramePr>
            <a:graphicFrameLocks noGrp="1"/>
          </p:cNvGraphicFramePr>
          <p:nvPr/>
        </p:nvGraphicFramePr>
        <p:xfrm>
          <a:off x="1523959" y="1430852"/>
          <a:ext cx="9144082" cy="4980105"/>
        </p:xfrm>
        <a:graphic>
          <a:graphicData uri="http://schemas.openxmlformats.org/drawingml/2006/table">
            <a:tbl>
              <a:tblPr>
                <a:tableStyleId>{5C22544A-7EE6-4342-B048-85BDC9FD1C3A}</a:tableStyleId>
              </a:tblPr>
              <a:tblGrid>
                <a:gridCol w="693121">
                  <a:extLst>
                    <a:ext uri="{9D8B030D-6E8A-4147-A177-3AD203B41FA5}">
                      <a16:colId xmlns:a16="http://schemas.microsoft.com/office/drawing/2014/main" val="20000"/>
                    </a:ext>
                  </a:extLst>
                </a:gridCol>
                <a:gridCol w="2876729">
                  <a:extLst>
                    <a:ext uri="{9D8B030D-6E8A-4147-A177-3AD203B41FA5}">
                      <a16:colId xmlns:a16="http://schemas.microsoft.com/office/drawing/2014/main" val="20001"/>
                    </a:ext>
                  </a:extLst>
                </a:gridCol>
                <a:gridCol w="5574232">
                  <a:extLst>
                    <a:ext uri="{9D8B030D-6E8A-4147-A177-3AD203B41FA5}">
                      <a16:colId xmlns:a16="http://schemas.microsoft.com/office/drawing/2014/main" val="20002"/>
                    </a:ext>
                  </a:extLst>
                </a:gridCol>
              </a:tblGrid>
              <a:tr h="360777">
                <a:tc>
                  <a:txBody>
                    <a:bodyPr/>
                    <a:lstStyle/>
                    <a:p>
                      <a:pPr algn="ctr">
                        <a:lnSpc>
                          <a:spcPct val="150000"/>
                        </a:lnSpc>
                        <a:spcBef>
                          <a:spcPts val="600"/>
                        </a:spcBef>
                        <a:spcAft>
                          <a:spcPts val="600"/>
                        </a:spcAft>
                      </a:pPr>
                      <a:r>
                        <a:rPr lang="vi-VN" sz="1500">
                          <a:effectLst/>
                        </a:rPr>
                        <a:t>Ind</a:t>
                      </a:r>
                      <a:endParaRPr lang="en-US" sz="1500" b="1">
                        <a:effectLst/>
                        <a:latin typeface="Tahoma" panose="020B0604030504040204" pitchFamily="34" charset="0"/>
                        <a:ea typeface="SimSun" panose="02010600030101010101" pitchFamily="2" charset="-122"/>
                        <a:cs typeface="Times New Roman" panose="02020603050405020304" pitchFamily="18" charset="0"/>
                      </a:endParaRPr>
                    </a:p>
                  </a:txBody>
                  <a:tcPr marL="54733" marR="54733" marT="0" marB="0"/>
                </a:tc>
                <a:tc>
                  <a:txBody>
                    <a:bodyPr/>
                    <a:lstStyle/>
                    <a:p>
                      <a:pPr algn="l">
                        <a:lnSpc>
                          <a:spcPct val="150000"/>
                        </a:lnSpc>
                        <a:spcBef>
                          <a:spcPts val="600"/>
                        </a:spcBef>
                        <a:spcAft>
                          <a:spcPts val="600"/>
                        </a:spcAft>
                      </a:pPr>
                      <a:r>
                        <a:rPr lang="vi-VN" sz="1500">
                          <a:effectLst/>
                        </a:rPr>
                        <a:t>Entity</a:t>
                      </a:r>
                      <a:endParaRPr lang="en-US" sz="1500" b="1">
                        <a:effectLst/>
                        <a:latin typeface="Tahoma" panose="020B0604030504040204" pitchFamily="34" charset="0"/>
                        <a:ea typeface="SimSun" panose="02010600030101010101" pitchFamily="2" charset="-122"/>
                        <a:cs typeface="Times New Roman" panose="02020603050405020304" pitchFamily="18" charset="0"/>
                      </a:endParaRPr>
                    </a:p>
                  </a:txBody>
                  <a:tcPr marL="54733" marR="54733" marT="0" marB="0"/>
                </a:tc>
                <a:tc>
                  <a:txBody>
                    <a:bodyPr/>
                    <a:lstStyle/>
                    <a:p>
                      <a:pPr algn="l">
                        <a:lnSpc>
                          <a:spcPct val="150000"/>
                        </a:lnSpc>
                        <a:spcBef>
                          <a:spcPts val="600"/>
                        </a:spcBef>
                        <a:spcAft>
                          <a:spcPts val="600"/>
                        </a:spcAft>
                      </a:pPr>
                      <a:r>
                        <a:rPr lang="vi-VN" sz="1500" b="0">
                          <a:effectLst/>
                          <a:latin typeface="Tahoma" panose="020B0604030504040204" pitchFamily="34" charset="0"/>
                          <a:ea typeface="SimSun" panose="02010600030101010101" pitchFamily="2" charset="-122"/>
                          <a:cs typeface="Times New Roman" panose="02020603050405020304" pitchFamily="18" charset="0"/>
                        </a:rPr>
                        <a:t>Description</a:t>
                      </a:r>
                      <a:endParaRPr lang="en-US" sz="1500" b="0">
                        <a:effectLst/>
                        <a:latin typeface="Tahoma" panose="020B0604030504040204" pitchFamily="34" charset="0"/>
                        <a:ea typeface="SimSun" panose="02010600030101010101" pitchFamily="2" charset="-122"/>
                        <a:cs typeface="Times New Roman" panose="02020603050405020304" pitchFamily="18" charset="0"/>
                      </a:endParaRPr>
                    </a:p>
                  </a:txBody>
                  <a:tcPr marL="54733" marR="54733" marT="0" marB="0"/>
                </a:tc>
                <a:extLst>
                  <a:ext uri="{0D108BD9-81ED-4DB2-BD59-A6C34878D82A}">
                    <a16:rowId xmlns:a16="http://schemas.microsoft.com/office/drawing/2014/main" val="10000"/>
                  </a:ext>
                </a:extLst>
              </a:tr>
              <a:tr h="345749">
                <a:tc>
                  <a:txBody>
                    <a:bodyPr/>
                    <a:lstStyle/>
                    <a:p>
                      <a:pPr algn="ctr">
                        <a:lnSpc>
                          <a:spcPct val="150000"/>
                        </a:lnSpc>
                      </a:pPr>
                      <a:r>
                        <a:rPr lang="en-US" sz="1500">
                          <a:effectLst/>
                        </a:rPr>
                        <a:t>1</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tc>
                  <a:txBody>
                    <a:bodyPr/>
                    <a:lstStyle/>
                    <a:p>
                      <a:pPr>
                        <a:lnSpc>
                          <a:spcPct val="150000"/>
                        </a:lnSpc>
                      </a:pPr>
                      <a:r>
                        <a:rPr lang="vi-VN" sz="1500">
                          <a:effectLst/>
                        </a:rPr>
                        <a:t>Account</a:t>
                      </a:r>
                      <a:endParaRPr lang="en-US" sz="1500">
                        <a:effectLst/>
                        <a:latin typeface="Times New Roman" panose="02020603050405020304" pitchFamily="18" charset="0"/>
                        <a:ea typeface="Times New Roman" panose="02020603050405020304" pitchFamily="18" charset="0"/>
                      </a:endParaRPr>
                    </a:p>
                  </a:txBody>
                  <a:tcPr marL="54733" marR="54733" marT="0" marB="0"/>
                </a:tc>
                <a:tc>
                  <a:txBody>
                    <a:bodyPr/>
                    <a:lstStyle/>
                    <a:p>
                      <a:pPr>
                        <a:lnSpc>
                          <a:spcPct val="150000"/>
                        </a:lnSpc>
                      </a:pPr>
                      <a:r>
                        <a:rPr lang="vi-VN" sz="1500">
                          <a:effectLst/>
                        </a:rPr>
                        <a:t>Thực thể tài khoản</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extLst>
                  <a:ext uri="{0D108BD9-81ED-4DB2-BD59-A6C34878D82A}">
                    <a16:rowId xmlns:a16="http://schemas.microsoft.com/office/drawing/2014/main" val="10001"/>
                  </a:ext>
                </a:extLst>
              </a:tr>
              <a:tr h="345749">
                <a:tc>
                  <a:txBody>
                    <a:bodyPr/>
                    <a:lstStyle/>
                    <a:p>
                      <a:pPr algn="ctr">
                        <a:lnSpc>
                          <a:spcPct val="150000"/>
                        </a:lnSpc>
                      </a:pPr>
                      <a:r>
                        <a:rPr lang="en-US" sz="1500">
                          <a:effectLst/>
                        </a:rPr>
                        <a:t>2</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tc>
                  <a:txBody>
                    <a:bodyPr/>
                    <a:lstStyle/>
                    <a:p>
                      <a:pPr>
                        <a:lnSpc>
                          <a:spcPct val="150000"/>
                        </a:lnSpc>
                      </a:pPr>
                      <a:r>
                        <a:rPr lang="vi-VN" sz="1500">
                          <a:effectLst/>
                        </a:rPr>
                        <a:t>CensorStaff</a:t>
                      </a:r>
                      <a:endParaRPr lang="en-US" sz="1500">
                        <a:effectLst/>
                        <a:latin typeface="Times New Roman" panose="02020603050405020304" pitchFamily="18" charset="0"/>
                        <a:ea typeface="Times New Roman" panose="02020603050405020304" pitchFamily="18" charset="0"/>
                      </a:endParaRPr>
                    </a:p>
                  </a:txBody>
                  <a:tcPr marL="54733" marR="54733" marT="0" marB="0"/>
                </a:tc>
                <a:tc>
                  <a:txBody>
                    <a:bodyPr/>
                    <a:lstStyle/>
                    <a:p>
                      <a:pPr>
                        <a:lnSpc>
                          <a:spcPct val="150000"/>
                        </a:lnSpc>
                      </a:pPr>
                      <a:r>
                        <a:rPr lang="vi-VN" sz="1500">
                          <a:effectLst/>
                        </a:rPr>
                        <a:t>Thực thể nhân viên</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extLst>
                  <a:ext uri="{0D108BD9-81ED-4DB2-BD59-A6C34878D82A}">
                    <a16:rowId xmlns:a16="http://schemas.microsoft.com/office/drawing/2014/main" val="10002"/>
                  </a:ext>
                </a:extLst>
              </a:tr>
              <a:tr h="345749">
                <a:tc>
                  <a:txBody>
                    <a:bodyPr/>
                    <a:lstStyle/>
                    <a:p>
                      <a:pPr algn="ctr">
                        <a:lnSpc>
                          <a:spcPct val="150000"/>
                        </a:lnSpc>
                      </a:pPr>
                      <a:r>
                        <a:rPr lang="en-US" sz="1500">
                          <a:effectLst/>
                        </a:rPr>
                        <a:t>3</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tc>
                  <a:txBody>
                    <a:bodyPr/>
                    <a:lstStyle/>
                    <a:p>
                      <a:pPr>
                        <a:lnSpc>
                          <a:spcPct val="150000"/>
                        </a:lnSpc>
                      </a:pPr>
                      <a:r>
                        <a:rPr lang="vi-VN" sz="1500">
                          <a:effectLst/>
                        </a:rPr>
                        <a:t>Customer</a:t>
                      </a:r>
                      <a:endParaRPr lang="en-US" sz="1500">
                        <a:effectLst/>
                        <a:latin typeface="Times New Roman" panose="02020603050405020304" pitchFamily="18" charset="0"/>
                        <a:ea typeface="Times New Roman" panose="02020603050405020304" pitchFamily="18" charset="0"/>
                      </a:endParaRPr>
                    </a:p>
                  </a:txBody>
                  <a:tcPr marL="54733" marR="54733" marT="0" marB="0"/>
                </a:tc>
                <a:tc>
                  <a:txBody>
                    <a:bodyPr/>
                    <a:lstStyle/>
                    <a:p>
                      <a:pPr>
                        <a:lnSpc>
                          <a:spcPct val="150000"/>
                        </a:lnSpc>
                      </a:pPr>
                      <a:r>
                        <a:rPr lang="vi-VN" sz="1500">
                          <a:effectLst/>
                        </a:rPr>
                        <a:t>Thực thể khách hàng</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extLst>
                  <a:ext uri="{0D108BD9-81ED-4DB2-BD59-A6C34878D82A}">
                    <a16:rowId xmlns:a16="http://schemas.microsoft.com/office/drawing/2014/main" val="10003"/>
                  </a:ext>
                </a:extLst>
              </a:tr>
              <a:tr h="362128">
                <a:tc>
                  <a:txBody>
                    <a:bodyPr/>
                    <a:lstStyle/>
                    <a:p>
                      <a:pPr algn="ctr">
                        <a:lnSpc>
                          <a:spcPct val="150000"/>
                        </a:lnSpc>
                      </a:pPr>
                      <a:r>
                        <a:rPr lang="en-US" sz="1500">
                          <a:effectLst/>
                        </a:rPr>
                        <a:t>4</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tc>
                  <a:txBody>
                    <a:bodyPr/>
                    <a:lstStyle/>
                    <a:p>
                      <a:pPr>
                        <a:lnSpc>
                          <a:spcPct val="150000"/>
                        </a:lnSpc>
                      </a:pPr>
                      <a:r>
                        <a:rPr lang="vi-VN" sz="1500">
                          <a:effectLst/>
                        </a:rPr>
                        <a:t>Notification</a:t>
                      </a:r>
                      <a:endParaRPr lang="en-US" sz="1500">
                        <a:effectLst/>
                        <a:latin typeface="Times New Roman" panose="02020603050405020304" pitchFamily="18" charset="0"/>
                        <a:ea typeface="Times New Roman" panose="02020603050405020304" pitchFamily="18" charset="0"/>
                      </a:endParaRPr>
                    </a:p>
                  </a:txBody>
                  <a:tcPr marL="54733" marR="54733" marT="0" marB="0"/>
                </a:tc>
                <a:tc>
                  <a:txBody>
                    <a:bodyPr/>
                    <a:lstStyle/>
                    <a:p>
                      <a:pPr>
                        <a:lnSpc>
                          <a:spcPct val="150000"/>
                        </a:lnSpc>
                      </a:pPr>
                      <a:r>
                        <a:rPr lang="vi-VN" sz="1500">
                          <a:effectLst/>
                        </a:rPr>
                        <a:t>Thực thể thông báo</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extLst>
                  <a:ext uri="{0D108BD9-81ED-4DB2-BD59-A6C34878D82A}">
                    <a16:rowId xmlns:a16="http://schemas.microsoft.com/office/drawing/2014/main" val="10004"/>
                  </a:ext>
                </a:extLst>
              </a:tr>
              <a:tr h="362128">
                <a:tc>
                  <a:txBody>
                    <a:bodyPr/>
                    <a:lstStyle/>
                    <a:p>
                      <a:pPr algn="ctr">
                        <a:lnSpc>
                          <a:spcPct val="150000"/>
                        </a:lnSpc>
                      </a:pPr>
                      <a:r>
                        <a:rPr lang="en-US" sz="1500">
                          <a:effectLst/>
                        </a:rPr>
                        <a:t>5</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tc>
                  <a:txBody>
                    <a:bodyPr/>
                    <a:lstStyle/>
                    <a:p>
                      <a:pPr>
                        <a:lnSpc>
                          <a:spcPct val="150000"/>
                        </a:lnSpc>
                      </a:pPr>
                      <a:r>
                        <a:rPr lang="vi-VN" sz="1500">
                          <a:effectLst/>
                        </a:rPr>
                        <a:t>Message</a:t>
                      </a:r>
                      <a:endParaRPr lang="en-US" sz="1500">
                        <a:effectLst/>
                        <a:latin typeface="Times New Roman" panose="02020603050405020304" pitchFamily="18" charset="0"/>
                        <a:ea typeface="Times New Roman" panose="02020603050405020304" pitchFamily="18" charset="0"/>
                      </a:endParaRPr>
                    </a:p>
                  </a:txBody>
                  <a:tcPr marL="54733" marR="54733" marT="0" marB="0"/>
                </a:tc>
                <a:tc>
                  <a:txBody>
                    <a:bodyPr/>
                    <a:lstStyle/>
                    <a:p>
                      <a:pPr>
                        <a:lnSpc>
                          <a:spcPct val="150000"/>
                        </a:lnSpc>
                      </a:pPr>
                      <a:r>
                        <a:rPr lang="vi-VN" sz="1500">
                          <a:effectLst/>
                        </a:rPr>
                        <a:t>Thực thể tin nhắn</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extLst>
                  <a:ext uri="{0D108BD9-81ED-4DB2-BD59-A6C34878D82A}">
                    <a16:rowId xmlns:a16="http://schemas.microsoft.com/office/drawing/2014/main" val="10005"/>
                  </a:ext>
                </a:extLst>
              </a:tr>
              <a:tr h="356571">
                <a:tc>
                  <a:txBody>
                    <a:bodyPr/>
                    <a:lstStyle/>
                    <a:p>
                      <a:pPr algn="ctr">
                        <a:lnSpc>
                          <a:spcPct val="150000"/>
                        </a:lnSpc>
                      </a:pPr>
                      <a:r>
                        <a:rPr lang="vi-VN" sz="1500">
                          <a:effectLst/>
                        </a:rPr>
                        <a:t>6</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tc>
                  <a:txBody>
                    <a:bodyPr/>
                    <a:lstStyle/>
                    <a:p>
                      <a:pPr>
                        <a:lnSpc>
                          <a:spcPct val="150000"/>
                        </a:lnSpc>
                      </a:pPr>
                      <a:r>
                        <a:rPr lang="vi-VN" sz="1500">
                          <a:effectLst/>
                        </a:rPr>
                        <a:t>Shop</a:t>
                      </a:r>
                      <a:endParaRPr lang="en-US" sz="1500">
                        <a:effectLst/>
                        <a:latin typeface="Times New Roman" panose="02020603050405020304" pitchFamily="18" charset="0"/>
                        <a:ea typeface="Times New Roman" panose="02020603050405020304" pitchFamily="18" charset="0"/>
                      </a:endParaRPr>
                    </a:p>
                  </a:txBody>
                  <a:tcPr marL="54733" marR="54733" marT="0" marB="0"/>
                </a:tc>
                <a:tc>
                  <a:txBody>
                    <a:bodyPr/>
                    <a:lstStyle/>
                    <a:p>
                      <a:pPr>
                        <a:lnSpc>
                          <a:spcPct val="150000"/>
                        </a:lnSpc>
                      </a:pPr>
                      <a:r>
                        <a:rPr lang="vi-VN" sz="1500">
                          <a:effectLst/>
                        </a:rPr>
                        <a:t>Thực thể cửa hàng</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extLst>
                  <a:ext uri="{0D108BD9-81ED-4DB2-BD59-A6C34878D82A}">
                    <a16:rowId xmlns:a16="http://schemas.microsoft.com/office/drawing/2014/main" val="10006"/>
                  </a:ext>
                </a:extLst>
              </a:tr>
              <a:tr h="361828">
                <a:tc>
                  <a:txBody>
                    <a:bodyPr/>
                    <a:lstStyle/>
                    <a:p>
                      <a:pPr algn="ctr">
                        <a:lnSpc>
                          <a:spcPct val="150000"/>
                        </a:lnSpc>
                      </a:pPr>
                      <a:r>
                        <a:rPr lang="vi-VN" sz="1500">
                          <a:effectLst/>
                        </a:rPr>
                        <a:t>7</a:t>
                      </a:r>
                      <a:r>
                        <a:rPr lang="en-US" sz="1500">
                          <a:effectLst/>
                        </a:rPr>
                        <a:t> </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tc>
                  <a:txBody>
                    <a:bodyPr/>
                    <a:lstStyle/>
                    <a:p>
                      <a:pPr>
                        <a:lnSpc>
                          <a:spcPct val="150000"/>
                        </a:lnSpc>
                      </a:pPr>
                      <a:r>
                        <a:rPr lang="vi-VN" sz="1500">
                          <a:effectLst/>
                        </a:rPr>
                        <a:t>Product</a:t>
                      </a:r>
                      <a:endParaRPr lang="en-US" sz="1500">
                        <a:effectLst/>
                        <a:latin typeface="Times New Roman" panose="02020603050405020304" pitchFamily="18" charset="0"/>
                        <a:ea typeface="Times New Roman" panose="02020603050405020304" pitchFamily="18" charset="0"/>
                      </a:endParaRPr>
                    </a:p>
                  </a:txBody>
                  <a:tcPr marL="54733" marR="54733" marT="0" marB="0"/>
                </a:tc>
                <a:tc>
                  <a:txBody>
                    <a:bodyPr/>
                    <a:lstStyle/>
                    <a:p>
                      <a:pPr>
                        <a:lnSpc>
                          <a:spcPct val="150000"/>
                        </a:lnSpc>
                      </a:pPr>
                      <a:r>
                        <a:rPr lang="vi-VN" sz="1500">
                          <a:effectLst/>
                        </a:rPr>
                        <a:t>Thực thể sản phẩm</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extLst>
                  <a:ext uri="{0D108BD9-81ED-4DB2-BD59-A6C34878D82A}">
                    <a16:rowId xmlns:a16="http://schemas.microsoft.com/office/drawing/2014/main" val="10007"/>
                  </a:ext>
                </a:extLst>
              </a:tr>
              <a:tr h="356571">
                <a:tc>
                  <a:txBody>
                    <a:bodyPr/>
                    <a:lstStyle/>
                    <a:p>
                      <a:pPr algn="ctr">
                        <a:lnSpc>
                          <a:spcPct val="150000"/>
                        </a:lnSpc>
                      </a:pPr>
                      <a:r>
                        <a:rPr lang="vi-VN" sz="1500">
                          <a:effectLst/>
                        </a:rPr>
                        <a:t>8</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tc>
                  <a:txBody>
                    <a:bodyPr/>
                    <a:lstStyle/>
                    <a:p>
                      <a:pPr>
                        <a:lnSpc>
                          <a:spcPct val="150000"/>
                        </a:lnSpc>
                      </a:pPr>
                      <a:r>
                        <a:rPr lang="vi-VN" sz="1500">
                          <a:effectLst/>
                        </a:rPr>
                        <a:t>Comment</a:t>
                      </a:r>
                      <a:endParaRPr lang="en-US" sz="1500">
                        <a:effectLst/>
                        <a:latin typeface="Times New Roman" panose="02020603050405020304" pitchFamily="18" charset="0"/>
                        <a:ea typeface="Times New Roman" panose="02020603050405020304" pitchFamily="18" charset="0"/>
                      </a:endParaRPr>
                    </a:p>
                  </a:txBody>
                  <a:tcPr marL="54733" marR="54733" marT="0" marB="0"/>
                </a:tc>
                <a:tc>
                  <a:txBody>
                    <a:bodyPr/>
                    <a:lstStyle/>
                    <a:p>
                      <a:pPr>
                        <a:lnSpc>
                          <a:spcPct val="150000"/>
                        </a:lnSpc>
                      </a:pPr>
                      <a:r>
                        <a:rPr lang="vi-VN" sz="1500">
                          <a:effectLst/>
                        </a:rPr>
                        <a:t>Thực thể đánh giá</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extLst>
                  <a:ext uri="{0D108BD9-81ED-4DB2-BD59-A6C34878D82A}">
                    <a16:rowId xmlns:a16="http://schemas.microsoft.com/office/drawing/2014/main" val="10008"/>
                  </a:ext>
                </a:extLst>
              </a:tr>
              <a:tr h="356571">
                <a:tc>
                  <a:txBody>
                    <a:bodyPr/>
                    <a:lstStyle/>
                    <a:p>
                      <a:pPr algn="ctr">
                        <a:lnSpc>
                          <a:spcPct val="150000"/>
                        </a:lnSpc>
                      </a:pPr>
                      <a:r>
                        <a:rPr lang="vi-VN" sz="1500">
                          <a:effectLst/>
                        </a:rPr>
                        <a:t>9</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tc>
                  <a:txBody>
                    <a:bodyPr/>
                    <a:lstStyle/>
                    <a:p>
                      <a:pPr>
                        <a:lnSpc>
                          <a:spcPct val="150000"/>
                        </a:lnSpc>
                      </a:pPr>
                      <a:r>
                        <a:rPr lang="vi-VN" sz="1500">
                          <a:effectLst/>
                        </a:rPr>
                        <a:t>ShoppingCart</a:t>
                      </a:r>
                      <a:endParaRPr lang="en-US" sz="1500">
                        <a:effectLst/>
                        <a:latin typeface="Times New Roman" panose="02020603050405020304" pitchFamily="18" charset="0"/>
                        <a:ea typeface="Times New Roman" panose="02020603050405020304" pitchFamily="18" charset="0"/>
                      </a:endParaRPr>
                    </a:p>
                  </a:txBody>
                  <a:tcPr marL="54733" marR="54733" marT="0" marB="0"/>
                </a:tc>
                <a:tc>
                  <a:txBody>
                    <a:bodyPr/>
                    <a:lstStyle/>
                    <a:p>
                      <a:pPr>
                        <a:lnSpc>
                          <a:spcPct val="150000"/>
                        </a:lnSpc>
                      </a:pPr>
                      <a:r>
                        <a:rPr lang="vi-VN" sz="1500">
                          <a:effectLst/>
                        </a:rPr>
                        <a:t>Thực thể giỏ hàng</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extLst>
                  <a:ext uri="{0D108BD9-81ED-4DB2-BD59-A6C34878D82A}">
                    <a16:rowId xmlns:a16="http://schemas.microsoft.com/office/drawing/2014/main" val="10009"/>
                  </a:ext>
                </a:extLst>
              </a:tr>
              <a:tr h="356571">
                <a:tc>
                  <a:txBody>
                    <a:bodyPr/>
                    <a:lstStyle/>
                    <a:p>
                      <a:pPr algn="ctr">
                        <a:lnSpc>
                          <a:spcPct val="150000"/>
                        </a:lnSpc>
                      </a:pPr>
                      <a:r>
                        <a:rPr lang="vi-VN" sz="1500">
                          <a:effectLst/>
                        </a:rPr>
                        <a:t>10</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tc>
                  <a:txBody>
                    <a:bodyPr/>
                    <a:lstStyle/>
                    <a:p>
                      <a:pPr>
                        <a:lnSpc>
                          <a:spcPct val="150000"/>
                        </a:lnSpc>
                      </a:pPr>
                      <a:r>
                        <a:rPr lang="vi-VN" sz="1500">
                          <a:effectLst/>
                        </a:rPr>
                        <a:t>Voucher</a:t>
                      </a:r>
                      <a:endParaRPr lang="en-US" sz="1500">
                        <a:effectLst/>
                        <a:latin typeface="Times New Roman" panose="02020603050405020304" pitchFamily="18" charset="0"/>
                        <a:ea typeface="Times New Roman" panose="02020603050405020304" pitchFamily="18" charset="0"/>
                      </a:endParaRPr>
                    </a:p>
                  </a:txBody>
                  <a:tcPr marL="54733" marR="54733" marT="0" marB="0"/>
                </a:tc>
                <a:tc>
                  <a:txBody>
                    <a:bodyPr/>
                    <a:lstStyle/>
                    <a:p>
                      <a:pPr>
                        <a:lnSpc>
                          <a:spcPct val="150000"/>
                        </a:lnSpc>
                      </a:pPr>
                      <a:r>
                        <a:rPr lang="vi-VN" sz="1500">
                          <a:effectLst/>
                        </a:rPr>
                        <a:t>Thực thể phiếu giảm giá</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extLst>
                  <a:ext uri="{0D108BD9-81ED-4DB2-BD59-A6C34878D82A}">
                    <a16:rowId xmlns:a16="http://schemas.microsoft.com/office/drawing/2014/main" val="10010"/>
                  </a:ext>
                </a:extLst>
              </a:tr>
              <a:tr h="356571">
                <a:tc>
                  <a:txBody>
                    <a:bodyPr/>
                    <a:lstStyle/>
                    <a:p>
                      <a:pPr algn="ctr">
                        <a:lnSpc>
                          <a:spcPct val="150000"/>
                        </a:lnSpc>
                      </a:pPr>
                      <a:r>
                        <a:rPr lang="vi-VN" sz="1500">
                          <a:effectLst/>
                        </a:rPr>
                        <a:t>11</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tc>
                  <a:txBody>
                    <a:bodyPr/>
                    <a:lstStyle/>
                    <a:p>
                      <a:pPr>
                        <a:lnSpc>
                          <a:spcPct val="150000"/>
                        </a:lnSpc>
                      </a:pPr>
                      <a:r>
                        <a:rPr lang="vi-VN" sz="1500">
                          <a:effectLst/>
                        </a:rPr>
                        <a:t>Order</a:t>
                      </a:r>
                      <a:endParaRPr lang="en-US" sz="1500">
                        <a:effectLst/>
                        <a:latin typeface="Times New Roman" panose="02020603050405020304" pitchFamily="18" charset="0"/>
                        <a:ea typeface="Times New Roman" panose="02020603050405020304" pitchFamily="18" charset="0"/>
                      </a:endParaRPr>
                    </a:p>
                  </a:txBody>
                  <a:tcPr marL="54733" marR="54733" marT="0" marB="0"/>
                </a:tc>
                <a:tc>
                  <a:txBody>
                    <a:bodyPr/>
                    <a:lstStyle/>
                    <a:p>
                      <a:pPr>
                        <a:lnSpc>
                          <a:spcPct val="150000"/>
                        </a:lnSpc>
                      </a:pPr>
                      <a:r>
                        <a:rPr lang="vi-VN" sz="1500">
                          <a:effectLst/>
                        </a:rPr>
                        <a:t>Thực thể đơn hàng</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extLst>
                  <a:ext uri="{0D108BD9-81ED-4DB2-BD59-A6C34878D82A}">
                    <a16:rowId xmlns:a16="http://schemas.microsoft.com/office/drawing/2014/main" val="10011"/>
                  </a:ext>
                </a:extLst>
              </a:tr>
              <a:tr h="356571">
                <a:tc>
                  <a:txBody>
                    <a:bodyPr/>
                    <a:lstStyle/>
                    <a:p>
                      <a:pPr algn="ctr">
                        <a:lnSpc>
                          <a:spcPct val="150000"/>
                        </a:lnSpc>
                      </a:pPr>
                      <a:r>
                        <a:rPr lang="vi-VN" sz="1500">
                          <a:effectLst/>
                        </a:rPr>
                        <a:t>12</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tc>
                  <a:txBody>
                    <a:bodyPr/>
                    <a:lstStyle/>
                    <a:p>
                      <a:pPr>
                        <a:lnSpc>
                          <a:spcPct val="150000"/>
                        </a:lnSpc>
                      </a:pPr>
                      <a:r>
                        <a:rPr lang="vi-VN" sz="1500">
                          <a:effectLst/>
                        </a:rPr>
                        <a:t>OrderDetail</a:t>
                      </a:r>
                      <a:endParaRPr lang="en-US" sz="1500">
                        <a:effectLst/>
                        <a:latin typeface="Times New Roman" panose="02020603050405020304" pitchFamily="18" charset="0"/>
                        <a:ea typeface="Times New Roman" panose="02020603050405020304" pitchFamily="18" charset="0"/>
                      </a:endParaRPr>
                    </a:p>
                  </a:txBody>
                  <a:tcPr marL="54733" marR="54733" marT="0" marB="0"/>
                </a:tc>
                <a:tc>
                  <a:txBody>
                    <a:bodyPr/>
                    <a:lstStyle/>
                    <a:p>
                      <a:pPr>
                        <a:lnSpc>
                          <a:spcPct val="150000"/>
                        </a:lnSpc>
                      </a:pPr>
                      <a:r>
                        <a:rPr lang="vi-VN" sz="1500">
                          <a:effectLst/>
                        </a:rPr>
                        <a:t>Thực thể chi tiết đơn hàng</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extLst>
                  <a:ext uri="{0D108BD9-81ED-4DB2-BD59-A6C34878D82A}">
                    <a16:rowId xmlns:a16="http://schemas.microsoft.com/office/drawing/2014/main" val="10012"/>
                  </a:ext>
                </a:extLst>
              </a:tr>
              <a:tr h="356571">
                <a:tc>
                  <a:txBody>
                    <a:bodyPr/>
                    <a:lstStyle/>
                    <a:p>
                      <a:pPr algn="ctr">
                        <a:lnSpc>
                          <a:spcPct val="150000"/>
                        </a:lnSpc>
                      </a:pPr>
                      <a:r>
                        <a:rPr lang="vi-VN" sz="1500">
                          <a:effectLst/>
                        </a:rPr>
                        <a:t>13</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tc>
                  <a:txBody>
                    <a:bodyPr/>
                    <a:lstStyle/>
                    <a:p>
                      <a:pPr>
                        <a:lnSpc>
                          <a:spcPct val="150000"/>
                        </a:lnSpc>
                      </a:pPr>
                      <a:r>
                        <a:rPr lang="vi-VN" sz="1500">
                          <a:effectLst/>
                        </a:rPr>
                        <a:t>Category</a:t>
                      </a:r>
                      <a:endParaRPr lang="en-US" sz="1500">
                        <a:effectLst/>
                        <a:latin typeface="Times New Roman" panose="02020603050405020304" pitchFamily="18" charset="0"/>
                        <a:ea typeface="Times New Roman" panose="02020603050405020304" pitchFamily="18" charset="0"/>
                      </a:endParaRPr>
                    </a:p>
                  </a:txBody>
                  <a:tcPr marL="54733" marR="54733" marT="0" marB="0"/>
                </a:tc>
                <a:tc>
                  <a:txBody>
                    <a:bodyPr/>
                    <a:lstStyle/>
                    <a:p>
                      <a:pPr>
                        <a:lnSpc>
                          <a:spcPct val="150000"/>
                        </a:lnSpc>
                      </a:pPr>
                      <a:r>
                        <a:rPr lang="vi-VN" sz="1500">
                          <a:effectLst/>
                        </a:rPr>
                        <a:t>Thực thể loại hàng</a:t>
                      </a:r>
                      <a:endParaRPr lang="en-US" sz="1500">
                        <a:effectLst/>
                        <a:latin typeface="Times New Roman" panose="02020603050405020304" pitchFamily="18" charset="0"/>
                        <a:ea typeface="Times New Roman" panose="02020603050405020304" pitchFamily="18" charset="0"/>
                      </a:endParaRPr>
                    </a:p>
                  </a:txBody>
                  <a:tcPr marL="54733" marR="54733" marT="0" marB="0" anchor="ctr"/>
                </a:tc>
                <a:extLst>
                  <a:ext uri="{0D108BD9-81ED-4DB2-BD59-A6C34878D82A}">
                    <a16:rowId xmlns:a16="http://schemas.microsoft.com/office/drawing/2014/main" val="1001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8091" y="0"/>
            <a:ext cx="11875817"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2ECD-759F-F381-949A-DE0D4C9E5E25}"/>
              </a:ext>
            </a:extLst>
          </p:cNvPr>
          <p:cNvSpPr>
            <a:spLocks noGrp="1"/>
          </p:cNvSpPr>
          <p:nvPr/>
        </p:nvSpPr>
        <p:spPr>
          <a:xfrm>
            <a:off x="838200" y="3592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Light" panose="020F0302020204030204" pitchFamily="34" charset="0"/>
                <a:ea typeface="Calibri Light" panose="020F0302020204030204" pitchFamily="34" charset="0"/>
                <a:cs typeface="Calibri Light" panose="020F0302020204030204" pitchFamily="34" charset="0"/>
              </a:rPr>
              <a:t>Development</a:t>
            </a:r>
          </a:p>
        </p:txBody>
      </p:sp>
      <p:sp>
        <p:nvSpPr>
          <p:cNvPr id="3" name="TextBox 2">
            <a:extLst>
              <a:ext uri="{FF2B5EF4-FFF2-40B4-BE49-F238E27FC236}">
                <a16:creationId xmlns:a16="http://schemas.microsoft.com/office/drawing/2014/main" id="{8D4AE25B-2ABC-8842-C0ED-D44911A5E169}"/>
              </a:ext>
            </a:extLst>
          </p:cNvPr>
          <p:cNvSpPr txBox="1"/>
          <p:nvPr/>
        </p:nvSpPr>
        <p:spPr>
          <a:xfrm>
            <a:off x="1121003" y="1740282"/>
            <a:ext cx="5949099" cy="1631216"/>
          </a:xfrm>
          <a:prstGeom prst="rect">
            <a:avLst/>
          </a:prstGeom>
          <a:noFill/>
        </p:spPr>
        <p:txBody>
          <a:bodyPr wrap="square" rtlCol="0">
            <a:spAutoFit/>
          </a:bodyPr>
          <a:lstStyle/>
          <a:p>
            <a:r>
              <a:rPr lang="en-US" sz="2500"/>
              <a:t>Tool</a:t>
            </a:r>
          </a:p>
          <a:p>
            <a:pPr marL="800100" lvl="1" indent="-342900">
              <a:buFont typeface="Arial" panose="020B0604020202020204" pitchFamily="34" charset="0"/>
              <a:buChar char="•"/>
            </a:pPr>
            <a:r>
              <a:rPr lang="en-US" sz="2500"/>
              <a:t>Visual Studio</a:t>
            </a:r>
          </a:p>
          <a:p>
            <a:pPr marL="800100" lvl="1" indent="-342900">
              <a:buFont typeface="Arial" panose="020B0604020202020204" pitchFamily="34" charset="0"/>
              <a:buChar char="•"/>
            </a:pPr>
            <a:r>
              <a:rPr lang="en-US" sz="2500"/>
              <a:t>MS SQL</a:t>
            </a:r>
          </a:p>
          <a:p>
            <a:pPr marL="800100" lvl="1" indent="-342900">
              <a:buFont typeface="Arial" panose="020B0604020202020204" pitchFamily="34" charset="0"/>
              <a:buChar char="•"/>
            </a:pPr>
            <a:endParaRPr lang="en-US" sz="2500"/>
          </a:p>
        </p:txBody>
      </p:sp>
      <p:sp>
        <p:nvSpPr>
          <p:cNvPr id="4" name="TextBox 3">
            <a:extLst>
              <a:ext uri="{FF2B5EF4-FFF2-40B4-BE49-F238E27FC236}">
                <a16:creationId xmlns:a16="http://schemas.microsoft.com/office/drawing/2014/main" id="{9D9039C1-AD59-CA61-9707-CB436FADB4D5}"/>
              </a:ext>
            </a:extLst>
          </p:cNvPr>
          <p:cNvSpPr txBox="1"/>
          <p:nvPr/>
        </p:nvSpPr>
        <p:spPr>
          <a:xfrm>
            <a:off x="1121002" y="3175419"/>
            <a:ext cx="3832781" cy="1246495"/>
          </a:xfrm>
          <a:prstGeom prst="rect">
            <a:avLst/>
          </a:prstGeom>
          <a:noFill/>
        </p:spPr>
        <p:txBody>
          <a:bodyPr wrap="square" rtlCol="0">
            <a:spAutoFit/>
          </a:bodyPr>
          <a:lstStyle/>
          <a:p>
            <a:r>
              <a:rPr lang="en-US" sz="2500"/>
              <a:t>Enviroment</a:t>
            </a:r>
          </a:p>
          <a:p>
            <a:pPr marL="800100" lvl="1" indent="-342900">
              <a:buFont typeface="Arial" panose="020B0604020202020204" pitchFamily="34" charset="0"/>
              <a:buChar char="•"/>
            </a:pPr>
            <a:r>
              <a:rPr lang="en-US" sz="2500"/>
              <a:t>SQL Server</a:t>
            </a:r>
          </a:p>
          <a:p>
            <a:pPr marL="800100" lvl="1" indent="-342900">
              <a:buFont typeface="Arial" panose="020B0604020202020204" pitchFamily="34" charset="0"/>
              <a:buChar char="•"/>
            </a:pPr>
            <a:r>
              <a:rPr lang="en-US" sz="2500"/>
              <a:t>.Net framework 4.8</a:t>
            </a:r>
          </a:p>
        </p:txBody>
      </p:sp>
      <p:sp>
        <p:nvSpPr>
          <p:cNvPr id="5" name="TextBox 4">
            <a:extLst>
              <a:ext uri="{FF2B5EF4-FFF2-40B4-BE49-F238E27FC236}">
                <a16:creationId xmlns:a16="http://schemas.microsoft.com/office/drawing/2014/main" id="{79327E8C-8FFF-DB7C-09A4-9BB285D140CC}"/>
              </a:ext>
            </a:extLst>
          </p:cNvPr>
          <p:cNvSpPr txBox="1"/>
          <p:nvPr/>
        </p:nvSpPr>
        <p:spPr>
          <a:xfrm>
            <a:off x="1121002" y="4761384"/>
            <a:ext cx="7466817" cy="1246495"/>
          </a:xfrm>
          <a:prstGeom prst="rect">
            <a:avLst/>
          </a:prstGeom>
          <a:noFill/>
        </p:spPr>
        <p:txBody>
          <a:bodyPr wrap="square" rtlCol="0">
            <a:spAutoFit/>
          </a:bodyPr>
          <a:lstStyle/>
          <a:p>
            <a:r>
              <a:rPr lang="en-US" sz="2500"/>
              <a:t>Framework</a:t>
            </a:r>
          </a:p>
          <a:p>
            <a:pPr marL="800100" lvl="1" indent="-342900">
              <a:buFont typeface="Arial" panose="020B0604020202020204" pitchFamily="34" charset="0"/>
              <a:buChar char="•"/>
            </a:pPr>
            <a:r>
              <a:rPr lang="en-US" sz="2500"/>
              <a:t>.Net Winforms application</a:t>
            </a:r>
          </a:p>
          <a:p>
            <a:pPr marL="800100" lvl="1" indent="-342900">
              <a:buFont typeface="Arial" panose="020B0604020202020204" pitchFamily="34" charset="0"/>
              <a:buChar char="•"/>
            </a:pPr>
            <a:r>
              <a:rPr lang="en-US" sz="2500"/>
              <a:t>Font Awesome Sharp</a:t>
            </a:r>
          </a:p>
        </p:txBody>
      </p:sp>
    </p:spTree>
    <p:extLst>
      <p:ext uri="{BB962C8B-B14F-4D97-AF65-F5344CB8AC3E}">
        <p14:creationId xmlns:p14="http://schemas.microsoft.com/office/powerpoint/2010/main" val="25422935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B1232D-F261-0216-CCCC-8A19E33D1140}"/>
              </a:ext>
            </a:extLst>
          </p:cNvPr>
          <p:cNvPicPr>
            <a:picLocks noChangeAspect="1"/>
          </p:cNvPicPr>
          <p:nvPr/>
        </p:nvPicPr>
        <p:blipFill>
          <a:blip r:embed="rId2"/>
          <a:stretch>
            <a:fillRect/>
          </a:stretch>
        </p:blipFill>
        <p:spPr>
          <a:xfrm>
            <a:off x="1357460" y="1325563"/>
            <a:ext cx="9477080" cy="5330857"/>
          </a:xfrm>
          <a:prstGeom prst="rect">
            <a:avLst/>
          </a:prstGeom>
        </p:spPr>
      </p:pic>
      <p:sp>
        <p:nvSpPr>
          <p:cNvPr id="9" name="Title 1">
            <a:extLst>
              <a:ext uri="{FF2B5EF4-FFF2-40B4-BE49-F238E27FC236}">
                <a16:creationId xmlns:a16="http://schemas.microsoft.com/office/drawing/2014/main" id="{B68952B2-4E4B-7D65-4BAA-2D118E693522}"/>
              </a:ext>
            </a:extLst>
          </p:cNvPr>
          <p:cNvSpPr>
            <a:spLocks noGrp="1"/>
          </p:cNvSpPr>
          <p:nvPr/>
        </p:nvSpPr>
        <p:spPr>
          <a:xfrm>
            <a:off x="59310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Light" panose="020F0302020204030204" pitchFamily="34" charset="0"/>
                <a:ea typeface="Calibri Light" panose="020F0302020204030204" pitchFamily="34" charset="0"/>
                <a:cs typeface="Calibri Light" panose="020F0302020204030204" pitchFamily="34" charset="0"/>
              </a:rPr>
              <a:t>Commit history</a:t>
            </a:r>
          </a:p>
        </p:txBody>
      </p:sp>
    </p:spTree>
    <p:extLst>
      <p:ext uri="{BB962C8B-B14F-4D97-AF65-F5344CB8AC3E}">
        <p14:creationId xmlns:p14="http://schemas.microsoft.com/office/powerpoint/2010/main" val="408505443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nvSpPr>
        <p:spPr>
          <a:xfrm>
            <a:off x="838200" y="3592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Light" panose="020F0302020204030204" pitchFamily="34" charset="0"/>
                <a:ea typeface="Calibri Light" panose="020F0302020204030204" pitchFamily="34" charset="0"/>
                <a:cs typeface="Calibri Light" panose="020F0302020204030204" pitchFamily="34" charset="0"/>
              </a:rPr>
              <a:t>Motivation</a:t>
            </a:r>
          </a:p>
        </p:txBody>
      </p:sp>
      <p:sp>
        <p:nvSpPr>
          <p:cNvPr id="16" name="Content Placeholder 2"/>
          <p:cNvSpPr>
            <a:spLocks noGrp="1"/>
          </p:cNvSpPr>
          <p:nvPr/>
        </p:nvSpPr>
        <p:spPr>
          <a:xfrm>
            <a:off x="838200" y="156293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Calibri Light" panose="020F0302020204030204" pitchFamily="34" charset="0"/>
                <a:ea typeface="Calibri Light" panose="020F0302020204030204" pitchFamily="34" charset="0"/>
                <a:cs typeface="Calibri Light" panose="020F0302020204030204" pitchFamily="34" charset="0"/>
              </a:rPr>
              <a:t>Experienced on final Winform project in previous semester.</a:t>
            </a:r>
          </a:p>
          <a:p>
            <a:r>
              <a:rPr lang="vi-VN">
                <a:latin typeface="Calibri Light" panose="020F0302020204030204" pitchFamily="34" charset="0"/>
                <a:ea typeface="Calibri Light" panose="020F0302020204030204" pitchFamily="34" charset="0"/>
                <a:cs typeface="Calibri Light" panose="020F0302020204030204" pitchFamily="34" charset="0"/>
              </a:rPr>
              <a:t>Final</a:t>
            </a:r>
            <a:r>
              <a:rPr lang="en-US">
                <a:latin typeface="Calibri Light" panose="020F0302020204030204" pitchFamily="34" charset="0"/>
                <a:ea typeface="Calibri Light" panose="020F0302020204030204" pitchFamily="34" charset="0"/>
                <a:cs typeface="Calibri Light" panose="020F0302020204030204" pitchFamily="34" charset="0"/>
              </a:rPr>
              <a:t> </a:t>
            </a:r>
            <a:r>
              <a:rPr lang="vi-VN">
                <a:latin typeface="Calibri Light" panose="020F0302020204030204" pitchFamily="34" charset="0"/>
                <a:ea typeface="Calibri Light" panose="020F0302020204030204" pitchFamily="34" charset="0"/>
                <a:cs typeface="Calibri Light" panose="020F0302020204030204" pitchFamily="34" charset="0"/>
              </a:rPr>
              <a:t>design project</a:t>
            </a:r>
            <a:r>
              <a:rPr lang="en-US">
                <a:latin typeface="Calibri Light" panose="020F0302020204030204" pitchFamily="34" charset="0"/>
                <a:ea typeface="Calibri Light" panose="020F0302020204030204" pitchFamily="34" charset="0"/>
                <a:cs typeface="Calibri Light" panose="020F0302020204030204" pitchFamily="34" charset="0"/>
              </a:rPr>
              <a:t> of software engineering </a:t>
            </a:r>
            <a:r>
              <a:rPr lang="vi-VN">
                <a:latin typeface="Calibri Light" panose="020F0302020204030204" pitchFamily="34" charset="0"/>
                <a:ea typeface="Calibri Light" panose="020F0302020204030204" pitchFamily="34" charset="0"/>
                <a:cs typeface="Calibri Light" panose="020F0302020204030204" pitchFamily="34" charset="0"/>
              </a:rPr>
              <a:t>module. </a:t>
            </a:r>
          </a:p>
          <a:p>
            <a:r>
              <a:rPr lang="vi-VN">
                <a:latin typeface="Calibri Light" panose="020F0302020204030204" pitchFamily="34" charset="0"/>
                <a:ea typeface="Calibri Light" panose="020F0302020204030204" pitchFamily="34" charset="0"/>
                <a:cs typeface="Calibri Light" panose="020F0302020204030204" pitchFamily="34" charset="0"/>
              </a:rPr>
              <a:t>H</a:t>
            </a:r>
            <a:r>
              <a:rPr lang="en-US">
                <a:latin typeface="Calibri Light" panose="020F0302020204030204" pitchFamily="34" charset="0"/>
                <a:ea typeface="Calibri Light" panose="020F0302020204030204" pitchFamily="34" charset="0"/>
                <a:cs typeface="Calibri Light" panose="020F0302020204030204" pitchFamily="34" charset="0"/>
              </a:rPr>
              <a:t>ave a passion </a:t>
            </a:r>
            <a:r>
              <a:rPr lang="vi-VN">
                <a:latin typeface="Calibri Light" panose="020F0302020204030204" pitchFamily="34" charset="0"/>
                <a:ea typeface="Calibri Light" panose="020F0302020204030204" pitchFamily="34" charset="0"/>
                <a:cs typeface="Calibri Light" panose="020F0302020204030204" pitchFamily="34" charset="0"/>
              </a:rPr>
              <a:t>on</a:t>
            </a:r>
            <a:r>
              <a:rPr lang="en-US">
                <a:latin typeface="Calibri Light" panose="020F0302020204030204" pitchFamily="34" charset="0"/>
                <a:ea typeface="Calibri Light" panose="020F0302020204030204" pitchFamily="34" charset="0"/>
                <a:cs typeface="Calibri Light" panose="020F0302020204030204" pitchFamily="34" charset="0"/>
              </a:rPr>
              <a:t> learning about how e-commerce platform</a:t>
            </a:r>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en-US">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D100-F72F-585F-0733-81C8D701606C}"/>
              </a:ext>
            </a:extLst>
          </p:cNvPr>
          <p:cNvSpPr>
            <a:spLocks noGrp="1"/>
          </p:cNvSpPr>
          <p:nvPr/>
        </p:nvSpPr>
        <p:spPr>
          <a:xfrm>
            <a:off x="838200" y="2422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Calibri Light" panose="020F0302020204030204" pitchFamily="34" charset="0"/>
                <a:ea typeface="Calibri Light" panose="020F0302020204030204" pitchFamily="34" charset="0"/>
                <a:cs typeface="Calibri Light" panose="020F0302020204030204" pitchFamily="34" charset="0"/>
              </a:rPr>
              <a:t>Project Demonstration</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nvSpPr>
        <p:spPr>
          <a:xfrm>
            <a:off x="838200" y="24268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Calibri Light" panose="020F0302020204030204" pitchFamily="34" charset="0"/>
                <a:ea typeface="Calibri Light" panose="020F0302020204030204" pitchFamily="34" charset="0"/>
                <a:cs typeface="Calibri Light" panose="020F0302020204030204" pitchFamily="34" charset="0"/>
              </a:rPr>
              <a:t>Thanks for watching </a:t>
            </a:r>
            <a:endParaRPr lang="vi-VN" u="sng">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nvSpPr>
        <p:spPr>
          <a:xfrm>
            <a:off x="838200" y="3592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Light" panose="020F0302020204030204" pitchFamily="34" charset="0"/>
                <a:ea typeface="Calibri Light" panose="020F0302020204030204" pitchFamily="34" charset="0"/>
                <a:cs typeface="Calibri Light" panose="020F0302020204030204" pitchFamily="34" charset="0"/>
              </a:rPr>
              <a:t>General Objectives</a:t>
            </a:r>
          </a:p>
        </p:txBody>
      </p:sp>
      <p:sp>
        <p:nvSpPr>
          <p:cNvPr id="16" name="Content Placeholder 2"/>
          <p:cNvSpPr>
            <a:spLocks noGrp="1"/>
          </p:cNvSpPr>
          <p:nvPr/>
        </p:nvSpPr>
        <p:spPr>
          <a:xfrm>
            <a:off x="838200" y="181978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Calibri Light" panose="020F0302020204030204" pitchFamily="34" charset="0"/>
                <a:ea typeface="Calibri Light" panose="020F0302020204030204" pitchFamily="34" charset="0"/>
                <a:cs typeface="Calibri Light" panose="020F0302020204030204" pitchFamily="34" charset="0"/>
              </a:rPr>
              <a:t>Focus on the </a:t>
            </a:r>
            <a:r>
              <a:rPr lang="vi-VN">
                <a:latin typeface="Calibri Light" panose="020F0302020204030204" pitchFamily="34" charset="0"/>
                <a:ea typeface="Calibri Light" panose="020F0302020204030204" pitchFamily="34" charset="0"/>
                <a:cs typeface="Calibri Light" panose="020F0302020204030204" pitchFamily="34" charset="0"/>
              </a:rPr>
              <a:t>C2C(Consumer to consumer)</a:t>
            </a:r>
            <a:r>
              <a:rPr lang="en-US">
                <a:latin typeface="Calibri Light" panose="020F0302020204030204" pitchFamily="34" charset="0"/>
                <a:ea typeface="Calibri Light" panose="020F0302020204030204" pitchFamily="34" charset="0"/>
                <a:cs typeface="Calibri Light" panose="020F0302020204030204" pitchFamily="34" charset="0"/>
              </a:rPr>
              <a:t> trade transaction model between retail buyers and sellers.</a:t>
            </a:r>
          </a:p>
          <a:p>
            <a:r>
              <a:rPr lang="en-US">
                <a:latin typeface="Calibri Light" panose="020F0302020204030204" pitchFamily="34" charset="0"/>
                <a:ea typeface="Calibri Light" panose="020F0302020204030204" pitchFamily="34" charset="0"/>
                <a:cs typeface="Calibri Light" panose="020F0302020204030204" pitchFamily="34" charset="0"/>
              </a:rPr>
              <a:t>Remodel the processes, transactions, and functions that take place on a trading floor, such as logging in, buying and selling, censorship,...</a:t>
            </a:r>
          </a:p>
          <a:p>
            <a:r>
              <a:rPr lang="en-US">
                <a:latin typeface="Calibri Light" panose="020F0302020204030204" pitchFamily="34" charset="0"/>
                <a:ea typeface="Calibri Light" panose="020F0302020204030204" pitchFamily="34" charset="0"/>
                <a:cs typeface="Calibri Light" panose="020F0302020204030204" pitchFamily="34" charset="0"/>
              </a:rPr>
              <a:t>Eliminate processes and functions that cannot be realized, such as payment, delivery, complaints, return of goods,...</a:t>
            </a:r>
          </a:p>
        </p:txBody>
      </p:sp>
      <p:pic>
        <p:nvPicPr>
          <p:cNvPr id="2" name="Picture 1" descr="download"/>
          <p:cNvPicPr>
            <a:picLocks noChangeAspect="1"/>
          </p:cNvPicPr>
          <p:nvPr/>
        </p:nvPicPr>
        <p:blipFill>
          <a:blip r:embed="rId2"/>
          <a:stretch>
            <a:fillRect/>
          </a:stretch>
        </p:blipFill>
        <p:spPr>
          <a:xfrm>
            <a:off x="9194800" y="4392295"/>
            <a:ext cx="1823720" cy="1823720"/>
          </a:xfrm>
          <a:prstGeom prst="rect">
            <a:avLst/>
          </a:prstGeom>
        </p:spPr>
      </p:pic>
      <p:pic>
        <p:nvPicPr>
          <p:cNvPr id="3" name="Picture 2" descr="download"/>
          <p:cNvPicPr>
            <a:picLocks noChangeAspect="1"/>
          </p:cNvPicPr>
          <p:nvPr/>
        </p:nvPicPr>
        <p:blipFill>
          <a:blip r:embed="rId3"/>
          <a:stretch>
            <a:fillRect/>
          </a:stretch>
        </p:blipFill>
        <p:spPr>
          <a:xfrm>
            <a:off x="7226935" y="4501515"/>
            <a:ext cx="1714500" cy="1714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nvSpPr>
        <p:spPr>
          <a:xfrm>
            <a:off x="838200" y="3592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Light" panose="020F0302020204030204" pitchFamily="34" charset="0"/>
                <a:ea typeface="Calibri Light" panose="020F0302020204030204" pitchFamily="34" charset="0"/>
                <a:cs typeface="Calibri Light" panose="020F0302020204030204" pitchFamily="34" charset="0"/>
              </a:rPr>
              <a:t>Client requirements</a:t>
            </a:r>
          </a:p>
        </p:txBody>
      </p:sp>
      <p:graphicFrame>
        <p:nvGraphicFramePr>
          <p:cNvPr id="9" name="Table 8"/>
          <p:cNvGraphicFramePr>
            <a:graphicFrameLocks noGrp="1"/>
          </p:cNvGraphicFramePr>
          <p:nvPr/>
        </p:nvGraphicFramePr>
        <p:xfrm>
          <a:off x="838200" y="1684852"/>
          <a:ext cx="8768787" cy="4351332"/>
        </p:xfrm>
        <a:graphic>
          <a:graphicData uri="http://schemas.openxmlformats.org/drawingml/2006/table">
            <a:tbl>
              <a:tblPr firstRow="1" firstCol="1" bandRow="1">
                <a:tableStyleId>{5C22544A-7EE6-4342-B048-85BDC9FD1C3A}</a:tableStyleId>
              </a:tblPr>
              <a:tblGrid>
                <a:gridCol w="724302">
                  <a:extLst>
                    <a:ext uri="{9D8B030D-6E8A-4147-A177-3AD203B41FA5}">
                      <a16:colId xmlns:a16="http://schemas.microsoft.com/office/drawing/2014/main" val="20000"/>
                    </a:ext>
                  </a:extLst>
                </a:gridCol>
                <a:gridCol w="8044485">
                  <a:extLst>
                    <a:ext uri="{9D8B030D-6E8A-4147-A177-3AD203B41FA5}">
                      <a16:colId xmlns:a16="http://schemas.microsoft.com/office/drawing/2014/main" val="20001"/>
                    </a:ext>
                  </a:extLst>
                </a:gridCol>
              </a:tblGrid>
              <a:tr h="362611">
                <a:tc>
                  <a:txBody>
                    <a:bodyPr/>
                    <a:lstStyle/>
                    <a:p>
                      <a:pPr algn="ctr">
                        <a:lnSpc>
                          <a:spcPct val="150000"/>
                        </a:lnSpc>
                        <a:spcBef>
                          <a:spcPts val="600"/>
                        </a:spcBef>
                        <a:spcAft>
                          <a:spcPts val="600"/>
                        </a:spcAft>
                      </a:pPr>
                      <a:r>
                        <a:rPr lang="en-US" sz="1100">
                          <a:effectLst/>
                        </a:rPr>
                        <a:t>STT</a:t>
                      </a:r>
                      <a:endParaRPr lang="en-US" sz="800" b="1">
                        <a:effectLst/>
                        <a:latin typeface="Tahoma" panose="020B0604030504040204" pitchFamily="34" charset="0"/>
                        <a:ea typeface="SimSun" panose="02010600030101010101" pitchFamily="2" charset="-122"/>
                        <a:cs typeface="Times New Roman" panose="02020603050405020304" pitchFamily="18" charset="0"/>
                      </a:endParaRPr>
                    </a:p>
                  </a:txBody>
                  <a:tcPr marL="56922" marR="56922" marT="0" marB="0"/>
                </a:tc>
                <a:tc>
                  <a:txBody>
                    <a:bodyPr/>
                    <a:lstStyle/>
                    <a:p>
                      <a:pPr algn="just">
                        <a:lnSpc>
                          <a:spcPct val="150000"/>
                        </a:lnSpc>
                        <a:spcBef>
                          <a:spcPts val="600"/>
                        </a:spcBef>
                        <a:spcAft>
                          <a:spcPts val="600"/>
                        </a:spcAft>
                      </a:pPr>
                      <a:r>
                        <a:rPr lang="en-US" sz="1100">
                          <a:effectLst/>
                        </a:rPr>
                        <a:t>Tên yêu cầu</a:t>
                      </a:r>
                      <a:endParaRPr lang="en-US" sz="800" b="1">
                        <a:effectLst/>
                        <a:latin typeface="Tahoma" panose="020B0604030504040204" pitchFamily="34" charset="0"/>
                        <a:ea typeface="SimSun" panose="02010600030101010101" pitchFamily="2" charset="-122"/>
                        <a:cs typeface="Times New Roman" panose="02020603050405020304" pitchFamily="18" charset="0"/>
                      </a:endParaRPr>
                    </a:p>
                  </a:txBody>
                  <a:tcPr marL="56922" marR="56922" marT="0" marB="0"/>
                </a:tc>
                <a:extLst>
                  <a:ext uri="{0D108BD9-81ED-4DB2-BD59-A6C34878D82A}">
                    <a16:rowId xmlns:a16="http://schemas.microsoft.com/office/drawing/2014/main" val="10000"/>
                  </a:ext>
                </a:extLst>
              </a:tr>
              <a:tr h="362611">
                <a:tc>
                  <a:txBody>
                    <a:bodyPr/>
                    <a:lstStyle/>
                    <a:p>
                      <a:pPr algn="ctr">
                        <a:lnSpc>
                          <a:spcPct val="150000"/>
                        </a:lnSpc>
                      </a:pPr>
                      <a:r>
                        <a:rPr lang="en-US" sz="1100">
                          <a:effectLst/>
                        </a:rPr>
                        <a:t>1</a:t>
                      </a:r>
                      <a:endParaRPr lang="en-US" sz="1100">
                        <a:effectLst/>
                        <a:latin typeface="Times New Roman" panose="02020603050405020304" pitchFamily="18" charset="0"/>
                        <a:ea typeface="Times New Roman" panose="02020603050405020304" pitchFamily="18" charset="0"/>
                      </a:endParaRPr>
                    </a:p>
                  </a:txBody>
                  <a:tcPr marL="56922" marR="56922" marT="0" marB="0"/>
                </a:tc>
                <a:tc>
                  <a:txBody>
                    <a:bodyPr/>
                    <a:lstStyle/>
                    <a:p>
                      <a:pPr algn="just">
                        <a:lnSpc>
                          <a:spcPct val="150000"/>
                        </a:lnSpc>
                      </a:pPr>
                      <a:r>
                        <a:rPr lang="vi-VN" sz="1100">
                          <a:effectLst/>
                        </a:rPr>
                        <a:t>Quản lý nhân viên</a:t>
                      </a:r>
                      <a:endParaRPr lang="en-US" sz="1100">
                        <a:effectLst/>
                        <a:latin typeface="Times New Roman" panose="02020603050405020304" pitchFamily="18" charset="0"/>
                        <a:ea typeface="Times New Roman" panose="02020603050405020304" pitchFamily="18" charset="0"/>
                      </a:endParaRPr>
                    </a:p>
                  </a:txBody>
                  <a:tcPr marL="56922" marR="56922" marT="0" marB="0"/>
                </a:tc>
                <a:extLst>
                  <a:ext uri="{0D108BD9-81ED-4DB2-BD59-A6C34878D82A}">
                    <a16:rowId xmlns:a16="http://schemas.microsoft.com/office/drawing/2014/main" val="10001"/>
                  </a:ext>
                </a:extLst>
              </a:tr>
              <a:tr h="362611">
                <a:tc>
                  <a:txBody>
                    <a:bodyPr/>
                    <a:lstStyle/>
                    <a:p>
                      <a:pPr algn="ctr">
                        <a:lnSpc>
                          <a:spcPct val="150000"/>
                        </a:lnSpc>
                      </a:pPr>
                      <a:r>
                        <a:rPr lang="vi-VN" sz="1100">
                          <a:effectLst/>
                        </a:rPr>
                        <a:t>2</a:t>
                      </a:r>
                      <a:endParaRPr lang="en-US" sz="1100">
                        <a:effectLst/>
                        <a:latin typeface="Times New Roman" panose="02020603050405020304" pitchFamily="18" charset="0"/>
                        <a:ea typeface="Times New Roman" panose="02020603050405020304" pitchFamily="18" charset="0"/>
                      </a:endParaRPr>
                    </a:p>
                  </a:txBody>
                  <a:tcPr marL="56922" marR="56922" marT="0" marB="0"/>
                </a:tc>
                <a:tc>
                  <a:txBody>
                    <a:bodyPr/>
                    <a:lstStyle/>
                    <a:p>
                      <a:pPr algn="just">
                        <a:lnSpc>
                          <a:spcPct val="150000"/>
                        </a:lnSpc>
                      </a:pPr>
                      <a:r>
                        <a:rPr lang="vi-VN" sz="1100">
                          <a:effectLst/>
                        </a:rPr>
                        <a:t>Quản lý khách hàng</a:t>
                      </a:r>
                      <a:endParaRPr lang="en-US" sz="1100">
                        <a:effectLst/>
                        <a:latin typeface="Times New Roman" panose="02020603050405020304" pitchFamily="18" charset="0"/>
                        <a:ea typeface="Times New Roman" panose="02020603050405020304" pitchFamily="18" charset="0"/>
                      </a:endParaRPr>
                    </a:p>
                  </a:txBody>
                  <a:tcPr marL="56922" marR="56922" marT="0" marB="0"/>
                </a:tc>
                <a:extLst>
                  <a:ext uri="{0D108BD9-81ED-4DB2-BD59-A6C34878D82A}">
                    <a16:rowId xmlns:a16="http://schemas.microsoft.com/office/drawing/2014/main" val="10002"/>
                  </a:ext>
                </a:extLst>
              </a:tr>
              <a:tr h="362611">
                <a:tc>
                  <a:txBody>
                    <a:bodyPr/>
                    <a:lstStyle/>
                    <a:p>
                      <a:pPr algn="ctr">
                        <a:lnSpc>
                          <a:spcPct val="150000"/>
                        </a:lnSpc>
                      </a:pPr>
                      <a:r>
                        <a:rPr lang="vi-VN" sz="1100">
                          <a:effectLst/>
                        </a:rPr>
                        <a:t>3</a:t>
                      </a:r>
                      <a:endParaRPr lang="en-US" sz="1100">
                        <a:effectLst/>
                        <a:latin typeface="Times New Roman" panose="02020603050405020304" pitchFamily="18" charset="0"/>
                        <a:ea typeface="Times New Roman" panose="02020603050405020304" pitchFamily="18" charset="0"/>
                      </a:endParaRPr>
                    </a:p>
                  </a:txBody>
                  <a:tcPr marL="56922" marR="56922" marT="0" marB="0"/>
                </a:tc>
                <a:tc>
                  <a:txBody>
                    <a:bodyPr/>
                    <a:lstStyle/>
                    <a:p>
                      <a:pPr algn="just">
                        <a:lnSpc>
                          <a:spcPct val="150000"/>
                        </a:lnSpc>
                      </a:pPr>
                      <a:r>
                        <a:rPr lang="vi-VN" sz="1100">
                          <a:effectLst/>
                        </a:rPr>
                        <a:t>Quản lý cửa hàng</a:t>
                      </a:r>
                      <a:endParaRPr lang="en-US" sz="1100">
                        <a:effectLst/>
                        <a:latin typeface="Times New Roman" panose="02020603050405020304" pitchFamily="18" charset="0"/>
                        <a:ea typeface="Times New Roman" panose="02020603050405020304" pitchFamily="18" charset="0"/>
                      </a:endParaRPr>
                    </a:p>
                  </a:txBody>
                  <a:tcPr marL="56922" marR="56922" marT="0" marB="0"/>
                </a:tc>
                <a:extLst>
                  <a:ext uri="{0D108BD9-81ED-4DB2-BD59-A6C34878D82A}">
                    <a16:rowId xmlns:a16="http://schemas.microsoft.com/office/drawing/2014/main" val="10003"/>
                  </a:ext>
                </a:extLst>
              </a:tr>
              <a:tr h="362611">
                <a:tc>
                  <a:txBody>
                    <a:bodyPr/>
                    <a:lstStyle/>
                    <a:p>
                      <a:pPr algn="ctr">
                        <a:lnSpc>
                          <a:spcPct val="150000"/>
                        </a:lnSpc>
                      </a:pPr>
                      <a:r>
                        <a:rPr lang="vi-VN" sz="1100">
                          <a:effectLst/>
                        </a:rPr>
                        <a:t>4</a:t>
                      </a:r>
                      <a:endParaRPr lang="en-US" sz="1100">
                        <a:effectLst/>
                        <a:latin typeface="Times New Roman" panose="02020603050405020304" pitchFamily="18" charset="0"/>
                        <a:ea typeface="Times New Roman" panose="02020603050405020304" pitchFamily="18" charset="0"/>
                      </a:endParaRPr>
                    </a:p>
                  </a:txBody>
                  <a:tcPr marL="56922" marR="56922" marT="0" marB="0"/>
                </a:tc>
                <a:tc>
                  <a:txBody>
                    <a:bodyPr/>
                    <a:lstStyle/>
                    <a:p>
                      <a:pPr algn="just">
                        <a:lnSpc>
                          <a:spcPct val="150000"/>
                        </a:lnSpc>
                      </a:pPr>
                      <a:r>
                        <a:rPr lang="vi-VN" sz="1100">
                          <a:effectLst/>
                        </a:rPr>
                        <a:t>Quản lý kiểm duyệt</a:t>
                      </a:r>
                      <a:endParaRPr lang="en-US" sz="1100">
                        <a:effectLst/>
                        <a:latin typeface="Times New Roman" panose="02020603050405020304" pitchFamily="18" charset="0"/>
                        <a:ea typeface="Times New Roman" panose="02020603050405020304" pitchFamily="18" charset="0"/>
                      </a:endParaRPr>
                    </a:p>
                  </a:txBody>
                  <a:tcPr marL="56922" marR="56922" marT="0" marB="0"/>
                </a:tc>
                <a:extLst>
                  <a:ext uri="{0D108BD9-81ED-4DB2-BD59-A6C34878D82A}">
                    <a16:rowId xmlns:a16="http://schemas.microsoft.com/office/drawing/2014/main" val="10004"/>
                  </a:ext>
                </a:extLst>
              </a:tr>
              <a:tr h="362611">
                <a:tc>
                  <a:txBody>
                    <a:bodyPr/>
                    <a:lstStyle/>
                    <a:p>
                      <a:pPr algn="ctr">
                        <a:lnSpc>
                          <a:spcPct val="150000"/>
                        </a:lnSpc>
                      </a:pPr>
                      <a:r>
                        <a:rPr lang="en-US" sz="1100">
                          <a:effectLst/>
                        </a:rPr>
                        <a:t>5</a:t>
                      </a:r>
                      <a:endParaRPr lang="en-US" sz="1100">
                        <a:effectLst/>
                        <a:latin typeface="Times New Roman" panose="02020603050405020304" pitchFamily="18" charset="0"/>
                        <a:ea typeface="Times New Roman" panose="02020603050405020304" pitchFamily="18" charset="0"/>
                      </a:endParaRPr>
                    </a:p>
                  </a:txBody>
                  <a:tcPr marL="56922" marR="56922" marT="0" marB="0"/>
                </a:tc>
                <a:tc>
                  <a:txBody>
                    <a:bodyPr/>
                    <a:lstStyle/>
                    <a:p>
                      <a:pPr algn="just">
                        <a:lnSpc>
                          <a:spcPct val="150000"/>
                        </a:lnSpc>
                      </a:pPr>
                      <a:r>
                        <a:rPr lang="vi-VN" sz="1100">
                          <a:effectLst/>
                        </a:rPr>
                        <a:t>Báo cáo thống kê doanh thu, xuất file excel</a:t>
                      </a:r>
                      <a:endParaRPr lang="en-US" sz="1100">
                        <a:effectLst/>
                        <a:latin typeface="Times New Roman" panose="02020603050405020304" pitchFamily="18" charset="0"/>
                        <a:ea typeface="Times New Roman" panose="02020603050405020304" pitchFamily="18" charset="0"/>
                      </a:endParaRPr>
                    </a:p>
                  </a:txBody>
                  <a:tcPr marL="56922" marR="56922" marT="0" marB="0"/>
                </a:tc>
                <a:extLst>
                  <a:ext uri="{0D108BD9-81ED-4DB2-BD59-A6C34878D82A}">
                    <a16:rowId xmlns:a16="http://schemas.microsoft.com/office/drawing/2014/main" val="10005"/>
                  </a:ext>
                </a:extLst>
              </a:tr>
              <a:tr h="362611">
                <a:tc>
                  <a:txBody>
                    <a:bodyPr/>
                    <a:lstStyle/>
                    <a:p>
                      <a:pPr algn="ctr">
                        <a:lnSpc>
                          <a:spcPct val="150000"/>
                        </a:lnSpc>
                      </a:pPr>
                      <a:r>
                        <a:rPr lang="vi-VN" sz="1100">
                          <a:effectLst/>
                        </a:rPr>
                        <a:t>6</a:t>
                      </a:r>
                      <a:endParaRPr lang="en-US" sz="1100">
                        <a:effectLst/>
                        <a:latin typeface="Times New Roman" panose="02020603050405020304" pitchFamily="18" charset="0"/>
                        <a:ea typeface="Times New Roman" panose="02020603050405020304" pitchFamily="18" charset="0"/>
                      </a:endParaRPr>
                    </a:p>
                  </a:txBody>
                  <a:tcPr marL="56922" marR="56922" marT="0" marB="0"/>
                </a:tc>
                <a:tc>
                  <a:txBody>
                    <a:bodyPr/>
                    <a:lstStyle/>
                    <a:p>
                      <a:pPr algn="just">
                        <a:lnSpc>
                          <a:spcPct val="150000"/>
                        </a:lnSpc>
                      </a:pPr>
                      <a:r>
                        <a:rPr lang="vi-VN" sz="1100">
                          <a:effectLst/>
                        </a:rPr>
                        <a:t>Quản lý giỏ hàng</a:t>
                      </a:r>
                      <a:endParaRPr lang="en-US" sz="1100">
                        <a:effectLst/>
                        <a:latin typeface="Times New Roman" panose="02020603050405020304" pitchFamily="18" charset="0"/>
                        <a:ea typeface="Times New Roman" panose="02020603050405020304" pitchFamily="18" charset="0"/>
                      </a:endParaRPr>
                    </a:p>
                  </a:txBody>
                  <a:tcPr marL="56922" marR="56922" marT="0" marB="0"/>
                </a:tc>
                <a:extLst>
                  <a:ext uri="{0D108BD9-81ED-4DB2-BD59-A6C34878D82A}">
                    <a16:rowId xmlns:a16="http://schemas.microsoft.com/office/drawing/2014/main" val="10006"/>
                  </a:ext>
                </a:extLst>
              </a:tr>
              <a:tr h="362611">
                <a:tc>
                  <a:txBody>
                    <a:bodyPr/>
                    <a:lstStyle/>
                    <a:p>
                      <a:pPr algn="ctr">
                        <a:lnSpc>
                          <a:spcPct val="150000"/>
                        </a:lnSpc>
                      </a:pPr>
                      <a:r>
                        <a:rPr lang="vi-VN" sz="1100">
                          <a:effectLst/>
                        </a:rPr>
                        <a:t>7</a:t>
                      </a:r>
                      <a:endParaRPr lang="en-US" sz="1100">
                        <a:effectLst/>
                        <a:latin typeface="Times New Roman" panose="02020603050405020304" pitchFamily="18" charset="0"/>
                        <a:ea typeface="Times New Roman" panose="02020603050405020304" pitchFamily="18" charset="0"/>
                      </a:endParaRPr>
                    </a:p>
                  </a:txBody>
                  <a:tcPr marL="56922" marR="56922" marT="0" marB="0"/>
                </a:tc>
                <a:tc>
                  <a:txBody>
                    <a:bodyPr/>
                    <a:lstStyle/>
                    <a:p>
                      <a:pPr algn="just">
                        <a:lnSpc>
                          <a:spcPct val="150000"/>
                        </a:lnSpc>
                      </a:pPr>
                      <a:r>
                        <a:rPr lang="vi-VN" sz="1100">
                          <a:effectLst/>
                        </a:rPr>
                        <a:t>Quản lý sản phẩm</a:t>
                      </a:r>
                      <a:endParaRPr lang="en-US" sz="1100">
                        <a:effectLst/>
                        <a:latin typeface="Times New Roman" panose="02020603050405020304" pitchFamily="18" charset="0"/>
                        <a:ea typeface="Times New Roman" panose="02020603050405020304" pitchFamily="18" charset="0"/>
                      </a:endParaRPr>
                    </a:p>
                  </a:txBody>
                  <a:tcPr marL="56922" marR="56922" marT="0" marB="0"/>
                </a:tc>
                <a:extLst>
                  <a:ext uri="{0D108BD9-81ED-4DB2-BD59-A6C34878D82A}">
                    <a16:rowId xmlns:a16="http://schemas.microsoft.com/office/drawing/2014/main" val="10007"/>
                  </a:ext>
                </a:extLst>
              </a:tr>
              <a:tr h="362611">
                <a:tc>
                  <a:txBody>
                    <a:bodyPr/>
                    <a:lstStyle/>
                    <a:p>
                      <a:pPr algn="ctr">
                        <a:lnSpc>
                          <a:spcPct val="150000"/>
                        </a:lnSpc>
                      </a:pPr>
                      <a:r>
                        <a:rPr lang="vi-VN" sz="1100">
                          <a:effectLst/>
                        </a:rPr>
                        <a:t>8</a:t>
                      </a:r>
                      <a:endParaRPr lang="en-US" sz="1100">
                        <a:effectLst/>
                        <a:latin typeface="Times New Roman" panose="02020603050405020304" pitchFamily="18" charset="0"/>
                        <a:ea typeface="Times New Roman" panose="02020603050405020304" pitchFamily="18" charset="0"/>
                      </a:endParaRPr>
                    </a:p>
                  </a:txBody>
                  <a:tcPr marL="56922" marR="56922" marT="0" marB="0"/>
                </a:tc>
                <a:tc>
                  <a:txBody>
                    <a:bodyPr/>
                    <a:lstStyle/>
                    <a:p>
                      <a:pPr algn="just">
                        <a:lnSpc>
                          <a:spcPct val="150000"/>
                        </a:lnSpc>
                      </a:pPr>
                      <a:r>
                        <a:rPr lang="vi-VN" sz="1100">
                          <a:effectLst/>
                        </a:rPr>
                        <a:t>Quản lý mã giảm giá</a:t>
                      </a:r>
                      <a:endParaRPr lang="en-US" sz="1100">
                        <a:effectLst/>
                        <a:latin typeface="Times New Roman" panose="02020603050405020304" pitchFamily="18" charset="0"/>
                        <a:ea typeface="Times New Roman" panose="02020603050405020304" pitchFamily="18" charset="0"/>
                      </a:endParaRPr>
                    </a:p>
                  </a:txBody>
                  <a:tcPr marL="56922" marR="56922" marT="0" marB="0"/>
                </a:tc>
                <a:extLst>
                  <a:ext uri="{0D108BD9-81ED-4DB2-BD59-A6C34878D82A}">
                    <a16:rowId xmlns:a16="http://schemas.microsoft.com/office/drawing/2014/main" val="10008"/>
                  </a:ext>
                </a:extLst>
              </a:tr>
              <a:tr h="362611">
                <a:tc>
                  <a:txBody>
                    <a:bodyPr/>
                    <a:lstStyle/>
                    <a:p>
                      <a:pPr algn="ctr">
                        <a:lnSpc>
                          <a:spcPct val="150000"/>
                        </a:lnSpc>
                      </a:pPr>
                      <a:r>
                        <a:rPr lang="vi-VN" sz="1100">
                          <a:effectLst/>
                        </a:rPr>
                        <a:t>9</a:t>
                      </a:r>
                      <a:endParaRPr lang="en-US" sz="1100">
                        <a:effectLst/>
                        <a:latin typeface="Times New Roman" panose="02020603050405020304" pitchFamily="18" charset="0"/>
                        <a:ea typeface="Times New Roman" panose="02020603050405020304" pitchFamily="18" charset="0"/>
                      </a:endParaRPr>
                    </a:p>
                  </a:txBody>
                  <a:tcPr marL="56922" marR="56922" marT="0" marB="0"/>
                </a:tc>
                <a:tc>
                  <a:txBody>
                    <a:bodyPr/>
                    <a:lstStyle/>
                    <a:p>
                      <a:pPr algn="just">
                        <a:lnSpc>
                          <a:spcPct val="150000"/>
                        </a:lnSpc>
                      </a:pPr>
                      <a:r>
                        <a:rPr lang="vi-VN" sz="1100">
                          <a:effectLst/>
                        </a:rPr>
                        <a:t>Quản lý đơn hàng</a:t>
                      </a:r>
                      <a:endParaRPr lang="en-US" sz="1100">
                        <a:effectLst/>
                        <a:latin typeface="Times New Roman" panose="02020603050405020304" pitchFamily="18" charset="0"/>
                        <a:ea typeface="Times New Roman" panose="02020603050405020304" pitchFamily="18" charset="0"/>
                      </a:endParaRPr>
                    </a:p>
                  </a:txBody>
                  <a:tcPr marL="56922" marR="56922" marT="0" marB="0"/>
                </a:tc>
                <a:extLst>
                  <a:ext uri="{0D108BD9-81ED-4DB2-BD59-A6C34878D82A}">
                    <a16:rowId xmlns:a16="http://schemas.microsoft.com/office/drawing/2014/main" val="10009"/>
                  </a:ext>
                </a:extLst>
              </a:tr>
              <a:tr h="362611">
                <a:tc>
                  <a:txBody>
                    <a:bodyPr/>
                    <a:lstStyle/>
                    <a:p>
                      <a:pPr algn="ctr">
                        <a:lnSpc>
                          <a:spcPct val="150000"/>
                        </a:lnSpc>
                      </a:pPr>
                      <a:r>
                        <a:rPr lang="vi-VN" sz="1100">
                          <a:effectLst/>
                        </a:rPr>
                        <a:t>10</a:t>
                      </a:r>
                      <a:endParaRPr lang="en-US" sz="1100">
                        <a:effectLst/>
                        <a:latin typeface="Times New Roman" panose="02020603050405020304" pitchFamily="18" charset="0"/>
                        <a:ea typeface="Times New Roman" panose="02020603050405020304" pitchFamily="18" charset="0"/>
                      </a:endParaRPr>
                    </a:p>
                  </a:txBody>
                  <a:tcPr marL="56922" marR="56922" marT="0" marB="0"/>
                </a:tc>
                <a:tc>
                  <a:txBody>
                    <a:bodyPr/>
                    <a:lstStyle/>
                    <a:p>
                      <a:pPr algn="just">
                        <a:lnSpc>
                          <a:spcPct val="150000"/>
                        </a:lnSpc>
                      </a:pPr>
                      <a:r>
                        <a:rPr lang="vi-VN" sz="1100">
                          <a:effectLst/>
                        </a:rPr>
                        <a:t>Quản lý đánh giá</a:t>
                      </a:r>
                      <a:endParaRPr lang="en-US" sz="1100">
                        <a:effectLst/>
                        <a:latin typeface="Times New Roman" panose="02020603050405020304" pitchFamily="18" charset="0"/>
                        <a:ea typeface="Times New Roman" panose="02020603050405020304" pitchFamily="18" charset="0"/>
                      </a:endParaRPr>
                    </a:p>
                  </a:txBody>
                  <a:tcPr marL="56922" marR="56922" marT="0" marB="0"/>
                </a:tc>
                <a:extLst>
                  <a:ext uri="{0D108BD9-81ED-4DB2-BD59-A6C34878D82A}">
                    <a16:rowId xmlns:a16="http://schemas.microsoft.com/office/drawing/2014/main" val="10010"/>
                  </a:ext>
                </a:extLst>
              </a:tr>
              <a:tr h="362611">
                <a:tc>
                  <a:txBody>
                    <a:bodyPr/>
                    <a:lstStyle/>
                    <a:p>
                      <a:pPr algn="ctr">
                        <a:lnSpc>
                          <a:spcPct val="150000"/>
                        </a:lnSpc>
                      </a:pPr>
                      <a:r>
                        <a:rPr lang="vi-VN" sz="1100">
                          <a:effectLst/>
                        </a:rPr>
                        <a:t>11</a:t>
                      </a:r>
                      <a:endParaRPr lang="en-US" sz="1100">
                        <a:effectLst/>
                        <a:latin typeface="Times New Roman" panose="02020603050405020304" pitchFamily="18" charset="0"/>
                        <a:ea typeface="Times New Roman" panose="02020603050405020304" pitchFamily="18" charset="0"/>
                      </a:endParaRPr>
                    </a:p>
                  </a:txBody>
                  <a:tcPr marL="56922" marR="56922" marT="0" marB="0"/>
                </a:tc>
                <a:tc>
                  <a:txBody>
                    <a:bodyPr/>
                    <a:lstStyle/>
                    <a:p>
                      <a:pPr algn="just">
                        <a:lnSpc>
                          <a:spcPct val="150000"/>
                        </a:lnSpc>
                      </a:pPr>
                      <a:r>
                        <a:rPr lang="vi-VN" sz="1100">
                          <a:effectLst/>
                        </a:rPr>
                        <a:t>Quản lý danh mục sản phẩm</a:t>
                      </a:r>
                      <a:endParaRPr lang="en-US" sz="1100">
                        <a:effectLst/>
                        <a:latin typeface="Times New Roman" panose="02020603050405020304" pitchFamily="18" charset="0"/>
                        <a:ea typeface="Times New Roman" panose="02020603050405020304" pitchFamily="18" charset="0"/>
                      </a:endParaRPr>
                    </a:p>
                  </a:txBody>
                  <a:tcPr marL="56922" marR="56922" marT="0" marB="0"/>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873658" y="558455"/>
            <a:ext cx="6891131" cy="5741089"/>
          </a:xfrm>
          <a:prstGeom prst="rect">
            <a:avLst/>
          </a:prstGeom>
          <a:noFill/>
          <a:ln>
            <a:noFill/>
          </a:ln>
        </p:spPr>
      </p:pic>
      <p:sp>
        <p:nvSpPr>
          <p:cNvPr id="15" name="Title 1"/>
          <p:cNvSpPr>
            <a:spLocks noGrp="1"/>
          </p:cNvSpPr>
          <p:nvPr/>
        </p:nvSpPr>
        <p:spPr>
          <a:xfrm>
            <a:off x="838200" y="3592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Light" panose="020F0302020204030204" pitchFamily="34" charset="0"/>
                <a:ea typeface="Calibri Light" panose="020F0302020204030204" pitchFamily="34" charset="0"/>
                <a:cs typeface="Calibri Light" panose="020F0302020204030204" pitchFamily="34" charset="0"/>
              </a:rPr>
              <a:t>General Use Case</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nvSpPr>
        <p:spPr>
          <a:xfrm>
            <a:off x="838200" y="3592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Light" panose="020F0302020204030204" pitchFamily="34" charset="0"/>
                <a:ea typeface="Calibri Light" panose="020F0302020204030204" pitchFamily="34" charset="0"/>
                <a:cs typeface="Calibri Light" panose="020F0302020204030204" pitchFamily="34" charset="0"/>
              </a:rPr>
              <a:t>Use</a:t>
            </a:r>
            <a:r>
              <a:rPr lang="vi-VN">
                <a:latin typeface="Calibri Light" panose="020F0302020204030204" pitchFamily="34" charset="0"/>
                <a:ea typeface="Calibri Light" panose="020F0302020204030204" pitchFamily="34" charset="0"/>
                <a:cs typeface="Calibri Light" panose="020F0302020204030204" pitchFamily="34" charset="0"/>
              </a:rPr>
              <a:t> </a:t>
            </a:r>
            <a:r>
              <a:rPr lang="en-US">
                <a:latin typeface="Calibri Light" panose="020F0302020204030204" pitchFamily="34" charset="0"/>
                <a:ea typeface="Calibri Light" panose="020F0302020204030204" pitchFamily="34" charset="0"/>
                <a:cs typeface="Calibri Light" panose="020F0302020204030204" pitchFamily="34" charset="0"/>
              </a:rPr>
              <a:t>case for </a:t>
            </a:r>
            <a:r>
              <a:rPr lang="en-US" u="sng">
                <a:latin typeface="Calibri Light" panose="020F0302020204030204" pitchFamily="34" charset="0"/>
                <a:ea typeface="Calibri Light" panose="020F0302020204030204" pitchFamily="34" charset="0"/>
                <a:cs typeface="Calibri Light" panose="020F0302020204030204" pitchFamily="34" charset="0"/>
              </a:rPr>
              <a:t>addNewOrder</a:t>
            </a:r>
            <a:r>
              <a:rPr lang="en-US">
                <a:latin typeface="Calibri Light" panose="020F0302020204030204" pitchFamily="34" charset="0"/>
                <a:ea typeface="Calibri Light" panose="020F0302020204030204" pitchFamily="34" charset="0"/>
                <a:cs typeface="Calibri Light" panose="020F0302020204030204" pitchFamily="34" charset="0"/>
              </a:rPr>
              <a:t> function </a:t>
            </a:r>
          </a:p>
        </p:txBody>
      </p:sp>
      <p:sp>
        <p:nvSpPr>
          <p:cNvPr id="16" name="Content Placeholder 2"/>
          <p:cNvSpPr>
            <a:spLocks noGrp="1"/>
          </p:cNvSpPr>
          <p:nvPr/>
        </p:nvSpPr>
        <p:spPr>
          <a:xfrm>
            <a:off x="838200" y="181978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en-US">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114772" y="1320232"/>
            <a:ext cx="9962455" cy="53504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nvSpPr>
        <p:spPr>
          <a:xfrm>
            <a:off x="838200" y="3592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Light" panose="020F0302020204030204" pitchFamily="34" charset="0"/>
                <a:ea typeface="Calibri Light" panose="020F0302020204030204" pitchFamily="34" charset="0"/>
                <a:cs typeface="Calibri Light" panose="020F0302020204030204" pitchFamily="34" charset="0"/>
              </a:rPr>
              <a:t>Main event of </a:t>
            </a:r>
            <a:r>
              <a:rPr lang="en-US" u="sng">
                <a:latin typeface="Calibri Light" panose="020F0302020204030204" pitchFamily="34" charset="0"/>
                <a:ea typeface="Calibri Light" panose="020F0302020204030204" pitchFamily="34" charset="0"/>
                <a:cs typeface="Calibri Light" panose="020F0302020204030204" pitchFamily="34" charset="0"/>
              </a:rPr>
              <a:t>addNewOrder</a:t>
            </a:r>
            <a:r>
              <a:rPr lang="en-US">
                <a:latin typeface="Calibri Light" panose="020F0302020204030204" pitchFamily="34" charset="0"/>
                <a:ea typeface="Calibri Light" panose="020F0302020204030204" pitchFamily="34" charset="0"/>
                <a:cs typeface="Calibri Light" panose="020F0302020204030204" pitchFamily="34" charset="0"/>
              </a:rPr>
              <a:t> use</a:t>
            </a:r>
            <a:r>
              <a:rPr lang="vi-VN">
                <a:latin typeface="Calibri Light" panose="020F0302020204030204" pitchFamily="34" charset="0"/>
                <a:ea typeface="Calibri Light" panose="020F0302020204030204" pitchFamily="34" charset="0"/>
                <a:cs typeface="Calibri Light" panose="020F0302020204030204" pitchFamily="34" charset="0"/>
              </a:rPr>
              <a:t> </a:t>
            </a:r>
            <a:r>
              <a:rPr lang="en-US">
                <a:latin typeface="Calibri Light" panose="020F0302020204030204" pitchFamily="34" charset="0"/>
                <a:ea typeface="Calibri Light" panose="020F0302020204030204" pitchFamily="34" charset="0"/>
                <a:cs typeface="Calibri Light" panose="020F0302020204030204" pitchFamily="34" charset="0"/>
              </a:rPr>
              <a:t>case</a:t>
            </a:r>
          </a:p>
        </p:txBody>
      </p:sp>
      <p:sp>
        <p:nvSpPr>
          <p:cNvPr id="16" name="Content Placeholder 2"/>
          <p:cNvSpPr>
            <a:spLocks noGrp="1"/>
          </p:cNvSpPr>
          <p:nvPr/>
        </p:nvSpPr>
        <p:spPr>
          <a:xfrm>
            <a:off x="838200" y="181978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en-US">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3" name="Table 2"/>
          <p:cNvGraphicFramePr>
            <a:graphicFrameLocks noGrp="1"/>
          </p:cNvGraphicFramePr>
          <p:nvPr/>
        </p:nvGraphicFramePr>
        <p:xfrm>
          <a:off x="1192750" y="1469375"/>
          <a:ext cx="9806499" cy="4920168"/>
        </p:xfrm>
        <a:graphic>
          <a:graphicData uri="http://schemas.openxmlformats.org/drawingml/2006/table">
            <a:tbl>
              <a:tblPr>
                <a:tableStyleId>{2D5ABB26-0587-4C30-8999-92F81FD0307C}</a:tableStyleId>
              </a:tblPr>
              <a:tblGrid>
                <a:gridCol w="4928747">
                  <a:extLst>
                    <a:ext uri="{9D8B030D-6E8A-4147-A177-3AD203B41FA5}">
                      <a16:colId xmlns:a16="http://schemas.microsoft.com/office/drawing/2014/main" val="20000"/>
                    </a:ext>
                  </a:extLst>
                </a:gridCol>
                <a:gridCol w="4877752">
                  <a:extLst>
                    <a:ext uri="{9D8B030D-6E8A-4147-A177-3AD203B41FA5}">
                      <a16:colId xmlns:a16="http://schemas.microsoft.com/office/drawing/2014/main" val="20001"/>
                    </a:ext>
                  </a:extLst>
                </a:gridCol>
              </a:tblGrid>
              <a:tr h="394878">
                <a:tc>
                  <a:txBody>
                    <a:bodyPr/>
                    <a:lstStyle/>
                    <a:p>
                      <a:pPr algn="ctr">
                        <a:lnSpc>
                          <a:spcPct val="115000"/>
                        </a:lnSpc>
                        <a:spcBef>
                          <a:spcPts val="600"/>
                        </a:spcBef>
                        <a:spcAft>
                          <a:spcPts val="600"/>
                        </a:spcAft>
                      </a:pPr>
                      <a:r>
                        <a:rPr lang="en-US" sz="1500">
                          <a:effectLst/>
                          <a:latin typeface="Arial" panose="020B0604020202020204" pitchFamily="34" charset="0"/>
                          <a:cs typeface="Arial" panose="020B0604020202020204" pitchFamily="34" charset="0"/>
                        </a:rPr>
                        <a:t>Actor</a:t>
                      </a:r>
                      <a:endParaRPr lang="en-US" sz="1500" b="1">
                        <a:effectLst/>
                        <a:latin typeface="Arial" panose="020B0604020202020204" pitchFamily="34" charset="0"/>
                        <a:ea typeface="SimSun" panose="02010600030101010101" pitchFamily="2" charset="-122"/>
                        <a:cs typeface="Arial" panose="020B0604020202020204" pitchFamily="34" charset="0"/>
                      </a:endParaRPr>
                    </a:p>
                  </a:txBody>
                  <a:tcPr marL="63955" marR="6395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15000"/>
                        </a:lnSpc>
                        <a:spcBef>
                          <a:spcPts val="600"/>
                        </a:spcBef>
                        <a:spcAft>
                          <a:spcPts val="600"/>
                        </a:spcAft>
                      </a:pPr>
                      <a:r>
                        <a:rPr lang="en-US" sz="1500">
                          <a:effectLst/>
                          <a:latin typeface="Arial" panose="020B0604020202020204" pitchFamily="34" charset="0"/>
                          <a:cs typeface="Arial" panose="020B0604020202020204" pitchFamily="34" charset="0"/>
                        </a:rPr>
                        <a:t>System</a:t>
                      </a:r>
                      <a:endParaRPr lang="en-US" sz="1500" b="1">
                        <a:effectLst/>
                        <a:latin typeface="Arial" panose="020B0604020202020204" pitchFamily="34" charset="0"/>
                        <a:ea typeface="SimSun" panose="02010600030101010101" pitchFamily="2" charset="-122"/>
                        <a:cs typeface="Arial" panose="020B0604020202020204" pitchFamily="34" charset="0"/>
                      </a:endParaRPr>
                    </a:p>
                  </a:txBody>
                  <a:tcPr marL="63955" marR="6395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39386">
                <a:tc>
                  <a:txBody>
                    <a:bodyPr/>
                    <a:lstStyle/>
                    <a:p>
                      <a:pPr marL="342900" lvl="0" indent="-342900">
                        <a:lnSpc>
                          <a:spcPct val="150000"/>
                        </a:lnSpc>
                        <a:buFont typeface="+mj-lt"/>
                        <a:buAutoNum type="arabicPeriod"/>
                        <a:tabLst>
                          <a:tab pos="228600" algn="l"/>
                          <a:tab pos="457200" algn="l"/>
                        </a:tabLst>
                      </a:pPr>
                      <a:r>
                        <a:rPr lang="vi-VN" sz="1500">
                          <a:effectLst/>
                        </a:rPr>
                        <a:t>Người mua tìm và chọn mặt hàng cần mua</a:t>
                      </a:r>
                      <a:endParaRPr lang="en-US" sz="1500">
                        <a:effectLst/>
                      </a:endParaRPr>
                    </a:p>
                    <a:p>
                      <a:pPr marL="342900" lvl="0" indent="-342900">
                        <a:lnSpc>
                          <a:spcPct val="150000"/>
                        </a:lnSpc>
                        <a:buFont typeface="+mj-lt"/>
                        <a:buAutoNum type="arabicPeriod"/>
                        <a:tabLst>
                          <a:tab pos="228600" algn="l"/>
                          <a:tab pos="457200" algn="l"/>
                        </a:tabLst>
                      </a:pPr>
                      <a:r>
                        <a:rPr lang="vi-VN" sz="1500">
                          <a:effectLst/>
                        </a:rPr>
                        <a:t>Người mua yêu cầu chức năng mua hàng trên giao diện màn hình</a:t>
                      </a:r>
                      <a:endParaRPr lang="en-US" sz="1500">
                        <a:effectLst/>
                        <a:latin typeface="Tahoma" panose="020B0604030504040204" pitchFamily="34" charset="0"/>
                        <a:ea typeface="SimSun" panose="02010600030101010101" pitchFamily="2" charset="-122"/>
                        <a:cs typeface="Times New Roman" panose="02020603050405020304" pitchFamily="18" charset="0"/>
                      </a:endParaRPr>
                    </a:p>
                  </a:txBody>
                  <a:tcPr marL="63955" marR="6395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lvl="0" indent="-342900">
                        <a:lnSpc>
                          <a:spcPct val="150000"/>
                        </a:lnSpc>
                        <a:buFont typeface="+mj-lt"/>
                        <a:buAutoNum type="arabicPeriod"/>
                        <a:tabLst>
                          <a:tab pos="228600" algn="l"/>
                          <a:tab pos="457200" algn="l"/>
                        </a:tabLst>
                      </a:pPr>
                      <a:r>
                        <a:rPr lang="vi-VN" sz="1500">
                          <a:effectLst/>
                        </a:rPr>
                        <a:t>Hệ thống điều hướng đến giao diện mua hàng của sản phẩm</a:t>
                      </a:r>
                      <a:endParaRPr lang="en-US" sz="1500">
                        <a:effectLst/>
                      </a:endParaRPr>
                    </a:p>
                    <a:p>
                      <a:pPr marL="342900" lvl="0" indent="-342900">
                        <a:lnSpc>
                          <a:spcPct val="150000"/>
                        </a:lnSpc>
                        <a:buFont typeface="+mj-lt"/>
                        <a:buAutoNum type="arabicPeriod"/>
                        <a:tabLst>
                          <a:tab pos="228600" algn="l"/>
                          <a:tab pos="457200" algn="l"/>
                        </a:tabLst>
                      </a:pPr>
                      <a:r>
                        <a:rPr lang="vi-VN" sz="1500">
                          <a:effectLst/>
                        </a:rPr>
                        <a:t>Hệ thống hiển thị các thông tin tên sản phẩm, số lượng mua, mã giảm giá, địa chỉ giao hàng</a:t>
                      </a:r>
                      <a:endParaRPr lang="en-US" sz="1500">
                        <a:effectLst/>
                        <a:latin typeface="Tahoma" panose="020B0604030504040204" pitchFamily="34" charset="0"/>
                        <a:ea typeface="SimSun" panose="02010600030101010101" pitchFamily="2" charset="-122"/>
                        <a:cs typeface="Times New Roman" panose="02020603050405020304" pitchFamily="18" charset="0"/>
                      </a:endParaRPr>
                    </a:p>
                  </a:txBody>
                  <a:tcPr marL="63955" marR="6395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2153733">
                <a:tc>
                  <a:txBody>
                    <a:bodyPr/>
                    <a:lstStyle/>
                    <a:p>
                      <a:pPr marL="342900" lvl="0" indent="-342900">
                        <a:lnSpc>
                          <a:spcPct val="150000"/>
                        </a:lnSpc>
                        <a:buFont typeface="+mj-lt"/>
                        <a:buAutoNum type="arabicPeriod"/>
                        <a:tabLst>
                          <a:tab pos="228600" algn="l"/>
                          <a:tab pos="457200" algn="l"/>
                        </a:tabLst>
                      </a:pPr>
                      <a:r>
                        <a:rPr lang="vi-VN" sz="1500">
                          <a:effectLst/>
                        </a:rPr>
                        <a:t>Người mua cần chọn các thông tin cần thiết cho đơn hàng như: số lượng hàng( số lượng giao hàng ít hơn số lượng tồn kho), đơn vị vận chuyển(  các đơn vị vận chuyển khả dụng được người bán chọn trước), địa chỉ giao hàng.</a:t>
                      </a:r>
                      <a:endParaRPr lang="en-US" sz="1500">
                        <a:effectLst/>
                        <a:latin typeface="Tahoma" panose="020B0604030504040204" pitchFamily="34" charset="0"/>
                        <a:ea typeface="SimSun" panose="02010600030101010101" pitchFamily="2" charset="-122"/>
                        <a:cs typeface="Times New Roman" panose="02020603050405020304" pitchFamily="18" charset="0"/>
                      </a:endParaRPr>
                    </a:p>
                  </a:txBody>
                  <a:tcPr marL="63955" marR="6395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lvl="0" indent="-342900">
                        <a:lnSpc>
                          <a:spcPct val="150000"/>
                        </a:lnSpc>
                        <a:buFont typeface="+mj-lt"/>
                        <a:buAutoNum type="arabicPeriod"/>
                        <a:tabLst>
                          <a:tab pos="228600" algn="l"/>
                          <a:tab pos="457200" algn="l"/>
                        </a:tabLst>
                      </a:pPr>
                      <a:r>
                        <a:rPr lang="vi-VN" sz="1500">
                          <a:effectLst/>
                        </a:rPr>
                        <a:t>Hệ thống kiểm tra đầy đủ các thông tin cần thiết trước khi gửi  đơn hàng</a:t>
                      </a:r>
                      <a:endParaRPr lang="en-US" sz="1500">
                        <a:effectLst/>
                      </a:endParaRPr>
                    </a:p>
                    <a:p>
                      <a:pPr marL="342900" lvl="0" indent="-342900">
                        <a:lnSpc>
                          <a:spcPct val="150000"/>
                        </a:lnSpc>
                        <a:buFont typeface="+mj-lt"/>
                        <a:buAutoNum type="arabicPeriod"/>
                        <a:tabLst>
                          <a:tab pos="228600" algn="l"/>
                          <a:tab pos="457200" algn="l"/>
                        </a:tabLst>
                      </a:pPr>
                      <a:r>
                        <a:rPr lang="vi-VN" sz="1500">
                          <a:effectLst/>
                        </a:rPr>
                        <a:t> Hệ thống tính toán chi phí dựa trên các thông tin yêu cầu , chi phí gồm số lượng x giá + phí vận chuyển - mã giảm giá(nếu có).</a:t>
                      </a:r>
                      <a:endParaRPr lang="en-US" sz="1500">
                        <a:effectLst/>
                      </a:endParaRPr>
                    </a:p>
                    <a:p>
                      <a:pPr marL="342900" lvl="0" indent="-342900">
                        <a:lnSpc>
                          <a:spcPct val="150000"/>
                        </a:lnSpc>
                        <a:buFont typeface="+mj-lt"/>
                        <a:buAutoNum type="arabicPeriod"/>
                        <a:tabLst>
                          <a:tab pos="228600" algn="l"/>
                          <a:tab pos="457200" algn="l"/>
                        </a:tabLst>
                      </a:pPr>
                      <a:r>
                        <a:rPr lang="vi-VN" sz="1500">
                          <a:effectLst/>
                        </a:rPr>
                        <a:t>Hệ thống hiển thị giao diện xác nhận đơn hàng</a:t>
                      </a:r>
                      <a:endParaRPr lang="en-US" sz="1500">
                        <a:effectLst/>
                        <a:latin typeface="Tahoma" panose="020B0604030504040204" pitchFamily="34" charset="0"/>
                        <a:ea typeface="SimSun" panose="02010600030101010101" pitchFamily="2" charset="-122"/>
                        <a:cs typeface="Times New Roman" panose="02020603050405020304" pitchFamily="18" charset="0"/>
                      </a:endParaRPr>
                    </a:p>
                  </a:txBody>
                  <a:tcPr marL="63955" marR="6395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832171">
                <a:tc>
                  <a:txBody>
                    <a:bodyPr/>
                    <a:lstStyle/>
                    <a:p>
                      <a:pPr marL="342900" lvl="0" indent="-342900">
                        <a:lnSpc>
                          <a:spcPct val="150000"/>
                        </a:lnSpc>
                        <a:buFont typeface="+mj-lt"/>
                        <a:buAutoNum type="arabicPeriod"/>
                        <a:tabLst>
                          <a:tab pos="228600" algn="l"/>
                          <a:tab pos="457200" algn="l"/>
                        </a:tabLst>
                      </a:pPr>
                      <a:r>
                        <a:rPr lang="vi-VN" sz="1500">
                          <a:effectLst/>
                        </a:rPr>
                        <a:t>Người mua xác nhận đơn hàng</a:t>
                      </a:r>
                      <a:endParaRPr lang="en-US" sz="1500">
                        <a:effectLst/>
                        <a:latin typeface="Tahoma" panose="020B0604030504040204" pitchFamily="34" charset="0"/>
                        <a:ea typeface="SimSun" panose="02010600030101010101" pitchFamily="2" charset="-122"/>
                        <a:cs typeface="Times New Roman" panose="02020603050405020304" pitchFamily="18" charset="0"/>
                      </a:endParaRPr>
                    </a:p>
                  </a:txBody>
                  <a:tcPr marL="63955" marR="6395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lvl="0" indent="-342900">
                        <a:lnSpc>
                          <a:spcPct val="150000"/>
                        </a:lnSpc>
                        <a:buFont typeface="+mj-lt"/>
                        <a:buAutoNum type="arabicPeriod"/>
                        <a:tabLst>
                          <a:tab pos="228600" algn="l"/>
                          <a:tab pos="457200" algn="l"/>
                        </a:tabLst>
                      </a:pPr>
                      <a:r>
                        <a:rPr lang="vi-VN" sz="1500">
                          <a:effectLst/>
                        </a:rPr>
                        <a:t>Hệ thống thông báo đặt hàng thành công.</a:t>
                      </a:r>
                      <a:endParaRPr lang="en-US" sz="1500">
                        <a:effectLst/>
                      </a:endParaRPr>
                    </a:p>
                    <a:p>
                      <a:pPr marL="342900" lvl="0" indent="-342900">
                        <a:lnSpc>
                          <a:spcPct val="150000"/>
                        </a:lnSpc>
                        <a:buFont typeface="+mj-lt"/>
                        <a:buAutoNum type="arabicPeriod"/>
                        <a:tabLst>
                          <a:tab pos="228600" algn="l"/>
                          <a:tab pos="457200" algn="l"/>
                        </a:tabLst>
                      </a:pPr>
                      <a:r>
                        <a:rPr lang="vi-VN" sz="1500">
                          <a:effectLst/>
                        </a:rPr>
                        <a:t>Đơn hàng được thêm và gửi đến người bán.</a:t>
                      </a:r>
                      <a:endParaRPr lang="en-US" sz="1500">
                        <a:effectLst/>
                        <a:latin typeface="Tahoma" panose="020B0604030504040204" pitchFamily="34" charset="0"/>
                        <a:ea typeface="SimSun" panose="02010600030101010101" pitchFamily="2" charset="-122"/>
                        <a:cs typeface="Times New Roman" panose="02020603050405020304" pitchFamily="18" charset="0"/>
                      </a:endParaRPr>
                    </a:p>
                  </a:txBody>
                  <a:tcPr marL="63955" marR="6395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nvSpPr>
        <p:spPr>
          <a:xfrm>
            <a:off x="838200" y="3592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Light" panose="020F0302020204030204" pitchFamily="34" charset="0"/>
                <a:ea typeface="Calibri Light" panose="020F0302020204030204" pitchFamily="34" charset="0"/>
                <a:cs typeface="Calibri Light" panose="020F0302020204030204" pitchFamily="34" charset="0"/>
              </a:rPr>
              <a:t>Use</a:t>
            </a:r>
            <a:r>
              <a:rPr lang="vi-VN">
                <a:latin typeface="Calibri Light" panose="020F0302020204030204" pitchFamily="34" charset="0"/>
                <a:ea typeface="Calibri Light" panose="020F0302020204030204" pitchFamily="34" charset="0"/>
                <a:cs typeface="Calibri Light" panose="020F0302020204030204" pitchFamily="34" charset="0"/>
              </a:rPr>
              <a:t> </a:t>
            </a:r>
            <a:r>
              <a:rPr lang="en-US">
                <a:latin typeface="Calibri Light" panose="020F0302020204030204" pitchFamily="34" charset="0"/>
                <a:ea typeface="Calibri Light" panose="020F0302020204030204" pitchFamily="34" charset="0"/>
                <a:cs typeface="Calibri Light" panose="020F0302020204030204" pitchFamily="34" charset="0"/>
              </a:rPr>
              <a:t>case for </a:t>
            </a:r>
            <a:r>
              <a:rPr lang="en-US" u="sng">
                <a:latin typeface="Calibri Light" panose="020F0302020204030204" pitchFamily="34" charset="0"/>
                <a:ea typeface="Calibri Light" panose="020F0302020204030204" pitchFamily="34" charset="0"/>
                <a:cs typeface="Calibri Light" panose="020F0302020204030204" pitchFamily="34" charset="0"/>
              </a:rPr>
              <a:t>ConfirmOrder</a:t>
            </a:r>
            <a:r>
              <a:rPr lang="en-US">
                <a:latin typeface="Calibri Light" panose="020F0302020204030204" pitchFamily="34" charset="0"/>
                <a:ea typeface="Calibri Light" panose="020F0302020204030204" pitchFamily="34" charset="0"/>
                <a:cs typeface="Calibri Light" panose="020F0302020204030204" pitchFamily="34" charset="0"/>
              </a:rPr>
              <a:t> function </a:t>
            </a:r>
          </a:p>
        </p:txBody>
      </p:sp>
      <p:sp>
        <p:nvSpPr>
          <p:cNvPr id="16" name="Content Placeholder 2"/>
          <p:cNvSpPr>
            <a:spLocks noGrp="1"/>
          </p:cNvSpPr>
          <p:nvPr/>
        </p:nvSpPr>
        <p:spPr>
          <a:xfrm>
            <a:off x="838200" y="181978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en-US">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204978" y="1271034"/>
            <a:ext cx="9782043" cy="558696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nvSpPr>
        <p:spPr>
          <a:xfrm>
            <a:off x="838200" y="3592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Light" panose="020F0302020204030204" pitchFamily="34" charset="0"/>
                <a:ea typeface="Calibri Light" panose="020F0302020204030204" pitchFamily="34" charset="0"/>
                <a:cs typeface="Calibri Light" panose="020F0302020204030204" pitchFamily="34" charset="0"/>
              </a:rPr>
              <a:t>Main event of </a:t>
            </a:r>
            <a:r>
              <a:rPr lang="en-US" u="sng">
                <a:latin typeface="Calibri Light" panose="020F0302020204030204" pitchFamily="34" charset="0"/>
                <a:ea typeface="Calibri Light" panose="020F0302020204030204" pitchFamily="34" charset="0"/>
                <a:cs typeface="Calibri Light" panose="020F0302020204030204" pitchFamily="34" charset="0"/>
              </a:rPr>
              <a:t>ConfirmOrder</a:t>
            </a:r>
            <a:r>
              <a:rPr lang="en-US">
                <a:latin typeface="Calibri Light" panose="020F0302020204030204" pitchFamily="34" charset="0"/>
                <a:ea typeface="Calibri Light" panose="020F0302020204030204" pitchFamily="34" charset="0"/>
                <a:cs typeface="Calibri Light" panose="020F0302020204030204" pitchFamily="34" charset="0"/>
              </a:rPr>
              <a:t> use</a:t>
            </a:r>
            <a:r>
              <a:rPr lang="vi-VN">
                <a:latin typeface="Calibri Light" panose="020F0302020204030204" pitchFamily="34" charset="0"/>
                <a:ea typeface="Calibri Light" panose="020F0302020204030204" pitchFamily="34" charset="0"/>
                <a:cs typeface="Calibri Light" panose="020F0302020204030204" pitchFamily="34" charset="0"/>
              </a:rPr>
              <a:t> </a:t>
            </a:r>
            <a:r>
              <a:rPr lang="en-US">
                <a:latin typeface="Calibri Light" panose="020F0302020204030204" pitchFamily="34" charset="0"/>
                <a:ea typeface="Calibri Light" panose="020F0302020204030204" pitchFamily="34" charset="0"/>
                <a:cs typeface="Calibri Light" panose="020F0302020204030204" pitchFamily="34" charset="0"/>
              </a:rPr>
              <a:t>case</a:t>
            </a:r>
          </a:p>
        </p:txBody>
      </p:sp>
      <p:sp>
        <p:nvSpPr>
          <p:cNvPr id="16" name="Content Placeholder 2"/>
          <p:cNvSpPr>
            <a:spLocks noGrp="1"/>
          </p:cNvSpPr>
          <p:nvPr/>
        </p:nvSpPr>
        <p:spPr>
          <a:xfrm>
            <a:off x="838200" y="181978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vi-VN">
              <a:latin typeface="Calibri Light" panose="020F0302020204030204" pitchFamily="34" charset="0"/>
              <a:ea typeface="Calibri Light" panose="020F0302020204030204" pitchFamily="34" charset="0"/>
              <a:cs typeface="Calibri Light" panose="020F0302020204030204" pitchFamily="34" charset="0"/>
            </a:endParaRPr>
          </a:p>
          <a:p>
            <a:endParaRPr lang="en-US">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2" name="Table 1"/>
          <p:cNvGraphicFramePr>
            <a:graphicFrameLocks noGrp="1"/>
          </p:cNvGraphicFramePr>
          <p:nvPr/>
        </p:nvGraphicFramePr>
        <p:xfrm>
          <a:off x="1106566" y="1613416"/>
          <a:ext cx="9978868" cy="4764083"/>
        </p:xfrm>
        <a:graphic>
          <a:graphicData uri="http://schemas.openxmlformats.org/drawingml/2006/table">
            <a:tbl>
              <a:tblPr>
                <a:tableStyleId>{2D5ABB26-0587-4C30-8999-92F81FD0307C}</a:tableStyleId>
              </a:tblPr>
              <a:tblGrid>
                <a:gridCol w="4928400">
                  <a:extLst>
                    <a:ext uri="{9D8B030D-6E8A-4147-A177-3AD203B41FA5}">
                      <a16:colId xmlns:a16="http://schemas.microsoft.com/office/drawing/2014/main" val="20000"/>
                    </a:ext>
                  </a:extLst>
                </a:gridCol>
                <a:gridCol w="5050468">
                  <a:extLst>
                    <a:ext uri="{9D8B030D-6E8A-4147-A177-3AD203B41FA5}">
                      <a16:colId xmlns:a16="http://schemas.microsoft.com/office/drawing/2014/main" val="20001"/>
                    </a:ext>
                  </a:extLst>
                </a:gridCol>
              </a:tblGrid>
              <a:tr h="429571">
                <a:tc>
                  <a:txBody>
                    <a:bodyPr/>
                    <a:lstStyle/>
                    <a:p>
                      <a:pPr algn="ctr">
                        <a:lnSpc>
                          <a:spcPct val="150000"/>
                        </a:lnSpc>
                        <a:spcBef>
                          <a:spcPts val="600"/>
                        </a:spcBef>
                        <a:spcAft>
                          <a:spcPts val="600"/>
                        </a:spcAft>
                      </a:pPr>
                      <a:r>
                        <a:rPr lang="en-US" sz="1500">
                          <a:effectLst/>
                          <a:latin typeface="Arial" panose="020B0604020202020204" pitchFamily="34" charset="0"/>
                          <a:cs typeface="Arial" panose="020B0604020202020204" pitchFamily="34" charset="0"/>
                        </a:rPr>
                        <a:t>Actor</a:t>
                      </a:r>
                      <a:endParaRPr lang="en-US" sz="1500" b="1">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50000"/>
                        </a:lnSpc>
                        <a:spcBef>
                          <a:spcPts val="600"/>
                        </a:spcBef>
                        <a:spcAft>
                          <a:spcPts val="600"/>
                        </a:spcAft>
                      </a:pPr>
                      <a:r>
                        <a:rPr lang="en-US" sz="1500">
                          <a:latin typeface="Arial" panose="020B0604020202020204" pitchFamily="34" charset="0"/>
                          <a:cs typeface="Arial" panose="020B0604020202020204" pitchFamily="34" charset="0"/>
                        </a:rPr>
                        <a:t>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40800">
                <a:tc>
                  <a:txBody>
                    <a:bodyPr/>
                    <a:lstStyle/>
                    <a:p>
                      <a:pPr marL="342900" lvl="0" indent="-342900" algn="just">
                        <a:lnSpc>
                          <a:spcPct val="150000"/>
                        </a:lnSpc>
                        <a:buFont typeface="+mj-lt"/>
                        <a:buAutoNum type="arabicPeriod"/>
                        <a:tabLst>
                          <a:tab pos="228600" algn="l"/>
                          <a:tab pos="457200" algn="l"/>
                        </a:tabLst>
                      </a:pPr>
                      <a:r>
                        <a:rPr lang="vi-VN" sz="1500">
                          <a:effectLst/>
                          <a:latin typeface="Arial" panose="020B0604020202020204" pitchFamily="34" charset="0"/>
                          <a:cs typeface="Arial" panose="020B0604020202020204" pitchFamily="34" charset="0"/>
                        </a:rPr>
                        <a:t>Chủ cửa hàng yêu cầu chức năng xác nhận đơn hàng</a:t>
                      </a:r>
                      <a:endParaRPr lang="en-US" sz="15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lvl="0" indent="-342900" algn="just">
                        <a:lnSpc>
                          <a:spcPct val="150000"/>
                        </a:lnSpc>
                        <a:buFont typeface="+mj-lt"/>
                        <a:buAutoNum type="arabicPeriod"/>
                        <a:tabLst>
                          <a:tab pos="228600" algn="l"/>
                          <a:tab pos="457200" algn="l"/>
                        </a:tabLst>
                      </a:pPr>
                      <a:r>
                        <a:rPr lang="vi-VN" sz="1500">
                          <a:effectLst/>
                          <a:latin typeface="Arial" panose="020B0604020202020204" pitchFamily="34" charset="0"/>
                          <a:cs typeface="Arial" panose="020B0604020202020204" pitchFamily="34" charset="0"/>
                        </a:rPr>
                        <a:t>Hệ thống hiển thị giao diện gồm tất cả các đơn hàng đang chờ được xác nhận, các đơn hàng được lấy ra và sắp xếp theo thời gian. Thông tin mỗi đơn hàng bao gồm tên người mua, sản phẩm, số lượng, tổng tiền, </a:t>
                      </a:r>
                      <a:endParaRPr lang="en-US" sz="15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2061928">
                <a:tc>
                  <a:txBody>
                    <a:bodyPr/>
                    <a:lstStyle/>
                    <a:p>
                      <a:pPr marL="342900" lvl="0" indent="-342900" algn="just">
                        <a:lnSpc>
                          <a:spcPct val="150000"/>
                        </a:lnSpc>
                        <a:buFont typeface="+mj-lt"/>
                        <a:buAutoNum type="arabicPeriod"/>
                        <a:tabLst>
                          <a:tab pos="228600" algn="l"/>
                          <a:tab pos="457200" algn="l"/>
                        </a:tabLst>
                      </a:pPr>
                      <a:r>
                        <a:rPr lang="vi-VN" sz="1500">
                          <a:effectLst/>
                          <a:latin typeface="Arial" panose="020B0604020202020204" pitchFamily="34" charset="0"/>
                          <a:cs typeface="Arial" panose="020B0604020202020204" pitchFamily="34" charset="0"/>
                        </a:rPr>
                        <a:t>Chủ cửa hàng xem qua các đơn hàng đang được chờ.</a:t>
                      </a:r>
                      <a:endParaRPr lang="en-US" sz="1500">
                        <a:effectLst/>
                        <a:latin typeface="Arial" panose="020B0604020202020204" pitchFamily="34" charset="0"/>
                        <a:cs typeface="Arial" panose="020B0604020202020204" pitchFamily="34" charset="0"/>
                      </a:endParaRPr>
                    </a:p>
                    <a:p>
                      <a:pPr marL="342900" lvl="0" indent="-342900" algn="just">
                        <a:lnSpc>
                          <a:spcPct val="150000"/>
                        </a:lnSpc>
                        <a:buFont typeface="+mj-lt"/>
                        <a:buAutoNum type="arabicPeriod"/>
                        <a:tabLst>
                          <a:tab pos="228600" algn="l"/>
                          <a:tab pos="457200" algn="l"/>
                        </a:tabLst>
                      </a:pPr>
                      <a:r>
                        <a:rPr lang="vi-VN" sz="1500">
                          <a:effectLst/>
                          <a:latin typeface="Arial" panose="020B0604020202020204" pitchFamily="34" charset="0"/>
                          <a:cs typeface="Arial" panose="020B0604020202020204" pitchFamily="34" charset="0"/>
                        </a:rPr>
                        <a:t>Chủ cửa hàng chọn vào đơn hàng và ấn vào đồng ý,</a:t>
                      </a:r>
                      <a:endParaRPr lang="en-US" sz="15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lvl="0" indent="-342900" algn="just">
                        <a:lnSpc>
                          <a:spcPct val="150000"/>
                        </a:lnSpc>
                        <a:buFont typeface="+mj-lt"/>
                        <a:buAutoNum type="arabicPeriod"/>
                        <a:tabLst>
                          <a:tab pos="228600" algn="l"/>
                          <a:tab pos="457200" algn="l"/>
                        </a:tabLst>
                      </a:pPr>
                      <a:r>
                        <a:rPr lang="vi-VN" sz="1500">
                          <a:effectLst/>
                          <a:latin typeface="Arial" panose="020B0604020202020204" pitchFamily="34" charset="0"/>
                          <a:cs typeface="Arial" panose="020B0604020202020204" pitchFamily="34" charset="0"/>
                        </a:rPr>
                        <a:t>Hệ thống xác nhận đơn hàng và cập nhật trạng thái của đơn hàng thành đã chấp nhận.</a:t>
                      </a:r>
                      <a:endParaRPr lang="en-US" sz="1500">
                        <a:effectLst/>
                        <a:latin typeface="Arial" panose="020B0604020202020204" pitchFamily="34" charset="0"/>
                        <a:cs typeface="Arial" panose="020B0604020202020204" pitchFamily="34" charset="0"/>
                      </a:endParaRPr>
                    </a:p>
                    <a:p>
                      <a:pPr marL="342900" lvl="0" indent="-342900" algn="just">
                        <a:lnSpc>
                          <a:spcPct val="150000"/>
                        </a:lnSpc>
                        <a:buFont typeface="+mj-lt"/>
                        <a:buAutoNum type="arabicPeriod"/>
                        <a:tabLst>
                          <a:tab pos="228600" algn="l"/>
                          <a:tab pos="457200" algn="l"/>
                        </a:tabLst>
                      </a:pPr>
                      <a:r>
                        <a:rPr lang="vi-VN" sz="1500">
                          <a:effectLst/>
                          <a:latin typeface="Arial" panose="020B0604020202020204" pitchFamily="34" charset="0"/>
                          <a:cs typeface="Arial" panose="020B0604020202020204" pitchFamily="34" charset="0"/>
                        </a:rPr>
                        <a:t>Hệ thống trừ số lượng tồn kho của sản phẩm tương ứng như số lượng đã đặt( nếu còn hàng trong kho)</a:t>
                      </a:r>
                      <a:endParaRPr lang="en-US" sz="1500">
                        <a:effectLst/>
                        <a:latin typeface="Arial" panose="020B0604020202020204" pitchFamily="34" charset="0"/>
                        <a:cs typeface="Arial" panose="020B0604020202020204" pitchFamily="34" charset="0"/>
                      </a:endParaRPr>
                    </a:p>
                    <a:p>
                      <a:pPr marL="342900" lvl="0" indent="-342900" algn="just">
                        <a:lnSpc>
                          <a:spcPct val="150000"/>
                        </a:lnSpc>
                        <a:buFont typeface="+mj-lt"/>
                        <a:buAutoNum type="arabicPeriod"/>
                        <a:tabLst>
                          <a:tab pos="228600" algn="l"/>
                          <a:tab pos="457200" algn="l"/>
                        </a:tabLst>
                      </a:pPr>
                      <a:r>
                        <a:rPr lang="vi-VN" sz="1500">
                          <a:effectLst/>
                          <a:latin typeface="Arial" panose="020B0604020202020204" pitchFamily="34" charset="0"/>
                          <a:cs typeface="Arial" panose="020B0604020202020204" pitchFamily="34" charset="0"/>
                        </a:rPr>
                        <a:t>Hệ thống gửi thông báo đến cho người dùng.</a:t>
                      </a:r>
                      <a:endParaRPr lang="en-US" sz="1500">
                        <a:effectLst/>
                        <a:latin typeface="Arial" panose="020B0604020202020204" pitchFamily="34" charset="0"/>
                        <a:cs typeface="Arial" panose="020B0604020202020204" pitchFamily="34" charset="0"/>
                      </a:endParaRPr>
                    </a:p>
                    <a:p>
                      <a:pPr marL="228600" algn="just">
                        <a:lnSpc>
                          <a:spcPct val="150000"/>
                        </a:lnSpc>
                        <a:tabLst>
                          <a:tab pos="228600" algn="l"/>
                          <a:tab pos="457200" algn="l"/>
                        </a:tabLst>
                      </a:pPr>
                      <a:r>
                        <a:rPr lang="vi-VN" sz="1500">
                          <a:effectLst/>
                          <a:latin typeface="Arial" panose="020B0604020202020204" pitchFamily="34" charset="0"/>
                          <a:cs typeface="Arial" panose="020B0604020202020204" pitchFamily="34" charset="0"/>
                        </a:rPr>
                        <a:t> </a:t>
                      </a:r>
                      <a:endParaRPr lang="en-US" sz="15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600438">
                <a:tc>
                  <a:txBody>
                    <a:bodyPr/>
                    <a:lstStyle/>
                    <a:p>
                      <a:pPr marL="228600" algn="just">
                        <a:lnSpc>
                          <a:spcPct val="150000"/>
                        </a:lnSpc>
                        <a:tabLst>
                          <a:tab pos="228600" algn="l"/>
                          <a:tab pos="457200" algn="l"/>
                        </a:tabLst>
                      </a:pPr>
                      <a:r>
                        <a:rPr lang="vi-VN" sz="1500">
                          <a:effectLst/>
                          <a:latin typeface="Arial" panose="020B0604020202020204" pitchFamily="34" charset="0"/>
                          <a:cs typeface="Arial" panose="020B0604020202020204" pitchFamily="34" charset="0"/>
                        </a:rPr>
                        <a:t> </a:t>
                      </a:r>
                      <a:endParaRPr lang="en-US" sz="15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lvl="0" indent="-342900" algn="just">
                        <a:lnSpc>
                          <a:spcPct val="150000"/>
                        </a:lnSpc>
                        <a:buFont typeface="+mj-lt"/>
                        <a:buAutoNum type="arabicPeriod"/>
                        <a:tabLst>
                          <a:tab pos="228600" algn="l"/>
                          <a:tab pos="457200" algn="l"/>
                        </a:tabLst>
                      </a:pPr>
                      <a:r>
                        <a:rPr lang="vi-VN" sz="1500">
                          <a:effectLst/>
                          <a:latin typeface="Arial" panose="020B0604020202020204" pitchFamily="34" charset="0"/>
                          <a:cs typeface="Arial" panose="020B0604020202020204" pitchFamily="34" charset="0"/>
                        </a:rPr>
                        <a:t>Hệ thống thông báo xác nhận đơn hàng thành công.</a:t>
                      </a:r>
                      <a:endParaRPr lang="en-US" sz="15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868</Words>
  <Application>Microsoft Office PowerPoint</Application>
  <PresentationFormat>Widescreen</PresentationFormat>
  <Paragraphs>142</Paragraphs>
  <Slides>21</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Phúc Vũ quang</dc:creator>
  <cp:lastModifiedBy>Phúc Vũ quang</cp:lastModifiedBy>
  <cp:revision>24</cp:revision>
  <dcterms:created xsi:type="dcterms:W3CDTF">2024-03-29T15:01:00Z</dcterms:created>
  <dcterms:modified xsi:type="dcterms:W3CDTF">2024-05-04T07:00:11Z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F0DE78AF529C4803916B8C75BE37557B_12</vt:lpwstr>
  </property>
  <property fmtid="{D5CDD505-2E9C-101B-9397-08002B2CF9AE}" pid="3" name="KSOProductBuildVer">
    <vt:lpwstr>1033-12.2.0.13359</vt:lpwstr>
  </property>
</Properties>
</file>