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0" r:id="rId5"/>
    <p:sldId id="272" r:id="rId6"/>
    <p:sldId id="282" r:id="rId7"/>
    <p:sldId id="263" r:id="rId8"/>
    <p:sldId id="281" r:id="rId9"/>
    <p:sldId id="271" r:id="rId10"/>
    <p:sldId id="273" r:id="rId11"/>
    <p:sldId id="274" r:id="rId12"/>
    <p:sldId id="275" r:id="rId13"/>
    <p:sldId id="276" r:id="rId14"/>
    <p:sldId id="280" r:id="rId15"/>
    <p:sldId id="277" r:id="rId16"/>
    <p:sldId id="278" r:id="rId17"/>
    <p:sldId id="279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74" autoAdjust="0"/>
  </p:normalViewPr>
  <p:slideViewPr>
    <p:cSldViewPr>
      <p:cViewPr varScale="1">
        <p:scale>
          <a:sx n="116" d="100"/>
          <a:sy n="116" d="100"/>
        </p:scale>
        <p:origin x="39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  <p:pic>
        <p:nvPicPr>
          <p:cNvPr id="7" name="Picture 4" descr="Image result for elasticsearch transparent 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932" y="5425936"/>
            <a:ext cx="1104054" cy="11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astic.co/downloads/elasticsea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Pavan Navule</a:t>
            </a:r>
          </a:p>
        </p:txBody>
      </p:sp>
      <p:pic>
        <p:nvPicPr>
          <p:cNvPr id="1028" name="Picture 4" descr="Image result for elasticsearch transparen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908" y="5166184"/>
            <a:ext cx="1521296" cy="152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Elastic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“~/elasticsearch-2.4.0/bin/“</a:t>
            </a:r>
          </a:p>
          <a:p>
            <a:r>
              <a:rPr lang="en-US" dirty="0"/>
              <a:t>Double click “elasticsearch.bat”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75" y="2996952"/>
            <a:ext cx="6086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5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Syntax</a:t>
            </a:r>
          </a:p>
          <a:p>
            <a:pPr marL="0" indent="0">
              <a:buNone/>
            </a:pPr>
            <a:r>
              <a:rPr lang="en-US" dirty="0"/>
              <a:t>POST /{index}/{type}/{id}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“key-1": "value",</a:t>
            </a:r>
          </a:p>
          <a:p>
            <a:pPr marL="0" indent="0">
              <a:buNone/>
            </a:pPr>
            <a:r>
              <a:rPr lang="en-US" dirty="0"/>
              <a:t> "key-2": "value",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 "key-n": "value",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POST /demo/reservation/1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guestname</a:t>
            </a:r>
            <a:r>
              <a:rPr lang="en-US" dirty="0"/>
              <a:t>": "</a:t>
            </a:r>
            <a:r>
              <a:rPr lang="en-US" dirty="0" err="1"/>
              <a:t>Mr.J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arrivaldate</a:t>
            </a:r>
            <a:r>
              <a:rPr lang="en-US" dirty="0"/>
              <a:t>":  "2016/12/12",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departuredate</a:t>
            </a:r>
            <a:r>
              <a:rPr lang="en-US" dirty="0"/>
              <a:t>":  "2016/12/14"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95678"/>
              </p:ext>
            </p:extLst>
          </p:nvPr>
        </p:nvGraphicFramePr>
        <p:xfrm>
          <a:off x="1522414" y="1904999"/>
          <a:ext cx="9143998" cy="430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1999">
                  <a:extLst>
                    <a:ext uri="{9D8B030D-6E8A-4147-A177-3AD203B41FA5}">
                      <a16:colId xmlns:a16="http://schemas.microsoft.com/office/drawing/2014/main" val="163183937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428859879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705854"/>
                  </a:ext>
                </a:extLst>
              </a:tr>
              <a:tr h="488338">
                <a:tc gridSpan="2"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817675"/>
                  </a:ext>
                </a:extLst>
              </a:tr>
              <a:tr h="488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/{index}/_search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demo/reservation/1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70189"/>
                  </a:ext>
                </a:extLst>
              </a:tr>
              <a:tr h="488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Search by type &amp; 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15712"/>
                  </a:ext>
                </a:extLst>
              </a:tr>
              <a:tr h="488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/{index}/{type}/{id}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49764"/>
                  </a:ext>
                </a:extLst>
              </a:tr>
              <a:tr h="488338">
                <a:tc gridSpan="2">
                  <a:txBody>
                    <a:bodyPr/>
                    <a:lstStyle/>
                    <a:p>
                      <a:r>
                        <a:rPr lang="en-US" dirty="0"/>
                        <a:t>Search by property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348412"/>
                  </a:ext>
                </a:extLst>
              </a:tr>
              <a:tr h="488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/{index}/_</a:t>
                      </a:r>
                      <a:r>
                        <a:rPr lang="en-US" dirty="0" err="1"/>
                        <a:t>search?q</a:t>
                      </a:r>
                      <a:r>
                        <a:rPr lang="en-US" dirty="0"/>
                        <a:t>={</a:t>
                      </a:r>
                      <a:r>
                        <a:rPr lang="en-US" dirty="0" err="1"/>
                        <a:t>propName</a:t>
                      </a:r>
                      <a:r>
                        <a:rPr lang="en-US" dirty="0"/>
                        <a:t>}=“value"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/demo/_</a:t>
                      </a:r>
                      <a:r>
                        <a:rPr lang="en-US" dirty="0" err="1"/>
                        <a:t>search?q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guestname</a:t>
                      </a:r>
                      <a:r>
                        <a:rPr lang="en-US" dirty="0"/>
                        <a:t>="</a:t>
                      </a:r>
                      <a:r>
                        <a:rPr lang="en-US" dirty="0" err="1"/>
                        <a:t>Mr.J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55070"/>
                  </a:ext>
                </a:extLst>
              </a:tr>
              <a:tr h="488338">
                <a:tc gridSpan="2">
                  <a:txBody>
                    <a:bodyPr/>
                    <a:lstStyle/>
                    <a:p>
                      <a:r>
                        <a:rPr lang="en-US" dirty="0"/>
                        <a:t>Free search across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74953"/>
                  </a:ext>
                </a:extLst>
              </a:tr>
              <a:tr h="488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/{index}/_</a:t>
                      </a:r>
                      <a:r>
                        <a:rPr lang="en-US" dirty="0" err="1"/>
                        <a:t>search?q</a:t>
                      </a:r>
                      <a:r>
                        <a:rPr lang="en-US" dirty="0"/>
                        <a:t>=‘value'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demo/reservation/1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9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3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/{Index}/{Type}/{Id}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DELETE demo/reservation/1</a:t>
            </a:r>
          </a:p>
        </p:txBody>
      </p:sp>
    </p:spTree>
    <p:extLst>
      <p:ext uri="{BB962C8B-B14F-4D97-AF65-F5344CB8AC3E}">
        <p14:creationId xmlns:p14="http://schemas.microsoft.com/office/powerpoint/2010/main" val="4652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Index, Type, Document, Field</a:t>
            </a:r>
          </a:p>
          <a:p>
            <a:pPr lvl="1"/>
            <a:r>
              <a:rPr lang="en-US" dirty="0"/>
              <a:t>Comparison with Relational Database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Clusters, Nodes, Shards &amp; Replicas</a:t>
            </a:r>
          </a:p>
          <a:p>
            <a:r>
              <a:rPr lang="en-US" dirty="0"/>
              <a:t>Installation &amp; Configuration</a:t>
            </a:r>
          </a:p>
          <a:p>
            <a:pPr lvl="1"/>
            <a:r>
              <a:rPr lang="en-US" dirty="0"/>
              <a:t>Setup &amp; Run Elastic Server</a:t>
            </a:r>
          </a:p>
          <a:p>
            <a:r>
              <a:rPr lang="en-US" dirty="0"/>
              <a:t>Elastic in Action</a:t>
            </a:r>
          </a:p>
          <a:p>
            <a:pPr lvl="1"/>
            <a:r>
              <a:rPr lang="en-US" dirty="0"/>
              <a:t>Indexing, Querying &amp; Deleting</a:t>
            </a:r>
          </a:p>
        </p:txBody>
      </p:sp>
    </p:spTree>
    <p:extLst>
      <p:ext uri="{BB962C8B-B14F-4D97-AF65-F5344CB8AC3E}">
        <p14:creationId xmlns:p14="http://schemas.microsoft.com/office/powerpoint/2010/main" val="290919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0009" y="2967335"/>
            <a:ext cx="19688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6838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2204" y="2924944"/>
            <a:ext cx="3525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764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Index, Type, Document, Field</a:t>
            </a:r>
          </a:p>
          <a:p>
            <a:pPr lvl="1"/>
            <a:r>
              <a:rPr lang="en-US" dirty="0"/>
              <a:t>Comparison with Relational Database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Clusters, Nodes, Shards &amp; Replicas</a:t>
            </a:r>
          </a:p>
          <a:p>
            <a:r>
              <a:rPr lang="en-US" dirty="0"/>
              <a:t>Installation &amp; Configuration</a:t>
            </a:r>
          </a:p>
          <a:p>
            <a:pPr lvl="1"/>
            <a:r>
              <a:rPr lang="en-US" dirty="0"/>
              <a:t>Setup &amp; Run Elastic Server</a:t>
            </a:r>
          </a:p>
          <a:p>
            <a:r>
              <a:rPr lang="en-US" dirty="0"/>
              <a:t>Elastic in Action</a:t>
            </a:r>
          </a:p>
          <a:p>
            <a:pPr lvl="1"/>
            <a:r>
              <a:rPr lang="en-US" dirty="0"/>
              <a:t>Indexing, Querying &amp; Deleting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2050" name="Picture 2" descr="Image result for opensourc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20" y="188758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782878" y="2183679"/>
            <a:ext cx="2638425" cy="1720133"/>
            <a:chOff x="3455988" y="1973309"/>
            <a:chExt cx="2638425" cy="1720133"/>
          </a:xfrm>
        </p:grpSpPr>
        <p:pic>
          <p:nvPicPr>
            <p:cNvPr id="2052" name="Picture 4" descr="Image result for distributed networ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988" y="1973309"/>
              <a:ext cx="2638425" cy="1295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64721" y="3268710"/>
              <a:ext cx="162095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Distributed</a:t>
              </a:r>
              <a:endParaRPr lang="en-IN" sz="2400" dirty="0"/>
            </a:p>
          </p:txBody>
        </p:sp>
      </p:grpSp>
      <p:pic>
        <p:nvPicPr>
          <p:cNvPr id="2056" name="Picture 8" descr="Image result for luce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4546545"/>
            <a:ext cx="34099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java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61" y="211700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6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Index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400" dirty="0"/>
              <a:t>Is means of storing  different types of data.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Can span across one primary shard or multiple shards.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Identified by metadata field  _index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An Index can contain multiple types</a:t>
            </a:r>
          </a:p>
        </p:txBody>
      </p:sp>
    </p:spTree>
    <p:extLst>
      <p:ext uri="{BB962C8B-B14F-4D97-AF65-F5344CB8AC3E}">
        <p14:creationId xmlns:p14="http://schemas.microsoft.com/office/powerpoint/2010/main" val="29776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Type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400" dirty="0"/>
              <a:t>A type is a convenient way to store a specific type of data within an index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Identified by metadata field  _type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9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82244" y="1772816"/>
            <a:ext cx="5976664" cy="4248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Document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 document  is JSON object (set of ‘key-value’ pairs aka fields)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_type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_id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_source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2382577"/>
            <a:ext cx="3124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82244" y="1772816"/>
            <a:ext cx="5976664" cy="4248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Field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Key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type (data type)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Format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Value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Can hold scalar data (</a:t>
            </a:r>
            <a:r>
              <a:rPr lang="en-US" sz="2400" dirty="0" err="1"/>
              <a:t>int</a:t>
            </a:r>
            <a:r>
              <a:rPr lang="en-US" sz="2400" dirty="0"/>
              <a:t>, string values) or  Nested structures like array or object</a:t>
            </a:r>
            <a:endParaRPr lang="en-US" sz="28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3812" y="3206489"/>
            <a:ext cx="3657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(Comparison with RDBMS)</a:t>
            </a:r>
            <a:endParaRPr lang="en-IN" dirty="0"/>
          </a:p>
        </p:txBody>
      </p:sp>
      <p:sp>
        <p:nvSpPr>
          <p:cNvPr id="3" name="Can 2"/>
          <p:cNvSpPr/>
          <p:nvPr/>
        </p:nvSpPr>
        <p:spPr>
          <a:xfrm>
            <a:off x="7096811" y="1873394"/>
            <a:ext cx="1584177" cy="1224135"/>
          </a:xfrm>
          <a:prstGeom prst="can">
            <a:avLst>
              <a:gd name="adj" fmla="val 35343"/>
            </a:avLst>
          </a:prstGeom>
          <a:pattFill prst="dkUpDiag">
            <a:fgClr>
              <a:schemeClr val="dk1">
                <a:tint val="2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Database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569" y="2189995"/>
            <a:ext cx="130356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Index</a:t>
            </a:r>
            <a:endParaRPr lang="en-IN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569" y="3873678"/>
            <a:ext cx="11460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Type</a:t>
            </a:r>
            <a:endParaRPr lang="en-IN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61670"/>
              </p:ext>
            </p:extLst>
          </p:nvPr>
        </p:nvGraphicFramePr>
        <p:xfrm>
          <a:off x="7096813" y="3652218"/>
          <a:ext cx="158417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House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71569" y="5557361"/>
            <a:ext cx="22733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Document</a:t>
            </a:r>
            <a:endParaRPr lang="en-IN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58530"/>
              </p:ext>
            </p:extLst>
          </p:nvPr>
        </p:nvGraphicFramePr>
        <p:xfrm>
          <a:off x="7096811" y="4017977"/>
          <a:ext cx="158417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42" presetClass="path" presetSubtype="0" accel="12500" fill="hold" nodeType="afterEffect" p14:presetBounceEnd="12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4316E-6 0 L 0.00052 0.23403 " pathEditMode="relative" rAng="0" ptsTypes="AA" p14:bounceEnd="12500">
                                          <p:cBhvr>
                                            <p:cTn id="30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116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  <p:bldP spid="5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42" presetClass="path" presetSubtype="0" accel="125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4316E-6 0 L 0.00052 0.23403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116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  <p:bldP spid="5" grpId="0"/>
          <p:bldP spid="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Download from </a:t>
            </a:r>
            <a:r>
              <a:rPr lang="en-US" sz="2800" dirty="0">
                <a:hlinkClick r:id="rId2"/>
              </a:rPr>
              <a:t>www.elastic.co/downloads/elasticsearch</a:t>
            </a:r>
            <a:endParaRPr lang="en-US" sz="2800" dirty="0"/>
          </a:p>
          <a:p>
            <a:pPr lvl="1"/>
            <a:r>
              <a:rPr lang="en-US" sz="2400" dirty="0"/>
              <a:t>Extract to your desired location</a:t>
            </a:r>
          </a:p>
          <a:p>
            <a:r>
              <a:rPr lang="en-US" sz="2800" dirty="0"/>
              <a:t>Configuration</a:t>
            </a:r>
            <a:endParaRPr lang="en-US" sz="3600" dirty="0"/>
          </a:p>
          <a:p>
            <a:pPr lvl="1"/>
            <a:r>
              <a:rPr lang="en-US" sz="2400" dirty="0"/>
              <a:t>Default port 9200</a:t>
            </a:r>
          </a:p>
          <a:p>
            <a:pPr lvl="1"/>
            <a:r>
              <a:rPr lang="en-US" sz="2400" dirty="0"/>
              <a:t>Configure </a:t>
            </a:r>
          </a:p>
          <a:p>
            <a:pPr lvl="2"/>
            <a:r>
              <a:rPr lang="en-US" dirty="0" err="1"/>
              <a:t>Config</a:t>
            </a:r>
            <a:r>
              <a:rPr lang="en-US" dirty="0"/>
              <a:t> file location “~/elasticsearch-2.4.0/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elasticsearch.yml</a:t>
            </a:r>
            <a:r>
              <a:rPr lang="en-US" dirty="0"/>
              <a:t>“</a:t>
            </a:r>
            <a:endParaRPr lang="en-US" sz="2200" dirty="0"/>
          </a:p>
          <a:p>
            <a:pPr lvl="2"/>
            <a:r>
              <a:rPr lang="en-US" sz="2200" dirty="0"/>
              <a:t>node name</a:t>
            </a:r>
          </a:p>
          <a:p>
            <a:pPr lvl="2"/>
            <a:r>
              <a:rPr lang="en-US" sz="2200" dirty="0"/>
              <a:t>port</a:t>
            </a:r>
          </a:p>
          <a:p>
            <a:pPr lvl="2"/>
            <a:r>
              <a:rPr lang="en-US" sz="2200" dirty="0"/>
              <a:t>path for log files etc.,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439</Words>
  <Application>Microsoft Office PowerPoint</Application>
  <PresentationFormat>Custom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Chalkboard 16x9</vt:lpstr>
      <vt:lpstr>Elastic</vt:lpstr>
      <vt:lpstr>Contents</vt:lpstr>
      <vt:lpstr>Introduction</vt:lpstr>
      <vt:lpstr>Terminology</vt:lpstr>
      <vt:lpstr>Terminology</vt:lpstr>
      <vt:lpstr>Terminology</vt:lpstr>
      <vt:lpstr>Terminology</vt:lpstr>
      <vt:lpstr>Terminology (Comparison with RDBMS)</vt:lpstr>
      <vt:lpstr>Installation</vt:lpstr>
      <vt:lpstr>Run Elastic Server</vt:lpstr>
      <vt:lpstr>Indexing</vt:lpstr>
      <vt:lpstr>Querying</vt:lpstr>
      <vt:lpstr>Deleting a Document</vt:lpstr>
      <vt:lpstr>Review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2016-09-08T19:23:02Z</dcterms:created>
  <dcterms:modified xsi:type="dcterms:W3CDTF">2016-11-23T09:46:42Z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