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4" r:id="rId3"/>
    <p:sldId id="287" r:id="rId4"/>
    <p:sldId id="285" r:id="rId5"/>
    <p:sldId id="288" r:id="rId6"/>
    <p:sldId id="291" r:id="rId7"/>
    <p:sldId id="292" r:id="rId8"/>
    <p:sldId id="290" r:id="rId9"/>
    <p:sldId id="289" r:id="rId10"/>
    <p:sldId id="286" r:id="rId11"/>
    <p:sldId id="273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7"/>
    <p:restoredTop sz="91012"/>
  </p:normalViewPr>
  <p:slideViewPr>
    <p:cSldViewPr snapToGrid="0" snapToObjects="1">
      <p:cViewPr>
        <p:scale>
          <a:sx n="135" d="100"/>
          <a:sy n="135" d="100"/>
        </p:scale>
        <p:origin x="4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577398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4726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76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"/>
          <p:cNvSpPr/>
          <p:nvPr/>
        </p:nvSpPr>
        <p:spPr>
          <a:xfrm>
            <a:off x="0" y="6278562"/>
            <a:ext cx="8780463" cy="60326"/>
          </a:xfrm>
          <a:prstGeom prst="rect">
            <a:avLst/>
          </a:prstGeom>
          <a:solidFill>
            <a:srgbClr val="FF66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" name="LOGO左右组合透明底.png" descr="LOGO左右组合透明底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12437" y="6438900"/>
            <a:ext cx="1482726" cy="346075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矩形"/>
          <p:cNvSpPr/>
          <p:nvPr/>
        </p:nvSpPr>
        <p:spPr>
          <a:xfrm>
            <a:off x="8431212" y="6269037"/>
            <a:ext cx="3663951" cy="76201"/>
          </a:xfrm>
          <a:prstGeom prst="rect">
            <a:avLst/>
          </a:prstGeom>
          <a:solidFill>
            <a:srgbClr val="F1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幻灯片编号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幻灯片编号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辅助图形.png" descr="辅助图形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4625" y="0"/>
            <a:ext cx="9477375" cy="6653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LOGO左右组合透明底.png" descr="LOGO左右组合透明底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13850" y="5548312"/>
            <a:ext cx="2344738" cy="547688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矩形"/>
          <p:cNvSpPr/>
          <p:nvPr/>
        </p:nvSpPr>
        <p:spPr>
          <a:xfrm>
            <a:off x="0" y="6223000"/>
            <a:ext cx="12192000" cy="260350"/>
          </a:xfrm>
          <a:prstGeom prst="rect">
            <a:avLst/>
          </a:prstGeom>
          <a:solidFill>
            <a:srgbClr val="EA550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2" name="成组"/>
          <p:cNvGrpSpPr/>
          <p:nvPr/>
        </p:nvGrpSpPr>
        <p:grpSpPr>
          <a:xfrm>
            <a:off x="0" y="6353175"/>
            <a:ext cx="12192000" cy="504825"/>
            <a:chOff x="0" y="0"/>
            <a:chExt cx="12192000" cy="504825"/>
          </a:xfrm>
        </p:grpSpPr>
        <p:sp>
          <p:nvSpPr>
            <p:cNvPr id="40" name="矩形"/>
            <p:cNvSpPr/>
            <p:nvPr/>
          </p:nvSpPr>
          <p:spPr>
            <a:xfrm>
              <a:off x="0" y="0"/>
              <a:ext cx="12192000" cy="504825"/>
            </a:xfrm>
            <a:prstGeom prst="rect">
              <a:avLst/>
            </a:prstGeom>
            <a:solidFill>
              <a:srgbClr val="4D49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just" defTabSz="1217612">
                <a:defRPr sz="1000">
                  <a:solidFill>
                    <a:srgbClr val="A6A6A6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41" name="Copyright©2016 WOQU Technology Co., Ltd. All Rights Reserved."/>
            <p:cNvSpPr/>
            <p:nvPr/>
          </p:nvSpPr>
          <p:spPr>
            <a:xfrm>
              <a:off x="0" y="117792"/>
              <a:ext cx="1219200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just" defTabSz="1217612">
                <a:defRPr sz="1000">
                  <a:solidFill>
                    <a:srgbClr val="A6A6A6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Copyright©2016 WOQU Technology Co., Ltd. All Rights Reserved.</a:t>
              </a:r>
            </a:p>
          </p:txBody>
        </p:sp>
      </p:grpSp>
      <p:sp>
        <p:nvSpPr>
          <p:cNvPr id="43" name="杭州沃趣科技股份有限公司"/>
          <p:cNvSpPr/>
          <p:nvPr/>
        </p:nvSpPr>
        <p:spPr>
          <a:xfrm>
            <a:off x="9212262" y="6410325"/>
            <a:ext cx="2979738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杭州沃趣科技股份有限公司</a:t>
            </a:r>
          </a:p>
        </p:txBody>
      </p:sp>
      <p:sp>
        <p:nvSpPr>
          <p:cNvPr id="4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" name="幻灯片编号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"/>
          <p:cNvSpPr/>
          <p:nvPr/>
        </p:nvSpPr>
        <p:spPr>
          <a:xfrm>
            <a:off x="1587" y="6453187"/>
            <a:ext cx="12192001" cy="169863"/>
          </a:xfrm>
          <a:prstGeom prst="rect">
            <a:avLst/>
          </a:prstGeom>
          <a:solidFill>
            <a:srgbClr val="4D4D4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3" name="成组"/>
          <p:cNvGrpSpPr/>
          <p:nvPr/>
        </p:nvGrpSpPr>
        <p:grpSpPr>
          <a:xfrm>
            <a:off x="0" y="1081087"/>
            <a:ext cx="1530350" cy="1498601"/>
            <a:chOff x="0" y="0"/>
            <a:chExt cx="1530349" cy="1498599"/>
          </a:xfrm>
        </p:grpSpPr>
        <p:sp>
          <p:nvSpPr>
            <p:cNvPr id="61" name="椭圆形"/>
            <p:cNvSpPr/>
            <p:nvPr/>
          </p:nvSpPr>
          <p:spPr>
            <a:xfrm>
              <a:off x="1332667" y="0"/>
              <a:ext cx="197683" cy="193704"/>
            </a:xfrm>
            <a:prstGeom prst="ellipse">
              <a:avLst/>
            </a:prstGeom>
            <a:solidFill>
              <a:srgbClr val="EA550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" name="线条"/>
            <p:cNvSpPr/>
            <p:nvPr/>
          </p:nvSpPr>
          <p:spPr>
            <a:xfrm flipH="1">
              <a:off x="0" y="165356"/>
              <a:ext cx="1361597" cy="1333244"/>
            </a:xfrm>
            <a:prstGeom prst="line">
              <a:avLst/>
            </a:prstGeom>
            <a:noFill/>
            <a:ln w="6350" cap="flat">
              <a:solidFill>
                <a:srgbClr val="EA550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6" name="成组"/>
          <p:cNvGrpSpPr/>
          <p:nvPr/>
        </p:nvGrpSpPr>
        <p:grpSpPr>
          <a:xfrm>
            <a:off x="8497887" y="4337049"/>
            <a:ext cx="2114551" cy="2093914"/>
            <a:chOff x="0" y="0"/>
            <a:chExt cx="2114550" cy="2093912"/>
          </a:xfrm>
        </p:grpSpPr>
        <p:sp>
          <p:nvSpPr>
            <p:cNvPr id="64" name="圆形"/>
            <p:cNvSpPr/>
            <p:nvPr/>
          </p:nvSpPr>
          <p:spPr>
            <a:xfrm>
              <a:off x="1862233" y="-1"/>
              <a:ext cx="252317" cy="249944"/>
            </a:xfrm>
            <a:prstGeom prst="ellipse">
              <a:avLst/>
            </a:prstGeom>
            <a:solidFill>
              <a:srgbClr val="EA550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线条"/>
            <p:cNvSpPr/>
            <p:nvPr/>
          </p:nvSpPr>
          <p:spPr>
            <a:xfrm flipH="1">
              <a:off x="-1" y="213815"/>
              <a:ext cx="1898705" cy="1880098"/>
            </a:xfrm>
            <a:prstGeom prst="line">
              <a:avLst/>
            </a:prstGeom>
            <a:noFill/>
            <a:ln w="6350" cap="flat">
              <a:solidFill>
                <a:srgbClr val="EA550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9" name="成组"/>
          <p:cNvGrpSpPr/>
          <p:nvPr/>
        </p:nvGrpSpPr>
        <p:grpSpPr>
          <a:xfrm>
            <a:off x="9853612" y="4084719"/>
            <a:ext cx="2335156" cy="2368469"/>
            <a:chOff x="0" y="0"/>
            <a:chExt cx="2335155" cy="2368468"/>
          </a:xfrm>
        </p:grpSpPr>
        <p:sp>
          <p:nvSpPr>
            <p:cNvPr id="67" name="圆形"/>
            <p:cNvSpPr/>
            <p:nvPr/>
          </p:nvSpPr>
          <p:spPr>
            <a:xfrm rot="10800000">
              <a:off x="0" y="2085554"/>
              <a:ext cx="280482" cy="282915"/>
            </a:xfrm>
            <a:prstGeom prst="ellipse">
              <a:avLst/>
            </a:prstGeom>
            <a:solidFill>
              <a:srgbClr val="EA550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线条"/>
            <p:cNvSpPr/>
            <p:nvPr/>
          </p:nvSpPr>
          <p:spPr>
            <a:xfrm flipV="1">
              <a:off x="236887" y="0"/>
              <a:ext cx="2098269" cy="2128117"/>
            </a:xfrm>
            <a:prstGeom prst="line">
              <a:avLst/>
            </a:prstGeom>
            <a:noFill/>
            <a:ln w="6350" cap="flat">
              <a:solidFill>
                <a:srgbClr val="EA550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0" name="矩形"/>
          <p:cNvSpPr/>
          <p:nvPr/>
        </p:nvSpPr>
        <p:spPr>
          <a:xfrm>
            <a:off x="1587" y="6548437"/>
            <a:ext cx="12190413" cy="341313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Copyright©2015 WOQU Technology Co., Ltd. All Rights Reserved."/>
          <p:cNvSpPr/>
          <p:nvPr/>
        </p:nvSpPr>
        <p:spPr>
          <a:xfrm>
            <a:off x="3048000" y="6561137"/>
            <a:ext cx="60960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 defTabSz="1217612">
              <a:defRPr sz="10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Copyright©2015 WOQU Technology Co., Ltd. All Rights Reserved.</a:t>
            </a:r>
          </a:p>
        </p:txBody>
      </p:sp>
      <p:sp>
        <p:nvSpPr>
          <p:cNvPr id="72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3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2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幻灯片编号"/>
          <p:cNvSpPr>
            <a:spLocks noGrp="1"/>
          </p:cNvSpPr>
          <p:nvPr>
            <p:ph type="sldNum" sz="quarter" idx="2"/>
          </p:nvPr>
        </p:nvSpPr>
        <p:spPr>
          <a:xfrm>
            <a:off x="11346636" y="6415722"/>
            <a:ext cx="235764" cy="246381"/>
          </a:xfrm>
          <a:prstGeom prst="rect">
            <a:avLst/>
          </a:prstGeom>
        </p:spPr>
        <p:txBody>
          <a:bodyPr lIns="34290" tIns="34290" rIns="34290" bIns="34290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11095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8238" y="1736333"/>
            <a:ext cx="199318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设计分享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8995" y="2564091"/>
            <a:ext cx="2242362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Calibri"/>
              </a:rPr>
              <a:t>聊聊</a:t>
            </a:r>
            <a:r>
              <a:rPr kumimoji="0" lang="zh-CN" altLang="en-US" sz="16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Calibri"/>
              </a:rPr>
              <a:t>页面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Calibri"/>
              </a:rPr>
              <a:t>的美与丑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15092" y="683554"/>
            <a:ext cx="835680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altLang="zh-CN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1.</a:t>
            </a:r>
            <a:r>
              <a:rPr kumimoji="0" lang="zh-CN" altLang="en-US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内容的需求明确（产品经理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），交互逻辑清晰合理（交互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）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【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从产品结构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】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STHeiti Light" charset="-122"/>
              <a:ea typeface="STHeiti Light" charset="-122"/>
              <a:cs typeface="STHeiti Light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STHeiti Light" charset="-122"/>
              <a:ea typeface="STHeiti Light" charset="-122"/>
              <a:cs typeface="STHeiti Light" charset="-122"/>
              <a:sym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02958" y="1812335"/>
            <a:ext cx="14958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STHeiti Light" charset="-122"/>
              <a:ea typeface="STHeiti Light" charset="-122"/>
              <a:cs typeface="STHeiti Light" charset="-122"/>
              <a:sym typeface="Calibri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15092" y="1670139"/>
            <a:ext cx="755553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2.</a:t>
            </a:r>
            <a:r>
              <a:rPr kumimoji="0" lang="zh-CN" altLang="en-US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 页面的布局（合理的内容，空间适合，</a:t>
            </a:r>
            <a:r>
              <a:rPr kumimoji="0" lang="zh-CN" altLang="en-US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留空间特别重要</a:t>
            </a:r>
            <a:r>
              <a:rPr kumimoji="0" lang="zh-CN" altLang="en-US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）</a:t>
            </a:r>
            <a:endParaRPr kumimoji="0" lang="zh-CN" altLang="en-US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STHeiti Light" charset="-122"/>
              <a:ea typeface="STHeiti Light" charset="-122"/>
              <a:cs typeface="STHeiti Light" charset="-122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15092" y="2664117"/>
            <a:ext cx="6848520" cy="29700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3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.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页面的元素（</a:t>
            </a:r>
            <a:r>
              <a:rPr lang="zh-CN" altLang="en-US" dirty="0" smtClean="0">
                <a:solidFill>
                  <a:srgbClr val="C00000"/>
                </a:solidFill>
                <a:latin typeface="STHeiti Light" charset="-122"/>
                <a:ea typeface="STHeiti Light" charset="-122"/>
                <a:cs typeface="STHeiti Light" charset="-122"/>
              </a:rPr>
              <a:t>标准统一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）</a:t>
            </a:r>
          </a:p>
          <a:p>
            <a:pPr marL="0" marR="0" indent="0" algn="l" defTabSz="914400" rtl="0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 </a:t>
            </a: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          </a:t>
            </a:r>
            <a:r>
              <a:rPr kumimoji="0" lang="zh-CN" altLang="en-US" b="0" i="0" u="none" strike="noStrike" cap="none" spc="0" normalizeH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 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颜色（整体，统一，鲜明），一个主色系，科技多以冷色，浅色，深色为主。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               </a:t>
            </a:r>
          </a:p>
          <a:p>
            <a:pPr marL="0" marR="0" indent="0" algn="l" defTabSz="914400" rtl="0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              字体（纤细，柔和）</a:t>
            </a:r>
          </a:p>
          <a:p>
            <a:pPr marL="0" marR="0" indent="0" algn="l" defTabSz="914400" rtl="0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 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              按钮，图标（主要涉及交互上的体验，移上去，点击，移出的不同效果）。</a:t>
            </a:r>
          </a:p>
          <a:p>
            <a:pPr marL="0" marR="0" indent="0" algn="l" defTabSz="914400" rtl="0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               列表，文本主要空间合适。减少线条的影响。</a:t>
            </a:r>
          </a:p>
          <a:p>
            <a:pPr marL="0" marR="0" indent="0" algn="l" defTabSz="914400" rtl="0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 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              图表：颜色鲜明，空间适合，显示内容少。</a:t>
            </a:r>
          </a:p>
          <a:p>
            <a:pPr marL="0" marR="0" indent="0" algn="l" defTabSz="914400" rtl="0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               微交互：一些按钮，页面的等待，移动上去的提示</a:t>
            </a:r>
            <a:endParaRPr kumimoji="0" lang="zh-CN" altLang="en-US" sz="1400" b="0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STHeiti Light" charset="-122"/>
              <a:ea typeface="STHeiti Light" charset="-122"/>
              <a:cs typeface="STHeiti Light" charset="-122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               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STHeiti Light" charset="-122"/>
              <a:ea typeface="STHeiti Light" charset="-122"/>
              <a:cs typeface="STHeiti Light" charset="-122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64093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矩形"/>
          <p:cNvSpPr/>
          <p:nvPr/>
        </p:nvSpPr>
        <p:spPr>
          <a:xfrm>
            <a:off x="0" y="6365875"/>
            <a:ext cx="10425113" cy="492125"/>
          </a:xfrm>
          <a:prstGeom prst="rect">
            <a:avLst/>
          </a:prstGeom>
          <a:solidFill>
            <a:srgbClr val="F16D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862012"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49" name="权益说明（尾标）.png" descr="权益说明（尾标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6837" y="5424487"/>
            <a:ext cx="2524126" cy="234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slogan.png" descr="sloga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36950" y="3343275"/>
            <a:ext cx="5148263" cy="806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LOGO上下组合透明底.png" descr="LOGO上下组合透明底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40300" y="1628775"/>
            <a:ext cx="2341563" cy="13906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9" name="成组"/>
          <p:cNvGrpSpPr/>
          <p:nvPr/>
        </p:nvGrpSpPr>
        <p:grpSpPr>
          <a:xfrm>
            <a:off x="10425112" y="3973512"/>
            <a:ext cx="927101" cy="925513"/>
            <a:chOff x="0" y="0"/>
            <a:chExt cx="927100" cy="925512"/>
          </a:xfrm>
        </p:grpSpPr>
        <p:pic>
          <p:nvPicPr>
            <p:cNvPr id="252" name="image.jpeg" descr="image.jpe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927100" cy="9255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3" name="形状"/>
            <p:cNvSpPr/>
            <p:nvPr/>
          </p:nvSpPr>
          <p:spPr>
            <a:xfrm>
              <a:off x="355879" y="354515"/>
              <a:ext cx="214586" cy="213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92" y="0"/>
                  </a:moveTo>
                  <a:lnTo>
                    <a:pt x="608" y="0"/>
                  </a:lnTo>
                  <a:lnTo>
                    <a:pt x="0" y="534"/>
                  </a:lnTo>
                  <a:lnTo>
                    <a:pt x="0" y="20989"/>
                  </a:lnTo>
                  <a:lnTo>
                    <a:pt x="608" y="21600"/>
                  </a:lnTo>
                  <a:lnTo>
                    <a:pt x="20992" y="21600"/>
                  </a:lnTo>
                  <a:lnTo>
                    <a:pt x="21600" y="20989"/>
                  </a:lnTo>
                  <a:lnTo>
                    <a:pt x="21600" y="534"/>
                  </a:lnTo>
                  <a:lnTo>
                    <a:pt x="20992" y="0"/>
                  </a:lnTo>
                </a:path>
              </a:pathLst>
            </a:custGeom>
            <a:solidFill>
              <a:srgbClr val="F15A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258" name="成组"/>
            <p:cNvGrpSpPr/>
            <p:nvPr/>
          </p:nvGrpSpPr>
          <p:grpSpPr>
            <a:xfrm>
              <a:off x="379302" y="395247"/>
              <a:ext cx="167740" cy="132001"/>
              <a:chOff x="0" y="0"/>
              <a:chExt cx="167739" cy="132000"/>
            </a:xfrm>
          </p:grpSpPr>
          <p:sp>
            <p:nvSpPr>
              <p:cNvPr id="254" name="形状"/>
              <p:cNvSpPr/>
              <p:nvPr/>
            </p:nvSpPr>
            <p:spPr>
              <a:xfrm>
                <a:off x="-1" y="1508"/>
                <a:ext cx="73293" cy="130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6" y="0"/>
                    </a:moveTo>
                    <a:lnTo>
                      <a:pt x="668" y="749"/>
                    </a:lnTo>
                    <a:lnTo>
                      <a:pt x="0" y="1748"/>
                    </a:lnTo>
                    <a:lnTo>
                      <a:pt x="668" y="2622"/>
                    </a:lnTo>
                    <a:lnTo>
                      <a:pt x="15365" y="21600"/>
                    </a:lnTo>
                    <a:lnTo>
                      <a:pt x="21600" y="12860"/>
                    </a:lnTo>
                    <a:lnTo>
                      <a:pt x="15142" y="12860"/>
                    </a:lnTo>
                    <a:lnTo>
                      <a:pt x="6235" y="1249"/>
                    </a:lnTo>
                    <a:lnTo>
                      <a:pt x="5567" y="375"/>
                    </a:lnTo>
                    <a:lnTo>
                      <a:pt x="3786" y="0"/>
                    </a:ln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5" name="形状"/>
              <p:cNvSpPr/>
              <p:nvPr/>
            </p:nvSpPr>
            <p:spPr>
              <a:xfrm>
                <a:off x="83869" y="54308"/>
                <a:ext cx="54403" cy="77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700" y="0"/>
                    </a:moveTo>
                    <a:lnTo>
                      <a:pt x="0" y="0"/>
                    </a:lnTo>
                    <a:lnTo>
                      <a:pt x="12600" y="21600"/>
                    </a:lnTo>
                    <a:lnTo>
                      <a:pt x="21600" y="6920"/>
                    </a:lnTo>
                    <a:lnTo>
                      <a:pt x="12900" y="6920"/>
                    </a:lnTo>
                    <a:lnTo>
                      <a:pt x="8700" y="0"/>
                    </a:ln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6" name="形状"/>
              <p:cNvSpPr/>
              <p:nvPr/>
            </p:nvSpPr>
            <p:spPr>
              <a:xfrm>
                <a:off x="51379" y="-1"/>
                <a:ext cx="54403" cy="792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900" y="0"/>
                    </a:moveTo>
                    <a:lnTo>
                      <a:pt x="0" y="21600"/>
                    </a:lnTo>
                    <a:lnTo>
                      <a:pt x="8700" y="21600"/>
                    </a:lnTo>
                    <a:lnTo>
                      <a:pt x="12900" y="14811"/>
                    </a:lnTo>
                    <a:lnTo>
                      <a:pt x="21600" y="14811"/>
                    </a:lnTo>
                    <a:lnTo>
                      <a:pt x="12900" y="0"/>
                    </a:ln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7" name="形状"/>
              <p:cNvSpPr/>
              <p:nvPr/>
            </p:nvSpPr>
            <p:spPr>
              <a:xfrm>
                <a:off x="116359" y="1508"/>
                <a:ext cx="51381" cy="77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200" y="0"/>
                    </a:moveTo>
                    <a:lnTo>
                      <a:pt x="13659" y="629"/>
                    </a:lnTo>
                    <a:lnTo>
                      <a:pt x="12706" y="2097"/>
                    </a:lnTo>
                    <a:lnTo>
                      <a:pt x="0" y="21600"/>
                    </a:lnTo>
                    <a:lnTo>
                      <a:pt x="9212" y="21600"/>
                    </a:lnTo>
                    <a:lnTo>
                      <a:pt x="20647" y="4404"/>
                    </a:lnTo>
                    <a:lnTo>
                      <a:pt x="21600" y="2936"/>
                    </a:lnTo>
                    <a:lnTo>
                      <a:pt x="20329" y="1258"/>
                    </a:lnTo>
                    <a:lnTo>
                      <a:pt x="18424" y="629"/>
                    </a:lnTo>
                    <a:lnTo>
                      <a:pt x="16200" y="0"/>
                    </a:ln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94" name="成组"/>
          <p:cNvGrpSpPr/>
          <p:nvPr/>
        </p:nvGrpSpPr>
        <p:grpSpPr>
          <a:xfrm>
            <a:off x="10425112" y="5124450"/>
            <a:ext cx="927101" cy="927100"/>
            <a:chOff x="0" y="0"/>
            <a:chExt cx="927100" cy="927100"/>
          </a:xfrm>
        </p:grpSpPr>
        <p:pic>
          <p:nvPicPr>
            <p:cNvPr id="260" name="image.jpeg" descr="image.jpe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27100" cy="927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4" name="成组"/>
            <p:cNvGrpSpPr/>
            <p:nvPr/>
          </p:nvGrpSpPr>
          <p:grpSpPr>
            <a:xfrm>
              <a:off x="531930" y="416326"/>
              <a:ext cx="78581" cy="78581"/>
              <a:chOff x="0" y="0"/>
              <a:chExt cx="78580" cy="78580"/>
            </a:xfrm>
          </p:grpSpPr>
          <p:sp>
            <p:nvSpPr>
              <p:cNvPr id="261" name="形状"/>
              <p:cNvSpPr/>
              <p:nvPr/>
            </p:nvSpPr>
            <p:spPr>
              <a:xfrm>
                <a:off x="-1" y="28712"/>
                <a:ext cx="49870" cy="498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618" y="0"/>
                    </a:moveTo>
                    <a:lnTo>
                      <a:pt x="1636" y="0"/>
                    </a:lnTo>
                    <a:lnTo>
                      <a:pt x="0" y="1309"/>
                    </a:lnTo>
                    <a:lnTo>
                      <a:pt x="0" y="2618"/>
                    </a:lnTo>
                    <a:lnTo>
                      <a:pt x="982" y="3273"/>
                    </a:lnTo>
                    <a:lnTo>
                      <a:pt x="18982" y="21600"/>
                    </a:lnTo>
                    <a:lnTo>
                      <a:pt x="20291" y="21600"/>
                    </a:lnTo>
                    <a:lnTo>
                      <a:pt x="21600" y="19964"/>
                    </a:lnTo>
                    <a:lnTo>
                      <a:pt x="21600" y="18982"/>
                    </a:lnTo>
                    <a:lnTo>
                      <a:pt x="13418" y="10800"/>
                    </a:lnTo>
                    <a:lnTo>
                      <a:pt x="16036" y="8182"/>
                    </a:lnTo>
                    <a:lnTo>
                      <a:pt x="10800" y="8182"/>
                    </a:lnTo>
                    <a:lnTo>
                      <a:pt x="2618" y="0"/>
                    </a:lnTo>
                  </a:path>
                </a:pathLst>
              </a:custGeom>
              <a:solidFill>
                <a:srgbClr val="4C4D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2" name="形状"/>
              <p:cNvSpPr/>
              <p:nvPr/>
            </p:nvSpPr>
            <p:spPr>
              <a:xfrm>
                <a:off x="54401" y="30223"/>
                <a:ext cx="24180" cy="188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125" y="0"/>
                    </a:moveTo>
                    <a:lnTo>
                      <a:pt x="0" y="0"/>
                    </a:lnTo>
                    <a:lnTo>
                      <a:pt x="16875" y="21600"/>
                    </a:lnTo>
                    <a:lnTo>
                      <a:pt x="18900" y="21600"/>
                    </a:lnTo>
                    <a:lnTo>
                      <a:pt x="21600" y="18144"/>
                    </a:lnTo>
                    <a:lnTo>
                      <a:pt x="21600" y="15552"/>
                    </a:lnTo>
                    <a:lnTo>
                      <a:pt x="20250" y="13824"/>
                    </a:lnTo>
                    <a:lnTo>
                      <a:pt x="10125" y="0"/>
                    </a:lnTo>
                  </a:path>
                </a:pathLst>
              </a:custGeom>
              <a:solidFill>
                <a:srgbClr val="4C4D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3" name="形状"/>
              <p:cNvSpPr/>
              <p:nvPr/>
            </p:nvSpPr>
            <p:spPr>
              <a:xfrm>
                <a:off x="24934" y="-1"/>
                <a:ext cx="40802" cy="476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200" y="0"/>
                    </a:moveTo>
                    <a:lnTo>
                      <a:pt x="4000" y="0"/>
                    </a:lnTo>
                    <a:lnTo>
                      <a:pt x="2400" y="1371"/>
                    </a:lnTo>
                    <a:lnTo>
                      <a:pt x="2400" y="2400"/>
                    </a:lnTo>
                    <a:lnTo>
                      <a:pt x="12400" y="11314"/>
                    </a:lnTo>
                    <a:lnTo>
                      <a:pt x="0" y="21600"/>
                    </a:lnTo>
                    <a:lnTo>
                      <a:pt x="6400" y="21600"/>
                    </a:lnTo>
                    <a:lnTo>
                      <a:pt x="15600" y="13714"/>
                    </a:lnTo>
                    <a:lnTo>
                      <a:pt x="21600" y="13714"/>
                    </a:lnTo>
                    <a:lnTo>
                      <a:pt x="6400" y="686"/>
                    </a:lnTo>
                    <a:lnTo>
                      <a:pt x="5200" y="0"/>
                    </a:lnTo>
                  </a:path>
                </a:pathLst>
              </a:custGeom>
              <a:solidFill>
                <a:srgbClr val="4C4D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67" name="成组"/>
            <p:cNvGrpSpPr/>
            <p:nvPr/>
          </p:nvGrpSpPr>
          <p:grpSpPr>
            <a:xfrm>
              <a:off x="408014" y="539486"/>
              <a:ext cx="64226" cy="64225"/>
              <a:chOff x="0" y="0"/>
              <a:chExt cx="64224" cy="64224"/>
            </a:xfrm>
          </p:grpSpPr>
          <p:sp>
            <p:nvSpPr>
              <p:cNvPr id="265" name="形状"/>
              <p:cNvSpPr/>
              <p:nvPr/>
            </p:nvSpPr>
            <p:spPr>
              <a:xfrm>
                <a:off x="18889" y="24934"/>
                <a:ext cx="45336" cy="392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760" y="0"/>
                    </a:moveTo>
                    <a:lnTo>
                      <a:pt x="0" y="0"/>
                    </a:lnTo>
                    <a:lnTo>
                      <a:pt x="18000" y="20769"/>
                    </a:lnTo>
                    <a:lnTo>
                      <a:pt x="19080" y="21600"/>
                    </a:lnTo>
                    <a:lnTo>
                      <a:pt x="20160" y="21600"/>
                    </a:lnTo>
                    <a:lnTo>
                      <a:pt x="21600" y="19938"/>
                    </a:lnTo>
                    <a:lnTo>
                      <a:pt x="21600" y="18692"/>
                    </a:lnTo>
                    <a:lnTo>
                      <a:pt x="20880" y="17862"/>
                    </a:lnTo>
                    <a:lnTo>
                      <a:pt x="5760" y="0"/>
                    </a:lnTo>
                  </a:path>
                </a:pathLst>
              </a:custGeom>
              <a:solidFill>
                <a:srgbClr val="4C4D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6" name="形状"/>
              <p:cNvSpPr/>
              <p:nvPr/>
            </p:nvSpPr>
            <p:spPr>
              <a:xfrm>
                <a:off x="-1" y="-1"/>
                <a:ext cx="38536" cy="385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82" y="0"/>
                    </a:moveTo>
                    <a:lnTo>
                      <a:pt x="18212" y="424"/>
                    </a:lnTo>
                    <a:lnTo>
                      <a:pt x="847" y="17365"/>
                    </a:lnTo>
                    <a:lnTo>
                      <a:pt x="0" y="18212"/>
                    </a:lnTo>
                    <a:lnTo>
                      <a:pt x="0" y="19906"/>
                    </a:lnTo>
                    <a:lnTo>
                      <a:pt x="847" y="20753"/>
                    </a:lnTo>
                    <a:lnTo>
                      <a:pt x="2118" y="21600"/>
                    </a:lnTo>
                    <a:lnTo>
                      <a:pt x="3388" y="21600"/>
                    </a:lnTo>
                    <a:lnTo>
                      <a:pt x="4235" y="20753"/>
                    </a:lnTo>
                    <a:lnTo>
                      <a:pt x="10588" y="13976"/>
                    </a:lnTo>
                    <a:lnTo>
                      <a:pt x="17365" y="13976"/>
                    </a:lnTo>
                    <a:lnTo>
                      <a:pt x="13976" y="11012"/>
                    </a:lnTo>
                    <a:lnTo>
                      <a:pt x="20329" y="4235"/>
                    </a:lnTo>
                    <a:lnTo>
                      <a:pt x="21600" y="3388"/>
                    </a:lnTo>
                    <a:lnTo>
                      <a:pt x="21600" y="2118"/>
                    </a:lnTo>
                    <a:lnTo>
                      <a:pt x="20329" y="1271"/>
                    </a:lnTo>
                    <a:lnTo>
                      <a:pt x="19482" y="0"/>
                    </a:lnTo>
                  </a:path>
                </a:pathLst>
              </a:custGeom>
              <a:solidFill>
                <a:srgbClr val="4C4D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71" name="成组"/>
            <p:cNvGrpSpPr/>
            <p:nvPr/>
          </p:nvGrpSpPr>
          <p:grpSpPr>
            <a:xfrm>
              <a:off x="448060" y="500195"/>
              <a:ext cx="78582" cy="78582"/>
              <a:chOff x="0" y="0"/>
              <a:chExt cx="78580" cy="78580"/>
            </a:xfrm>
          </p:grpSpPr>
          <p:sp>
            <p:nvSpPr>
              <p:cNvPr id="268" name="形状"/>
              <p:cNvSpPr/>
              <p:nvPr/>
            </p:nvSpPr>
            <p:spPr>
              <a:xfrm>
                <a:off x="0" y="0"/>
                <a:ext cx="56669" cy="785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48" y="0"/>
                    </a:moveTo>
                    <a:lnTo>
                      <a:pt x="12384" y="0"/>
                    </a:lnTo>
                    <a:lnTo>
                      <a:pt x="11808" y="415"/>
                    </a:lnTo>
                    <a:lnTo>
                      <a:pt x="576" y="8308"/>
                    </a:lnTo>
                    <a:lnTo>
                      <a:pt x="0" y="8723"/>
                    </a:lnTo>
                    <a:lnTo>
                      <a:pt x="0" y="9554"/>
                    </a:lnTo>
                    <a:lnTo>
                      <a:pt x="16704" y="21600"/>
                    </a:lnTo>
                    <a:lnTo>
                      <a:pt x="17856" y="21600"/>
                    </a:lnTo>
                    <a:lnTo>
                      <a:pt x="18432" y="21185"/>
                    </a:lnTo>
                    <a:lnTo>
                      <a:pt x="21600" y="18692"/>
                    </a:lnTo>
                    <a:lnTo>
                      <a:pt x="17280" y="18692"/>
                    </a:lnTo>
                    <a:lnTo>
                      <a:pt x="11808" y="14746"/>
                    </a:lnTo>
                    <a:lnTo>
                      <a:pt x="13824" y="13085"/>
                    </a:lnTo>
                    <a:lnTo>
                      <a:pt x="9504" y="13085"/>
                    </a:lnTo>
                    <a:lnTo>
                      <a:pt x="4032" y="9138"/>
                    </a:lnTo>
                    <a:lnTo>
                      <a:pt x="13824" y="1869"/>
                    </a:lnTo>
                    <a:lnTo>
                      <a:pt x="14400" y="1454"/>
                    </a:lnTo>
                    <a:lnTo>
                      <a:pt x="14400" y="831"/>
                    </a:lnTo>
                    <a:lnTo>
                      <a:pt x="13248" y="0"/>
                    </a:lnTo>
                  </a:path>
                </a:pathLst>
              </a:custGeom>
              <a:solidFill>
                <a:srgbClr val="4C4D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9" name="形状"/>
              <p:cNvSpPr/>
              <p:nvPr/>
            </p:nvSpPr>
            <p:spPr>
              <a:xfrm>
                <a:off x="45334" y="40801"/>
                <a:ext cx="33247" cy="272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36" y="0"/>
                    </a:moveTo>
                    <a:lnTo>
                      <a:pt x="18164" y="0"/>
                    </a:lnTo>
                    <a:lnTo>
                      <a:pt x="17182" y="1200"/>
                    </a:lnTo>
                    <a:lnTo>
                      <a:pt x="0" y="21600"/>
                    </a:lnTo>
                    <a:lnTo>
                      <a:pt x="7364" y="21600"/>
                    </a:lnTo>
                    <a:lnTo>
                      <a:pt x="21600" y="4200"/>
                    </a:lnTo>
                    <a:lnTo>
                      <a:pt x="21600" y="2400"/>
                    </a:lnTo>
                    <a:lnTo>
                      <a:pt x="19636" y="0"/>
                    </a:lnTo>
                  </a:path>
                </a:pathLst>
              </a:custGeom>
              <a:solidFill>
                <a:srgbClr val="4C4D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70" name="形状"/>
              <p:cNvSpPr/>
              <p:nvPr/>
            </p:nvSpPr>
            <p:spPr>
              <a:xfrm>
                <a:off x="24934" y="24178"/>
                <a:ext cx="29468" cy="23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723" y="0"/>
                    </a:moveTo>
                    <a:lnTo>
                      <a:pt x="16062" y="1394"/>
                    </a:lnTo>
                    <a:lnTo>
                      <a:pt x="0" y="21600"/>
                    </a:lnTo>
                    <a:lnTo>
                      <a:pt x="8308" y="21600"/>
                    </a:lnTo>
                    <a:lnTo>
                      <a:pt x="20492" y="6968"/>
                    </a:lnTo>
                    <a:lnTo>
                      <a:pt x="21600" y="5574"/>
                    </a:lnTo>
                    <a:lnTo>
                      <a:pt x="21600" y="2787"/>
                    </a:lnTo>
                    <a:lnTo>
                      <a:pt x="19385" y="0"/>
                    </a:lnTo>
                    <a:lnTo>
                      <a:pt x="17723" y="0"/>
                    </a:lnTo>
                  </a:path>
                </a:pathLst>
              </a:custGeom>
              <a:solidFill>
                <a:srgbClr val="4C4D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75" name="成组"/>
            <p:cNvGrpSpPr/>
            <p:nvPr/>
          </p:nvGrpSpPr>
          <p:grpSpPr>
            <a:xfrm>
              <a:off x="497929" y="463927"/>
              <a:ext cx="64981" cy="64226"/>
              <a:chOff x="0" y="0"/>
              <a:chExt cx="64980" cy="64224"/>
            </a:xfrm>
          </p:grpSpPr>
          <p:sp>
            <p:nvSpPr>
              <p:cNvPr id="272" name="形状"/>
              <p:cNvSpPr/>
              <p:nvPr/>
            </p:nvSpPr>
            <p:spPr>
              <a:xfrm>
                <a:off x="0" y="0"/>
                <a:ext cx="51380" cy="64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165" y="0"/>
                    </a:moveTo>
                    <a:lnTo>
                      <a:pt x="6671" y="1016"/>
                    </a:lnTo>
                    <a:lnTo>
                      <a:pt x="3812" y="3049"/>
                    </a:lnTo>
                    <a:lnTo>
                      <a:pt x="635" y="7369"/>
                    </a:lnTo>
                    <a:lnTo>
                      <a:pt x="0" y="12198"/>
                    </a:lnTo>
                    <a:lnTo>
                      <a:pt x="1906" y="16772"/>
                    </a:lnTo>
                    <a:lnTo>
                      <a:pt x="7624" y="20329"/>
                    </a:lnTo>
                    <a:lnTo>
                      <a:pt x="13659" y="21600"/>
                    </a:lnTo>
                    <a:lnTo>
                      <a:pt x="19059" y="21092"/>
                    </a:lnTo>
                    <a:lnTo>
                      <a:pt x="21600" y="19059"/>
                    </a:lnTo>
                    <a:lnTo>
                      <a:pt x="15565" y="19059"/>
                    </a:lnTo>
                    <a:lnTo>
                      <a:pt x="9529" y="18551"/>
                    </a:lnTo>
                    <a:lnTo>
                      <a:pt x="4765" y="13722"/>
                    </a:lnTo>
                    <a:lnTo>
                      <a:pt x="3812" y="9402"/>
                    </a:lnTo>
                    <a:lnTo>
                      <a:pt x="5718" y="5591"/>
                    </a:lnTo>
                    <a:lnTo>
                      <a:pt x="8259" y="3558"/>
                    </a:lnTo>
                    <a:lnTo>
                      <a:pt x="11118" y="2795"/>
                    </a:lnTo>
                    <a:lnTo>
                      <a:pt x="14929" y="2795"/>
                    </a:lnTo>
                    <a:lnTo>
                      <a:pt x="15565" y="2033"/>
                    </a:lnTo>
                    <a:lnTo>
                      <a:pt x="15565" y="508"/>
                    </a:lnTo>
                    <a:lnTo>
                      <a:pt x="14929" y="0"/>
                    </a:lnTo>
                    <a:lnTo>
                      <a:pt x="10165" y="0"/>
                    </a:lnTo>
                  </a:path>
                </a:pathLst>
              </a:custGeom>
              <a:solidFill>
                <a:srgbClr val="4C4D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73" name="形状"/>
              <p:cNvSpPr/>
              <p:nvPr/>
            </p:nvSpPr>
            <p:spPr>
              <a:xfrm>
                <a:off x="37023" y="27956"/>
                <a:ext cx="27958" cy="28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32" y="0"/>
                    </a:moveTo>
                    <a:lnTo>
                      <a:pt x="16930" y="0"/>
                    </a:lnTo>
                    <a:lnTo>
                      <a:pt x="15762" y="1137"/>
                    </a:lnTo>
                    <a:lnTo>
                      <a:pt x="15762" y="7958"/>
                    </a:lnTo>
                    <a:lnTo>
                      <a:pt x="13427" y="13074"/>
                    </a:lnTo>
                    <a:lnTo>
                      <a:pt x="9924" y="16484"/>
                    </a:lnTo>
                    <a:lnTo>
                      <a:pt x="0" y="21600"/>
                    </a:lnTo>
                    <a:lnTo>
                      <a:pt x="11092" y="21600"/>
                    </a:lnTo>
                    <a:lnTo>
                      <a:pt x="17514" y="15347"/>
                    </a:lnTo>
                    <a:lnTo>
                      <a:pt x="21600" y="6821"/>
                    </a:lnTo>
                    <a:lnTo>
                      <a:pt x="21600" y="1137"/>
                    </a:lnTo>
                    <a:lnTo>
                      <a:pt x="20432" y="0"/>
                    </a:lnTo>
                  </a:path>
                </a:pathLst>
              </a:custGeom>
              <a:solidFill>
                <a:srgbClr val="4C4D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74" name="线条"/>
              <p:cNvSpPr/>
              <p:nvPr/>
            </p:nvSpPr>
            <p:spPr>
              <a:xfrm flipH="1" flipV="1">
                <a:off x="28784" y="8311"/>
                <a:ext cx="12701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78" name="成组"/>
            <p:cNvGrpSpPr/>
            <p:nvPr/>
          </p:nvGrpSpPr>
          <p:grpSpPr>
            <a:xfrm>
              <a:off x="395925" y="434460"/>
              <a:ext cx="68759" cy="66492"/>
              <a:chOff x="0" y="0"/>
              <a:chExt cx="68758" cy="66491"/>
            </a:xfrm>
          </p:grpSpPr>
          <p:sp>
            <p:nvSpPr>
              <p:cNvPr id="276" name="形状"/>
              <p:cNvSpPr/>
              <p:nvPr/>
            </p:nvSpPr>
            <p:spPr>
              <a:xfrm>
                <a:off x="0" y="0"/>
                <a:ext cx="58936" cy="66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92" y="0"/>
                    </a:moveTo>
                    <a:lnTo>
                      <a:pt x="5538" y="1473"/>
                    </a:lnTo>
                    <a:lnTo>
                      <a:pt x="3877" y="2700"/>
                    </a:lnTo>
                    <a:lnTo>
                      <a:pt x="831" y="6873"/>
                    </a:lnTo>
                    <a:lnTo>
                      <a:pt x="0" y="11536"/>
                    </a:lnTo>
                    <a:lnTo>
                      <a:pt x="1662" y="15955"/>
                    </a:lnTo>
                    <a:lnTo>
                      <a:pt x="6646" y="19882"/>
                    </a:lnTo>
                    <a:lnTo>
                      <a:pt x="11631" y="21600"/>
                    </a:lnTo>
                    <a:lnTo>
                      <a:pt x="16338" y="21355"/>
                    </a:lnTo>
                    <a:lnTo>
                      <a:pt x="20492" y="19636"/>
                    </a:lnTo>
                    <a:lnTo>
                      <a:pt x="21600" y="18164"/>
                    </a:lnTo>
                    <a:lnTo>
                      <a:pt x="13846" y="18164"/>
                    </a:lnTo>
                    <a:lnTo>
                      <a:pt x="8862" y="17427"/>
                    </a:lnTo>
                    <a:lnTo>
                      <a:pt x="4985" y="12764"/>
                    </a:lnTo>
                    <a:lnTo>
                      <a:pt x="4708" y="8591"/>
                    </a:lnTo>
                    <a:lnTo>
                      <a:pt x="9969" y="4418"/>
                    </a:lnTo>
                    <a:lnTo>
                      <a:pt x="14400" y="3682"/>
                    </a:lnTo>
                    <a:lnTo>
                      <a:pt x="21046" y="3682"/>
                    </a:lnTo>
                    <a:lnTo>
                      <a:pt x="19385" y="2209"/>
                    </a:lnTo>
                    <a:lnTo>
                      <a:pt x="14400" y="245"/>
                    </a:lnTo>
                    <a:lnTo>
                      <a:pt x="9692" y="0"/>
                    </a:lnTo>
                  </a:path>
                </a:pathLst>
              </a:custGeom>
              <a:solidFill>
                <a:srgbClr val="F15A2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77" name="形状"/>
              <p:cNvSpPr/>
              <p:nvPr/>
            </p:nvSpPr>
            <p:spPr>
              <a:xfrm>
                <a:off x="37779" y="11333"/>
                <a:ext cx="30980" cy="445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698" y="0"/>
                    </a:moveTo>
                    <a:lnTo>
                      <a:pt x="1054" y="0"/>
                    </a:lnTo>
                    <a:lnTo>
                      <a:pt x="8429" y="2197"/>
                    </a:lnTo>
                    <a:lnTo>
                      <a:pt x="13698" y="8786"/>
                    </a:lnTo>
                    <a:lnTo>
                      <a:pt x="12117" y="15376"/>
                    </a:lnTo>
                    <a:lnTo>
                      <a:pt x="9483" y="18305"/>
                    </a:lnTo>
                    <a:lnTo>
                      <a:pt x="0" y="21600"/>
                    </a:lnTo>
                    <a:lnTo>
                      <a:pt x="14751" y="21600"/>
                    </a:lnTo>
                    <a:lnTo>
                      <a:pt x="19493" y="17207"/>
                    </a:lnTo>
                    <a:lnTo>
                      <a:pt x="21600" y="10617"/>
                    </a:lnTo>
                    <a:lnTo>
                      <a:pt x="20020" y="4027"/>
                    </a:lnTo>
                    <a:lnTo>
                      <a:pt x="13698" y="0"/>
                    </a:lnTo>
                  </a:path>
                </a:pathLst>
              </a:custGeom>
              <a:solidFill>
                <a:srgbClr val="F15A2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83" name="成组"/>
            <p:cNvGrpSpPr/>
            <p:nvPr/>
          </p:nvGrpSpPr>
          <p:grpSpPr>
            <a:xfrm>
              <a:off x="315833" y="471483"/>
              <a:ext cx="94449" cy="95205"/>
              <a:chOff x="0" y="0"/>
              <a:chExt cx="94447" cy="95203"/>
            </a:xfrm>
          </p:grpSpPr>
          <p:sp>
            <p:nvSpPr>
              <p:cNvPr id="279" name="形状"/>
              <p:cNvSpPr/>
              <p:nvPr/>
            </p:nvSpPr>
            <p:spPr>
              <a:xfrm>
                <a:off x="0" y="57424"/>
                <a:ext cx="69514" cy="37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43" y="0"/>
                    </a:moveTo>
                    <a:lnTo>
                      <a:pt x="704" y="864"/>
                    </a:lnTo>
                    <a:lnTo>
                      <a:pt x="0" y="4320"/>
                    </a:lnTo>
                    <a:lnTo>
                      <a:pt x="235" y="6048"/>
                    </a:lnTo>
                    <a:lnTo>
                      <a:pt x="21600" y="21600"/>
                    </a:lnTo>
                    <a:lnTo>
                      <a:pt x="18783" y="9936"/>
                    </a:lnTo>
                    <a:lnTo>
                      <a:pt x="15026" y="9936"/>
                    </a:lnTo>
                    <a:lnTo>
                      <a:pt x="1643" y="0"/>
                    </a:lnTo>
                  </a:path>
                </a:pathLst>
              </a:custGeom>
              <a:solidFill>
                <a:srgbClr val="F15A2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80" name="形状"/>
              <p:cNvSpPr/>
              <p:nvPr/>
            </p:nvSpPr>
            <p:spPr>
              <a:xfrm>
                <a:off x="29467" y="30223"/>
                <a:ext cx="58181" cy="44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7013" y="21600"/>
                    </a:lnTo>
                    <a:lnTo>
                      <a:pt x="11501" y="21600"/>
                    </a:lnTo>
                    <a:lnTo>
                      <a:pt x="8135" y="10251"/>
                    </a:lnTo>
                    <a:lnTo>
                      <a:pt x="21600" y="10251"/>
                    </a:lnTo>
                    <a:lnTo>
                      <a:pt x="21039" y="8786"/>
                    </a:lnTo>
                    <a:lnTo>
                      <a:pt x="16551" y="878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15A2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81" name="三角形"/>
              <p:cNvSpPr/>
              <p:nvPr/>
            </p:nvSpPr>
            <p:spPr>
              <a:xfrm>
                <a:off x="51379" y="51379"/>
                <a:ext cx="43069" cy="188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89" y="0"/>
                    </a:moveTo>
                    <a:lnTo>
                      <a:pt x="0" y="0"/>
                    </a:lnTo>
                    <a:lnTo>
                      <a:pt x="21600" y="21600"/>
                    </a:lnTo>
                    <a:lnTo>
                      <a:pt x="18189" y="0"/>
                    </a:lnTo>
                  </a:path>
                </a:pathLst>
              </a:custGeom>
              <a:solidFill>
                <a:srgbClr val="F15A2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82" name="形状"/>
              <p:cNvSpPr/>
              <p:nvPr/>
            </p:nvSpPr>
            <p:spPr>
              <a:xfrm>
                <a:off x="56668" y="0"/>
                <a:ext cx="29469" cy="483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538" y="0"/>
                    </a:moveTo>
                    <a:lnTo>
                      <a:pt x="1108" y="1012"/>
                    </a:lnTo>
                    <a:lnTo>
                      <a:pt x="0" y="2700"/>
                    </a:lnTo>
                    <a:lnTo>
                      <a:pt x="12738" y="21600"/>
                    </a:lnTo>
                    <a:lnTo>
                      <a:pt x="21600" y="21600"/>
                    </a:lnTo>
                    <a:lnTo>
                      <a:pt x="8862" y="2025"/>
                    </a:lnTo>
                    <a:lnTo>
                      <a:pt x="8308" y="675"/>
                    </a:lnTo>
                    <a:lnTo>
                      <a:pt x="5538" y="0"/>
                    </a:lnTo>
                  </a:path>
                </a:pathLst>
              </a:custGeom>
              <a:solidFill>
                <a:srgbClr val="F15A2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86" name="成组"/>
            <p:cNvGrpSpPr/>
            <p:nvPr/>
          </p:nvGrpSpPr>
          <p:grpSpPr>
            <a:xfrm>
              <a:off x="492639" y="323389"/>
              <a:ext cx="71782" cy="73292"/>
              <a:chOff x="0" y="0"/>
              <a:chExt cx="71780" cy="73291"/>
            </a:xfrm>
          </p:grpSpPr>
          <p:sp>
            <p:nvSpPr>
              <p:cNvPr id="284" name="形状"/>
              <p:cNvSpPr/>
              <p:nvPr/>
            </p:nvSpPr>
            <p:spPr>
              <a:xfrm>
                <a:off x="0" y="29467"/>
                <a:ext cx="62714" cy="438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602" y="0"/>
                    </a:moveTo>
                    <a:lnTo>
                      <a:pt x="1301" y="0"/>
                    </a:lnTo>
                    <a:lnTo>
                      <a:pt x="520" y="1117"/>
                    </a:lnTo>
                    <a:lnTo>
                      <a:pt x="0" y="2234"/>
                    </a:lnTo>
                    <a:lnTo>
                      <a:pt x="0" y="3724"/>
                    </a:lnTo>
                    <a:lnTo>
                      <a:pt x="520" y="4841"/>
                    </a:lnTo>
                    <a:lnTo>
                      <a:pt x="9369" y="17503"/>
                    </a:lnTo>
                    <a:lnTo>
                      <a:pt x="13793" y="21228"/>
                    </a:lnTo>
                    <a:lnTo>
                      <a:pt x="18737" y="21600"/>
                    </a:lnTo>
                    <a:lnTo>
                      <a:pt x="21600" y="17131"/>
                    </a:lnTo>
                    <a:lnTo>
                      <a:pt x="17957" y="17131"/>
                    </a:lnTo>
                    <a:lnTo>
                      <a:pt x="14313" y="16759"/>
                    </a:lnTo>
                    <a:lnTo>
                      <a:pt x="2602" y="0"/>
                    </a:lnTo>
                  </a:path>
                </a:pathLst>
              </a:custGeom>
              <a:solidFill>
                <a:srgbClr val="F15A2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85" name="形状"/>
              <p:cNvSpPr/>
              <p:nvPr/>
            </p:nvSpPr>
            <p:spPr>
              <a:xfrm>
                <a:off x="28712" y="0"/>
                <a:ext cx="43069" cy="64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68" y="0"/>
                    </a:moveTo>
                    <a:lnTo>
                      <a:pt x="2274" y="0"/>
                    </a:lnTo>
                    <a:lnTo>
                      <a:pt x="0" y="1525"/>
                    </a:lnTo>
                    <a:lnTo>
                      <a:pt x="0" y="2795"/>
                    </a:lnTo>
                    <a:lnTo>
                      <a:pt x="17053" y="14231"/>
                    </a:lnTo>
                    <a:lnTo>
                      <a:pt x="17432" y="17534"/>
                    </a:lnTo>
                    <a:lnTo>
                      <a:pt x="11747" y="21600"/>
                    </a:lnTo>
                    <a:lnTo>
                      <a:pt x="17053" y="21600"/>
                    </a:lnTo>
                    <a:lnTo>
                      <a:pt x="19326" y="20075"/>
                    </a:lnTo>
                    <a:lnTo>
                      <a:pt x="21600" y="15755"/>
                    </a:lnTo>
                    <a:lnTo>
                      <a:pt x="20463" y="11689"/>
                    </a:lnTo>
                    <a:lnTo>
                      <a:pt x="5305" y="762"/>
                    </a:lnTo>
                    <a:lnTo>
                      <a:pt x="4168" y="0"/>
                    </a:lnTo>
                  </a:path>
                </a:pathLst>
              </a:custGeom>
              <a:solidFill>
                <a:srgbClr val="F15A2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93" name="成组"/>
            <p:cNvGrpSpPr/>
            <p:nvPr/>
          </p:nvGrpSpPr>
          <p:grpSpPr>
            <a:xfrm>
              <a:off x="451082" y="380058"/>
              <a:ext cx="81154" cy="68003"/>
              <a:chOff x="0" y="0"/>
              <a:chExt cx="81152" cy="68002"/>
            </a:xfrm>
          </p:grpSpPr>
          <p:sp>
            <p:nvSpPr>
              <p:cNvPr id="287" name="形状"/>
              <p:cNvSpPr/>
              <p:nvPr/>
            </p:nvSpPr>
            <p:spPr>
              <a:xfrm>
                <a:off x="0" y="0"/>
                <a:ext cx="59692" cy="680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210" y="0"/>
                    </a:moveTo>
                    <a:lnTo>
                      <a:pt x="6015" y="1200"/>
                    </a:lnTo>
                    <a:lnTo>
                      <a:pt x="1914" y="5520"/>
                    </a:lnTo>
                    <a:lnTo>
                      <a:pt x="0" y="9840"/>
                    </a:lnTo>
                    <a:lnTo>
                      <a:pt x="0" y="13920"/>
                    </a:lnTo>
                    <a:lnTo>
                      <a:pt x="2187" y="17520"/>
                    </a:lnTo>
                    <a:lnTo>
                      <a:pt x="6835" y="20640"/>
                    </a:lnTo>
                    <a:lnTo>
                      <a:pt x="12030" y="21600"/>
                    </a:lnTo>
                    <a:lnTo>
                      <a:pt x="16678" y="20880"/>
                    </a:lnTo>
                    <a:lnTo>
                      <a:pt x="20233" y="18000"/>
                    </a:lnTo>
                    <a:lnTo>
                      <a:pt x="13124" y="18000"/>
                    </a:lnTo>
                    <a:lnTo>
                      <a:pt x="7929" y="17280"/>
                    </a:lnTo>
                    <a:lnTo>
                      <a:pt x="4375" y="12960"/>
                    </a:lnTo>
                    <a:lnTo>
                      <a:pt x="4101" y="8640"/>
                    </a:lnTo>
                    <a:lnTo>
                      <a:pt x="9023" y="4800"/>
                    </a:lnTo>
                    <a:lnTo>
                      <a:pt x="13671" y="3840"/>
                    </a:lnTo>
                    <a:lnTo>
                      <a:pt x="21600" y="3840"/>
                    </a:lnTo>
                    <a:lnTo>
                      <a:pt x="20780" y="3120"/>
                    </a:lnTo>
                    <a:lnTo>
                      <a:pt x="16132" y="480"/>
                    </a:lnTo>
                    <a:lnTo>
                      <a:pt x="11210" y="0"/>
                    </a:lnTo>
                  </a:path>
                </a:pathLst>
              </a:custGeom>
              <a:solidFill>
                <a:srgbClr val="F15A2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88" name="形状"/>
              <p:cNvSpPr/>
              <p:nvPr/>
            </p:nvSpPr>
            <p:spPr>
              <a:xfrm>
                <a:off x="36267" y="27956"/>
                <a:ext cx="43070" cy="28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63" y="0"/>
                    </a:moveTo>
                    <a:lnTo>
                      <a:pt x="3789" y="0"/>
                    </a:lnTo>
                    <a:lnTo>
                      <a:pt x="2653" y="2274"/>
                    </a:lnTo>
                    <a:lnTo>
                      <a:pt x="2653" y="6821"/>
                    </a:lnTo>
                    <a:lnTo>
                      <a:pt x="3789" y="9095"/>
                    </a:lnTo>
                    <a:lnTo>
                      <a:pt x="9474" y="9095"/>
                    </a:lnTo>
                    <a:lnTo>
                      <a:pt x="9095" y="11937"/>
                    </a:lnTo>
                    <a:lnTo>
                      <a:pt x="7958" y="14779"/>
                    </a:lnTo>
                    <a:lnTo>
                      <a:pt x="6442" y="17053"/>
                    </a:lnTo>
                    <a:lnTo>
                      <a:pt x="0" y="21600"/>
                    </a:lnTo>
                    <a:lnTo>
                      <a:pt x="9853" y="21600"/>
                    </a:lnTo>
                    <a:lnTo>
                      <a:pt x="12505" y="18189"/>
                    </a:lnTo>
                    <a:lnTo>
                      <a:pt x="15158" y="10232"/>
                    </a:lnTo>
                    <a:lnTo>
                      <a:pt x="18947" y="9095"/>
                    </a:lnTo>
                    <a:lnTo>
                      <a:pt x="19705" y="9095"/>
                    </a:lnTo>
                    <a:lnTo>
                      <a:pt x="20463" y="8526"/>
                    </a:lnTo>
                    <a:lnTo>
                      <a:pt x="20842" y="7389"/>
                    </a:lnTo>
                    <a:lnTo>
                      <a:pt x="21221" y="6821"/>
                    </a:lnTo>
                    <a:lnTo>
                      <a:pt x="21600" y="5684"/>
                    </a:lnTo>
                    <a:lnTo>
                      <a:pt x="21600" y="2274"/>
                    </a:lnTo>
                    <a:lnTo>
                      <a:pt x="20463" y="0"/>
                    </a:lnTo>
                  </a:path>
                </a:pathLst>
              </a:custGeom>
              <a:solidFill>
                <a:srgbClr val="F15A2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291" name="成组"/>
              <p:cNvGrpSpPr/>
              <p:nvPr/>
            </p:nvGrpSpPr>
            <p:grpSpPr>
              <a:xfrm>
                <a:off x="68452" y="40045"/>
                <a:ext cx="12701" cy="1"/>
                <a:chOff x="0" y="0"/>
                <a:chExt cx="12700" cy="0"/>
              </a:xfrm>
            </p:grpSpPr>
            <p:sp>
              <p:nvSpPr>
                <p:cNvPr id="289" name="线条"/>
                <p:cNvSpPr/>
                <p:nvPr/>
              </p:nvSpPr>
              <p:spPr>
                <a:xfrm flipH="1" flipV="1">
                  <a:off x="0" y="-1"/>
                  <a:ext cx="12700" cy="1"/>
                </a:xfrm>
                <a:prstGeom prst="line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90" name="线条"/>
                <p:cNvSpPr/>
                <p:nvPr/>
              </p:nvSpPr>
              <p:spPr>
                <a:xfrm>
                  <a:off x="0" y="0"/>
                  <a:ext cx="12700" cy="0"/>
                </a:xfrm>
                <a:prstGeom prst="line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292" name="形状"/>
              <p:cNvSpPr/>
              <p:nvPr/>
            </p:nvSpPr>
            <p:spPr>
              <a:xfrm>
                <a:off x="37779" y="12089"/>
                <a:ext cx="29468" cy="158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062" y="0"/>
                    </a:moveTo>
                    <a:lnTo>
                      <a:pt x="0" y="0"/>
                    </a:lnTo>
                    <a:lnTo>
                      <a:pt x="7754" y="7200"/>
                    </a:lnTo>
                    <a:lnTo>
                      <a:pt x="10523" y="12343"/>
                    </a:lnTo>
                    <a:lnTo>
                      <a:pt x="12185" y="16457"/>
                    </a:lnTo>
                    <a:lnTo>
                      <a:pt x="12738" y="21600"/>
                    </a:lnTo>
                    <a:lnTo>
                      <a:pt x="21600" y="21600"/>
                    </a:lnTo>
                    <a:lnTo>
                      <a:pt x="20492" y="12343"/>
                    </a:lnTo>
                    <a:lnTo>
                      <a:pt x="18277" y="4114"/>
                    </a:lnTo>
                    <a:lnTo>
                      <a:pt x="16062" y="0"/>
                    </a:lnTo>
                  </a:path>
                </a:pathLst>
              </a:custGeom>
              <a:solidFill>
                <a:srgbClr val="F15A2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295" name="微信二维码"/>
          <p:cNvSpPr/>
          <p:nvPr/>
        </p:nvSpPr>
        <p:spPr>
          <a:xfrm>
            <a:off x="10406062" y="4886325"/>
            <a:ext cx="1262063" cy="281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微信二维码</a:t>
            </a:r>
          </a:p>
        </p:txBody>
      </p:sp>
      <p:sp>
        <p:nvSpPr>
          <p:cNvPr id="296" name="微博二维码"/>
          <p:cNvSpPr/>
          <p:nvPr/>
        </p:nvSpPr>
        <p:spPr>
          <a:xfrm>
            <a:off x="10425112" y="6051550"/>
            <a:ext cx="1262063" cy="281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微博二维码</a:t>
            </a:r>
          </a:p>
        </p:txBody>
      </p:sp>
      <p:sp>
        <p:nvSpPr>
          <p:cNvPr id="297" name="Hangzhou WOQU Technology Co., Ltd.       www.woqutech.com        0571 - 87770835"/>
          <p:cNvSpPr/>
          <p:nvPr/>
        </p:nvSpPr>
        <p:spPr>
          <a:xfrm>
            <a:off x="766762" y="6473825"/>
            <a:ext cx="7667626" cy="29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Hangzhou WOQU Technology Co., Ltd.       www.woqutech.com        0571 - 87770835</a:t>
            </a:r>
          </a:p>
        </p:txBody>
      </p:sp>
      <p:pic>
        <p:nvPicPr>
          <p:cNvPr id="298" name="权益说明（尾标）.png" descr="权益说明（尾标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97800" y="6515100"/>
            <a:ext cx="2522538" cy="234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故障处理思路"/>
          <p:cNvSpPr txBox="1">
            <a:spLocks/>
          </p:cNvSpPr>
          <p:nvPr/>
        </p:nvSpPr>
        <p:spPr>
          <a:xfrm>
            <a:off x="622675" y="760288"/>
            <a:ext cx="2233542" cy="421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45720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91440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137160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182880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Heiti" charset="-122"/>
                <a:ea typeface="STHeiti" charset="-122"/>
                <a:cs typeface="STHeiti" charset="-122"/>
              </a:rPr>
              <a:t>后台页面设计</a:t>
            </a:r>
            <a:endParaRPr lang="mr-IN" sz="2000" b="1" dirty="0">
              <a:solidFill>
                <a:schemeClr val="tx1">
                  <a:lumMod val="85000"/>
                  <a:lumOff val="15000"/>
                </a:schemeClr>
              </a:solidFill>
              <a:latin typeface="STHeiti" charset="-122"/>
              <a:ea typeface="STHeiti" charset="-122"/>
              <a:cs typeface="STHeit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02958" y="1812335"/>
            <a:ext cx="14958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STHeiti Light" charset="-122"/>
              <a:ea typeface="STHeiti Light" charset="-122"/>
              <a:cs typeface="STHeiti Light" charset="-122"/>
              <a:sym typeface="Calibri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5132" y="1658448"/>
            <a:ext cx="416704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一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.</a:t>
            </a:r>
            <a:r>
              <a:rPr kumimoji="0" lang="en-US" altLang="zh-CN" sz="1600" b="0" i="0" u="none" strike="noStrike" cap="none" spc="0" normalizeH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 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传统后台软件页面的设计（对比，找丑）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STHeiti Light" charset="-122"/>
              <a:ea typeface="STHeiti Light" charset="-122"/>
              <a:cs typeface="STHeiti Light" charset="-122"/>
              <a:sym typeface="Calibri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132" y="2241410"/>
            <a:ext cx="405438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二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.</a:t>
            </a:r>
            <a:r>
              <a:rPr kumimoji="0" lang="en-US" altLang="zh-CN" sz="1600" b="0" i="0" u="none" strike="noStrike" cap="none" spc="0" normalizeH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 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分析从哪几方面下手（分解）？？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STHeiti Light" charset="-122"/>
              <a:ea typeface="STHeiti Light" charset="-122"/>
              <a:cs typeface="STHeiti Light" charset="-122"/>
              <a:sym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45132" y="2824372"/>
            <a:ext cx="242146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三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. 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基本设计规律的介绍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STHeiti Light" charset="-122"/>
              <a:ea typeface="STHeiti Light" charset="-122"/>
              <a:cs typeface="STHeiti Light" charset="-122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4327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0055" y="2301654"/>
            <a:ext cx="4039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一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传统后台软件页面的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设计</a:t>
            </a:r>
            <a:endParaRPr lang="zh-CN" altLang="en-US" sz="2400" dirty="0">
              <a:solidFill>
                <a:srgbClr val="C00000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76832" y="3063711"/>
            <a:ext cx="6221691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用户的眼睛都是雪亮的，用户可能不懂设计，但知道产品好不好看（</a:t>
            </a: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UI</a:t>
            </a:r>
            <a:r>
              <a:rPr kumimoji="0" lang="zh-CN" altLang="en-US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视觉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），好不好用（</a:t>
            </a:r>
            <a:r>
              <a:rPr kumimoji="0" lang="zh-CN" altLang="en-US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交互设计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），能不能真的解决问题（</a:t>
            </a:r>
            <a:r>
              <a:rPr kumimoji="0" lang="zh-CN" altLang="en-US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产品需求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）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STHeiti Light" charset="-122"/>
              <a:ea typeface="STHeiti Light" charset="-122"/>
              <a:cs typeface="STHeiti Light" charset="-122"/>
              <a:sym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13543" y="2301654"/>
            <a:ext cx="2234152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STHeiti Light" charset="-122"/>
                <a:ea typeface="STHeiti Light" charset="-122"/>
                <a:cs typeface="STHeiti Light" charset="-122"/>
              </a:rPr>
              <a:t>（对比，找丑）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8817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" y="0"/>
            <a:ext cx="11357871" cy="715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256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43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658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84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3463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97" y="0"/>
            <a:ext cx="7571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917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56322" y="2139885"/>
            <a:ext cx="5788058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就是觉得不好看，用起来不舒服，没有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XX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Calibri"/>
              </a:rPr>
              <a:t>软件好用，但是不知道从哪里下手？？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STHeiti Light" charset="-122"/>
              <a:ea typeface="STHeiti Light" charset="-122"/>
              <a:cs typeface="STHeiti Light" charset="-122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94408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45407" y="2395922"/>
            <a:ext cx="55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二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分析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从哪几方面下手（分解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）？？？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905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PPT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PT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PPT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PT模板">
  <a:themeElements>
    <a:clrScheme name="PPT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PT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PPT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294</Words>
  <Application>Microsoft Macintosh PowerPoint</Application>
  <PresentationFormat>宽屏</PresentationFormat>
  <Paragraphs>24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Helvetica</vt:lpstr>
      <vt:lpstr>Microsoft YaHei</vt:lpstr>
      <vt:lpstr>STHeiti</vt:lpstr>
      <vt:lpstr>STHeiti Light</vt:lpstr>
      <vt:lpstr>Arial</vt:lpstr>
      <vt:lpstr>PPT模板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51</cp:revision>
  <dcterms:modified xsi:type="dcterms:W3CDTF">2017-08-02T09:13:26Z</dcterms:modified>
</cp:coreProperties>
</file>