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7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 hasCustomPrompt="1"/>
          </p:nvPr>
        </p:nvSpPr>
        <p:spPr>
          <a:xfrm>
            <a:off x="2578099" y="5991225"/>
            <a:ext cx="7848602" cy="4699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 hasCustomPrompt="1"/>
          </p:nvPr>
        </p:nvSpPr>
        <p:spPr>
          <a:xfrm>
            <a:off x="2578099" y="4302124"/>
            <a:ext cx="7848602" cy="749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spcBef>
                <a:spcPts val="2400"/>
              </a:spcBef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1625599" y="1219199"/>
            <a:ext cx="9753602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2825749" y="1695449"/>
            <a:ext cx="7334251" cy="44386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1" name="Shape 21"/>
          <p:cNvSpPr/>
          <p:nvPr>
            <p:ph type="title" hasCustomPrompt="1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 hasCustomPrompt="1"/>
          </p:nvPr>
        </p:nvSpPr>
        <p:spPr>
          <a:xfrm>
            <a:off x="2578099" y="7362825"/>
            <a:ext cx="7848602" cy="9144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6664325" y="1790699"/>
            <a:ext cx="4000501" cy="61817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9" name="Shape 39"/>
          <p:cNvSpPr/>
          <p:nvPr>
            <p:ph type="title" hasCustomPrompt="1"/>
          </p:nvPr>
        </p:nvSpPr>
        <p:spPr>
          <a:xfrm>
            <a:off x="2339974" y="1790699"/>
            <a:ext cx="4000502" cy="3000376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 hasCustomPrompt="1"/>
          </p:nvPr>
        </p:nvSpPr>
        <p:spPr>
          <a:xfrm>
            <a:off x="2339974" y="4972050"/>
            <a:ext cx="4000502" cy="300037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xfrm>
            <a:off x="2339974" y="1523999"/>
            <a:ext cx="8324852" cy="1590676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hasCustomPrompt="1"/>
          </p:nvPr>
        </p:nvSpPr>
        <p:spPr>
          <a:xfrm>
            <a:off x="2339974" y="1523999"/>
            <a:ext cx="8324852" cy="1590676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57" name="Shape 57"/>
          <p:cNvSpPr/>
          <p:nvPr>
            <p:ph type="body" sz="half" idx="1" hasCustomPrompt="1"/>
          </p:nvPr>
        </p:nvSpPr>
        <p:spPr>
          <a:xfrm>
            <a:off x="2339974" y="3162300"/>
            <a:ext cx="8324852" cy="4714876"/>
          </a:xfrm>
          <a:prstGeom prst="rect">
            <a:avLst/>
          </a:prstGeom>
        </p:spPr>
        <p:txBody>
          <a:bodyPr anchor="ctr"/>
          <a:lstStyle>
            <a:lvl1pPr marL="433070" indent="-433070" algn="l">
              <a:spcBef>
                <a:spcPts val="4200"/>
              </a:spcBef>
              <a:buSzPct val="75000"/>
              <a:buChar char="•"/>
              <a:defRPr sz="3600"/>
            </a:lvl1pPr>
            <a:lvl2pPr marL="890270" indent="-433070" algn="l">
              <a:spcBef>
                <a:spcPts val="4200"/>
              </a:spcBef>
              <a:buSzPct val="75000"/>
              <a:buChar char="•"/>
              <a:defRPr sz="3600"/>
            </a:lvl2pPr>
            <a:lvl3pPr marL="1347470" indent="-433070" algn="l">
              <a:spcBef>
                <a:spcPts val="4200"/>
              </a:spcBef>
              <a:buSzPct val="75000"/>
              <a:buChar char="•"/>
              <a:defRPr sz="3600"/>
            </a:lvl3pPr>
            <a:lvl4pPr marL="1804670" indent="-433070" algn="l">
              <a:spcBef>
                <a:spcPts val="4200"/>
              </a:spcBef>
              <a:buSzPct val="75000"/>
              <a:buChar char="•"/>
              <a:defRPr sz="3600"/>
            </a:lvl4pPr>
            <a:lvl5pPr marL="2261870" indent="-433070" algn="l">
              <a:spcBef>
                <a:spcPts val="4200"/>
              </a:spcBef>
              <a:buSzPct val="75000"/>
              <a:buChar char="•"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6664325" y="3162299"/>
            <a:ext cx="4000501" cy="47148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6" name="Shape 66"/>
          <p:cNvSpPr/>
          <p:nvPr>
            <p:ph type="title" hasCustomPrompt="1"/>
          </p:nvPr>
        </p:nvSpPr>
        <p:spPr>
          <a:xfrm>
            <a:off x="2339974" y="1523999"/>
            <a:ext cx="8324852" cy="1590676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quarter" idx="1" hasCustomPrompt="1"/>
          </p:nvPr>
        </p:nvSpPr>
        <p:spPr>
          <a:xfrm>
            <a:off x="2339974" y="3162300"/>
            <a:ext cx="4000502" cy="4714876"/>
          </a:xfrm>
          <a:prstGeom prst="rect">
            <a:avLst/>
          </a:prstGeom>
        </p:spPr>
        <p:txBody>
          <a:bodyPr anchor="ctr"/>
          <a:lstStyle>
            <a:lvl1pPr marL="353695" indent="-353695" algn="l">
              <a:spcBef>
                <a:spcPts val="3800"/>
              </a:spcBef>
              <a:buSzPct val="75000"/>
              <a:buChar char="•"/>
              <a:defRPr sz="2600"/>
            </a:lvl1pPr>
            <a:lvl2pPr marL="734695" indent="-353695" algn="l">
              <a:spcBef>
                <a:spcPts val="3800"/>
              </a:spcBef>
              <a:buSzPct val="75000"/>
              <a:buChar char="•"/>
              <a:defRPr sz="2600"/>
            </a:lvl2pPr>
            <a:lvl3pPr marL="1115695" indent="-353695" algn="l">
              <a:spcBef>
                <a:spcPts val="3800"/>
              </a:spcBef>
              <a:buSzPct val="75000"/>
              <a:buChar char="•"/>
              <a:defRPr sz="2600"/>
            </a:lvl3pPr>
            <a:lvl4pPr marL="1496695" indent="-353695" algn="l">
              <a:spcBef>
                <a:spcPts val="3800"/>
              </a:spcBef>
              <a:buSzPct val="75000"/>
              <a:buChar char="•"/>
              <a:defRPr sz="2600"/>
            </a:lvl4pPr>
            <a:lvl5pPr marL="1877695" indent="-353695" algn="l">
              <a:spcBef>
                <a:spcPts val="3800"/>
              </a:spcBef>
              <a:buSzPct val="75000"/>
              <a:buChar char="•"/>
              <a:defRPr sz="2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half" idx="1" hasCustomPrompt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33070" indent="-433070" algn="l">
              <a:spcBef>
                <a:spcPts val="4200"/>
              </a:spcBef>
              <a:buSzPct val="75000"/>
              <a:buChar char="•"/>
              <a:defRPr sz="3600"/>
            </a:lvl1pPr>
            <a:lvl2pPr marL="890270" indent="-433070" algn="l">
              <a:spcBef>
                <a:spcPts val="4200"/>
              </a:spcBef>
              <a:buSzPct val="75000"/>
              <a:buChar char="•"/>
              <a:defRPr sz="3600"/>
            </a:lvl2pPr>
            <a:lvl3pPr marL="1347470" indent="-433070" algn="l">
              <a:spcBef>
                <a:spcPts val="4200"/>
              </a:spcBef>
              <a:buSzPct val="75000"/>
              <a:buChar char="•"/>
              <a:defRPr sz="3600"/>
            </a:lvl3pPr>
            <a:lvl4pPr marL="1804670" indent="-433070" algn="l">
              <a:spcBef>
                <a:spcPts val="4200"/>
              </a:spcBef>
              <a:buSzPct val="75000"/>
              <a:buChar char="•"/>
              <a:defRPr sz="3600"/>
            </a:lvl4pPr>
            <a:lvl5pPr marL="2261870" indent="-433070" algn="l">
              <a:spcBef>
                <a:spcPts val="4200"/>
              </a:spcBef>
              <a:buSzPct val="75000"/>
              <a:buChar char="•"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64325" y="5038725"/>
            <a:ext cx="4000501" cy="29241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325" y="1790699"/>
            <a:ext cx="4000501" cy="29241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2339974" y="1791362"/>
            <a:ext cx="4000502" cy="61722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Webpack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r>
              <a:t>常用的Loader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babel-loader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css-loader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url-loader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r>
              <a:t>Plugins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html-webpack-plugin: 可以将output生成的文件，自动注入模版文件中。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extract-text-webpack-plugin:可以将css文件单独打包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2197099" y="3721099"/>
            <a:ext cx="8324852" cy="15906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/>
            <a:r>
              <a:t>例子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2339974" y="3302000"/>
            <a:ext cx="8324852" cy="159067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000000"/>
                </a:solidFill>
              </a:defRPr>
            </a:pPr>
            <a:r>
              <a:t>Bye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r>
              <a:t>内容</a:t>
            </a:r>
          </a:p>
        </p:txBody>
      </p:sp>
      <p:sp>
        <p:nvSpPr>
          <p:cNvPr id="122" name="Shape 122"/>
          <p:cNvSpPr/>
          <p:nvPr>
            <p:ph type="body" sz="half" idx="1"/>
          </p:nvPr>
        </p:nvSpPr>
        <p:spPr>
          <a:xfrm>
            <a:off x="2339974" y="3333750"/>
            <a:ext cx="8324852" cy="4714876"/>
          </a:xfrm>
          <a:prstGeom prst="rect">
            <a:avLst/>
          </a:prstGeom>
        </p:spPr>
        <p:txBody>
          <a:bodyPr/>
          <a:lstStyle/>
          <a:p>
            <a:pPr marL="649605" indent="-649605">
              <a:buSzPct val="100000"/>
              <a:buAutoNum type="arabicPeriod"/>
              <a:defRPr>
                <a:solidFill>
                  <a:srgbClr val="000000"/>
                </a:solidFill>
              </a:defRPr>
            </a:pPr>
            <a:r>
              <a:t>什么是 Webpack</a:t>
            </a:r>
          </a:p>
          <a:p>
            <a:pPr marL="649605" indent="-649605">
              <a:buSzPct val="100000"/>
              <a:buAutoNum type="arabicPeriod"/>
              <a:defRPr>
                <a:solidFill>
                  <a:srgbClr val="000000"/>
                </a:solidFill>
              </a:defRPr>
            </a:pPr>
            <a:r>
              <a:t>entry,output</a:t>
            </a:r>
          </a:p>
          <a:p>
            <a:pPr marL="649605" indent="-649605">
              <a:buSzPct val="100000"/>
              <a:buAutoNum type="arabicPeriod"/>
              <a:defRPr>
                <a:solidFill>
                  <a:srgbClr val="000000"/>
                </a:solidFill>
              </a:defRPr>
            </a:pPr>
            <a:r>
              <a:t>Loader</a:t>
            </a:r>
          </a:p>
          <a:p>
            <a:pPr marL="649605" indent="-649605">
              <a:buSzPct val="100000"/>
              <a:buAutoNum type="arabicPeriod"/>
              <a:defRPr>
                <a:solidFill>
                  <a:srgbClr val="000000"/>
                </a:solidFill>
              </a:defRPr>
            </a:pPr>
            <a:r>
              <a:t>Plugins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什么是 Webpack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Shape 125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t>Webpack 是一个模块打包器。它将根据模块的依赖关系进行静态分析，然后将这些模块按照指定的规则生成对应的静态资源。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what-is-webpack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0" y="1976437"/>
            <a:ext cx="9753601" cy="4876801"/>
          </a:xfrm>
          <a:prstGeom prst="rect">
            <a:avLst/>
          </a:prstGeom>
          <a:ln w="3175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t>entry,output</a:t>
            </a:r>
          </a:p>
        </p:txBody>
      </p:sp>
      <p:sp>
        <p:nvSpPr>
          <p:cNvPr id="130" name="Shape 13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entry是需要被处理的文件。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output是处理之后得到的</a:t>
            </a:r>
            <a:r>
              <a:rPr lang="zh-CN"/>
              <a:t>文件</a:t>
            </a:r>
            <a: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t>一个entry与多个entry</a:t>
            </a:r>
          </a:p>
        </p:txBody>
      </p:sp>
      <p:sp>
        <p:nvSpPr>
          <p:cNvPr id="133" name="Shape 13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一个entry会导致所有的依赖项被打包在一个文件中，导致单个输出文件过于庞大，没有被使用的模块也被加载。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多个entry会导致页面请求的次数过多影响性能。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t>代码分割</a:t>
            </a:r>
          </a:p>
        </p:txBody>
      </p:sp>
      <p:sp>
        <p:nvSpPr>
          <p:cNvPr id="136" name="Shape 13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321310">
              <a:spcBef>
                <a:spcPts val="2300"/>
              </a:spcBef>
              <a:buSzTx/>
              <a:buNone/>
              <a:defRPr sz="1980">
                <a:solidFill>
                  <a:srgbClr val="000000"/>
                </a:solidFill>
              </a:defRPr>
            </a:pPr>
            <a:r>
              <a:t>AMD, CommonJS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1980">
                <a:solidFill>
                  <a:srgbClr val="000000"/>
                </a:solidFill>
              </a:defRPr>
            </a:pPr>
            <a:r>
              <a:t>require.ensure([], function(require) {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1980">
                <a:solidFill>
                  <a:srgbClr val="000000"/>
                </a:solidFill>
              </a:defRPr>
            </a:pPr>
            <a:r>
              <a:t>  let Cloud = require('./Cloud')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1980">
                <a:solidFill>
                  <a:srgbClr val="000000"/>
                </a:solidFill>
              </a:defRPr>
            </a:pPr>
            <a:r>
              <a:t>})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1980">
                <a:solidFill>
                  <a:srgbClr val="000000"/>
                </a:solidFill>
              </a:defRPr>
            </a:pPr>
            <a:r>
              <a:t>output: {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1980">
                <a:solidFill>
                  <a:srgbClr val="000000"/>
                </a:solidFill>
              </a:defRPr>
            </a:pPr>
            <a:r>
              <a:t>    chunkFilename: '[name].js',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1980">
                <a:solidFill>
                  <a:srgbClr val="000000"/>
                </a:solidFill>
              </a:defRPr>
            </a:pPr>
            <a:r>
              <a:t>  },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1980">
                <a:solidFill>
                  <a:srgbClr val="000000"/>
                </a:solidFill>
              </a:defRPr>
            </a:pPr>
            <a:r>
              <a:t>可以生成Cloud的代码块，需要的时候加载Cloud块的时候加载。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r>
              <a:t>Loader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Loader 是模块和资源的转换器。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Loader可以将所有的资源js,img,css转化为js代码。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zh-CN"/>
              <a:t>Loader</a:t>
            </a:r>
            <a:r>
              <a:rPr lang="zh-CN"/>
              <a:t>配置</a:t>
            </a:r>
            <a:endParaRPr lang="zh-CN"/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xfrm>
            <a:off x="2339974" y="3114675"/>
            <a:ext cx="8324852" cy="4714876"/>
          </a:xfrm>
          <a:prstGeom prst="rect">
            <a:avLst/>
          </a:prstGeom>
        </p:spPr>
        <p:txBody>
          <a:bodyPr anchor="t">
            <a:normAutofit fontScale="35000"/>
          </a:bodyPr>
          <a:lstStyle/>
          <a:p>
            <a:pPr marL="0" algn="l">
              <a:spcBef>
                <a:spcPts val="0"/>
              </a:spcBef>
              <a:buSzTx/>
              <a:buNone/>
            </a:pPr>
            <a:r>
              <a:rPr lang="zh-CN" sz="7800">
                <a:solidFill>
                  <a:srgbClr val="000000"/>
                </a:solidFill>
              </a:rPr>
              <a:t>loaders: [</a:t>
            </a:r>
            <a:endParaRPr lang="zh-CN" sz="7800">
              <a:solidFill>
                <a:srgbClr val="000000"/>
              </a:solidFill>
            </a:endParaRPr>
          </a:p>
          <a:p>
            <a:pPr marL="0" algn="l">
              <a:spcBef>
                <a:spcPts val="0"/>
              </a:spcBef>
              <a:buSzTx/>
              <a:buNone/>
            </a:pPr>
            <a:r>
              <a:rPr lang="zh-CN" sz="7800">
                <a:solidFill>
                  <a:srgbClr val="000000"/>
                </a:solidFill>
              </a:rPr>
              <a:t>      {</a:t>
            </a:r>
            <a:endParaRPr lang="zh-CN" sz="7800">
              <a:solidFill>
                <a:srgbClr val="000000"/>
              </a:solidFill>
            </a:endParaRPr>
          </a:p>
          <a:p>
            <a:pPr marL="0" algn="l">
              <a:spcBef>
                <a:spcPts val="0"/>
              </a:spcBef>
              <a:buSzTx/>
              <a:buNone/>
            </a:pPr>
            <a:r>
              <a:rPr lang="zh-CN" sz="7800">
                <a:solidFill>
                  <a:srgbClr val="000000"/>
                </a:solidFill>
              </a:rPr>
              <a:t>        test: /\.js$/,</a:t>
            </a:r>
            <a:endParaRPr lang="zh-CN" sz="7800">
              <a:solidFill>
                <a:srgbClr val="000000"/>
              </a:solidFill>
            </a:endParaRPr>
          </a:p>
          <a:p>
            <a:pPr marL="0" algn="l">
              <a:spcBef>
                <a:spcPts val="0"/>
              </a:spcBef>
              <a:buSzTx/>
              <a:buNone/>
            </a:pPr>
            <a:r>
              <a:rPr lang="zh-CN" sz="7800">
                <a:solidFill>
                  <a:srgbClr val="000000"/>
                </a:solidFill>
              </a:rPr>
              <a:t>        exclude: /node_modules/,</a:t>
            </a:r>
            <a:endParaRPr lang="zh-CN" sz="7800">
              <a:solidFill>
                <a:srgbClr val="000000"/>
              </a:solidFill>
            </a:endParaRPr>
          </a:p>
          <a:p>
            <a:pPr marL="0" algn="l">
              <a:spcBef>
                <a:spcPts val="0"/>
              </a:spcBef>
              <a:buSzTx/>
              <a:buNone/>
            </a:pPr>
            <a:r>
              <a:rPr lang="zh-CN" sz="7800">
                <a:solidFill>
                  <a:srgbClr val="000000"/>
                </a:solidFill>
              </a:rPr>
              <a:t>        loader: 'babel',</a:t>
            </a:r>
            <a:endParaRPr lang="zh-CN" sz="7800">
              <a:solidFill>
                <a:srgbClr val="000000"/>
              </a:solidFill>
            </a:endParaRPr>
          </a:p>
          <a:p>
            <a:pPr marL="0" algn="l">
              <a:spcBef>
                <a:spcPts val="0"/>
              </a:spcBef>
              <a:buSzTx/>
              <a:buNone/>
            </a:pPr>
            <a:r>
              <a:rPr lang="zh-CN" sz="7800">
                <a:solidFill>
                  <a:srgbClr val="000000"/>
                </a:solidFill>
              </a:rPr>
              <a:t>        query: {</a:t>
            </a:r>
            <a:endParaRPr lang="zh-CN" sz="7800">
              <a:solidFill>
                <a:srgbClr val="000000"/>
              </a:solidFill>
            </a:endParaRPr>
          </a:p>
          <a:p>
            <a:pPr marL="0" algn="l">
              <a:spcBef>
                <a:spcPts val="0"/>
              </a:spcBef>
              <a:buSzTx/>
              <a:buNone/>
            </a:pPr>
            <a:r>
              <a:rPr lang="zh-CN" sz="7800">
                <a:solidFill>
                  <a:srgbClr val="000000"/>
                </a:solidFill>
              </a:rPr>
              <a:t>          presets: ['es2015']</a:t>
            </a:r>
            <a:endParaRPr lang="zh-CN" sz="7800">
              <a:solidFill>
                <a:srgbClr val="000000"/>
              </a:solidFill>
            </a:endParaRPr>
          </a:p>
          <a:p>
            <a:pPr marL="0" algn="l">
              <a:spcBef>
                <a:spcPts val="0"/>
              </a:spcBef>
              <a:buSzTx/>
              <a:buNone/>
            </a:pPr>
            <a:r>
              <a:rPr lang="zh-CN" sz="7800">
                <a:solidFill>
                  <a:srgbClr val="000000"/>
                </a:solidFill>
              </a:rPr>
              <a:t>        }</a:t>
            </a:r>
            <a:endParaRPr lang="zh-CN" sz="7800">
              <a:solidFill>
                <a:srgbClr val="000000"/>
              </a:solidFill>
            </a:endParaRPr>
          </a:p>
          <a:p>
            <a:pPr marL="0" algn="l">
              <a:spcBef>
                <a:spcPts val="0"/>
              </a:spcBef>
              <a:buSzTx/>
              <a:buNone/>
            </a:pPr>
            <a:r>
              <a:rPr lang="zh-CN" sz="7800">
                <a:solidFill>
                  <a:srgbClr val="000000"/>
                </a:solidFill>
              </a:rPr>
              <a:t>      }</a:t>
            </a:r>
            <a:endParaRPr lang="zh-CN" sz="7800">
              <a:solidFill>
                <a:srgbClr val="000000"/>
              </a:solidFill>
            </a:endParaRPr>
          </a:p>
          <a:p>
            <a:pPr marL="0" algn="l">
              <a:spcBef>
                <a:spcPts val="0"/>
              </a:spcBef>
              <a:buSzTx/>
              <a:buNone/>
            </a:pPr>
            <a:r>
              <a:rPr lang="en-US" altLang="zh-CN" sz="7800">
                <a:solidFill>
                  <a:srgbClr val="000000"/>
                </a:solidFill>
              </a:rPr>
              <a:t>}</a:t>
            </a:r>
            <a:endParaRPr lang="en-US" altLang="zh-CN" sz="7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508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508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2"/>
                <a:lumOff val="-7112"/>
              </a:schemeClr>
            </a:gs>
          </a:gsLst>
          <a:lin ang="5400000" scaled="0"/>
        </a:gradFill>
        <a:ln w="3175" cap="flat">
          <a:noFill/>
          <a:miter lim="400000"/>
        </a:ln>
        <a:effectLst>
          <a:outerShdw blurRad="508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508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508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2"/>
                <a:lumOff val="-7112"/>
              </a:schemeClr>
            </a:gs>
          </a:gsLst>
          <a:lin ang="5400000" scaled="0"/>
        </a:gradFill>
        <a:ln w="3175" cap="flat">
          <a:noFill/>
          <a:miter lim="400000"/>
        </a:ln>
        <a:effectLst>
          <a:outerShdw blurRad="508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演示</Application>
  <PresentationFormat/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Helvetica Light</vt:lpstr>
      <vt:lpstr>Helvetica</vt:lpstr>
      <vt:lpstr>Helvetica Neue</vt:lpstr>
      <vt:lpstr>Helvetica Light</vt:lpstr>
      <vt:lpstr>微软雅黑</vt:lpstr>
      <vt:lpstr>Helvetica Light</vt:lpstr>
      <vt:lpstr>Gradient</vt:lpstr>
      <vt:lpstr>Webpack</vt:lpstr>
      <vt:lpstr>内容</vt:lpstr>
      <vt:lpstr>什么是 Webpack</vt:lpstr>
      <vt:lpstr>PowerPoint 演示文稿</vt:lpstr>
      <vt:lpstr>entry,output</vt:lpstr>
      <vt:lpstr>一个entry与多个entry</vt:lpstr>
      <vt:lpstr>代码分割</vt:lpstr>
      <vt:lpstr>Loader</vt:lpstr>
      <vt:lpstr>Loader</vt:lpstr>
      <vt:lpstr>常用的Loader</vt:lpstr>
      <vt:lpstr>Plugins</vt:lpstr>
      <vt:lpstr>例子</vt:lpstr>
      <vt:lpstr>Bye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/>
  <cp:lastModifiedBy>jinglongyan</cp:lastModifiedBy>
  <cp:revision>9</cp:revision>
  <dcterms:created xsi:type="dcterms:W3CDTF">2016-09-13T08:17:07Z</dcterms:created>
  <dcterms:modified xsi:type="dcterms:W3CDTF">2016-09-13T08:45:09Z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