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9" r:id="rId3"/>
  </p:sldMasterIdLst>
  <p:notesMasterIdLst>
    <p:notesMasterId r:id="rId16"/>
  </p:notesMasterIdLst>
  <p:sldIdLst>
    <p:sldId id="261" r:id="rId4"/>
    <p:sldId id="262" r:id="rId5"/>
    <p:sldId id="266" r:id="rId6"/>
    <p:sldId id="263" r:id="rId7"/>
    <p:sldId id="287" r:id="rId8"/>
    <p:sldId id="264" r:id="rId9"/>
    <p:sldId id="271" r:id="rId10"/>
    <p:sldId id="265" r:id="rId11"/>
    <p:sldId id="275" r:id="rId12"/>
    <p:sldId id="272" r:id="rId13"/>
    <p:sldId id="276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6"/>
    <p:restoredTop sz="91416"/>
  </p:normalViewPr>
  <p:slideViewPr>
    <p:cSldViewPr snapToGrid="0" snapToObjects="1">
      <p:cViewPr>
        <p:scale>
          <a:sx n="50" d="100"/>
          <a:sy n="50" d="100"/>
        </p:scale>
        <p:origin x="178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" y="1891430"/>
            <a:ext cx="9156527" cy="307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0304" y="2369615"/>
            <a:ext cx="8470255" cy="11728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0303" y="3548993"/>
            <a:ext cx="8470255" cy="5973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40302" y="4223294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90872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31558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40300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54254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7896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23075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316611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10146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81900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17543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26897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62507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456042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2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913262" y="54957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3545305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481987" y="896554"/>
            <a:ext cx="3228027" cy="2648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9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219525" y="3841312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324648" y="786062"/>
            <a:ext cx="11542704" cy="575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770021"/>
            <a:ext cx="12192001" cy="60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0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hyperlink" Target="http://www.officeplus.cn/" TargetMode="Externa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hyperlink" Target="http://www.officeplus.c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思维导图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68853" y="3548993"/>
            <a:ext cx="8470255" cy="597374"/>
          </a:xfrm>
        </p:spPr>
        <p:txBody>
          <a:bodyPr/>
          <a:lstStyle/>
          <a:p>
            <a:r>
              <a:rPr kumimoji="1" lang="zh-CN" altLang="en-US" dirty="0"/>
              <a:t>Mindmap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777" y="4385219"/>
            <a:ext cx="8470255" cy="315452"/>
          </a:xfrm>
        </p:spPr>
        <p:txBody>
          <a:bodyPr/>
          <a:lstStyle/>
          <a:p>
            <a:pPr algn="r"/>
            <a:r>
              <a:rPr kumimoji="1" lang="en-US" altLang="zh-CN" dirty="0"/>
              <a:t>                ——</a:t>
            </a:r>
            <a:r>
              <a:rPr kumimoji="1" lang="zh-CN" altLang="en-US" dirty="0"/>
              <a:t>陈芳       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FOUR</a:t>
            </a:r>
            <a:r>
              <a:rPr kumimoji="1" lang="zh-CN" altLang="en-US" dirty="0"/>
              <a:t> 如何使用</a:t>
            </a:r>
            <a:endParaRPr kumimoji="1" lang="en-US" altLang="zh-CN" dirty="0"/>
          </a:p>
        </p:txBody>
      </p:sp>
      <p:sp>
        <p:nvSpPr>
          <p:cNvPr id="5" name="圆角矩形 4"/>
          <p:cNvSpPr/>
          <p:nvPr/>
        </p:nvSpPr>
        <p:spPr>
          <a:xfrm rot="18900000">
            <a:off x="5245943" y="1523601"/>
            <a:ext cx="1536863" cy="1536863"/>
          </a:xfrm>
          <a:prstGeom prst="roundRect">
            <a:avLst>
              <a:gd name="adj" fmla="val 77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 rot="18900000">
            <a:off x="4079615" y="2689929"/>
            <a:ext cx="1536863" cy="1536863"/>
          </a:xfrm>
          <a:prstGeom prst="roundRect">
            <a:avLst>
              <a:gd name="adj" fmla="val 77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 rot="18900000">
            <a:off x="6398427" y="2676085"/>
            <a:ext cx="1536863" cy="1536863"/>
          </a:xfrm>
          <a:prstGeom prst="roundRect">
            <a:avLst>
              <a:gd name="adj" fmla="val 77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角矩形 24"/>
          <p:cNvSpPr/>
          <p:nvPr/>
        </p:nvSpPr>
        <p:spPr>
          <a:xfrm rot="18900000">
            <a:off x="5232099" y="3842413"/>
            <a:ext cx="1536863" cy="1536863"/>
          </a:xfrm>
          <a:prstGeom prst="roundRect">
            <a:avLst>
              <a:gd name="adj" fmla="val 77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4631453" y="3084180"/>
            <a:ext cx="433186" cy="720672"/>
          </a:xfrm>
          <a:custGeom>
            <a:avLst/>
            <a:gdLst>
              <a:gd name="T0" fmla="*/ 348 w 382"/>
              <a:gd name="T1" fmla="*/ 525 h 634"/>
              <a:gd name="T2" fmla="*/ 348 w 382"/>
              <a:gd name="T3" fmla="*/ 525 h 634"/>
              <a:gd name="T4" fmla="*/ 34 w 382"/>
              <a:gd name="T5" fmla="*/ 525 h 634"/>
              <a:gd name="T6" fmla="*/ 34 w 382"/>
              <a:gd name="T7" fmla="*/ 50 h 634"/>
              <a:gd name="T8" fmla="*/ 348 w 382"/>
              <a:gd name="T9" fmla="*/ 50 h 634"/>
              <a:gd name="T10" fmla="*/ 348 w 382"/>
              <a:gd name="T11" fmla="*/ 525 h 634"/>
              <a:gd name="T12" fmla="*/ 191 w 382"/>
              <a:gd name="T13" fmla="*/ 619 h 634"/>
              <a:gd name="T14" fmla="*/ 191 w 382"/>
              <a:gd name="T15" fmla="*/ 619 h 634"/>
              <a:gd name="T16" fmla="*/ 158 w 382"/>
              <a:gd name="T17" fmla="*/ 582 h 634"/>
              <a:gd name="T18" fmla="*/ 191 w 382"/>
              <a:gd name="T19" fmla="*/ 545 h 634"/>
              <a:gd name="T20" fmla="*/ 224 w 382"/>
              <a:gd name="T21" fmla="*/ 582 h 634"/>
              <a:gd name="T22" fmla="*/ 191 w 382"/>
              <a:gd name="T23" fmla="*/ 619 h 634"/>
              <a:gd name="T24" fmla="*/ 157 w 382"/>
              <a:gd name="T25" fmla="*/ 24 h 634"/>
              <a:gd name="T26" fmla="*/ 157 w 382"/>
              <a:gd name="T27" fmla="*/ 24 h 634"/>
              <a:gd name="T28" fmla="*/ 225 w 382"/>
              <a:gd name="T29" fmla="*/ 24 h 634"/>
              <a:gd name="T30" fmla="*/ 231 w 382"/>
              <a:gd name="T31" fmla="*/ 29 h 634"/>
              <a:gd name="T32" fmla="*/ 225 w 382"/>
              <a:gd name="T33" fmla="*/ 35 h 634"/>
              <a:gd name="T34" fmla="*/ 157 w 382"/>
              <a:gd name="T35" fmla="*/ 35 h 634"/>
              <a:gd name="T36" fmla="*/ 151 w 382"/>
              <a:gd name="T37" fmla="*/ 29 h 634"/>
              <a:gd name="T38" fmla="*/ 157 w 382"/>
              <a:gd name="T39" fmla="*/ 24 h 634"/>
              <a:gd name="T40" fmla="*/ 356 w 382"/>
              <a:gd name="T41" fmla="*/ 0 h 634"/>
              <a:gd name="T42" fmla="*/ 356 w 382"/>
              <a:gd name="T43" fmla="*/ 0 h 634"/>
              <a:gd name="T44" fmla="*/ 26 w 382"/>
              <a:gd name="T45" fmla="*/ 0 h 634"/>
              <a:gd name="T46" fmla="*/ 0 w 382"/>
              <a:gd name="T47" fmla="*/ 26 h 634"/>
              <a:gd name="T48" fmla="*/ 0 w 382"/>
              <a:gd name="T49" fmla="*/ 608 h 634"/>
              <a:gd name="T50" fmla="*/ 26 w 382"/>
              <a:gd name="T51" fmla="*/ 634 h 634"/>
              <a:gd name="T52" fmla="*/ 356 w 382"/>
              <a:gd name="T53" fmla="*/ 634 h 634"/>
              <a:gd name="T54" fmla="*/ 382 w 382"/>
              <a:gd name="T55" fmla="*/ 608 h 634"/>
              <a:gd name="T56" fmla="*/ 382 w 382"/>
              <a:gd name="T57" fmla="*/ 26 h 634"/>
              <a:gd name="T58" fmla="*/ 356 w 382"/>
              <a:gd name="T59" fmla="*/ 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2" h="634">
                <a:moveTo>
                  <a:pt x="348" y="525"/>
                </a:moveTo>
                <a:lnTo>
                  <a:pt x="348" y="525"/>
                </a:lnTo>
                <a:lnTo>
                  <a:pt x="34" y="525"/>
                </a:lnTo>
                <a:lnTo>
                  <a:pt x="34" y="50"/>
                </a:lnTo>
                <a:lnTo>
                  <a:pt x="348" y="50"/>
                </a:lnTo>
                <a:lnTo>
                  <a:pt x="348" y="525"/>
                </a:lnTo>
                <a:close/>
                <a:moveTo>
                  <a:pt x="191" y="619"/>
                </a:moveTo>
                <a:lnTo>
                  <a:pt x="191" y="619"/>
                </a:lnTo>
                <a:cubicBezTo>
                  <a:pt x="173" y="619"/>
                  <a:pt x="158" y="602"/>
                  <a:pt x="158" y="582"/>
                </a:cubicBezTo>
                <a:cubicBezTo>
                  <a:pt x="158" y="562"/>
                  <a:pt x="173" y="545"/>
                  <a:pt x="191" y="545"/>
                </a:cubicBezTo>
                <a:cubicBezTo>
                  <a:pt x="209" y="545"/>
                  <a:pt x="224" y="562"/>
                  <a:pt x="224" y="582"/>
                </a:cubicBezTo>
                <a:cubicBezTo>
                  <a:pt x="224" y="602"/>
                  <a:pt x="209" y="619"/>
                  <a:pt x="191" y="619"/>
                </a:cubicBezTo>
                <a:close/>
                <a:moveTo>
                  <a:pt x="157" y="24"/>
                </a:moveTo>
                <a:lnTo>
                  <a:pt x="157" y="24"/>
                </a:lnTo>
                <a:lnTo>
                  <a:pt x="225" y="24"/>
                </a:lnTo>
                <a:cubicBezTo>
                  <a:pt x="228" y="24"/>
                  <a:pt x="231" y="26"/>
                  <a:pt x="231" y="29"/>
                </a:cubicBezTo>
                <a:cubicBezTo>
                  <a:pt x="231" y="32"/>
                  <a:pt x="228" y="35"/>
                  <a:pt x="225" y="35"/>
                </a:cubicBezTo>
                <a:lnTo>
                  <a:pt x="157" y="35"/>
                </a:lnTo>
                <a:cubicBezTo>
                  <a:pt x="154" y="35"/>
                  <a:pt x="151" y="32"/>
                  <a:pt x="151" y="29"/>
                </a:cubicBezTo>
                <a:cubicBezTo>
                  <a:pt x="151" y="26"/>
                  <a:pt x="154" y="24"/>
                  <a:pt x="157" y="24"/>
                </a:cubicBezTo>
                <a:close/>
                <a:moveTo>
                  <a:pt x="356" y="0"/>
                </a:moveTo>
                <a:lnTo>
                  <a:pt x="356" y="0"/>
                </a:lnTo>
                <a:lnTo>
                  <a:pt x="26" y="0"/>
                </a:lnTo>
                <a:cubicBezTo>
                  <a:pt x="11" y="0"/>
                  <a:pt x="0" y="12"/>
                  <a:pt x="0" y="26"/>
                </a:cubicBezTo>
                <a:lnTo>
                  <a:pt x="0" y="608"/>
                </a:lnTo>
                <a:cubicBezTo>
                  <a:pt x="0" y="622"/>
                  <a:pt x="11" y="634"/>
                  <a:pt x="26" y="634"/>
                </a:cubicBezTo>
                <a:lnTo>
                  <a:pt x="356" y="634"/>
                </a:lnTo>
                <a:cubicBezTo>
                  <a:pt x="371" y="634"/>
                  <a:pt x="382" y="622"/>
                  <a:pt x="382" y="608"/>
                </a:cubicBezTo>
                <a:lnTo>
                  <a:pt x="382" y="26"/>
                </a:lnTo>
                <a:cubicBezTo>
                  <a:pt x="382" y="12"/>
                  <a:pt x="371" y="0"/>
                  <a:pt x="3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48"/>
          <p:cNvGrpSpPr/>
          <p:nvPr/>
        </p:nvGrpSpPr>
        <p:grpSpPr>
          <a:xfrm>
            <a:off x="6800952" y="3201382"/>
            <a:ext cx="721260" cy="530790"/>
            <a:chOff x="4897438" y="2020888"/>
            <a:chExt cx="1268413" cy="933450"/>
          </a:xfrm>
          <a:solidFill>
            <a:schemeClr val="bg1"/>
          </a:solidFill>
        </p:grpSpPr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4897438" y="2020888"/>
              <a:ext cx="1268413" cy="933450"/>
            </a:xfrm>
            <a:custGeom>
              <a:avLst/>
              <a:gdLst>
                <a:gd name="T0" fmla="*/ 47 w 690"/>
                <a:gd name="T1" fmla="*/ 459 h 506"/>
                <a:gd name="T2" fmla="*/ 47 w 690"/>
                <a:gd name="T3" fmla="*/ 459 h 506"/>
                <a:gd name="T4" fmla="*/ 643 w 690"/>
                <a:gd name="T5" fmla="*/ 459 h 506"/>
                <a:gd name="T6" fmla="*/ 643 w 690"/>
                <a:gd name="T7" fmla="*/ 47 h 506"/>
                <a:gd name="T8" fmla="*/ 47 w 690"/>
                <a:gd name="T9" fmla="*/ 47 h 506"/>
                <a:gd name="T10" fmla="*/ 47 w 690"/>
                <a:gd name="T11" fmla="*/ 459 h 506"/>
                <a:gd name="T12" fmla="*/ 690 w 690"/>
                <a:gd name="T13" fmla="*/ 506 h 506"/>
                <a:gd name="T14" fmla="*/ 690 w 690"/>
                <a:gd name="T15" fmla="*/ 506 h 506"/>
                <a:gd name="T16" fmla="*/ 0 w 690"/>
                <a:gd name="T17" fmla="*/ 506 h 506"/>
                <a:gd name="T18" fmla="*/ 0 w 690"/>
                <a:gd name="T19" fmla="*/ 0 h 506"/>
                <a:gd name="T20" fmla="*/ 690 w 690"/>
                <a:gd name="T21" fmla="*/ 0 h 506"/>
                <a:gd name="T22" fmla="*/ 690 w 690"/>
                <a:gd name="T23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0" h="506">
                  <a:moveTo>
                    <a:pt x="47" y="459"/>
                  </a:moveTo>
                  <a:lnTo>
                    <a:pt x="47" y="459"/>
                  </a:lnTo>
                  <a:lnTo>
                    <a:pt x="643" y="459"/>
                  </a:lnTo>
                  <a:lnTo>
                    <a:pt x="643" y="47"/>
                  </a:lnTo>
                  <a:lnTo>
                    <a:pt x="47" y="47"/>
                  </a:lnTo>
                  <a:lnTo>
                    <a:pt x="47" y="459"/>
                  </a:lnTo>
                  <a:close/>
                  <a:moveTo>
                    <a:pt x="690" y="506"/>
                  </a:moveTo>
                  <a:lnTo>
                    <a:pt x="690" y="506"/>
                  </a:lnTo>
                  <a:lnTo>
                    <a:pt x="0" y="506"/>
                  </a:lnTo>
                  <a:lnTo>
                    <a:pt x="0" y="0"/>
                  </a:lnTo>
                  <a:lnTo>
                    <a:pt x="690" y="0"/>
                  </a:lnTo>
                  <a:lnTo>
                    <a:pt x="690" y="5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4914900" y="2030413"/>
              <a:ext cx="1233488" cy="509587"/>
            </a:xfrm>
            <a:custGeom>
              <a:avLst/>
              <a:gdLst>
                <a:gd name="T0" fmla="*/ 335 w 670"/>
                <a:gd name="T1" fmla="*/ 277 h 277"/>
                <a:gd name="T2" fmla="*/ 335 w 670"/>
                <a:gd name="T3" fmla="*/ 277 h 277"/>
                <a:gd name="T4" fmla="*/ 0 w 670"/>
                <a:gd name="T5" fmla="*/ 38 h 277"/>
                <a:gd name="T6" fmla="*/ 27 w 670"/>
                <a:gd name="T7" fmla="*/ 0 h 277"/>
                <a:gd name="T8" fmla="*/ 335 w 670"/>
                <a:gd name="T9" fmla="*/ 219 h 277"/>
                <a:gd name="T10" fmla="*/ 643 w 670"/>
                <a:gd name="T11" fmla="*/ 0 h 277"/>
                <a:gd name="T12" fmla="*/ 670 w 670"/>
                <a:gd name="T13" fmla="*/ 38 h 277"/>
                <a:gd name="T14" fmla="*/ 335 w 670"/>
                <a:gd name="T1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0" h="277">
                  <a:moveTo>
                    <a:pt x="335" y="277"/>
                  </a:moveTo>
                  <a:lnTo>
                    <a:pt x="335" y="277"/>
                  </a:lnTo>
                  <a:lnTo>
                    <a:pt x="0" y="38"/>
                  </a:lnTo>
                  <a:lnTo>
                    <a:pt x="27" y="0"/>
                  </a:lnTo>
                  <a:lnTo>
                    <a:pt x="335" y="219"/>
                  </a:lnTo>
                  <a:lnTo>
                    <a:pt x="643" y="0"/>
                  </a:lnTo>
                  <a:lnTo>
                    <a:pt x="670" y="38"/>
                  </a:lnTo>
                  <a:lnTo>
                    <a:pt x="335" y="2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47"/>
          <p:cNvGrpSpPr/>
          <p:nvPr/>
        </p:nvGrpSpPr>
        <p:grpSpPr>
          <a:xfrm>
            <a:off x="5620861" y="1800131"/>
            <a:ext cx="739222" cy="720180"/>
            <a:chOff x="4319588" y="3429000"/>
            <a:chExt cx="1047750" cy="1020762"/>
          </a:xfrm>
          <a:solidFill>
            <a:schemeClr val="bg1"/>
          </a:solidFill>
        </p:grpSpPr>
        <p:sp>
          <p:nvSpPr>
            <p:cNvPr id="37" name="Freeform 16"/>
            <p:cNvSpPr/>
            <p:nvPr/>
          </p:nvSpPr>
          <p:spPr bwMode="auto">
            <a:xfrm>
              <a:off x="4319588" y="3429000"/>
              <a:ext cx="577850" cy="579437"/>
            </a:xfrm>
            <a:custGeom>
              <a:avLst/>
              <a:gdLst>
                <a:gd name="T0" fmla="*/ 284 w 314"/>
                <a:gd name="T1" fmla="*/ 0 h 314"/>
                <a:gd name="T2" fmla="*/ 284 w 314"/>
                <a:gd name="T3" fmla="*/ 0 h 314"/>
                <a:gd name="T4" fmla="*/ 0 w 314"/>
                <a:gd name="T5" fmla="*/ 285 h 314"/>
                <a:gd name="T6" fmla="*/ 29 w 314"/>
                <a:gd name="T7" fmla="*/ 314 h 314"/>
                <a:gd name="T8" fmla="*/ 314 w 314"/>
                <a:gd name="T9" fmla="*/ 30 h 314"/>
                <a:gd name="T10" fmla="*/ 284 w 314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4">
                  <a:moveTo>
                    <a:pt x="284" y="0"/>
                  </a:moveTo>
                  <a:lnTo>
                    <a:pt x="284" y="0"/>
                  </a:lnTo>
                  <a:lnTo>
                    <a:pt x="0" y="285"/>
                  </a:lnTo>
                  <a:lnTo>
                    <a:pt x="29" y="314"/>
                  </a:lnTo>
                  <a:lnTo>
                    <a:pt x="314" y="30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4789488" y="3429000"/>
              <a:ext cx="577850" cy="579437"/>
            </a:xfrm>
            <a:custGeom>
              <a:avLst/>
              <a:gdLst>
                <a:gd name="T0" fmla="*/ 30 w 314"/>
                <a:gd name="T1" fmla="*/ 0 h 314"/>
                <a:gd name="T2" fmla="*/ 30 w 314"/>
                <a:gd name="T3" fmla="*/ 0 h 314"/>
                <a:gd name="T4" fmla="*/ 314 w 314"/>
                <a:gd name="T5" fmla="*/ 285 h 314"/>
                <a:gd name="T6" fmla="*/ 285 w 314"/>
                <a:gd name="T7" fmla="*/ 314 h 314"/>
                <a:gd name="T8" fmla="*/ 0 w 314"/>
                <a:gd name="T9" fmla="*/ 30 h 314"/>
                <a:gd name="T10" fmla="*/ 30 w 314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4">
                  <a:moveTo>
                    <a:pt x="30" y="0"/>
                  </a:moveTo>
                  <a:lnTo>
                    <a:pt x="30" y="0"/>
                  </a:lnTo>
                  <a:lnTo>
                    <a:pt x="314" y="285"/>
                  </a:lnTo>
                  <a:lnTo>
                    <a:pt x="285" y="314"/>
                  </a:lnTo>
                  <a:lnTo>
                    <a:pt x="0" y="3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8"/>
            <p:cNvSpPr/>
            <p:nvPr/>
          </p:nvSpPr>
          <p:spPr bwMode="auto">
            <a:xfrm>
              <a:off x="4481513" y="3622675"/>
              <a:ext cx="723900" cy="827087"/>
            </a:xfrm>
            <a:custGeom>
              <a:avLst/>
              <a:gdLst>
                <a:gd name="T0" fmla="*/ 394 w 394"/>
                <a:gd name="T1" fmla="*/ 196 h 448"/>
                <a:gd name="T2" fmla="*/ 394 w 394"/>
                <a:gd name="T3" fmla="*/ 196 h 448"/>
                <a:gd name="T4" fmla="*/ 197 w 394"/>
                <a:gd name="T5" fmla="*/ 0 h 448"/>
                <a:gd name="T6" fmla="*/ 0 w 394"/>
                <a:gd name="T7" fmla="*/ 196 h 448"/>
                <a:gd name="T8" fmla="*/ 0 w 394"/>
                <a:gd name="T9" fmla="*/ 448 h 448"/>
                <a:gd name="T10" fmla="*/ 132 w 394"/>
                <a:gd name="T11" fmla="*/ 448 h 448"/>
                <a:gd name="T12" fmla="*/ 132 w 394"/>
                <a:gd name="T13" fmla="*/ 245 h 448"/>
                <a:gd name="T14" fmla="*/ 262 w 394"/>
                <a:gd name="T15" fmla="*/ 245 h 448"/>
                <a:gd name="T16" fmla="*/ 262 w 394"/>
                <a:gd name="T17" fmla="*/ 448 h 448"/>
                <a:gd name="T18" fmla="*/ 394 w 394"/>
                <a:gd name="T19" fmla="*/ 448 h 448"/>
                <a:gd name="T20" fmla="*/ 394 w 394"/>
                <a:gd name="T21" fmla="*/ 19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448">
                  <a:moveTo>
                    <a:pt x="394" y="196"/>
                  </a:moveTo>
                  <a:lnTo>
                    <a:pt x="394" y="196"/>
                  </a:lnTo>
                  <a:lnTo>
                    <a:pt x="197" y="0"/>
                  </a:lnTo>
                  <a:lnTo>
                    <a:pt x="0" y="196"/>
                  </a:lnTo>
                  <a:lnTo>
                    <a:pt x="0" y="448"/>
                  </a:lnTo>
                  <a:lnTo>
                    <a:pt x="132" y="448"/>
                  </a:lnTo>
                  <a:lnTo>
                    <a:pt x="132" y="245"/>
                  </a:lnTo>
                  <a:lnTo>
                    <a:pt x="262" y="245"/>
                  </a:lnTo>
                  <a:lnTo>
                    <a:pt x="262" y="448"/>
                  </a:lnTo>
                  <a:lnTo>
                    <a:pt x="394" y="448"/>
                  </a:lnTo>
                  <a:lnTo>
                    <a:pt x="394" y="1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49"/>
          <p:cNvGrpSpPr/>
          <p:nvPr/>
        </p:nvGrpSpPr>
        <p:grpSpPr>
          <a:xfrm>
            <a:off x="5682918" y="4237294"/>
            <a:ext cx="616282" cy="702580"/>
            <a:chOff x="5813425" y="3513137"/>
            <a:chExt cx="963613" cy="1098550"/>
          </a:xfrm>
          <a:solidFill>
            <a:schemeClr val="bg1"/>
          </a:solidFill>
        </p:grpSpPr>
        <p:sp>
          <p:nvSpPr>
            <p:cNvPr id="41" name="Freeform 19"/>
            <p:cNvSpPr/>
            <p:nvPr/>
          </p:nvSpPr>
          <p:spPr bwMode="auto">
            <a:xfrm>
              <a:off x="5813425" y="3646487"/>
              <a:ext cx="38100" cy="965200"/>
            </a:xfrm>
            <a:custGeom>
              <a:avLst/>
              <a:gdLst>
                <a:gd name="T0" fmla="*/ 21 w 21"/>
                <a:gd name="T1" fmla="*/ 523 h 523"/>
                <a:gd name="T2" fmla="*/ 21 w 21"/>
                <a:gd name="T3" fmla="*/ 523 h 523"/>
                <a:gd name="T4" fmla="*/ 0 w 21"/>
                <a:gd name="T5" fmla="*/ 523 h 523"/>
                <a:gd name="T6" fmla="*/ 0 w 21"/>
                <a:gd name="T7" fmla="*/ 0 h 523"/>
                <a:gd name="T8" fmla="*/ 21 w 21"/>
                <a:gd name="T9" fmla="*/ 0 h 523"/>
                <a:gd name="T10" fmla="*/ 21 w 21"/>
                <a:gd name="T11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523">
                  <a:moveTo>
                    <a:pt x="21" y="523"/>
                  </a:moveTo>
                  <a:lnTo>
                    <a:pt x="21" y="523"/>
                  </a:lnTo>
                  <a:lnTo>
                    <a:pt x="0" y="52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5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5813425" y="4575175"/>
              <a:ext cx="963613" cy="36512"/>
            </a:xfrm>
            <a:custGeom>
              <a:avLst/>
              <a:gdLst>
                <a:gd name="T0" fmla="*/ 524 w 524"/>
                <a:gd name="T1" fmla="*/ 20 h 20"/>
                <a:gd name="T2" fmla="*/ 524 w 524"/>
                <a:gd name="T3" fmla="*/ 20 h 20"/>
                <a:gd name="T4" fmla="*/ 0 w 524"/>
                <a:gd name="T5" fmla="*/ 20 h 20"/>
                <a:gd name="T6" fmla="*/ 0 w 524"/>
                <a:gd name="T7" fmla="*/ 0 h 20"/>
                <a:gd name="T8" fmla="*/ 524 w 524"/>
                <a:gd name="T9" fmla="*/ 0 h 20"/>
                <a:gd name="T10" fmla="*/ 524 w 524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4" h="20">
                  <a:moveTo>
                    <a:pt x="524" y="20"/>
                  </a:moveTo>
                  <a:lnTo>
                    <a:pt x="524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524" y="0"/>
                  </a:lnTo>
                  <a:lnTo>
                    <a:pt x="524" y="2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1"/>
            <p:cNvSpPr/>
            <p:nvPr/>
          </p:nvSpPr>
          <p:spPr bwMode="auto">
            <a:xfrm>
              <a:off x="6738938" y="3646487"/>
              <a:ext cx="38100" cy="965200"/>
            </a:xfrm>
            <a:custGeom>
              <a:avLst/>
              <a:gdLst>
                <a:gd name="T0" fmla="*/ 21 w 21"/>
                <a:gd name="T1" fmla="*/ 523 h 523"/>
                <a:gd name="T2" fmla="*/ 21 w 21"/>
                <a:gd name="T3" fmla="*/ 523 h 523"/>
                <a:gd name="T4" fmla="*/ 0 w 21"/>
                <a:gd name="T5" fmla="*/ 523 h 523"/>
                <a:gd name="T6" fmla="*/ 0 w 21"/>
                <a:gd name="T7" fmla="*/ 0 h 523"/>
                <a:gd name="T8" fmla="*/ 21 w 21"/>
                <a:gd name="T9" fmla="*/ 0 h 523"/>
                <a:gd name="T10" fmla="*/ 21 w 21"/>
                <a:gd name="T11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523">
                  <a:moveTo>
                    <a:pt x="21" y="523"/>
                  </a:moveTo>
                  <a:lnTo>
                    <a:pt x="21" y="523"/>
                  </a:lnTo>
                  <a:lnTo>
                    <a:pt x="0" y="52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5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5813425" y="3646487"/>
              <a:ext cx="963613" cy="38100"/>
            </a:xfrm>
            <a:custGeom>
              <a:avLst/>
              <a:gdLst>
                <a:gd name="T0" fmla="*/ 524 w 524"/>
                <a:gd name="T1" fmla="*/ 20 h 20"/>
                <a:gd name="T2" fmla="*/ 524 w 524"/>
                <a:gd name="T3" fmla="*/ 20 h 20"/>
                <a:gd name="T4" fmla="*/ 0 w 524"/>
                <a:gd name="T5" fmla="*/ 20 h 20"/>
                <a:gd name="T6" fmla="*/ 0 w 524"/>
                <a:gd name="T7" fmla="*/ 0 h 20"/>
                <a:gd name="T8" fmla="*/ 524 w 524"/>
                <a:gd name="T9" fmla="*/ 0 h 20"/>
                <a:gd name="T10" fmla="*/ 524 w 524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4" h="20">
                  <a:moveTo>
                    <a:pt x="524" y="20"/>
                  </a:moveTo>
                  <a:lnTo>
                    <a:pt x="524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524" y="0"/>
                  </a:lnTo>
                  <a:lnTo>
                    <a:pt x="524" y="2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"/>
            <p:cNvSpPr/>
            <p:nvPr/>
          </p:nvSpPr>
          <p:spPr bwMode="auto">
            <a:xfrm>
              <a:off x="6015038" y="3513137"/>
              <a:ext cx="104775" cy="266700"/>
            </a:xfrm>
            <a:custGeom>
              <a:avLst/>
              <a:gdLst>
                <a:gd name="T0" fmla="*/ 57 w 57"/>
                <a:gd name="T1" fmla="*/ 145 h 145"/>
                <a:gd name="T2" fmla="*/ 57 w 57"/>
                <a:gd name="T3" fmla="*/ 145 h 145"/>
                <a:gd name="T4" fmla="*/ 0 w 57"/>
                <a:gd name="T5" fmla="*/ 145 h 145"/>
                <a:gd name="T6" fmla="*/ 0 w 57"/>
                <a:gd name="T7" fmla="*/ 0 h 145"/>
                <a:gd name="T8" fmla="*/ 57 w 57"/>
                <a:gd name="T9" fmla="*/ 0 h 145"/>
                <a:gd name="T10" fmla="*/ 57 w 57"/>
                <a:gd name="T11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5">
                  <a:moveTo>
                    <a:pt x="57" y="145"/>
                  </a:moveTo>
                  <a:lnTo>
                    <a:pt x="57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4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6469063" y="3513137"/>
              <a:ext cx="106363" cy="266700"/>
            </a:xfrm>
            <a:custGeom>
              <a:avLst/>
              <a:gdLst>
                <a:gd name="T0" fmla="*/ 57 w 57"/>
                <a:gd name="T1" fmla="*/ 145 h 145"/>
                <a:gd name="T2" fmla="*/ 57 w 57"/>
                <a:gd name="T3" fmla="*/ 145 h 145"/>
                <a:gd name="T4" fmla="*/ 0 w 57"/>
                <a:gd name="T5" fmla="*/ 145 h 145"/>
                <a:gd name="T6" fmla="*/ 0 w 57"/>
                <a:gd name="T7" fmla="*/ 0 h 145"/>
                <a:gd name="T8" fmla="*/ 57 w 57"/>
                <a:gd name="T9" fmla="*/ 0 h 145"/>
                <a:gd name="T10" fmla="*/ 57 w 57"/>
                <a:gd name="T11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5">
                  <a:moveTo>
                    <a:pt x="57" y="145"/>
                  </a:moveTo>
                  <a:lnTo>
                    <a:pt x="57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4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5"/>
            <p:cNvSpPr>
              <a:spLocks noEditPoints="1"/>
            </p:cNvSpPr>
            <p:nvPr/>
          </p:nvSpPr>
          <p:spPr bwMode="auto">
            <a:xfrm>
              <a:off x="5832475" y="3890962"/>
              <a:ext cx="923925" cy="614362"/>
            </a:xfrm>
            <a:custGeom>
              <a:avLst/>
              <a:gdLst>
                <a:gd name="T0" fmla="*/ 398 w 502"/>
                <a:gd name="T1" fmla="*/ 92 h 333"/>
                <a:gd name="T2" fmla="*/ 398 w 502"/>
                <a:gd name="T3" fmla="*/ 92 h 333"/>
                <a:gd name="T4" fmla="*/ 322 w 502"/>
                <a:gd name="T5" fmla="*/ 92 h 333"/>
                <a:gd name="T6" fmla="*/ 322 w 502"/>
                <a:gd name="T7" fmla="*/ 30 h 333"/>
                <a:gd name="T8" fmla="*/ 398 w 502"/>
                <a:gd name="T9" fmla="*/ 30 h 333"/>
                <a:gd name="T10" fmla="*/ 398 w 502"/>
                <a:gd name="T11" fmla="*/ 92 h 333"/>
                <a:gd name="T12" fmla="*/ 398 w 502"/>
                <a:gd name="T13" fmla="*/ 196 h 333"/>
                <a:gd name="T14" fmla="*/ 398 w 502"/>
                <a:gd name="T15" fmla="*/ 196 h 333"/>
                <a:gd name="T16" fmla="*/ 322 w 502"/>
                <a:gd name="T17" fmla="*/ 196 h 333"/>
                <a:gd name="T18" fmla="*/ 322 w 502"/>
                <a:gd name="T19" fmla="*/ 134 h 333"/>
                <a:gd name="T20" fmla="*/ 398 w 502"/>
                <a:gd name="T21" fmla="*/ 134 h 333"/>
                <a:gd name="T22" fmla="*/ 398 w 502"/>
                <a:gd name="T23" fmla="*/ 196 h 333"/>
                <a:gd name="T24" fmla="*/ 398 w 502"/>
                <a:gd name="T25" fmla="*/ 300 h 333"/>
                <a:gd name="T26" fmla="*/ 398 w 502"/>
                <a:gd name="T27" fmla="*/ 300 h 333"/>
                <a:gd name="T28" fmla="*/ 322 w 502"/>
                <a:gd name="T29" fmla="*/ 300 h 333"/>
                <a:gd name="T30" fmla="*/ 322 w 502"/>
                <a:gd name="T31" fmla="*/ 238 h 333"/>
                <a:gd name="T32" fmla="*/ 398 w 502"/>
                <a:gd name="T33" fmla="*/ 238 h 333"/>
                <a:gd name="T34" fmla="*/ 398 w 502"/>
                <a:gd name="T35" fmla="*/ 300 h 333"/>
                <a:gd name="T36" fmla="*/ 289 w 502"/>
                <a:gd name="T37" fmla="*/ 92 h 333"/>
                <a:gd name="T38" fmla="*/ 289 w 502"/>
                <a:gd name="T39" fmla="*/ 92 h 333"/>
                <a:gd name="T40" fmla="*/ 213 w 502"/>
                <a:gd name="T41" fmla="*/ 92 h 333"/>
                <a:gd name="T42" fmla="*/ 213 w 502"/>
                <a:gd name="T43" fmla="*/ 30 h 333"/>
                <a:gd name="T44" fmla="*/ 289 w 502"/>
                <a:gd name="T45" fmla="*/ 30 h 333"/>
                <a:gd name="T46" fmla="*/ 289 w 502"/>
                <a:gd name="T47" fmla="*/ 92 h 333"/>
                <a:gd name="T48" fmla="*/ 289 w 502"/>
                <a:gd name="T49" fmla="*/ 196 h 333"/>
                <a:gd name="T50" fmla="*/ 289 w 502"/>
                <a:gd name="T51" fmla="*/ 196 h 333"/>
                <a:gd name="T52" fmla="*/ 213 w 502"/>
                <a:gd name="T53" fmla="*/ 196 h 333"/>
                <a:gd name="T54" fmla="*/ 213 w 502"/>
                <a:gd name="T55" fmla="*/ 134 h 333"/>
                <a:gd name="T56" fmla="*/ 289 w 502"/>
                <a:gd name="T57" fmla="*/ 134 h 333"/>
                <a:gd name="T58" fmla="*/ 289 w 502"/>
                <a:gd name="T59" fmla="*/ 196 h 333"/>
                <a:gd name="T60" fmla="*/ 289 w 502"/>
                <a:gd name="T61" fmla="*/ 300 h 333"/>
                <a:gd name="T62" fmla="*/ 289 w 502"/>
                <a:gd name="T63" fmla="*/ 300 h 333"/>
                <a:gd name="T64" fmla="*/ 213 w 502"/>
                <a:gd name="T65" fmla="*/ 300 h 333"/>
                <a:gd name="T66" fmla="*/ 213 w 502"/>
                <a:gd name="T67" fmla="*/ 238 h 333"/>
                <a:gd name="T68" fmla="*/ 289 w 502"/>
                <a:gd name="T69" fmla="*/ 238 h 333"/>
                <a:gd name="T70" fmla="*/ 289 w 502"/>
                <a:gd name="T71" fmla="*/ 300 h 333"/>
                <a:gd name="T72" fmla="*/ 180 w 502"/>
                <a:gd name="T73" fmla="*/ 92 h 333"/>
                <a:gd name="T74" fmla="*/ 180 w 502"/>
                <a:gd name="T75" fmla="*/ 92 h 333"/>
                <a:gd name="T76" fmla="*/ 104 w 502"/>
                <a:gd name="T77" fmla="*/ 92 h 333"/>
                <a:gd name="T78" fmla="*/ 104 w 502"/>
                <a:gd name="T79" fmla="*/ 30 h 333"/>
                <a:gd name="T80" fmla="*/ 180 w 502"/>
                <a:gd name="T81" fmla="*/ 30 h 333"/>
                <a:gd name="T82" fmla="*/ 180 w 502"/>
                <a:gd name="T83" fmla="*/ 92 h 333"/>
                <a:gd name="T84" fmla="*/ 180 w 502"/>
                <a:gd name="T85" fmla="*/ 196 h 333"/>
                <a:gd name="T86" fmla="*/ 180 w 502"/>
                <a:gd name="T87" fmla="*/ 196 h 333"/>
                <a:gd name="T88" fmla="*/ 104 w 502"/>
                <a:gd name="T89" fmla="*/ 196 h 333"/>
                <a:gd name="T90" fmla="*/ 104 w 502"/>
                <a:gd name="T91" fmla="*/ 134 h 333"/>
                <a:gd name="T92" fmla="*/ 180 w 502"/>
                <a:gd name="T93" fmla="*/ 134 h 333"/>
                <a:gd name="T94" fmla="*/ 180 w 502"/>
                <a:gd name="T95" fmla="*/ 196 h 333"/>
                <a:gd name="T96" fmla="*/ 180 w 502"/>
                <a:gd name="T97" fmla="*/ 300 h 333"/>
                <a:gd name="T98" fmla="*/ 180 w 502"/>
                <a:gd name="T99" fmla="*/ 300 h 333"/>
                <a:gd name="T100" fmla="*/ 104 w 502"/>
                <a:gd name="T101" fmla="*/ 300 h 333"/>
                <a:gd name="T102" fmla="*/ 104 w 502"/>
                <a:gd name="T103" fmla="*/ 238 h 333"/>
                <a:gd name="T104" fmla="*/ 180 w 502"/>
                <a:gd name="T105" fmla="*/ 238 h 333"/>
                <a:gd name="T106" fmla="*/ 180 w 502"/>
                <a:gd name="T107" fmla="*/ 300 h 333"/>
                <a:gd name="T108" fmla="*/ 0 w 502"/>
                <a:gd name="T109" fmla="*/ 333 h 333"/>
                <a:gd name="T110" fmla="*/ 0 w 502"/>
                <a:gd name="T111" fmla="*/ 333 h 333"/>
                <a:gd name="T112" fmla="*/ 502 w 502"/>
                <a:gd name="T113" fmla="*/ 333 h 333"/>
                <a:gd name="T114" fmla="*/ 502 w 502"/>
                <a:gd name="T115" fmla="*/ 0 h 333"/>
                <a:gd name="T116" fmla="*/ 0 w 502"/>
                <a:gd name="T117" fmla="*/ 0 h 333"/>
                <a:gd name="T118" fmla="*/ 0 w 502"/>
                <a:gd name="T11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2" h="333">
                  <a:moveTo>
                    <a:pt x="398" y="92"/>
                  </a:moveTo>
                  <a:lnTo>
                    <a:pt x="398" y="92"/>
                  </a:lnTo>
                  <a:lnTo>
                    <a:pt x="322" y="92"/>
                  </a:lnTo>
                  <a:lnTo>
                    <a:pt x="322" y="30"/>
                  </a:lnTo>
                  <a:lnTo>
                    <a:pt x="398" y="30"/>
                  </a:lnTo>
                  <a:lnTo>
                    <a:pt x="398" y="92"/>
                  </a:lnTo>
                  <a:close/>
                  <a:moveTo>
                    <a:pt x="398" y="196"/>
                  </a:moveTo>
                  <a:lnTo>
                    <a:pt x="398" y="196"/>
                  </a:lnTo>
                  <a:lnTo>
                    <a:pt x="322" y="196"/>
                  </a:lnTo>
                  <a:lnTo>
                    <a:pt x="322" y="134"/>
                  </a:lnTo>
                  <a:lnTo>
                    <a:pt x="398" y="134"/>
                  </a:lnTo>
                  <a:lnTo>
                    <a:pt x="398" y="196"/>
                  </a:lnTo>
                  <a:close/>
                  <a:moveTo>
                    <a:pt x="398" y="300"/>
                  </a:moveTo>
                  <a:lnTo>
                    <a:pt x="398" y="300"/>
                  </a:lnTo>
                  <a:lnTo>
                    <a:pt x="322" y="300"/>
                  </a:lnTo>
                  <a:lnTo>
                    <a:pt x="322" y="238"/>
                  </a:lnTo>
                  <a:lnTo>
                    <a:pt x="398" y="238"/>
                  </a:lnTo>
                  <a:lnTo>
                    <a:pt x="398" y="300"/>
                  </a:lnTo>
                  <a:close/>
                  <a:moveTo>
                    <a:pt x="289" y="92"/>
                  </a:moveTo>
                  <a:lnTo>
                    <a:pt x="289" y="92"/>
                  </a:lnTo>
                  <a:lnTo>
                    <a:pt x="213" y="92"/>
                  </a:lnTo>
                  <a:lnTo>
                    <a:pt x="213" y="30"/>
                  </a:lnTo>
                  <a:lnTo>
                    <a:pt x="289" y="30"/>
                  </a:lnTo>
                  <a:lnTo>
                    <a:pt x="289" y="92"/>
                  </a:lnTo>
                  <a:close/>
                  <a:moveTo>
                    <a:pt x="289" y="196"/>
                  </a:moveTo>
                  <a:lnTo>
                    <a:pt x="289" y="196"/>
                  </a:lnTo>
                  <a:lnTo>
                    <a:pt x="213" y="196"/>
                  </a:lnTo>
                  <a:lnTo>
                    <a:pt x="213" y="134"/>
                  </a:lnTo>
                  <a:lnTo>
                    <a:pt x="289" y="134"/>
                  </a:lnTo>
                  <a:lnTo>
                    <a:pt x="289" y="196"/>
                  </a:lnTo>
                  <a:close/>
                  <a:moveTo>
                    <a:pt x="289" y="300"/>
                  </a:moveTo>
                  <a:lnTo>
                    <a:pt x="289" y="300"/>
                  </a:lnTo>
                  <a:lnTo>
                    <a:pt x="213" y="300"/>
                  </a:lnTo>
                  <a:lnTo>
                    <a:pt x="213" y="238"/>
                  </a:lnTo>
                  <a:lnTo>
                    <a:pt x="289" y="238"/>
                  </a:lnTo>
                  <a:lnTo>
                    <a:pt x="289" y="300"/>
                  </a:lnTo>
                  <a:close/>
                  <a:moveTo>
                    <a:pt x="180" y="92"/>
                  </a:moveTo>
                  <a:lnTo>
                    <a:pt x="180" y="92"/>
                  </a:lnTo>
                  <a:lnTo>
                    <a:pt x="104" y="92"/>
                  </a:lnTo>
                  <a:lnTo>
                    <a:pt x="104" y="30"/>
                  </a:lnTo>
                  <a:lnTo>
                    <a:pt x="180" y="30"/>
                  </a:lnTo>
                  <a:lnTo>
                    <a:pt x="180" y="92"/>
                  </a:lnTo>
                  <a:close/>
                  <a:moveTo>
                    <a:pt x="180" y="196"/>
                  </a:moveTo>
                  <a:lnTo>
                    <a:pt x="180" y="196"/>
                  </a:lnTo>
                  <a:lnTo>
                    <a:pt x="104" y="196"/>
                  </a:lnTo>
                  <a:lnTo>
                    <a:pt x="104" y="134"/>
                  </a:lnTo>
                  <a:lnTo>
                    <a:pt x="180" y="134"/>
                  </a:lnTo>
                  <a:lnTo>
                    <a:pt x="180" y="196"/>
                  </a:lnTo>
                  <a:close/>
                  <a:moveTo>
                    <a:pt x="180" y="300"/>
                  </a:moveTo>
                  <a:lnTo>
                    <a:pt x="180" y="300"/>
                  </a:lnTo>
                  <a:lnTo>
                    <a:pt x="104" y="300"/>
                  </a:lnTo>
                  <a:lnTo>
                    <a:pt x="104" y="238"/>
                  </a:lnTo>
                  <a:lnTo>
                    <a:pt x="180" y="238"/>
                  </a:lnTo>
                  <a:lnTo>
                    <a:pt x="180" y="300"/>
                  </a:lnTo>
                  <a:close/>
                  <a:moveTo>
                    <a:pt x="0" y="333"/>
                  </a:moveTo>
                  <a:lnTo>
                    <a:pt x="0" y="333"/>
                  </a:lnTo>
                  <a:lnTo>
                    <a:pt x="502" y="333"/>
                  </a:lnTo>
                  <a:lnTo>
                    <a:pt x="502" y="0"/>
                  </a:lnTo>
                  <a:lnTo>
                    <a:pt x="0" y="0"/>
                  </a:lnTo>
                  <a:lnTo>
                    <a:pt x="0" y="3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8144270" y="1936775"/>
            <a:ext cx="3223642" cy="28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具有手绘风格的软件；貌似收费。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144270" y="1444332"/>
            <a:ext cx="1456690" cy="48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iMindMap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44270" y="4866936"/>
            <a:ext cx="3223642" cy="28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在线的脑图工具，功能简单，容易上手。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144270" y="4374493"/>
            <a:ext cx="1198880" cy="48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百度脑图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01334" y="1936775"/>
            <a:ext cx="3223642" cy="487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这个软件分为免费版和专业版，入门级的免费版完全可以满足个人用户的需求；推荐这个软件。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06031" y="1444332"/>
            <a:ext cx="1718945" cy="48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8565">
              <a:lnSpc>
                <a:spcPct val="130000"/>
              </a:lnSpc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XMind(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</a:t>
            </a: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1334" y="4866936"/>
            <a:ext cx="3223642" cy="28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收费，不过网上找到序列号注册一下貌似也可以使用。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881546" y="4374493"/>
            <a:ext cx="2043430" cy="48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MindManager 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FOUR</a:t>
            </a:r>
            <a:r>
              <a:rPr kumimoji="1" lang="zh-CN" altLang="en-US" dirty="0"/>
              <a:t> 如何使用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014078"/>
            <a:ext cx="12192000" cy="1693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 descr="C:\Users\fang.chen\Desktop\新建文件夹\泡泡图.jpg泡泡图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605" y="1339850"/>
            <a:ext cx="2354580" cy="1539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827184" y="3440874"/>
            <a:ext cx="2370667" cy="88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描述一个主题的属性，可以增加对事物的深度和多样性。顾名思义，是 由很多泡泡组成，中间的泡泡是主题词汇，周围的泡泡是是中间主题的特征。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0712" y="2948431"/>
            <a:ext cx="944880" cy="48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泡泡图</a:t>
            </a:r>
            <a:endParaRPr lang="zh-CN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 descr="C:\Users\fang.chen\Desktop\新建文件夹\双重泡泡图.jpg双重泡泡图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65830" y="1339850"/>
            <a:ext cx="2428240" cy="1499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矩形 10"/>
          <p:cNvSpPr/>
          <p:nvPr/>
        </p:nvSpPr>
        <p:spPr>
          <a:xfrm>
            <a:off x="3551313" y="3440874"/>
            <a:ext cx="2370667" cy="68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适合用来做比较；两个泡泡图放在一起，中间重叠的部分就是他们的共同点；帮助我们建立事物的联系；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10206" y="2948431"/>
            <a:ext cx="1452880" cy="48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双重泡泡图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图片 13" descr="C:\Users\fang.chen\Desktop\新建文件夹\树状图.jpg树状图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66180" y="1341120"/>
            <a:ext cx="2589530" cy="1498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矩形 14"/>
          <p:cNvSpPr/>
          <p:nvPr/>
        </p:nvSpPr>
        <p:spPr>
          <a:xfrm>
            <a:off x="6275442" y="3440874"/>
            <a:ext cx="2370667" cy="68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树状图是学会分类思考的最佳方法，它像一棵树 一样可以分门别类的将物体有条不紊的列出来；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88335" y="2948431"/>
            <a:ext cx="944880" cy="48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树状图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图片 17" descr="C:\Users\fang.chen\Desktop\新建文件夹\环抱图.jpg环抱图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076690" y="1339850"/>
            <a:ext cx="2282825" cy="1499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矩形 19"/>
          <p:cNvSpPr/>
          <p:nvPr/>
        </p:nvSpPr>
        <p:spPr>
          <a:xfrm>
            <a:off x="9712465" y="2948431"/>
            <a:ext cx="944880" cy="48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环抱图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8873" y="4911947"/>
            <a:ext cx="2011680" cy="80454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3600" b="1" kern="0" dirty="0">
                <a:solidFill>
                  <a:schemeClr val="bg1"/>
                </a:solidFill>
              </a:rPr>
              <a:t>简单示例</a:t>
            </a:r>
            <a:endParaRPr lang="zh-CN" altLang="en-US" sz="3600" b="1" kern="0" dirty="0">
              <a:solidFill>
                <a:schemeClr val="bg1"/>
              </a:solidFill>
            </a:endParaRPr>
          </a:p>
        </p:txBody>
      </p:sp>
      <p:pic>
        <p:nvPicPr>
          <p:cNvPr id="23" name="图片 2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78" y="157655"/>
            <a:ext cx="1828800" cy="2438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76427" y="3440874"/>
            <a:ext cx="2370667" cy="68580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ct val="130000"/>
              </a:lnSpc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这个图是我们平时用的最多的一个图，用来做笔记的时候常常用到，左边是整体，右边是局部。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OfficePLUS</a:t>
            </a:r>
            <a:endParaRPr kumimoji="1" lang="zh-CN" altLang="en-US" dirty="0"/>
          </a:p>
        </p:txBody>
      </p:sp>
      <p:pic>
        <p:nvPicPr>
          <p:cNvPr id="6" name="图片 5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78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ONE</a:t>
            </a:r>
            <a:r>
              <a:rPr kumimoji="1" lang="zh-CN" altLang="en-US" dirty="0"/>
              <a:t> 简介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可以做什么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THREE</a:t>
            </a:r>
            <a:r>
              <a:rPr kumimoji="1" lang="zh-CN" altLang="en-US" dirty="0"/>
              <a:t> 优势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FOUR</a:t>
            </a:r>
            <a:r>
              <a:rPr kumimoji="1" lang="zh-CN" altLang="en-US" dirty="0"/>
              <a:t> 如何使用</a:t>
            </a:r>
            <a:endParaRPr kumimoji="1"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思维导图简介</a:t>
            </a:r>
            <a:endParaRPr kumimoji="1" lang="zh-CN" altLang="en-US" dirty="0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2957830" y="4837430"/>
            <a:ext cx="7752715" cy="48387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b="0" dirty="0"/>
              <a:t>发明：东尼·博赞</a:t>
            </a:r>
            <a:endParaRPr kumimoji="1" lang="zh-CN" altLang="en-US" sz="1600" b="0" dirty="0"/>
          </a:p>
        </p:txBody>
      </p:sp>
      <p:pic>
        <p:nvPicPr>
          <p:cNvPr id="8" name="图片 7" descr="东尼·博赞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4431665"/>
            <a:ext cx="2152015" cy="2089785"/>
          </a:xfrm>
          <a:prstGeom prst="rect">
            <a:avLst/>
          </a:prstGeom>
        </p:spPr>
      </p:pic>
      <p:sp>
        <p:nvSpPr>
          <p:cNvPr id="9" name="文本占位符 2"/>
          <p:cNvSpPr>
            <a:spLocks noGrp="1"/>
          </p:cNvSpPr>
          <p:nvPr/>
        </p:nvSpPr>
        <p:spPr>
          <a:xfrm>
            <a:off x="3542030" y="5202555"/>
            <a:ext cx="7752715" cy="48387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1600" b="0" dirty="0"/>
              <a:t>20</a:t>
            </a:r>
            <a:r>
              <a:rPr kumimoji="1" lang="zh-CN" altLang="en-US" sz="1600" b="0" dirty="0"/>
              <a:t>世纪</a:t>
            </a:r>
            <a:r>
              <a:rPr kumimoji="1" lang="en-US" altLang="zh-CN" sz="1600" b="0" dirty="0"/>
              <a:t>60</a:t>
            </a:r>
            <a:r>
              <a:rPr kumimoji="1" lang="zh-CN" altLang="en-US" sz="1600" b="0" dirty="0"/>
              <a:t>年代</a:t>
            </a:r>
            <a:endParaRPr kumimoji="1" lang="zh-CN" altLang="en-US" sz="1600" b="0" dirty="0"/>
          </a:p>
        </p:txBody>
      </p:sp>
      <p:sp>
        <p:nvSpPr>
          <p:cNvPr id="10" name="文本占位符 2"/>
          <p:cNvSpPr>
            <a:spLocks noGrp="1"/>
          </p:cNvSpPr>
          <p:nvPr/>
        </p:nvSpPr>
        <p:spPr>
          <a:xfrm>
            <a:off x="3542030" y="5586730"/>
            <a:ext cx="7752715" cy="48387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sz="1600" b="0" dirty="0"/>
              <a:t>思维形象化</a:t>
            </a:r>
            <a:endParaRPr kumimoji="1" lang="zh-CN" sz="1600" b="0" dirty="0"/>
          </a:p>
        </p:txBody>
      </p:sp>
      <p:pic>
        <p:nvPicPr>
          <p:cNvPr id="11" name="图片 10" descr="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535" y="4261485"/>
            <a:ext cx="3813175" cy="2430780"/>
          </a:xfrm>
          <a:prstGeom prst="rect">
            <a:avLst/>
          </a:prstGeom>
        </p:spPr>
      </p:pic>
      <p:sp>
        <p:nvSpPr>
          <p:cNvPr id="12" name="文本占位符 2"/>
          <p:cNvSpPr>
            <a:spLocks noGrp="1"/>
          </p:cNvSpPr>
          <p:nvPr/>
        </p:nvSpPr>
        <p:spPr>
          <a:xfrm>
            <a:off x="2957830" y="4401185"/>
            <a:ext cx="7752715" cy="48387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sz="1600" b="0" dirty="0"/>
              <a:t>也称为心智图</a:t>
            </a:r>
            <a:r>
              <a:rPr kumimoji="1" lang="en-US" altLang="zh-CN" sz="1600" b="0" dirty="0"/>
              <a:t>——</a:t>
            </a:r>
            <a:r>
              <a:rPr kumimoji="1" lang="zh-CN" altLang="en-US" sz="1600" b="0" dirty="0"/>
              <a:t>一种图像式思维工具</a:t>
            </a:r>
            <a:endParaRPr kumimoji="1" lang="zh-CN" altLang="en-US" sz="16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ONE </a:t>
            </a:r>
            <a:r>
              <a:rPr kumimoji="1" lang="zh-CN" altLang="en-US" dirty="0"/>
              <a:t>简介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23747" y="1171363"/>
            <a:ext cx="995680" cy="725170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3200" b="1" kern="0" dirty="0">
                <a:solidFill>
                  <a:schemeClr val="bg1"/>
                </a:solidFill>
              </a:rPr>
              <a:t>组成</a:t>
            </a:r>
            <a:endParaRPr lang="zh-CN" altLang="en-US" sz="3200" b="1" kern="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3747" y="2330155"/>
            <a:ext cx="643125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</a:rPr>
              <a:t>01</a:t>
            </a:r>
            <a:endParaRPr lang="en-US" altLang="zh-CN" sz="3200" b="1" kern="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49350" y="2413763"/>
            <a:ext cx="2992149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lnSpc>
                <a:spcPct val="130000"/>
              </a:lnSpc>
              <a:defRPr/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中心主题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3747" y="3426588"/>
            <a:ext cx="643125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</a:rPr>
              <a:t>02</a:t>
            </a:r>
            <a:endParaRPr lang="en-US" altLang="zh-CN" sz="3200" b="1" kern="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13485" y="3509561"/>
            <a:ext cx="2992149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连线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3747" y="4456981"/>
            <a:ext cx="643125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</a:rPr>
              <a:t>03</a:t>
            </a:r>
            <a:endParaRPr lang="en-US" altLang="zh-CN" sz="3200" b="1" kern="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3485" y="4540378"/>
            <a:ext cx="2992149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lnSpc>
                <a:spcPct val="130000"/>
              </a:lnSpc>
              <a:defRPr/>
            </a:pP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子主题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0740" y="2240280"/>
            <a:ext cx="6171565" cy="31045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40045" y="5257928"/>
            <a:ext cx="2992149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lnSpc>
                <a:spcPct val="130000"/>
              </a:lnSpc>
              <a:defRPr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一个最简单的例子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可以做什么？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2220160" y="5188782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0" dirty="0"/>
              <a:t>但凡存在逻辑的地方就可以使用</a:t>
            </a:r>
            <a:endParaRPr kumimoji="1" lang="zh-CN" altLang="en-US" sz="24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TWO </a:t>
            </a:r>
            <a:r>
              <a:rPr kumimoji="1" lang="zh-CN" altLang="en-US" dirty="0"/>
              <a:t>可以做什么？</a:t>
            </a:r>
            <a:endParaRPr kumimoji="1"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1151255"/>
            <a:ext cx="10156825" cy="5212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优势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2220160" y="479317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b="0" dirty="0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2345890" y="505987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0" dirty="0"/>
              <a:t>结构完整、逻辑清晰</a:t>
            </a:r>
            <a:endParaRPr kumimoji="1" lang="zh-CN" altLang="en-US" sz="24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THREE </a:t>
            </a:r>
            <a:r>
              <a:rPr kumimoji="1" lang="zh-CN" altLang="en-US" dirty="0"/>
              <a:t>优势</a:t>
            </a:r>
            <a:endParaRPr kumimoji="1" lang="zh-CN" altLang="en-US" dirty="0"/>
          </a:p>
        </p:txBody>
      </p:sp>
      <p:pic>
        <p:nvPicPr>
          <p:cNvPr id="7" name="图片 6" descr="阅读计划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1122045"/>
            <a:ext cx="5714365" cy="503809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7030085" y="1529080"/>
            <a:ext cx="822960" cy="813435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4000" b="1"/>
              <a:t>1</a:t>
            </a:r>
            <a:endParaRPr kumimoji="1" lang="zh-CN" altLang="en-US" sz="4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953375" y="1296035"/>
            <a:ext cx="3555365" cy="1280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思维导图列计划的优势：直观，一眼就看得到所有的细枝末节，以及各个部分之间的逻辑关系。</a:t>
            </a:r>
            <a:endParaRPr lang="zh-CN" altLang="en-US" sz="2000" kern="0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030085" y="3776345"/>
            <a:ext cx="822960" cy="813435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4000" b="1" dirty="0"/>
              <a:t>2</a:t>
            </a:r>
            <a:endParaRPr kumimoji="1" lang="en-US" altLang="zh-CN" sz="4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8036560" y="3068955"/>
            <a:ext cx="347218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在回顾中发现自己的成长：列短期计划时，可以回顾一下年度计划，看看各个方面的进展与实现的状况。比较不同时间画的计划图，能够发现自己实实在在的成长。</a:t>
            </a:r>
            <a:endParaRPr lang="zh-CN" altLang="en-US" kern="0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如何使用？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2093160" y="519322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A4</a:t>
            </a:r>
            <a:r>
              <a:rPr kumimoji="1" lang="zh-CN" altLang="en-US" sz="2400" dirty="0"/>
              <a:t>纸、笔</a:t>
            </a:r>
            <a:endParaRPr kumimoji="1" lang="en-US" altLang="zh-CN" sz="2400" dirty="0"/>
          </a:p>
          <a:p>
            <a:r>
              <a:rPr kumimoji="1" lang="zh-CN" altLang="en-US" sz="2400" dirty="0"/>
              <a:t>软件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C9C0"/>
      </a:accent1>
      <a:accent2>
        <a:srgbClr val="2DB9DA"/>
      </a:accent2>
      <a:accent3>
        <a:srgbClr val="3D798A"/>
      </a:accent3>
      <a:accent4>
        <a:srgbClr val="F2AEAE"/>
      </a:accent4>
      <a:accent5>
        <a:srgbClr val="357AA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754</Words>
  <Application>WPS 演示</Application>
  <PresentationFormat>宽屏</PresentationFormat>
  <Paragraphs>123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Century Gothic</vt:lpstr>
      <vt:lpstr>Segoe Print</vt:lpstr>
      <vt:lpstr>Calibri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fang.chen</cp:lastModifiedBy>
  <cp:revision>83</cp:revision>
  <dcterms:created xsi:type="dcterms:W3CDTF">2015-08-18T02:51:00Z</dcterms:created>
  <dcterms:modified xsi:type="dcterms:W3CDTF">2017-01-13T06:43:46Z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