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3" r:id="rId3"/>
    <p:sldMasterId id="2147483684" r:id="rId4"/>
  </p:sldMasterIdLst>
  <p:notesMasterIdLst>
    <p:notesMasterId r:id="rId6"/>
  </p:notesMasterIdLst>
  <p:sldIdLst>
    <p:sldId id="339" r:id="rId5"/>
    <p:sldId id="365" r:id="rId7"/>
    <p:sldId id="383" r:id="rId8"/>
    <p:sldId id="366" r:id="rId9"/>
    <p:sldId id="373" r:id="rId10"/>
    <p:sldId id="378" r:id="rId11"/>
    <p:sldId id="390" r:id="rId12"/>
    <p:sldId id="388" r:id="rId13"/>
    <p:sldId id="391" r:id="rId14"/>
    <p:sldId id="392" r:id="rId15"/>
    <p:sldId id="364" r:id="rId16"/>
  </p:sldIdLst>
  <p:sldSz cx="12192000" cy="6858000"/>
  <p:notesSz cx="6858000" cy="9144000"/>
  <p:embeddedFontLst>
    <p:embeddedFont>
      <p:font typeface="微软雅黑" panose="020B0503020204020204" pitchFamily="34" charset="-122"/>
      <p:regular r:id="rId20"/>
    </p:embeddedFont>
    <p:embeddedFont>
      <p:font typeface="黑体" panose="02010609060101010101" pitchFamily="49" charset="-122"/>
      <p:regular r:id="rId21"/>
    </p:embeddedFont>
    <p:embeddedFont>
      <p:font typeface="Calibri" panose="020F0502020204030204" charset="0"/>
      <p:regular r:id="rId22"/>
      <p:bold r:id="rId23"/>
      <p:italic r:id="rId24"/>
      <p:boldItalic r:id="rId25"/>
    </p:embeddedFont>
    <p:embeddedFont>
      <p:font typeface="Calibri Light" panose="020F0302020204030204" charset="0"/>
      <p:regular r:id="rId26"/>
      <p:italic r:id="rId2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5504"/>
    <a:srgbClr val="F36F21"/>
    <a:srgbClr val="FFD700"/>
    <a:srgbClr val="B3B3B3"/>
    <a:srgbClr val="19C029"/>
    <a:srgbClr val="EA5404"/>
    <a:srgbClr val="FDAF83"/>
    <a:srgbClr val="808285"/>
    <a:srgbClr val="1968C0"/>
    <a:srgbClr val="E74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488" autoAdjust="0"/>
  </p:normalViewPr>
  <p:slideViewPr>
    <p:cSldViewPr snapToGrid="0" showGuides="1">
      <p:cViewPr varScale="1">
        <p:scale>
          <a:sx n="88" d="100"/>
          <a:sy n="88"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F4DCD-3E9F-4F9E-ACC9-6C38FDEAE70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D8AA7-E4F4-4954-B1C4-D60F0423E20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FD8AA7-E4F4-4954-B1C4-D60F0423E205}"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a:buNone/>
            </a:pPr>
            <a:r>
              <a:rPr kumimoji="1" lang="en-US" altLang="zh-CN" dirty="0" smtClean="0"/>
              <a:t>React</a:t>
            </a:r>
            <a:r>
              <a:rPr kumimoji="1" lang="zh-CN" altLang="en-US" dirty="0" smtClean="0"/>
              <a:t> 不是一个完整的</a:t>
            </a:r>
            <a:r>
              <a:rPr kumimoji="1" lang="en-US" altLang="zh-CN" dirty="0" smtClean="0"/>
              <a:t>MVC</a:t>
            </a:r>
            <a:r>
              <a:rPr kumimoji="1" lang="zh-CN" altLang="en-US" dirty="0" smtClean="0"/>
              <a:t>框架类库，至多算是</a:t>
            </a:r>
            <a:r>
              <a:rPr kumimoji="1" lang="en-US" altLang="zh-CN" dirty="0" smtClean="0"/>
              <a:t>MVC</a:t>
            </a:r>
            <a:r>
              <a:rPr kumimoji="1" lang="zh-CN" altLang="en-US" dirty="0" smtClean="0"/>
              <a:t>中的</a:t>
            </a:r>
            <a:r>
              <a:rPr kumimoji="1" lang="en-US" altLang="zh-CN" dirty="0" smtClean="0"/>
              <a:t>View</a:t>
            </a:r>
            <a:r>
              <a:rPr kumimoji="1" lang="zh-CN" altLang="en-US" dirty="0" smtClean="0"/>
              <a:t>层</a:t>
            </a:r>
            <a:endParaRPr kumimoji="1" lang="en-US" altLang="zh-CN" dirty="0" smtClean="0"/>
          </a:p>
          <a:p>
            <a:pPr marL="0" indent="0">
              <a:buFont typeface="Arial" panose="020B0604020202020204"/>
              <a:buNone/>
            </a:pPr>
            <a:r>
              <a:rPr kumimoji="1" lang="zh-CN" altLang="en-US" dirty="0" smtClean="0"/>
              <a:t>虚拟</a:t>
            </a:r>
            <a:r>
              <a:rPr kumimoji="1" lang="en-US" altLang="zh-CN" dirty="0" smtClean="0"/>
              <a:t>DOM</a:t>
            </a:r>
            <a:r>
              <a:rPr kumimoji="1" lang="zh-CN" altLang="en-US" dirty="0" smtClean="0"/>
              <a:t>（</a:t>
            </a:r>
            <a:r>
              <a:rPr kumimoji="1" lang="en-US" altLang="zh-CN" dirty="0" smtClean="0"/>
              <a:t>Virtual DOM</a:t>
            </a:r>
            <a:r>
              <a:rPr kumimoji="1" lang="zh-CN" altLang="en-US" dirty="0" smtClean="0"/>
              <a:t>）：简单的说就是在浏览器端用</a:t>
            </a:r>
            <a:r>
              <a:rPr kumimoji="1" lang="en-US" altLang="zh-CN" dirty="0" smtClean="0"/>
              <a:t>JavaScript</a:t>
            </a:r>
            <a:r>
              <a:rPr kumimoji="1" lang="zh-CN" altLang="en-US" dirty="0" smtClean="0"/>
              <a:t>实现了一套</a:t>
            </a:r>
            <a:r>
              <a:rPr kumimoji="1" lang="en-US" altLang="zh-CN" dirty="0" smtClean="0"/>
              <a:t>DOM</a:t>
            </a:r>
            <a:r>
              <a:rPr kumimoji="1" lang="zh-CN" altLang="en-US" dirty="0" smtClean="0"/>
              <a:t> </a:t>
            </a:r>
            <a:r>
              <a:rPr kumimoji="1" lang="en-US" altLang="zh-CN" dirty="0" smtClean="0"/>
              <a:t>API</a:t>
            </a:r>
            <a:r>
              <a:rPr kumimoji="1" lang="zh-CN" altLang="en-US" dirty="0" smtClean="0"/>
              <a:t>，整套</a:t>
            </a:r>
            <a:r>
              <a:rPr kumimoji="1" lang="en-US" altLang="zh-CN" dirty="0" smtClean="0"/>
              <a:t>DOM</a:t>
            </a:r>
            <a:r>
              <a:rPr kumimoji="1" lang="zh-CN" altLang="en-US" dirty="0" smtClean="0"/>
              <a:t>存在于内存中</a:t>
            </a:r>
            <a:endParaRPr kumimoji="1" lang="en-US" altLang="zh-CN" dirty="0" smtClean="0"/>
          </a:p>
          <a:p>
            <a:pPr marL="0" indent="0">
              <a:buFont typeface="Arial" panose="020B0604020202020204"/>
              <a:buNone/>
            </a:pPr>
            <a:r>
              <a:rPr kumimoji="1" lang="zh-CN" altLang="en-US" dirty="0" smtClean="0"/>
              <a:t>单向数据流：数据的绑定是单向的，与</a:t>
            </a:r>
            <a:r>
              <a:rPr kumimoji="1" lang="en-US" altLang="zh-CN" dirty="0" err="1" smtClean="0"/>
              <a:t>AngularJS</a:t>
            </a:r>
            <a:r>
              <a:rPr kumimoji="1" lang="zh-CN" altLang="en-US" dirty="0" smtClean="0"/>
              <a:t>或者</a:t>
            </a:r>
            <a:r>
              <a:rPr kumimoji="1" lang="en-US" altLang="zh-CN" dirty="0" err="1" smtClean="0"/>
              <a:t>VueJs</a:t>
            </a:r>
            <a:r>
              <a:rPr kumimoji="1" lang="zh-CN" altLang="en-US" dirty="0" smtClean="0"/>
              <a:t>不同</a:t>
            </a:r>
            <a:endParaRPr kumimoji="1" lang="en-US" altLang="zh-CN" dirty="0" smtClean="0"/>
          </a:p>
          <a:p>
            <a:pPr marL="0" indent="0">
              <a:buFont typeface="Arial" panose="020B0604020202020204"/>
              <a:buNone/>
            </a:pPr>
            <a:endParaRPr kumimoji="1" lang="en-US" altLang="zh-CN" dirty="0" smtClean="0"/>
          </a:p>
          <a:p>
            <a:pPr marL="0" indent="0">
              <a:buFont typeface="Arial" panose="020B0604020202020204"/>
              <a:buNone/>
            </a:pPr>
            <a:r>
              <a:rPr kumimoji="1" lang="en-US" altLang="zh-CN" dirty="0" smtClean="0"/>
              <a:t>React</a:t>
            </a:r>
            <a:r>
              <a:rPr kumimoji="1" lang="zh-CN" altLang="en-US" dirty="0" smtClean="0"/>
              <a:t> 核心：</a:t>
            </a:r>
            <a:endParaRPr kumimoji="1" lang="en-US" altLang="zh-CN" dirty="0" smtClean="0"/>
          </a:p>
          <a:p>
            <a:pPr marL="0" indent="0">
              <a:buFont typeface="Arial" panose="020B0604020202020204"/>
              <a:buNone/>
            </a:pPr>
            <a:r>
              <a:rPr kumimoji="1" lang="zh-CN" altLang="en-US" dirty="0" smtClean="0"/>
              <a:t>虚拟</a:t>
            </a:r>
            <a:r>
              <a:rPr kumimoji="1" lang="en-US" altLang="zh-CN" dirty="0" err="1" smtClean="0"/>
              <a:t>dom</a:t>
            </a:r>
            <a:r>
              <a:rPr kumimoji="1" lang="zh-CN" altLang="en-US" dirty="0" smtClean="0"/>
              <a:t>对象</a:t>
            </a:r>
            <a:r>
              <a:rPr kumimoji="1" lang="en-US" altLang="zh-CN" dirty="0" smtClean="0"/>
              <a:t>(Virtual DOM)</a:t>
            </a:r>
            <a:endParaRPr kumimoji="1" lang="en-US" altLang="zh-CN" dirty="0" smtClean="0"/>
          </a:p>
          <a:p>
            <a:pPr marL="0" indent="0">
              <a:buFont typeface="Arial" panose="020B0604020202020204"/>
              <a:buNone/>
            </a:pPr>
            <a:r>
              <a:rPr kumimoji="1" lang="zh-CN" altLang="en-US" dirty="0" smtClean="0"/>
              <a:t>虚拟</a:t>
            </a:r>
            <a:r>
              <a:rPr kumimoji="1" lang="en-US" altLang="zh-CN" dirty="0" err="1" smtClean="0"/>
              <a:t>dom</a:t>
            </a:r>
            <a:r>
              <a:rPr kumimoji="1" lang="zh-CN" altLang="en-US" dirty="0" smtClean="0"/>
              <a:t>差异化算法（</a:t>
            </a:r>
            <a:r>
              <a:rPr kumimoji="1" lang="en-US" altLang="zh-CN" dirty="0" smtClean="0"/>
              <a:t>diff algorithm</a:t>
            </a:r>
            <a:r>
              <a:rPr kumimoji="1" lang="zh-CN" altLang="en-US" dirty="0" smtClean="0"/>
              <a:t>）</a:t>
            </a:r>
            <a:endParaRPr kumimoji="1" lang="zh-CN" altLang="en-US" dirty="0" smtClean="0"/>
          </a:p>
          <a:p>
            <a:pPr marL="0" indent="0">
              <a:buFont typeface="Arial" panose="020B0604020202020204"/>
              <a:buNone/>
            </a:pPr>
            <a:r>
              <a:rPr kumimoji="1" lang="zh-CN" altLang="en-US" dirty="0" smtClean="0"/>
              <a:t>单向数据流渲染（</a:t>
            </a:r>
            <a:r>
              <a:rPr kumimoji="1" lang="en-US" altLang="zh-CN" dirty="0" smtClean="0"/>
              <a:t>Data Flow</a:t>
            </a:r>
            <a:r>
              <a:rPr kumimoji="1" lang="zh-CN" altLang="en-US" dirty="0" smtClean="0"/>
              <a:t>）</a:t>
            </a:r>
            <a:endParaRPr kumimoji="1" lang="zh-CN" altLang="en-US" dirty="0" smtClean="0"/>
          </a:p>
          <a:p>
            <a:pPr marL="0" indent="0">
              <a:buFont typeface="Arial" panose="020B0604020202020204"/>
              <a:buNone/>
            </a:pPr>
            <a:r>
              <a:rPr kumimoji="1" lang="zh-CN" altLang="en-US" dirty="0" smtClean="0"/>
              <a:t>组件生命周期</a:t>
            </a:r>
            <a:endParaRPr kumimoji="1" lang="zh-CN" altLang="en-US" dirty="0" smtClean="0"/>
          </a:p>
          <a:p>
            <a:pPr marL="0" indent="0">
              <a:buFont typeface="Arial" panose="020B0604020202020204"/>
              <a:buNone/>
            </a:pPr>
            <a:r>
              <a:rPr kumimoji="1" lang="zh-CN" altLang="en-US" dirty="0" smtClean="0"/>
              <a:t>事件处理</a:t>
            </a:r>
            <a:endParaRPr kumimoji="1" lang="en-US" altLang="zh-CN" dirty="0" smtClean="0"/>
          </a:p>
          <a:p>
            <a:pPr marL="0" indent="0">
              <a:buFont typeface="Arial" panose="020B0604020202020204"/>
              <a:buNone/>
            </a:pPr>
            <a:endParaRPr kumimoji="1" lang="en-US" altLang="zh-CN" dirty="0" smtClean="0"/>
          </a:p>
          <a:p>
            <a:pPr marL="0" indent="0">
              <a:buFont typeface="Arial" panose="020B0604020202020204"/>
              <a:buNone/>
            </a:pPr>
            <a:r>
              <a:rPr kumimoji="1" lang="en-US" altLang="zh-CN" dirty="0" smtClean="0"/>
              <a:t>React</a:t>
            </a:r>
            <a:r>
              <a:rPr kumimoji="1" lang="zh-CN" altLang="en-US" dirty="0" smtClean="0"/>
              <a:t>的诞生就是为了解决日益复杂的界面渲染问题，通过分离关注点把每一个小的部分做成可复用的组件来实现页面的组合，与</a:t>
            </a:r>
            <a:r>
              <a:rPr kumimoji="1" lang="en-US" altLang="zh-CN" dirty="0" smtClean="0"/>
              <a:t>Web</a:t>
            </a:r>
            <a:r>
              <a:rPr kumimoji="1" lang="zh-CN" altLang="en-US" dirty="0" smtClean="0"/>
              <a:t> </a:t>
            </a:r>
            <a:r>
              <a:rPr kumimoji="1" lang="en-US" altLang="zh-CN" dirty="0" smtClean="0"/>
              <a:t>Component</a:t>
            </a:r>
            <a:r>
              <a:rPr kumimoji="1" lang="zh-CN" altLang="en-US" dirty="0" smtClean="0"/>
              <a:t>理念类似。</a:t>
            </a:r>
            <a:endParaRPr kumimoji="1" lang="en-US" altLang="zh-CN" dirty="0" smtClean="0"/>
          </a:p>
          <a:p>
            <a:pPr marL="0" indent="0">
              <a:buFont typeface="Arial" panose="020B0604020202020204"/>
              <a:buNone/>
            </a:pPr>
            <a:endParaRPr kumimoji="1" lang="en-US" altLang="zh-CN" dirty="0" smtClean="0"/>
          </a:p>
          <a:p>
            <a:pPr marL="0" indent="0">
              <a:buFont typeface="Arial" panose="020B0604020202020204"/>
              <a:buNone/>
            </a:pPr>
            <a:r>
              <a:rPr kumimoji="1" lang="en-US" altLang="zh-CN" dirty="0" smtClean="0"/>
              <a:t>Facebook </a:t>
            </a:r>
            <a:r>
              <a:rPr kumimoji="1" lang="zh-CN" altLang="en-US" dirty="0" smtClean="0"/>
              <a:t>开源出来的</a:t>
            </a:r>
            <a:r>
              <a:rPr kumimoji="1" lang="en-US" altLang="zh-CN" dirty="0" smtClean="0"/>
              <a:t> </a:t>
            </a:r>
            <a:r>
              <a:rPr kumimoji="1" lang="en-US" altLang="zh-CN" dirty="0" err="1" smtClean="0"/>
              <a:t>Js</a:t>
            </a:r>
            <a:r>
              <a:rPr kumimoji="1" lang="en-US" altLang="zh-CN" dirty="0" smtClean="0"/>
              <a:t> </a:t>
            </a:r>
            <a:r>
              <a:rPr kumimoji="1" lang="en-US" altLang="en-US" dirty="0" smtClean="0"/>
              <a:t>库</a:t>
            </a:r>
            <a:r>
              <a:rPr kumimoji="1" lang="zh-CN" altLang="en-US" dirty="0" smtClean="0"/>
              <a:t>，诞生于一个广告系统，</a:t>
            </a:r>
            <a:r>
              <a:rPr kumimoji="1" lang="en-US" altLang="en-US" dirty="0" smtClean="0"/>
              <a:t>本质上来说是一个“状态机”，只关心2件事</a:t>
            </a:r>
            <a:endParaRPr kumimoji="1" lang="en-US" altLang="en-US" dirty="0" smtClean="0"/>
          </a:p>
          <a:p>
            <a:pPr marL="228600" indent="-228600">
              <a:buAutoNum type="arabicPeriod"/>
            </a:pPr>
            <a:r>
              <a:rPr kumimoji="1" lang="en-US" altLang="en-US" dirty="0" err="1" smtClean="0"/>
              <a:t>更新DOM</a:t>
            </a:r>
            <a:endParaRPr kumimoji="1" lang="en-US" altLang="en-US" dirty="0" smtClean="0"/>
          </a:p>
          <a:p>
            <a:pPr marL="228600" indent="-228600">
              <a:buAutoNum type="arabicPeriod"/>
            </a:pPr>
            <a:r>
              <a:rPr kumimoji="1" lang="en-US" altLang="en-US" dirty="0" smtClean="0"/>
              <a:t>响应事件</a:t>
            </a:r>
            <a:endParaRPr kumimoji="1" lang="en-US" altLang="en-US" dirty="0" smtClean="0"/>
          </a:p>
          <a:p>
            <a:pPr marL="228600" indent="-228600">
              <a:buAutoNum type="arabicPeriod"/>
            </a:pPr>
            <a:endParaRPr kumimoji="1" lang="en-US" altLang="zh-CN" dirty="0" smtClean="0"/>
          </a:p>
          <a:p>
            <a:pPr marL="0" indent="0">
              <a:buNone/>
            </a:pPr>
            <a:endParaRPr kumimoji="1" lang="zh-CN" altLang="en-US" dirty="0"/>
          </a:p>
        </p:txBody>
      </p:sp>
      <p:sp>
        <p:nvSpPr>
          <p:cNvPr id="4" name="幻灯片编号占位符 3"/>
          <p:cNvSpPr>
            <a:spLocks noGrp="1"/>
          </p:cNvSpPr>
          <p:nvPr>
            <p:ph type="sldNum" sz="quarter" idx="10"/>
          </p:nvPr>
        </p:nvSpPr>
        <p:spPr/>
        <p:txBody>
          <a:bodyPr/>
          <a:lstStyle/>
          <a:p>
            <a:fld id="{A5FD8AA7-E4F4-4954-B1C4-D60F0423E20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Web</a:t>
            </a:r>
            <a:r>
              <a:rPr kumimoji="1" lang="zh-CN" altLang="en-US" dirty="0" smtClean="0"/>
              <a:t>开发中，我们总是把数据的变化实时的反应到用户界面上（后端渲染与应用</a:t>
            </a:r>
            <a:r>
              <a:rPr kumimoji="1" lang="en-US" altLang="zh-CN" dirty="0" err="1" smtClean="0"/>
              <a:t>ajax</a:t>
            </a:r>
            <a:r>
              <a:rPr kumimoji="1" lang="zh-CN" altLang="en-US" dirty="0" smtClean="0"/>
              <a:t>技术无刷新渲染），统称为页面的渲染。</a:t>
            </a:r>
            <a:endParaRPr kumimoji="1" lang="en-US" altLang="zh-CN" dirty="0" smtClean="0"/>
          </a:p>
          <a:p>
            <a:endParaRPr kumimoji="1" lang="en-US" altLang="zh-CN" dirty="0" smtClean="0"/>
          </a:p>
          <a:p>
            <a:r>
              <a:rPr kumimoji="1" lang="zh-CN" altLang="en-US" dirty="0" smtClean="0"/>
              <a:t>后端渲染的原理实质上就是拼接字符串；</a:t>
            </a:r>
            <a:endParaRPr kumimoji="1" lang="en-US" altLang="zh-CN" dirty="0" smtClean="0"/>
          </a:p>
          <a:p>
            <a:r>
              <a:rPr kumimoji="1" lang="en-US" altLang="zh-CN" dirty="0" smtClean="0"/>
              <a:t>Ajax</a:t>
            </a:r>
            <a:r>
              <a:rPr kumimoji="1" lang="zh-CN" altLang="en-US" dirty="0" smtClean="0"/>
              <a:t>无刷新渲染的原理就是操作</a:t>
            </a:r>
            <a:r>
              <a:rPr kumimoji="1" lang="en-US" altLang="zh-CN" dirty="0" smtClean="0"/>
              <a:t>DOM</a:t>
            </a:r>
            <a:r>
              <a:rPr kumimoji="1" lang="zh-CN" altLang="en-US" dirty="0" smtClean="0"/>
              <a:t>元素增删改；</a:t>
            </a:r>
            <a:endParaRPr kumimoji="1" lang="en-US" altLang="zh-CN" dirty="0" smtClean="0"/>
          </a:p>
          <a:p>
            <a:r>
              <a:rPr kumimoji="1" lang="en-US" altLang="zh-CN" dirty="0" smtClean="0"/>
              <a:t>React</a:t>
            </a:r>
            <a:r>
              <a:rPr kumimoji="1" lang="zh-CN" altLang="en-US" dirty="0" smtClean="0"/>
              <a:t>渲染的原理是在</a:t>
            </a:r>
            <a:r>
              <a:rPr kumimoji="1" lang="en-US" altLang="zh-CN" dirty="0" smtClean="0"/>
              <a:t>Virtual</a:t>
            </a:r>
            <a:r>
              <a:rPr kumimoji="1" lang="zh-CN" altLang="en-US" dirty="0" smtClean="0"/>
              <a:t> </a:t>
            </a:r>
            <a:r>
              <a:rPr kumimoji="1" lang="en-US" altLang="zh-CN" dirty="0" smtClean="0"/>
              <a:t>DOM</a:t>
            </a:r>
            <a:r>
              <a:rPr kumimoji="1" lang="zh-CN" altLang="en-US" dirty="0" smtClean="0"/>
              <a:t>中比对两次的</a:t>
            </a:r>
            <a:r>
              <a:rPr kumimoji="1" lang="en-US" altLang="zh-CN" dirty="0" smtClean="0"/>
              <a:t>DOM</a:t>
            </a:r>
            <a:r>
              <a:rPr kumimoji="1" lang="zh-CN" altLang="en-US" dirty="0" smtClean="0"/>
              <a:t>描述结构，找出不同的部分最小化的更新浏览器</a:t>
            </a:r>
            <a:r>
              <a:rPr kumimoji="1" lang="en-US" altLang="zh-CN" dirty="0" smtClean="0"/>
              <a:t>DOM</a:t>
            </a:r>
            <a:r>
              <a:rPr kumimoji="1" lang="zh-CN" altLang="en-US" dirty="0" smtClean="0"/>
              <a:t>元素；</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A5FD8AA7-E4F4-4954-B1C4-D60F0423E20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React</a:t>
            </a:r>
            <a:r>
              <a:rPr kumimoji="1" lang="zh-CN" altLang="en-US" dirty="0" smtClean="0"/>
              <a:t> 的</a:t>
            </a:r>
            <a:r>
              <a:rPr kumimoji="1" lang="en-US" altLang="zh-CN" dirty="0" smtClean="0"/>
              <a:t>render</a:t>
            </a:r>
            <a:r>
              <a:rPr kumimoji="1" lang="zh-CN" altLang="en-US" dirty="0" smtClean="0"/>
              <a:t>方法返回值会经过</a:t>
            </a:r>
            <a:r>
              <a:rPr kumimoji="1" lang="en-US" altLang="zh-CN" dirty="0" smtClean="0"/>
              <a:t>JSX</a:t>
            </a:r>
            <a:r>
              <a:rPr kumimoji="1" lang="zh-CN" altLang="en-US" dirty="0" smtClean="0"/>
              <a:t>（后面说）编译器生成一个</a:t>
            </a:r>
            <a:r>
              <a:rPr kumimoji="1" lang="en-US" altLang="zh-CN" dirty="0" smtClean="0"/>
              <a:t>DOM</a:t>
            </a:r>
            <a:r>
              <a:rPr kumimoji="1" lang="zh-CN" altLang="en-US" dirty="0" smtClean="0"/>
              <a:t>结构描述存储在内存当中；</a:t>
            </a:r>
            <a:endParaRPr kumimoji="1" lang="en-US" altLang="zh-CN" dirty="0" smtClean="0"/>
          </a:p>
          <a:p>
            <a:r>
              <a:rPr kumimoji="1" lang="en-US" altLang="zh-CN" dirty="0" smtClean="0"/>
              <a:t>React</a:t>
            </a:r>
            <a:r>
              <a:rPr kumimoji="1" lang="zh-CN" altLang="en-US" dirty="0" smtClean="0"/>
              <a:t> 通过虚拟</a:t>
            </a:r>
            <a:r>
              <a:rPr kumimoji="1" lang="en-US" altLang="zh-CN" dirty="0" smtClean="0"/>
              <a:t>DOM</a:t>
            </a:r>
            <a:r>
              <a:rPr kumimoji="1" lang="zh-CN" altLang="en-US" dirty="0" smtClean="0"/>
              <a:t>差异化算法（</a:t>
            </a:r>
            <a:r>
              <a:rPr kumimoji="1" lang="en-US" altLang="zh-CN" dirty="0" smtClean="0"/>
              <a:t>diff algorithm</a:t>
            </a:r>
            <a:r>
              <a:rPr kumimoji="1" lang="zh-CN" altLang="en-US" dirty="0" smtClean="0"/>
              <a:t>）来比对组件上一次与当前</a:t>
            </a:r>
            <a:r>
              <a:rPr kumimoji="1" lang="en-US" altLang="zh-CN" dirty="0" smtClean="0"/>
              <a:t>DOM</a:t>
            </a:r>
            <a:r>
              <a:rPr kumimoji="1" lang="zh-CN" altLang="en-US" dirty="0" smtClean="0"/>
              <a:t>结构描述是否相同：</a:t>
            </a:r>
            <a:endParaRPr kumimoji="1" lang="en-US" altLang="zh-CN" dirty="0" smtClean="0"/>
          </a:p>
          <a:p>
            <a:r>
              <a:rPr kumimoji="1" lang="zh-CN" altLang="en-US" dirty="0" smtClean="0"/>
              <a:t>相同：不重绘真实</a:t>
            </a:r>
            <a:r>
              <a:rPr kumimoji="1" lang="en-US" altLang="zh-CN" dirty="0" smtClean="0"/>
              <a:t>DOM</a:t>
            </a:r>
            <a:r>
              <a:rPr kumimoji="1" lang="zh-CN" altLang="en-US" dirty="0" smtClean="0"/>
              <a:t>；</a:t>
            </a:r>
            <a:endParaRPr kumimoji="1" lang="en-US" altLang="zh-CN" dirty="0" smtClean="0"/>
          </a:p>
          <a:p>
            <a:r>
              <a:rPr kumimoji="1" lang="zh-CN" altLang="en-US" dirty="0" smtClean="0"/>
              <a:t>不同：类型不同，直接渲染；某些节点不同，找出不同的节点然后重绘；</a:t>
            </a:r>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A5FD8AA7-E4F4-4954-B1C4-D60F0423E20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srgbClr val="000000">
                  <a:tint val="75000"/>
                </a:srgbClr>
              </a:solidFill>
            </a:endParaRPr>
          </a:p>
        </p:txBody>
      </p:sp>
      <p:sp>
        <p:nvSpPr>
          <p:cNvPr id="3" name="页脚占位符 2"/>
          <p:cNvSpPr>
            <a:spLocks noGrp="1"/>
          </p:cNvSpPr>
          <p:nvPr>
            <p:ph type="ftr" sz="quarter" idx="11"/>
          </p:nvPr>
        </p:nvSpPr>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7D3DCFEA-5968-4372-A7E6-5573D7814E45}" type="datetime1">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0"/>
            <a:ext cx="2844800" cy="365125"/>
          </a:xfrm>
          <a:prstGeom prst="rect">
            <a:avLst/>
          </a:prstGeom>
        </p:spPr>
        <p:txBody>
          <a:bodyPr/>
          <a:lstStyle/>
          <a:p>
            <a:fld id="{67DBAB42-C92A-4D8E-9DE0-313A09E026E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76B471C4-C7E7-41D0-87D9-6969B98F0BB5}" type="datetime1">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0"/>
            <a:ext cx="2844800" cy="365125"/>
          </a:xfrm>
          <a:prstGeom prst="rect">
            <a:avLst/>
          </a:prstGeom>
        </p:spPr>
        <p:txBody>
          <a:bodyPr/>
          <a:lstStyle/>
          <a:p>
            <a:fld id="{67DBAB42-C92A-4D8E-9DE0-313A09E026E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B2789457-6AAA-419D-A9FF-A94B5E5F4F14}" type="datetime1">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0"/>
            <a:ext cx="2844800" cy="365125"/>
          </a:xfrm>
          <a:prstGeom prst="rect">
            <a:avLst/>
          </a:prstGeom>
        </p:spPr>
        <p:txBody>
          <a:bodyPr/>
          <a:lstStyle/>
          <a:p>
            <a:fld id="{67DBAB42-C92A-4D8E-9DE0-313A09E026E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609600" y="6356350"/>
            <a:ext cx="2844800" cy="365125"/>
          </a:xfrm>
          <a:prstGeom prst="rect">
            <a:avLst/>
          </a:prstGeom>
        </p:spPr>
        <p:txBody>
          <a:bodyPr/>
          <a:lstStyle/>
          <a:p>
            <a:fld id="{4C08313D-7132-427E-A45F-C669521EB227}" type="datetime1">
              <a:rPr lang="zh-CN" altLang="en-US" smtClean="0">
                <a:solidFill>
                  <a:prstClr val="black"/>
                </a:solidFill>
              </a:rPr>
            </a:fld>
            <a:endParaRPr lang="zh-CN" altLang="en-US">
              <a:solidFill>
                <a:prstClr val="black"/>
              </a:solidFill>
            </a:endParaRPr>
          </a:p>
        </p:txBody>
      </p:sp>
      <p:sp>
        <p:nvSpPr>
          <p:cNvPr id="6" name="页脚占位符 5"/>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8737600" y="6356350"/>
            <a:ext cx="2844800" cy="365125"/>
          </a:xfrm>
          <a:prstGeom prst="rect">
            <a:avLst/>
          </a:prstGeom>
        </p:spPr>
        <p:txBody>
          <a:bodyPr/>
          <a:lstStyle/>
          <a:p>
            <a:fld id="{67DBAB42-C92A-4D8E-9DE0-313A09E026E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609600" y="6356350"/>
            <a:ext cx="2844800" cy="365125"/>
          </a:xfrm>
          <a:prstGeom prst="rect">
            <a:avLst/>
          </a:prstGeom>
        </p:spPr>
        <p:txBody>
          <a:bodyPr/>
          <a:lstStyle/>
          <a:p>
            <a:fld id="{FCCE73F0-1238-4436-9C42-B3828E477600}" type="datetime1">
              <a:rPr lang="zh-CN" altLang="en-US" smtClean="0">
                <a:solidFill>
                  <a:prstClr val="black"/>
                </a:solidFill>
              </a:rPr>
            </a:fld>
            <a:endParaRPr lang="zh-CN" altLang="en-US">
              <a:solidFill>
                <a:prstClr val="black"/>
              </a:solidFill>
            </a:endParaRPr>
          </a:p>
        </p:txBody>
      </p:sp>
      <p:sp>
        <p:nvSpPr>
          <p:cNvPr id="8" name="页脚占位符 7"/>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9" name="灯片编号占位符 8"/>
          <p:cNvSpPr>
            <a:spLocks noGrp="1"/>
          </p:cNvSpPr>
          <p:nvPr>
            <p:ph type="sldNum" sz="quarter" idx="12"/>
          </p:nvPr>
        </p:nvSpPr>
        <p:spPr>
          <a:xfrm>
            <a:off x="8737600" y="6356350"/>
            <a:ext cx="2844800" cy="365125"/>
          </a:xfrm>
          <a:prstGeom prst="rect">
            <a:avLst/>
          </a:prstGeom>
        </p:spPr>
        <p:txBody>
          <a:bodyPr/>
          <a:lstStyle/>
          <a:p>
            <a:fld id="{67DBAB42-C92A-4D8E-9DE0-313A09E026E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a:prstGeom prst="rect">
            <a:avLst/>
          </a:prstGeom>
        </p:spPr>
        <p:txBody>
          <a:bodyPr/>
          <a:lstStyle/>
          <a:p>
            <a:fld id="{AAF3418A-011D-42CF-AF62-D2B8548F20C8}" type="datetime1">
              <a:rPr lang="zh-CN" altLang="en-US" smtClean="0">
                <a:solidFill>
                  <a:prstClr val="black"/>
                </a:solidFill>
              </a:rPr>
            </a:fld>
            <a:endParaRPr lang="zh-CN" altLang="en-US">
              <a:solidFill>
                <a:prstClr val="black"/>
              </a:solidFill>
            </a:endParaRPr>
          </a:p>
        </p:txBody>
      </p:sp>
      <p:sp>
        <p:nvSpPr>
          <p:cNvPr id="4" name="页脚占位符 3"/>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nvPr>
        </p:nvSpPr>
        <p:spPr>
          <a:xfrm>
            <a:off x="8737600" y="6356350"/>
            <a:ext cx="2844800" cy="365125"/>
          </a:xfrm>
          <a:prstGeom prst="rect">
            <a:avLst/>
          </a:prstGeom>
        </p:spPr>
        <p:txBody>
          <a:bodyPr/>
          <a:lstStyle/>
          <a:p>
            <a:fld id="{67DBAB42-C92A-4D8E-9DE0-313A09E026E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B97BB032-CAB3-4AE8-92D3-BCF52A20CCB9}" type="datetime1">
              <a:rPr lang="zh-CN" altLang="en-US" smtClean="0">
                <a:solidFill>
                  <a:prstClr val="black"/>
                </a:solidFill>
              </a:rPr>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12"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609600" y="6356350"/>
            <a:ext cx="2844800" cy="365125"/>
          </a:xfrm>
          <a:prstGeom prst="rect">
            <a:avLst/>
          </a:prstGeom>
        </p:spPr>
        <p:txBody>
          <a:bodyPr/>
          <a:lstStyle/>
          <a:p>
            <a:fld id="{FE7DB754-2121-426D-8FCC-0DC76F1A14D9}" type="datetime1">
              <a:rPr lang="zh-CN" altLang="en-US" smtClean="0">
                <a:solidFill>
                  <a:prstClr val="black"/>
                </a:solidFill>
              </a:rPr>
            </a:fld>
            <a:endParaRPr lang="zh-CN" altLang="en-US">
              <a:solidFill>
                <a:prstClr val="black"/>
              </a:solidFill>
            </a:endParaRPr>
          </a:p>
        </p:txBody>
      </p:sp>
      <p:sp>
        <p:nvSpPr>
          <p:cNvPr id="6" name="页脚占位符 5"/>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609600" y="6356350"/>
            <a:ext cx="2844800" cy="365125"/>
          </a:xfrm>
          <a:prstGeom prst="rect">
            <a:avLst/>
          </a:prstGeom>
        </p:spPr>
        <p:txBody>
          <a:bodyPr/>
          <a:lstStyle/>
          <a:p>
            <a:fld id="{86072388-F229-4E01-9594-FE06541D91F1}" type="datetime1">
              <a:rPr lang="zh-CN" altLang="en-US" smtClean="0">
                <a:solidFill>
                  <a:prstClr val="black"/>
                </a:solidFill>
              </a:rPr>
            </a:fld>
            <a:endParaRPr lang="zh-CN" altLang="en-US">
              <a:solidFill>
                <a:prstClr val="black"/>
              </a:solidFill>
            </a:endParaRPr>
          </a:p>
        </p:txBody>
      </p:sp>
      <p:sp>
        <p:nvSpPr>
          <p:cNvPr id="6" name="页脚占位符 5"/>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pic>
        <p:nvPicPr>
          <p:cNvPr id="14"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AEBFBBA5-3D79-401D-BF2B-0119FC0DDABB}" type="datetime1">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E0A94D86-0212-4A7F-B43A-5E65FC6E0EFE}" type="datetime1">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pic>
        <p:nvPicPr>
          <p:cNvPr id="13"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C7D98236-CA4F-4403-9F56-34A553D118E8}" type="datetime1">
              <a:rPr lang="zh-CN" altLang="en-US" smtClean="0">
                <a:solidFill>
                  <a:prstClr val="black"/>
                </a:solidFill>
              </a:rPr>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12"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35D7F20E-035C-40DC-800C-EBB904C9D094}" type="datetime1">
              <a:rPr lang="zh-CN" altLang="en-US" smtClean="0">
                <a:solidFill>
                  <a:prstClr val="black"/>
                </a:solidFill>
              </a:rPr>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669DE2D6-1D8B-429F-A7DF-97EFEB5AEF1A}" type="datetime1">
              <a:rPr lang="zh-CN" altLang="en-US" smtClean="0">
                <a:solidFill>
                  <a:prstClr val="black"/>
                </a:solidFill>
              </a:rPr>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12"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D238F6B7-1011-437C-B88F-1106C9CBDD13}" type="datetime1">
              <a:rPr lang="zh-CN" altLang="en-US" smtClean="0">
                <a:solidFill>
                  <a:prstClr val="black"/>
                </a:solidFill>
              </a:rPr>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13"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F15692FE-148E-4F07-9B96-11350D6076E6}" type="datetime1">
              <a:rPr lang="zh-CN" altLang="en-US" smtClean="0">
                <a:solidFill>
                  <a:prstClr val="black"/>
                </a:solidFill>
              </a:rPr>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12"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43EEF6D6-AEBE-477D-82E7-D45B0433D356}" type="datetime1">
              <a:rPr lang="zh-CN" altLang="en-US" smtClean="0">
                <a:solidFill>
                  <a:prstClr val="black"/>
                </a:solidFill>
              </a:rPr>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12"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0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73F0F80B-7627-440C-8703-1CE4A16E2995}" type="datetime1">
              <a:rPr lang="zh-CN" altLang="en-US" smtClean="0">
                <a:solidFill>
                  <a:prstClr val="black"/>
                </a:solidFill>
              </a:rPr>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96A50CAC-B253-4857-9BF9-7EB1AF468859}" type="datetime1">
              <a:rPr lang="zh-CN" altLang="en-US" smtClean="0">
                <a:solidFill>
                  <a:prstClr val="black"/>
                </a:solidFill>
              </a:rPr>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12"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3259" y="175741"/>
            <a:ext cx="10745119" cy="615092"/>
          </a:xfrm>
          <a:prstGeom prst="rect">
            <a:avLst/>
          </a:prstGeom>
        </p:spPr>
        <p:txBody>
          <a:bodyPr/>
          <a:lstStyle>
            <a:lvl1pPr>
              <a:defRPr sz="3200">
                <a:solidFill>
                  <a:srgbClr val="C00000"/>
                </a:solidFill>
                <a:latin typeface="微软雅黑" panose="020B0503020204020204" pitchFamily="34" charset="-122"/>
                <a:ea typeface="微软雅黑" panose="020B0503020204020204" pitchFamily="34" charset="-122"/>
              </a:defRPr>
            </a:lvl1pPr>
          </a:lstStyle>
          <a:p>
            <a:r>
              <a:rPr lang="zh-CN" altLang="en-US" dirty="0" smtClean="0"/>
              <a:t>标题</a:t>
            </a:r>
            <a:endParaRPr lang="en-US" dirty="0"/>
          </a:p>
        </p:txBody>
      </p:sp>
      <p:pic>
        <p:nvPicPr>
          <p:cNvPr id="9"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solidFill>
                <a:srgbClr val="000000">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solidFill>
                <a:srgbClr val="000000">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solidFill>
                <a:srgbClr val="000000">
                  <a:tint val="75000"/>
                </a:srgbClr>
              </a:solidFill>
            </a:endParaRPr>
          </a:p>
        </p:txBody>
      </p:sp>
      <p:sp>
        <p:nvSpPr>
          <p:cNvPr id="8" name="页脚占位符 7"/>
          <p:cNvSpPr>
            <a:spLocks noGrp="1"/>
          </p:cNvSpPr>
          <p:nvPr>
            <p:ph type="ftr" sz="quarter" idx="11"/>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srgbClr val="000000">
                  <a:tint val="75000"/>
                </a:srgbClr>
              </a:solidFill>
            </a:endParaRPr>
          </a:p>
        </p:txBody>
      </p:sp>
      <p:sp>
        <p:nvSpPr>
          <p:cNvPr id="3" name="页脚占位符 2"/>
          <p:cNvSpPr>
            <a:spLocks noGrp="1"/>
          </p:cNvSpPr>
          <p:nvPr>
            <p:ph type="ftr" sz="quarter" idx="11"/>
          </p:nvPr>
        </p:nvSpPr>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solidFill>
                <a:srgbClr val="000000">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solidFill>
                <a:srgbClr val="000000">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endParaRPr lang="zh-CN" altLang="en-US">
              <a:solidFill>
                <a:srgbClr val="000000">
                  <a:tint val="75000"/>
                </a:srgbClr>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p:txBody>
          <a:bodyPr/>
          <a:lstStyle/>
          <a:p>
            <a:fld id="{67DBAB42-C92A-4D8E-9DE0-313A09E026EB}" type="slidenum">
              <a:rPr lang="zh-CN" altLang="en-US" smtClean="0">
                <a:solidFill>
                  <a:srgbClr val="000000">
                    <a:tint val="75000"/>
                  </a:srgbClr>
                </a:solidFill>
              </a:rPr>
            </a:fld>
            <a:endParaRPr lang="zh-CN" altLang="en-US">
              <a:solidFill>
                <a:srgbClr val="000000">
                  <a:tint val="75000"/>
                </a:srgbClr>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endParaRPr lang="zh-CN" altLang="en-US">
              <a:solidFill>
                <a:srgbClr val="000000">
                  <a:tint val="75000"/>
                </a:srgbClr>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p:txBody>
          <a:bodyPr/>
          <a:lstStyle/>
          <a:p>
            <a:fld id="{67DBAB42-C92A-4D8E-9DE0-313A09E026EB}" type="slidenum">
              <a:rPr lang="zh-CN" altLang="en-US" smtClean="0">
                <a:solidFill>
                  <a:srgbClr val="000000">
                    <a:tint val="75000"/>
                  </a:srgbClr>
                </a:solidFill>
              </a:rPr>
            </a:fld>
            <a:endParaRPr lang="zh-CN" altLang="en-US">
              <a:solidFill>
                <a:srgbClr val="000000">
                  <a:tint val="75000"/>
                </a:srgbClr>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A25B25E3-A92B-49BD-BE2F-979E017648C6}" type="datetime1">
              <a:rPr lang="zh-CN" altLang="en-US" smtClean="0">
                <a:solidFill>
                  <a:srgbClr val="000000">
                    <a:tint val="75000"/>
                  </a:srgbClr>
                </a:solidFill>
              </a:rPr>
            </a:fld>
            <a:endParaRPr lang="zh-CN" altLang="en-US">
              <a:solidFill>
                <a:srgbClr val="000000">
                  <a:tint val="75000"/>
                </a:srgbClr>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p:txBody>
          <a:bodyPr/>
          <a:lstStyle/>
          <a:p>
            <a:fld id="{67DBAB42-C92A-4D8E-9DE0-313A09E026EB}" type="slidenum">
              <a:rPr lang="zh-CN" altLang="en-US" smtClean="0">
                <a:solidFill>
                  <a:srgbClr val="000000">
                    <a:tint val="75000"/>
                  </a:srgbClr>
                </a:solidFill>
              </a:rPr>
            </a:fld>
            <a:endParaRPr lang="zh-CN" altLang="en-US">
              <a:solidFill>
                <a:srgbClr val="000000">
                  <a:tint val="75000"/>
                </a:srgbClr>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solidFill>
                <a:srgbClr val="000000">
                  <a:tint val="75000"/>
                </a:srgbClr>
              </a:solidFill>
            </a:endParaRPr>
          </a:p>
        </p:txBody>
      </p:sp>
      <p:sp>
        <p:nvSpPr>
          <p:cNvPr id="8" name="页脚占位符 7"/>
          <p:cNvSpPr>
            <a:spLocks noGrp="1"/>
          </p:cNvSpPr>
          <p:nvPr>
            <p:ph type="ftr" sz="quarter" idx="11"/>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srgbClr val="000000">
                  <a:tint val="75000"/>
                </a:srgbClr>
              </a:solidFill>
            </a:endParaRPr>
          </a:p>
        </p:txBody>
      </p:sp>
      <p:sp>
        <p:nvSpPr>
          <p:cNvPr id="3" name="页脚占位符 2"/>
          <p:cNvSpPr>
            <a:spLocks noGrp="1"/>
          </p:cNvSpPr>
          <p:nvPr>
            <p:ph type="ftr" sz="quarter" idx="11"/>
          </p:nvPr>
        </p:nvSpPr>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solidFill>
                <a:srgbClr val="000000">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solidFill>
                <a:srgbClr val="000000">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png"/><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2" Type="http://schemas.openxmlformats.org/officeDocument/2006/relationships/theme" Target="../theme/theme2.xml"/><Relationship Id="rId21" Type="http://schemas.openxmlformats.org/officeDocument/2006/relationships/image" Target="../media/image2.png"/><Relationship Id="rId20" Type="http://schemas.openxmlformats.org/officeDocument/2006/relationships/slideLayout" Target="../slideLayouts/slideLayout34.xml"/><Relationship Id="rId2" Type="http://schemas.openxmlformats.org/officeDocument/2006/relationships/slideLayout" Target="../slideLayouts/slideLayout16.xml"/><Relationship Id="rId19" Type="http://schemas.openxmlformats.org/officeDocument/2006/relationships/slideLayout" Target="../slideLayouts/slideLayout33.xml"/><Relationship Id="rId18" Type="http://schemas.openxmlformats.org/officeDocument/2006/relationships/slideLayout" Target="../slideLayouts/slideLayout32.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7" Type="http://schemas.openxmlformats.org/officeDocument/2006/relationships/theme" Target="../theme/theme3.xml"/><Relationship Id="rId16" Type="http://schemas.openxmlformats.org/officeDocument/2006/relationships/image" Target="../media/image2.png"/><Relationship Id="rId15" Type="http://schemas.openxmlformats.org/officeDocument/2006/relationships/slideLayout" Target="../slideLayouts/slideLayout49.xml"/><Relationship Id="rId14" Type="http://schemas.openxmlformats.org/officeDocument/2006/relationships/slideLayout" Target="../slideLayouts/slideLayout48.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srgbClr val="000000">
                  <a:tint val="75000"/>
                </a:srgb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000000">
                  <a:tint val="75000"/>
                </a:srgbClr>
              </a:solidFill>
            </a:endParaRPr>
          </a:p>
        </p:txBody>
      </p:sp>
      <p:pic>
        <p:nvPicPr>
          <p:cNvPr id="13" name="图片 2" descr="权益说明（尾标）"/>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p:spPr>
      </p:pic>
      <p:sp>
        <p:nvSpPr>
          <p:cNvPr id="14" name="矩形 13"/>
          <p:cNvSpPr/>
          <p:nvPr userDrawn="1"/>
        </p:nvSpPr>
        <p:spPr>
          <a:xfrm>
            <a:off x="0" y="6202605"/>
            <a:ext cx="7113320" cy="76200"/>
          </a:xfrm>
          <a:prstGeom prst="rect">
            <a:avLst/>
          </a:prstGeom>
          <a:solidFill>
            <a:srgbClr val="FF66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1">
              <a:ln>
                <a:noFill/>
              </a:ln>
              <a:solidFill>
                <a:srgbClr val="FFFFFF"/>
              </a:solidFill>
              <a:effectLst/>
              <a:uLnTx/>
              <a:uFillTx/>
              <a:latin typeface="Arial" panose="020B0604020202020204"/>
              <a:ea typeface="宋体" panose="02010600030101010101" pitchFamily="2" charset="-122"/>
              <a:cs typeface="+mn-cs"/>
            </a:endParaRPr>
          </a:p>
        </p:txBody>
      </p:sp>
      <p:sp>
        <p:nvSpPr>
          <p:cNvPr id="15" name="矩形 14"/>
          <p:cNvSpPr/>
          <p:nvPr userDrawn="1"/>
        </p:nvSpPr>
        <p:spPr>
          <a:xfrm>
            <a:off x="7125196" y="6202605"/>
            <a:ext cx="5066804" cy="76200"/>
          </a:xfrm>
          <a:prstGeom prst="rect">
            <a:avLst/>
          </a:prstGeom>
          <a:solidFill>
            <a:srgbClr val="808080">
              <a:lumMod val="60000"/>
              <a:lumOff val="4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1">
              <a:ln>
                <a:noFill/>
              </a:ln>
              <a:solidFill>
                <a:srgbClr val="FFFFFF"/>
              </a:solidFill>
              <a:effectLst/>
              <a:uLnTx/>
              <a:uFillTx/>
              <a:latin typeface="Arial" panose="020B0604020202020204"/>
              <a:ea typeface="宋体" panose="02010600030101010101" pitchFamily="2" charset="-122"/>
              <a:cs typeface="+mn-cs"/>
            </a:endParaRPr>
          </a:p>
        </p:txBody>
      </p:sp>
      <p:pic>
        <p:nvPicPr>
          <p:cNvPr id="16" name="图片 9" descr="LOGO左右组合透明底"/>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268837" y="6357952"/>
            <a:ext cx="1483995" cy="3460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标题 1"/>
          <p:cNvSpPr txBox="1"/>
          <p:nvPr userDrawn="1"/>
        </p:nvSpPr>
        <p:spPr>
          <a:xfrm>
            <a:off x="540327" y="233727"/>
            <a:ext cx="3338945" cy="73501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dirty="0" smtClean="0">
              <a:solidFill>
                <a:prstClr val="black"/>
              </a:solidFill>
            </a:endParaRPr>
          </a:p>
        </p:txBody>
      </p:sp>
      <p:sp>
        <p:nvSpPr>
          <p:cNvPr id="13" name="矩形 12"/>
          <p:cNvSpPr/>
          <p:nvPr userDrawn="1"/>
        </p:nvSpPr>
        <p:spPr>
          <a:xfrm>
            <a:off x="0" y="6202605"/>
            <a:ext cx="7113320" cy="76200"/>
          </a:xfrm>
          <a:prstGeom prst="rect">
            <a:avLst/>
          </a:prstGeom>
          <a:solidFill>
            <a:srgbClr val="FF66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1">
              <a:ln>
                <a:noFill/>
              </a:ln>
              <a:solidFill>
                <a:srgbClr val="FFFFFF"/>
              </a:solidFill>
              <a:effectLst/>
              <a:uLnTx/>
              <a:uFillTx/>
              <a:latin typeface="Arial" panose="020B0604020202020204"/>
              <a:ea typeface="宋体" panose="02010600030101010101" pitchFamily="2" charset="-122"/>
              <a:cs typeface="+mn-cs"/>
            </a:endParaRPr>
          </a:p>
        </p:txBody>
      </p:sp>
      <p:sp>
        <p:nvSpPr>
          <p:cNvPr id="14" name="矩形 13"/>
          <p:cNvSpPr/>
          <p:nvPr userDrawn="1"/>
        </p:nvSpPr>
        <p:spPr>
          <a:xfrm>
            <a:off x="7125196" y="6202605"/>
            <a:ext cx="5066804" cy="76200"/>
          </a:xfrm>
          <a:prstGeom prst="rect">
            <a:avLst/>
          </a:prstGeom>
          <a:solidFill>
            <a:srgbClr val="808080">
              <a:lumMod val="60000"/>
              <a:lumOff val="4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1">
              <a:ln>
                <a:noFill/>
              </a:ln>
              <a:solidFill>
                <a:srgbClr val="FFFFFF"/>
              </a:solidFill>
              <a:effectLst/>
              <a:uLnTx/>
              <a:uFillTx/>
              <a:latin typeface="Arial" panose="020B0604020202020204"/>
              <a:ea typeface="宋体" panose="02010600030101010101" pitchFamily="2" charset="-122"/>
              <a:cs typeface="+mn-cs"/>
            </a:endParaRPr>
          </a:p>
        </p:txBody>
      </p:sp>
      <p:pic>
        <p:nvPicPr>
          <p:cNvPr id="15" name="图片 9" descr="LOGO左右组合透明底"/>
          <p:cNvPicPr>
            <a:picLocks noChangeAspect="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10268837" y="6357952"/>
            <a:ext cx="1483995" cy="3460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srgbClr val="000000">
                  <a:tint val="75000"/>
                </a:srgb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000000">
                  <a:tint val="75000"/>
                </a:srgb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
        <p:nvSpPr>
          <p:cNvPr id="7" name="矩形 6"/>
          <p:cNvSpPr/>
          <p:nvPr userDrawn="1"/>
        </p:nvSpPr>
        <p:spPr>
          <a:xfrm>
            <a:off x="0" y="6202605"/>
            <a:ext cx="7113320" cy="76200"/>
          </a:xfrm>
          <a:prstGeom prst="rect">
            <a:avLst/>
          </a:prstGeom>
          <a:solidFill>
            <a:srgbClr val="FF66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1">
              <a:ln>
                <a:noFill/>
              </a:ln>
              <a:solidFill>
                <a:srgbClr val="FFFFFF"/>
              </a:solidFill>
              <a:effectLst/>
              <a:uLnTx/>
              <a:uFillTx/>
              <a:latin typeface="Arial" panose="020B0604020202020204"/>
              <a:ea typeface="宋体" panose="02010600030101010101" pitchFamily="2" charset="-122"/>
              <a:cs typeface="+mn-cs"/>
            </a:endParaRPr>
          </a:p>
        </p:txBody>
      </p:sp>
      <p:sp>
        <p:nvSpPr>
          <p:cNvPr id="8" name="矩形 7"/>
          <p:cNvSpPr/>
          <p:nvPr userDrawn="1"/>
        </p:nvSpPr>
        <p:spPr>
          <a:xfrm>
            <a:off x="7125196" y="6202605"/>
            <a:ext cx="5066804" cy="76200"/>
          </a:xfrm>
          <a:prstGeom prst="rect">
            <a:avLst/>
          </a:prstGeom>
          <a:solidFill>
            <a:srgbClr val="808080">
              <a:lumMod val="60000"/>
              <a:lumOff val="4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1">
              <a:ln>
                <a:noFill/>
              </a:ln>
              <a:solidFill>
                <a:srgbClr val="FFFFFF"/>
              </a:solidFill>
              <a:effectLst/>
              <a:uLnTx/>
              <a:uFillTx/>
              <a:latin typeface="Arial" panose="020B0604020202020204"/>
              <a:ea typeface="宋体" panose="02010600030101010101" pitchFamily="2" charset="-122"/>
              <a:cs typeface="+mn-cs"/>
            </a:endParaRPr>
          </a:p>
        </p:txBody>
      </p:sp>
      <p:pic>
        <p:nvPicPr>
          <p:cNvPr id="9" name="图片 9" descr="LOGO左右组合透明底"/>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268837" y="6357952"/>
            <a:ext cx="1483995" cy="3460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9.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图片 2" descr="辅助图形"/>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05225" y="0"/>
            <a:ext cx="8486775" cy="6029325"/>
          </a:xfrm>
          <a:prstGeom prst="rect">
            <a:avLst/>
          </a:prstGeom>
          <a:noFill/>
          <a:ln>
            <a:noFill/>
          </a:ln>
        </p:spPr>
      </p:pic>
      <p:sp>
        <p:nvSpPr>
          <p:cNvPr id="9" name="矩形 8"/>
          <p:cNvSpPr/>
          <p:nvPr/>
        </p:nvSpPr>
        <p:spPr>
          <a:xfrm>
            <a:off x="-8701" y="6061552"/>
            <a:ext cx="12188825" cy="82550"/>
          </a:xfrm>
          <a:prstGeom prst="rect">
            <a:avLst/>
          </a:prstGeom>
          <a:solidFill>
            <a:srgbClr val="EA5504"/>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1">
              <a:ln>
                <a:noFill/>
              </a:ln>
              <a:solidFill>
                <a:srgbClr val="FFFFFF"/>
              </a:solidFill>
              <a:effectLst/>
              <a:uLnTx/>
              <a:uFillTx/>
              <a:latin typeface="Arial" panose="020B0604020202020204"/>
              <a:ea typeface="宋体" panose="02010600030101010101" pitchFamily="2" charset="-122"/>
              <a:cs typeface="+mn-cs"/>
            </a:endParaRPr>
          </a:p>
        </p:txBody>
      </p:sp>
      <p:sp>
        <p:nvSpPr>
          <p:cNvPr id="10" name="文本框 3"/>
          <p:cNvSpPr txBox="1">
            <a:spLocks noChangeArrowheads="1"/>
          </p:cNvSpPr>
          <p:nvPr/>
        </p:nvSpPr>
        <p:spPr bwMode="auto">
          <a:xfrm>
            <a:off x="693057" y="6248588"/>
            <a:ext cx="2805113" cy="463550"/>
          </a:xfrm>
          <a:prstGeom prst="rect">
            <a:avLst/>
          </a:prstGeom>
          <a:noFill/>
          <a:ln>
            <a:noFill/>
          </a:ln>
        </p:spPr>
        <p:txBody>
          <a:bodyPr>
            <a:spAutoFit/>
          </a:bodyPr>
          <a:lstStyle>
            <a:lvl1pPr eaLnBrk="0" hangingPunct="0">
              <a:defRPr sz="1900">
                <a:solidFill>
                  <a:schemeClr val="tx1"/>
                </a:solidFill>
                <a:latin typeface="Arial" panose="020B0604020202020204" pitchFamily="34" charset="0"/>
                <a:ea typeface="宋体" panose="02010600030101010101" pitchFamily="2" charset="-122"/>
              </a:defRPr>
            </a:lvl1pPr>
            <a:lvl2pPr marL="742950" indent="-285750" eaLnBrk="0" hangingPunct="0">
              <a:defRPr sz="1900">
                <a:solidFill>
                  <a:schemeClr val="tx1"/>
                </a:solidFill>
                <a:latin typeface="Arial" panose="020B0604020202020204" pitchFamily="34" charset="0"/>
                <a:ea typeface="宋体" panose="02010600030101010101" pitchFamily="2" charset="-122"/>
              </a:defRPr>
            </a:lvl2pPr>
            <a:lvl3pPr marL="1143000" indent="-228600" eaLnBrk="0" hangingPunct="0">
              <a:defRPr sz="1900">
                <a:solidFill>
                  <a:schemeClr val="tx1"/>
                </a:solidFill>
                <a:latin typeface="Arial" panose="020B0604020202020204" pitchFamily="34" charset="0"/>
                <a:ea typeface="宋体" panose="02010600030101010101" pitchFamily="2" charset="-122"/>
              </a:defRPr>
            </a:lvl3pPr>
            <a:lvl4pPr marL="1600200" indent="-228600" eaLnBrk="0" hangingPunct="0">
              <a:defRPr sz="1900">
                <a:solidFill>
                  <a:schemeClr val="tx1"/>
                </a:solidFill>
                <a:latin typeface="Arial" panose="020B0604020202020204" pitchFamily="34" charset="0"/>
                <a:ea typeface="宋体" panose="02010600030101010101" pitchFamily="2" charset="-122"/>
              </a:defRPr>
            </a:lvl4pPr>
            <a:lvl5pPr marL="2057400" indent="-228600" eaLnBrk="0" hangingPunct="0">
              <a:defRPr sz="1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900">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solidFill>
                  <a:srgbClr val="000000"/>
                </a:solidFill>
                <a:latin typeface="冬青黑体简体中文 W6"/>
                <a:ea typeface="冬青黑体简体中文 W6"/>
                <a:cs typeface="冬青黑体简体中文 W6"/>
                <a:sym typeface="+mn-ea"/>
              </a:rPr>
              <a:t>杭州沃趣网络科技有限公司</a:t>
            </a:r>
            <a:endParaRPr lang="zh-CN" altLang="en-US" sz="1400" dirty="0">
              <a:solidFill>
                <a:srgbClr val="000000"/>
              </a:solidFill>
              <a:latin typeface="冬青黑体简体中文 W6"/>
              <a:ea typeface="冬青黑体简体中文 W6"/>
              <a:cs typeface="冬青黑体简体中文 W6"/>
              <a:sym typeface="+mn-ea"/>
            </a:endParaRPr>
          </a:p>
          <a:p>
            <a:pPr eaLnBrk="1" hangingPunct="1"/>
            <a:r>
              <a:rPr lang="zh-CN" altLang="en-US" sz="1000" dirty="0">
                <a:solidFill>
                  <a:srgbClr val="000000"/>
                </a:solidFill>
                <a:latin typeface="冬青黑体简体中文 W6"/>
                <a:ea typeface="冬青黑体简体中文 W6"/>
                <a:cs typeface="冬青黑体简体中文 W6"/>
              </a:rPr>
              <a:t>Hangzhou WOQU Technology Co., Ltd.</a:t>
            </a:r>
            <a:endParaRPr lang="zh-CN" altLang="en-US" sz="1000" dirty="0">
              <a:solidFill>
                <a:srgbClr val="000000"/>
              </a:solidFill>
              <a:latin typeface="冬青黑体简体中文 W6"/>
              <a:ea typeface="冬青黑体简体中文 W6"/>
              <a:cs typeface="冬青黑体简体中文 W6"/>
            </a:endParaRPr>
          </a:p>
        </p:txBody>
      </p:sp>
      <p:pic>
        <p:nvPicPr>
          <p:cNvPr id="11" name="图片 10" descr="sloga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7587" y="6231125"/>
            <a:ext cx="3554412" cy="555625"/>
          </a:xfrm>
          <a:prstGeom prst="rect">
            <a:avLst/>
          </a:prstGeom>
          <a:noFill/>
          <a:ln>
            <a:noFill/>
          </a:ln>
        </p:spPr>
      </p:pic>
      <p:pic>
        <p:nvPicPr>
          <p:cNvPr id="14" name="图片 6" descr="LOGO左右组合透明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00" y="5561013"/>
            <a:ext cx="2005013" cy="468312"/>
          </a:xfrm>
          <a:prstGeom prst="rect">
            <a:avLst/>
          </a:prstGeom>
          <a:noFill/>
          <a:ln>
            <a:noFill/>
          </a:ln>
        </p:spPr>
      </p:pic>
      <p:sp>
        <p:nvSpPr>
          <p:cNvPr id="2" name="文本框 1"/>
          <p:cNvSpPr txBox="1"/>
          <p:nvPr/>
        </p:nvSpPr>
        <p:spPr>
          <a:xfrm>
            <a:off x="1011874" y="1496799"/>
            <a:ext cx="2167478" cy="646331"/>
          </a:xfrm>
          <a:prstGeom prst="rect">
            <a:avLst/>
          </a:prstGeom>
          <a:noFill/>
        </p:spPr>
        <p:txBody>
          <a:bodyPr wrap="square" rtlCol="0">
            <a:spAutoFit/>
          </a:bodyPr>
          <a:lstStyle/>
          <a:p>
            <a:pPr algn="ctr"/>
            <a:r>
              <a:rPr lang="en-US" sz="3600" b="1" dirty="0">
                <a:solidFill>
                  <a:srgbClr val="EA5404"/>
                </a:solidFill>
                <a:latin typeface="微软雅黑" panose="020B0503020204020204" pitchFamily="34" charset="-122"/>
                <a:ea typeface="微软雅黑" panose="020B0503020204020204" pitchFamily="34" charset="-122"/>
              </a:rPr>
              <a:t>css</a:t>
            </a:r>
            <a:endParaRPr lang="en-US" sz="3600" b="1" dirty="0">
              <a:solidFill>
                <a:srgbClr val="EA540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00157" y="2679069"/>
            <a:ext cx="3662935" cy="384810"/>
          </a:xfrm>
          <a:prstGeom prst="rect">
            <a:avLst/>
          </a:prstGeom>
          <a:noFill/>
        </p:spPr>
        <p:txBody>
          <a:bodyPr wrap="square" rtlCol="0">
            <a:spAutoFit/>
          </a:bodyPr>
          <a:lstStyle/>
          <a:p>
            <a:pPr algn="ctr" defTabSz="913765"/>
            <a:r>
              <a:rPr lang="zh-CN" altLang="en-US" dirty="0" smtClean="0">
                <a:solidFill>
                  <a:srgbClr val="EA5404"/>
                </a:solidFill>
                <a:latin typeface="微软雅黑" panose="020B0503020204020204" pitchFamily="34" charset="-122"/>
                <a:ea typeface="微软雅黑" panose="020B0503020204020204" pitchFamily="34" charset="-122"/>
                <a:cs typeface="微软雅黑" panose="020B0503020204020204" pitchFamily="34" charset="-122"/>
              </a:rPr>
              <a:t>前端 詹伟超</a:t>
            </a:r>
            <a:endParaRPr lang="en-US" altLang="zh-CN" dirty="0" smtClean="0">
              <a:solidFill>
                <a:srgbClr val="EA5404"/>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73818"/>
          </a:xfrm>
        </p:spPr>
        <p:txBody>
          <a:bodyPr>
            <a:normAutofit/>
          </a:bodyPr>
          <a:lstStyle/>
          <a:p>
            <a:r>
              <a:rPr lang="en-US" altLang="zh-CN" dirty="0">
                <a:latin typeface="黑体" panose="02010609060101010101" pitchFamily="49" charset="-122"/>
                <a:ea typeface="黑体" panose="02010609060101010101" pitchFamily="49" charset="-122"/>
              </a:rPr>
              <a:t>meta</a:t>
            </a:r>
            <a:r>
              <a:rPr lang="zh-CN" altLang="en-US" dirty="0">
                <a:latin typeface="黑体" panose="02010609060101010101" pitchFamily="49" charset="-122"/>
                <a:ea typeface="黑体" panose="02010609060101010101" pitchFamily="49" charset="-122"/>
              </a:rPr>
              <a:t>实现页面的定时刷新或跳</a:t>
            </a:r>
            <a:r>
              <a:rPr lang="zh-CN" altLang="en-US" dirty="0" smtClean="0">
                <a:latin typeface="黑体" panose="02010609060101010101" pitchFamily="49" charset="-122"/>
                <a:ea typeface="黑体" panose="02010609060101010101" pitchFamily="49" charset="-122"/>
              </a:rPr>
              <a:t>转</a:t>
            </a:r>
            <a:endParaRPr lang="zh-CN" altLang="en-US" dirty="0">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
        <p:nvSpPr>
          <p:cNvPr id="4" name="内容占位符 2"/>
          <p:cNvSpPr txBox="1"/>
          <p:nvPr/>
        </p:nvSpPr>
        <p:spPr>
          <a:xfrm>
            <a:off x="838200" y="1825625"/>
            <a:ext cx="10515600" cy="29532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&lt;meta http-</a:t>
            </a:r>
            <a:r>
              <a:rPr lang="en-US" altLang="zh-CN" dirty="0" err="1"/>
              <a:t>equiv</a:t>
            </a:r>
            <a:r>
              <a:rPr lang="en-US" altLang="zh-CN" dirty="0"/>
              <a:t>="refresh" content="5</a:t>
            </a:r>
            <a:r>
              <a:rPr lang="en-US" altLang="zh-CN" dirty="0" smtClean="0"/>
              <a:t>"&gt;</a:t>
            </a:r>
            <a:endParaRPr lang="en-US" altLang="zh-CN" dirty="0" smtClean="0"/>
          </a:p>
          <a:p>
            <a:pPr marL="0" indent="0">
              <a:buNone/>
            </a:pPr>
            <a:r>
              <a:rPr lang="en-US" altLang="zh-CN" dirty="0"/>
              <a:t> </a:t>
            </a:r>
            <a:r>
              <a:rPr lang="en-US" altLang="zh-CN" dirty="0" smtClean="0"/>
              <a:t>   </a:t>
            </a:r>
            <a:r>
              <a:rPr lang="zh-CN" altLang="en-US" sz="2000" dirty="0" smtClean="0">
                <a:solidFill>
                  <a:srgbClr val="EA5504"/>
                </a:solidFill>
              </a:rPr>
              <a:t>当前</a:t>
            </a:r>
            <a:r>
              <a:rPr lang="zh-CN" altLang="en-US" sz="2000" dirty="0">
                <a:solidFill>
                  <a:srgbClr val="EA5504"/>
                </a:solidFill>
              </a:rPr>
              <a:t>页面每</a:t>
            </a:r>
            <a:r>
              <a:rPr lang="en-US" altLang="zh-CN" sz="2000" dirty="0">
                <a:solidFill>
                  <a:srgbClr val="EA5504"/>
                </a:solidFill>
              </a:rPr>
              <a:t>5</a:t>
            </a:r>
            <a:r>
              <a:rPr lang="zh-CN" altLang="en-US" sz="2000" dirty="0">
                <a:solidFill>
                  <a:srgbClr val="EA5504"/>
                </a:solidFill>
              </a:rPr>
              <a:t>秒钟刷一下</a:t>
            </a:r>
            <a:endParaRPr lang="en-US" altLang="zh-CN" sz="1600" dirty="0" smtClean="0">
              <a:solidFill>
                <a:srgbClr val="EA5504"/>
              </a:solidFill>
            </a:endParaRPr>
          </a:p>
          <a:p>
            <a:r>
              <a:rPr lang="it-IT" altLang="zh-CN" dirty="0"/>
              <a:t>&lt;meta http-equiv="refresh" content="2; url</a:t>
            </a:r>
            <a:r>
              <a:rPr lang="it-IT" altLang="zh-CN" dirty="0" smtClean="0"/>
              <a:t>='/'"&gt;</a:t>
            </a:r>
            <a:endParaRPr lang="it-IT" altLang="zh-CN" dirty="0" smtClean="0"/>
          </a:p>
          <a:p>
            <a:pPr marL="0" indent="0">
              <a:buNone/>
            </a:pPr>
            <a:r>
              <a:rPr lang="zh-CN" altLang="en-US" sz="1800" dirty="0" smtClean="0">
                <a:solidFill>
                  <a:srgbClr val="EA5504"/>
                </a:solidFill>
              </a:rPr>
              <a:t>      </a:t>
            </a:r>
            <a:r>
              <a:rPr lang="zh-CN" altLang="en-US" sz="2000" dirty="0" smtClean="0">
                <a:solidFill>
                  <a:srgbClr val="EA5504"/>
                </a:solidFill>
              </a:rPr>
              <a:t>这个</a:t>
            </a:r>
            <a:r>
              <a:rPr lang="zh-CN" altLang="en-US" sz="2000" dirty="0">
                <a:solidFill>
                  <a:srgbClr val="EA5504"/>
                </a:solidFill>
              </a:rPr>
              <a:t>表示当前页面</a:t>
            </a:r>
            <a:r>
              <a:rPr lang="en-US" altLang="zh-CN" sz="2000" dirty="0">
                <a:solidFill>
                  <a:srgbClr val="EA5504"/>
                </a:solidFill>
              </a:rPr>
              <a:t>2</a:t>
            </a:r>
            <a:r>
              <a:rPr lang="zh-CN" altLang="en-US" sz="2000" dirty="0">
                <a:solidFill>
                  <a:srgbClr val="EA5504"/>
                </a:solidFill>
              </a:rPr>
              <a:t>秒后跳到</a:t>
            </a:r>
            <a:r>
              <a:rPr lang="zh-CN" altLang="en-US" sz="2000" dirty="0" smtClean="0">
                <a:solidFill>
                  <a:srgbClr val="EA5504"/>
                </a:solidFill>
              </a:rPr>
              <a:t>首页</a:t>
            </a:r>
            <a:endParaRPr lang="en-US" altLang="zh-CN" sz="2000" dirty="0" smtClean="0">
              <a:solidFill>
                <a:srgbClr val="EA5504"/>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7DBAB42-C92A-4D8E-9DE0-313A09E026EB}" type="slidenum">
              <a:rPr lang="zh-CN" altLang="en-US" smtClean="0">
                <a:solidFill>
                  <a:srgbClr val="000000">
                    <a:tint val="75000"/>
                  </a:srgbClr>
                </a:solidFill>
              </a:rPr>
            </a:fld>
            <a:endParaRPr lang="zh-CN" altLang="en-US">
              <a:solidFill>
                <a:srgbClr val="000000">
                  <a:tint val="75000"/>
                </a:srgbClr>
              </a:solidFill>
            </a:endParaRPr>
          </a:p>
        </p:txBody>
      </p:sp>
      <p:sp>
        <p:nvSpPr>
          <p:cNvPr id="4" name="文本框 8200"/>
          <p:cNvSpPr txBox="1">
            <a:spLocks noChangeArrowheads="1"/>
          </p:cNvSpPr>
          <p:nvPr/>
        </p:nvSpPr>
        <p:spPr bwMode="auto">
          <a:xfrm>
            <a:off x="3559790" y="2808288"/>
            <a:ext cx="4568825" cy="1431925"/>
          </a:xfrm>
          <a:prstGeom prst="rect">
            <a:avLst/>
          </a:prstGeom>
          <a:noFill/>
          <a:ln>
            <a:noFill/>
          </a:ln>
        </p:spPr>
        <p:txBody>
          <a:bodyPr wrap="none">
            <a:spAutoFit/>
          </a:bodyPr>
          <a:lstStyle/>
          <a:p>
            <a:r>
              <a:rPr lang="en-US" altLang="zh-CN" sz="8800" dirty="0">
                <a:solidFill>
                  <a:srgbClr val="5F5F5F"/>
                </a:solidFill>
                <a:latin typeface="方正兰亭粗黑简体" charset="-122"/>
                <a:ea typeface="方正兰亭粗黑简体" charset="-122"/>
              </a:rPr>
              <a:t>Thanks</a:t>
            </a:r>
            <a:endParaRPr lang="en-US" altLang="zh-CN" dirty="0">
              <a:solidFill>
                <a:srgbClr val="000000"/>
              </a:solidFill>
            </a:endParaRPr>
          </a:p>
        </p:txBody>
      </p:sp>
      <p:pic>
        <p:nvPicPr>
          <p:cNvPr id="7" name="图片 3" descr="LOGO+SLOGAN横版白底"/>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428" r="11106"/>
          <a:stretch>
            <a:fillRect/>
          </a:stretch>
        </p:blipFill>
        <p:spPr bwMode="auto">
          <a:xfrm>
            <a:off x="3381990" y="1431235"/>
            <a:ext cx="4377497" cy="1316728"/>
          </a:xfrm>
          <a:prstGeom prst="rect">
            <a:avLst/>
          </a:prstGeom>
          <a:noFill/>
          <a:ln>
            <a:noFill/>
          </a:ln>
        </p:spPr>
      </p:pic>
      <p:pic>
        <p:nvPicPr>
          <p:cNvPr id="8" name="图片 6" descr="权益说明（尾标）"/>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0175" y="5424488"/>
            <a:ext cx="2760663" cy="234950"/>
          </a:xfrm>
          <a:prstGeom prst="rect">
            <a:avLst/>
          </a:prstGeom>
          <a:noFill/>
          <a:ln>
            <a:noFill/>
          </a:ln>
        </p:spPr>
      </p:pic>
      <p:sp>
        <p:nvSpPr>
          <p:cNvPr id="12" name="矩形 11"/>
          <p:cNvSpPr/>
          <p:nvPr/>
        </p:nvSpPr>
        <p:spPr>
          <a:xfrm>
            <a:off x="3174" y="6307689"/>
            <a:ext cx="12188825" cy="121685"/>
          </a:xfrm>
          <a:prstGeom prst="rect">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rgbClr val="FFFFFF"/>
              </a:solidFill>
            </a:endParaRPr>
          </a:p>
        </p:txBody>
      </p:sp>
      <p:sp>
        <p:nvSpPr>
          <p:cNvPr id="13" name="矩形 12"/>
          <p:cNvSpPr/>
          <p:nvPr/>
        </p:nvSpPr>
        <p:spPr>
          <a:xfrm>
            <a:off x="1588" y="6429375"/>
            <a:ext cx="12190412" cy="428625"/>
          </a:xfrm>
          <a:prstGeom prst="rect">
            <a:avLst/>
          </a:prstGeom>
          <a:solidFill>
            <a:srgbClr val="808080"/>
          </a:solidFill>
          <a:ln w="25400" cap="flat" cmpd="sng" algn="ctr">
            <a:noFill/>
            <a:prstDash val="solid"/>
          </a:ln>
          <a:effectLst/>
        </p:spPr>
        <p:txBody>
          <a:bodyPr anchor="ctr"/>
          <a:lstStyle/>
          <a:p>
            <a:pPr algn="ctr">
              <a:defRPr/>
            </a:pPr>
            <a:endParaRPr lang="zh-CN" altLang="en-US" kern="0" noProof="1">
              <a:solidFill>
                <a:srgbClr val="FFFFFF"/>
              </a:solidFill>
              <a:latin typeface="Arial" panose="020B0604020202020204"/>
              <a:sym typeface="+mn-ea"/>
            </a:endParaRPr>
          </a:p>
        </p:txBody>
      </p:sp>
      <p:pic>
        <p:nvPicPr>
          <p:cNvPr id="14" name="图片 2" descr="权益说明（尾标）"/>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p:spPr>
      </p:pic>
      <p:pic>
        <p:nvPicPr>
          <p:cNvPr id="2050" name="Picture 2" descr="F:\qqloads\1473819611\FileRecv\右下沃趣微信.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07712" y="5023401"/>
            <a:ext cx="1284288" cy="1284288"/>
          </a:xfrm>
          <a:prstGeom prst="rect">
            <a:avLst/>
          </a:prstGeom>
          <a:noFill/>
        </p:spPr>
      </p:pic>
      <p:pic>
        <p:nvPicPr>
          <p:cNvPr id="2051" name="Picture 3" descr="F:\qqloads\1473819611\FileRecv\左下沃趣微博.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3424" y="5023401"/>
            <a:ext cx="1284288" cy="128428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目录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
        <p:nvSpPr>
          <p:cNvPr id="5" name="内容占位符 4"/>
          <p:cNvSpPr>
            <a:spLocks noGrp="1"/>
          </p:cNvSpPr>
          <p:nvPr>
            <p:ph idx="1"/>
          </p:nvPr>
        </p:nvSpPr>
        <p:spPr/>
        <p:txBody>
          <a:bodyPr/>
          <a:lstStyle/>
          <a:p>
            <a:pPr>
              <a:lnSpc>
                <a:spcPct val="120000"/>
              </a:lnSpc>
            </a:pPr>
            <a:r>
              <a:rPr kumimoji="1" lang="en-US" dirty="0" smtClean="0">
                <a:latin typeface="微软雅黑" panose="020B0503020204020204" pitchFamily="34" charset="-122"/>
                <a:ea typeface="微软雅黑" panose="020B0503020204020204" pitchFamily="34" charset="-122"/>
                <a:cs typeface="微软雅黑" panose="020B0503020204020204" pitchFamily="34" charset="-122"/>
              </a:rPr>
              <a:t>BFC</a:t>
            </a:r>
            <a:endParaRPr kumimoji="1"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kumimoji="1"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transform对普通元素</a:t>
            </a:r>
            <a:r>
              <a:rPr kumimoji="1"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的影响</a:t>
            </a:r>
            <a:endParaRPr kumimoji="1" lang="zh-CN" altLang="en-US"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dirty="0" smtClean="0"/>
              <a:t>CSS</a:t>
            </a:r>
            <a:r>
              <a:rPr lang="zh-CN" altLang="en-US" b="1" dirty="0" smtClean="0"/>
              <a:t>计数器</a:t>
            </a:r>
            <a:endParaRPr lang="en-US" altLang="zh-CN" b="1" dirty="0" smtClean="0"/>
          </a:p>
          <a:p>
            <a:r>
              <a:rPr lang="en-US" altLang="zh-CN" b="1" dirty="0"/>
              <a:t>meta</a:t>
            </a:r>
            <a:r>
              <a:rPr lang="zh-CN" altLang="en-US" b="1" dirty="0"/>
              <a:t>实现页面的定时刷新或跳转</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175704"/>
          </a:xfrm>
        </p:spPr>
        <p:txBody>
          <a:bodyPr/>
          <a:lstStyle/>
          <a:p>
            <a:pPr algn="ctr"/>
            <a:r>
              <a:rPr lang="zh-CN" altLang="en-US" sz="3600" dirty="0"/>
              <a:t>BFC是什么？</a:t>
            </a:r>
            <a:endParaRPr lang="zh-CN" altLang="en-US" sz="3600" dirty="0"/>
          </a:p>
        </p:txBody>
      </p:sp>
      <p:sp>
        <p:nvSpPr>
          <p:cNvPr id="4" name="灯片编号占位符 3"/>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sz="3600" dirty="0" smtClean="0">
                <a:latin typeface="微软雅黑" panose="020B0503020204020204" pitchFamily="34" charset="-122"/>
                <a:ea typeface="微软雅黑" panose="020B0503020204020204" pitchFamily="34" charset="-122"/>
                <a:cs typeface="微软雅黑" panose="020B0503020204020204" pitchFamily="34" charset="-122"/>
              </a:rPr>
              <a:t>如何触发 BFC</a:t>
            </a:r>
            <a:endParaRPr lang="en-US" altLang="en-US" sz="36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
        <p:nvSpPr>
          <p:cNvPr id="12" name="文本框 11"/>
          <p:cNvSpPr txBox="1"/>
          <p:nvPr/>
        </p:nvSpPr>
        <p:spPr>
          <a:xfrm>
            <a:off x="990600" y="1494155"/>
            <a:ext cx="10211435" cy="3139440"/>
          </a:xfrm>
          <a:prstGeom prst="rect">
            <a:avLst/>
          </a:prstGeom>
          <a:noFill/>
        </p:spPr>
        <p:txBody>
          <a:bodyPr wrap="square" rtlCol="0">
            <a:spAutoFit/>
          </a:bodyPr>
          <a:lstStyle/>
          <a:p>
            <a:pPr marL="285750" indent="-285750" fontAlgn="auto">
              <a:lnSpc>
                <a:spcPct val="200000"/>
              </a:lnSpc>
              <a:buFont typeface="Arial" panose="020B0604020202020204"/>
              <a:buChar char="•"/>
            </a:pPr>
            <a:r>
              <a:rPr kumimoji="1" sz="2000" dirty="0" smtClean="0">
                <a:latin typeface="微软雅黑" panose="020B0503020204020204" pitchFamily="34" charset="-122"/>
                <a:ea typeface="微软雅黑" panose="020B0503020204020204" pitchFamily="34" charset="-122"/>
                <a:cs typeface="微软雅黑" panose="020B0503020204020204" pitchFamily="34" charset="-122"/>
              </a:rPr>
              <a:t>浮动元素，float 除 none 以外的值</a:t>
            </a:r>
            <a:endParaRPr kumimoji="1"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200000"/>
              </a:lnSpc>
              <a:buFont typeface="Arial" panose="020B0604020202020204"/>
              <a:buChar char="•"/>
            </a:pPr>
            <a:r>
              <a:rPr kumimoji="1" sz="2000" dirty="0" smtClean="0">
                <a:latin typeface="微软雅黑" panose="020B0503020204020204" pitchFamily="34" charset="-122"/>
                <a:ea typeface="微软雅黑" panose="020B0503020204020204" pitchFamily="34" charset="-122"/>
                <a:cs typeface="微软雅黑" panose="020B0503020204020204" pitchFamily="34" charset="-122"/>
              </a:rPr>
              <a:t>绝对定位元素，position（absolute，fixed）</a:t>
            </a:r>
            <a:endParaRPr kumimoji="1"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200000"/>
              </a:lnSpc>
              <a:buFont typeface="Arial" panose="020B0604020202020204"/>
              <a:buChar char="•"/>
            </a:pPr>
            <a:r>
              <a:rPr kumimoji="1" sz="2000" dirty="0" smtClean="0">
                <a:latin typeface="微软雅黑" panose="020B0503020204020204" pitchFamily="34" charset="-122"/>
                <a:ea typeface="微软雅黑" panose="020B0503020204020204" pitchFamily="34" charset="-122"/>
                <a:cs typeface="微软雅黑" panose="020B0503020204020204" pitchFamily="34" charset="-122"/>
              </a:rPr>
              <a:t>display 为以下其中之一的值 inline-blocks，table-cells，table-captions</a:t>
            </a:r>
            <a:endParaRPr kumimoji="1"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200000"/>
              </a:lnSpc>
              <a:buFont typeface="Arial" panose="020B0604020202020204"/>
              <a:buChar char="•"/>
            </a:pPr>
            <a:r>
              <a:rPr kumimoji="1" sz="2000" dirty="0" smtClean="0">
                <a:latin typeface="微软雅黑" panose="020B0503020204020204" pitchFamily="34" charset="-122"/>
                <a:ea typeface="微软雅黑" panose="020B0503020204020204" pitchFamily="34" charset="-122"/>
                <a:cs typeface="微软雅黑" panose="020B0503020204020204" pitchFamily="34" charset="-122"/>
              </a:rPr>
              <a:t>overflow 除了 visible 以外的值（hidden，auto，scroll）</a:t>
            </a:r>
            <a:endParaRPr kumimoji="1"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200000"/>
              </a:lnSpc>
              <a:buFont typeface="Arial" panose="020B0604020202020204"/>
              <a:buChar char="•"/>
            </a:pPr>
            <a:r>
              <a:rPr kumimoji="1" lang="zh-CN" sz="2000" dirty="0" smtClean="0">
                <a:latin typeface="微软雅黑" panose="020B0503020204020204" pitchFamily="34" charset="-122"/>
                <a:ea typeface="微软雅黑" panose="020B0503020204020204" pitchFamily="34" charset="-122"/>
                <a:cs typeface="微软雅黑" panose="020B0503020204020204" pitchFamily="34" charset="-122"/>
              </a:rPr>
              <a:t>根元素</a:t>
            </a:r>
            <a:endParaRPr kumimoji="1" 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73380"/>
            <a:ext cx="10515600" cy="1029970"/>
          </a:xfrm>
        </p:spPr>
        <p:txBody>
          <a:bodyPr/>
          <a:lstStyle/>
          <a:p>
            <a:r>
              <a:rPr lang="zh-CN" altLang="en-US" sz="3600" dirty="0" smtClean="0">
                <a:latin typeface="微软雅黑" panose="020B0503020204020204" pitchFamily="34" charset="-122"/>
                <a:ea typeface="微软雅黑" panose="020B0503020204020204" pitchFamily="34" charset="-122"/>
                <a:cs typeface="微软雅黑" panose="020B0503020204020204" pitchFamily="34" charset="-122"/>
              </a:rPr>
              <a:t>BFC布局规则</a:t>
            </a:r>
            <a:endParaRPr lang="zh-CN" altLang="en-US" sz="36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
        <p:nvSpPr>
          <p:cNvPr id="11" name="文本框 10"/>
          <p:cNvSpPr txBox="1"/>
          <p:nvPr/>
        </p:nvSpPr>
        <p:spPr>
          <a:xfrm>
            <a:off x="755650" y="1403350"/>
            <a:ext cx="10389235" cy="3416320"/>
          </a:xfrm>
          <a:prstGeom prst="rect">
            <a:avLst/>
          </a:prstGeom>
          <a:noFill/>
        </p:spPr>
        <p:txBody>
          <a:bodyPr wrap="square" rtlCol="0">
            <a:spAutoFit/>
          </a:bodyPr>
          <a:lstStyle/>
          <a:p>
            <a:pPr marL="285750" indent="-285750" algn="l" fontAlgn="auto">
              <a:lnSpc>
                <a:spcPct val="200000"/>
              </a:lnSpc>
              <a:buFont typeface="Arial" panose="020B0604020202020204"/>
              <a:buChar char="•"/>
            </a:pPr>
            <a:r>
              <a:rPr kumimoji="1" dirty="0" smtClean="0">
                <a:latin typeface="微软雅黑" panose="020B0503020204020204" pitchFamily="34" charset="-122"/>
                <a:ea typeface="微软雅黑" panose="020B0503020204020204" pitchFamily="34" charset="-122"/>
                <a:cs typeface="微软雅黑" panose="020B0503020204020204" pitchFamily="34" charset="-122"/>
              </a:rPr>
              <a:t>在BFC块中的元素，其子元素按照文档流从顶部开始一个接一个地放置</a:t>
            </a:r>
            <a:endParaRPr kumimoji="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fontAlgn="auto">
              <a:lnSpc>
                <a:spcPct val="200000"/>
              </a:lnSpc>
              <a:buFont typeface="Arial" panose="020B0604020202020204"/>
              <a:buChar char="•"/>
            </a:pPr>
            <a:r>
              <a:rPr kumimoji="1" dirty="0" smtClean="0">
                <a:latin typeface="微软雅黑" panose="020B0503020204020204" pitchFamily="34" charset="-122"/>
                <a:ea typeface="微软雅黑" panose="020B0503020204020204" pitchFamily="34" charset="-122"/>
                <a:cs typeface="微软雅黑" panose="020B0503020204020204" pitchFamily="34" charset="-122"/>
              </a:rPr>
              <a:t>垂直方向上的距离由margin决定。（完整的说法是：属于同一个BFC的两个相邻Box的margin会发生重叠，与方向无关。）</a:t>
            </a:r>
            <a:endParaRPr kumimoji="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fontAlgn="auto">
              <a:lnSpc>
                <a:spcPct val="200000"/>
              </a:lnSpc>
              <a:buFont typeface="Arial" panose="020B0604020202020204"/>
              <a:buChar char="•"/>
            </a:pPr>
            <a:r>
              <a:rPr kumimoji="1" dirty="0" err="1" smtClean="0">
                <a:latin typeface="微软雅黑" panose="020B0503020204020204" pitchFamily="34" charset="-122"/>
                <a:ea typeface="微软雅黑" panose="020B0503020204020204" pitchFamily="34" charset="-122"/>
                <a:cs typeface="微软雅黑" panose="020B0503020204020204" pitchFamily="34" charset="-122"/>
              </a:rPr>
              <a:t>BFC的区域不会与float的元素区域重叠</a:t>
            </a:r>
            <a:endParaRPr kumimoji="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fontAlgn="auto">
              <a:lnSpc>
                <a:spcPct val="200000"/>
              </a:lnSpc>
              <a:buFont typeface="Arial" panose="020B0604020202020204"/>
              <a:buChar char="•"/>
            </a:pPr>
            <a:r>
              <a:rPr kumimoji="1" dirty="0" smtClean="0">
                <a:latin typeface="微软雅黑" panose="020B0503020204020204" pitchFamily="34" charset="-122"/>
                <a:ea typeface="微软雅黑" panose="020B0503020204020204" pitchFamily="34" charset="-122"/>
                <a:cs typeface="微软雅黑" panose="020B0503020204020204" pitchFamily="34" charset="-122"/>
              </a:rPr>
              <a:t>计算BFC的高度时，浮动子元素也参与计算</a:t>
            </a:r>
            <a:endParaRPr kumimoji="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fontAlgn="auto">
              <a:lnSpc>
                <a:spcPct val="200000"/>
              </a:lnSpc>
              <a:buFont typeface="Arial" panose="020B0604020202020204"/>
              <a:buChar char="•"/>
            </a:pPr>
            <a:r>
              <a:rPr kumimoji="1" dirty="0" smtClean="0">
                <a:latin typeface="微软雅黑" panose="020B0503020204020204" pitchFamily="34" charset="-122"/>
                <a:ea typeface="微软雅黑" panose="020B0503020204020204" pitchFamily="34" charset="-122"/>
                <a:cs typeface="微软雅黑" panose="020B0503020204020204" pitchFamily="34" charset="-122"/>
              </a:rPr>
              <a:t>BFC就是页面上的一个隔离的独立容器，容器里面的子元素不会影响到外面元素，反之亦然</a:t>
            </a:r>
            <a:endParaRPr kumimoji="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6160"/>
          </a:xfrm>
        </p:spPr>
        <p:txBody>
          <a:bodyPr/>
          <a:lstStyle/>
          <a:p>
            <a:r>
              <a:rPr kumimoji="1" lang="en-US" altLang="zh-CN" sz="3600" dirty="0" smtClean="0">
                <a:latin typeface="微软雅黑" panose="020B0503020204020204" pitchFamily="34" charset="-122"/>
                <a:ea typeface="微软雅黑" panose="020B0503020204020204" pitchFamily="34" charset="-122"/>
                <a:cs typeface="微软雅黑" panose="020B0503020204020204" pitchFamily="34" charset="-122"/>
                <a:sym typeface="+mn-ea"/>
              </a:rPr>
              <a:t>transform对普通元素</a:t>
            </a:r>
            <a:r>
              <a:rPr kumimoji="1" lang="zh-CN" altLang="en-US" sz="3600" dirty="0" smtClean="0">
                <a:latin typeface="微软雅黑" panose="020B0503020204020204" pitchFamily="34" charset="-122"/>
                <a:ea typeface="微软雅黑" panose="020B0503020204020204" pitchFamily="34" charset="-122"/>
                <a:cs typeface="微软雅黑" panose="020B0503020204020204" pitchFamily="34" charset="-122"/>
                <a:sym typeface="+mn-ea"/>
              </a:rPr>
              <a:t>的影响</a:t>
            </a:r>
            <a:endParaRPr kumimoji="1" lang="zh-CN" altLang="en-US" sz="36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
        <p:nvSpPr>
          <p:cNvPr id="3" name="文本框 2"/>
          <p:cNvSpPr txBox="1"/>
          <p:nvPr/>
        </p:nvSpPr>
        <p:spPr>
          <a:xfrm>
            <a:off x="838200" y="1391285"/>
            <a:ext cx="7773035" cy="2377440"/>
          </a:xfrm>
          <a:prstGeom prst="rect">
            <a:avLst/>
          </a:prstGeom>
          <a:noFill/>
        </p:spPr>
        <p:txBody>
          <a:bodyPr wrap="square" rtlCol="0" anchor="t">
            <a:spAutoFit/>
          </a:bodyPr>
          <a:lstStyle/>
          <a:p>
            <a:pPr fontAlgn="auto">
              <a:lnSpc>
                <a:spcPct val="150000"/>
              </a:lnSpc>
            </a:pPr>
            <a:r>
              <a:rPr lang="en-US" altLang="zh-CN" sz="2000" dirty="0"/>
              <a:t>1</a:t>
            </a:r>
            <a:r>
              <a:rPr lang="zh-CN" altLang="en-US" sz="2000" dirty="0"/>
              <a:t>、transform提升元素的垂直地位</a:t>
            </a:r>
            <a:endParaRPr lang="zh-CN" altLang="en-US" sz="2000" dirty="0"/>
          </a:p>
          <a:p>
            <a:pPr fontAlgn="auto">
              <a:lnSpc>
                <a:spcPct val="150000"/>
              </a:lnSpc>
            </a:pPr>
            <a:r>
              <a:rPr lang="en-US" altLang="zh-CN" sz="2000" dirty="0"/>
              <a:t>2</a:t>
            </a:r>
            <a:r>
              <a:rPr lang="zh-CN" altLang="en-US" sz="2000" dirty="0"/>
              <a:t>、transform限制position:fixed的跟随效果（父元素）</a:t>
            </a:r>
            <a:endParaRPr lang="zh-CN" altLang="en-US" sz="2000" dirty="0"/>
          </a:p>
          <a:p>
            <a:pPr fontAlgn="auto">
              <a:lnSpc>
                <a:spcPct val="150000"/>
              </a:lnSpc>
            </a:pPr>
            <a:r>
              <a:rPr lang="en-US" altLang="zh-CN" sz="2000" dirty="0"/>
              <a:t>3</a:t>
            </a:r>
            <a:r>
              <a:rPr lang="zh-CN" altLang="en-US" sz="2000" dirty="0"/>
              <a:t>、transform改变overflow对absolute元素的限制</a:t>
            </a:r>
            <a:endParaRPr lang="zh-CN" altLang="en-US" sz="2000" dirty="0"/>
          </a:p>
          <a:p>
            <a:pPr fontAlgn="auto">
              <a:lnSpc>
                <a:spcPct val="150000"/>
              </a:lnSpc>
            </a:pPr>
            <a:r>
              <a:rPr lang="en-US" altLang="zh-CN" sz="2000" dirty="0"/>
              <a:t>4</a:t>
            </a:r>
            <a:r>
              <a:rPr lang="zh-CN" altLang="en-US" sz="2000" dirty="0"/>
              <a:t>、transform限制absolute的100%宽度大小</a:t>
            </a:r>
            <a:endParaRPr lang="zh-CN" altLang="en-US" sz="2000" dirty="0"/>
          </a:p>
          <a:p>
            <a:pPr fontAlgn="auto">
              <a:lnSpc>
                <a:spcPct val="150000"/>
              </a:lnSpc>
            </a:pPr>
            <a:r>
              <a:rPr lang="en-US" altLang="zh-CN" sz="2000" dirty="0"/>
              <a:t>5</a:t>
            </a:r>
            <a:r>
              <a:rPr lang="zh-CN" altLang="en-US" sz="2000" dirty="0"/>
              <a:t>、Safari 3D transform变换z-index层级渲染异常</a:t>
            </a:r>
            <a:endParaRPr lang="zh-CN" altLang="en-US" sz="2000" dirty="0"/>
          </a:p>
        </p:txBody>
      </p:sp>
      <p:sp>
        <p:nvSpPr>
          <p:cNvPr id="5" name="文本框 4"/>
          <p:cNvSpPr txBox="1"/>
          <p:nvPr/>
        </p:nvSpPr>
        <p:spPr>
          <a:xfrm>
            <a:off x="936170" y="4397829"/>
            <a:ext cx="10417629" cy="646331"/>
          </a:xfrm>
          <a:prstGeom prst="rect">
            <a:avLst/>
          </a:prstGeom>
          <a:noFill/>
        </p:spPr>
        <p:txBody>
          <a:bodyPr wrap="square" rtlCol="0">
            <a:spAutoFit/>
          </a:bodyPr>
          <a:lstStyle/>
          <a:p>
            <a:r>
              <a:rPr lang="zh-CN" altLang="en-US" i="1" dirty="0" smtClean="0"/>
              <a:t>注：</a:t>
            </a:r>
            <a:r>
              <a:rPr lang="en-US" altLang="zh-CN" i="1" dirty="0" smtClean="0"/>
              <a:t>absolute</a:t>
            </a:r>
            <a:r>
              <a:rPr lang="zh-CN" altLang="en-US" i="1" dirty="0"/>
              <a:t>绝对定位元素，如果含有</a:t>
            </a:r>
            <a:r>
              <a:rPr lang="en-US" altLang="zh-CN" i="1" dirty="0"/>
              <a:t>overflow</a:t>
            </a:r>
            <a:r>
              <a:rPr lang="zh-CN" altLang="en-US" i="1" dirty="0"/>
              <a:t>不为</a:t>
            </a:r>
            <a:r>
              <a:rPr lang="en-US" altLang="zh-CN" i="1" dirty="0"/>
              <a:t>visible</a:t>
            </a:r>
            <a:r>
              <a:rPr lang="zh-CN" altLang="en-US" i="1" dirty="0"/>
              <a:t>的父级元素，同时，该父级元素以及到该绝对定位元素之间任何嵌套元素都没有</a:t>
            </a:r>
            <a:r>
              <a:rPr lang="en-US" altLang="zh-CN" i="1" dirty="0"/>
              <a:t>position</a:t>
            </a:r>
            <a:r>
              <a:rPr lang="zh-CN" altLang="en-US" i="1" dirty="0"/>
              <a:t>为非</a:t>
            </a:r>
            <a:r>
              <a:rPr lang="en-US" altLang="zh-CN" i="1" dirty="0"/>
              <a:t>static</a:t>
            </a:r>
            <a:r>
              <a:rPr lang="zh-CN" altLang="en-US" i="1" dirty="0"/>
              <a:t>属性的声明，则</a:t>
            </a:r>
            <a:r>
              <a:rPr lang="en-US" altLang="zh-CN" i="1" dirty="0"/>
              <a:t>overflow</a:t>
            </a:r>
            <a:r>
              <a:rPr lang="zh-CN" altLang="en-US" i="1" dirty="0"/>
              <a:t>对该</a:t>
            </a:r>
            <a:r>
              <a:rPr lang="en-US" altLang="zh-CN" i="1" dirty="0"/>
              <a:t>absolute</a:t>
            </a:r>
            <a:r>
              <a:rPr lang="zh-CN" altLang="en-US" i="1" dirty="0"/>
              <a:t>元素不起作用。</a:t>
            </a:r>
            <a:endParaRPr lang="zh-CN" altLang="en-US" i="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CSS</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计数器</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838200" y="1825625"/>
            <a:ext cx="10515600" cy="1766661"/>
          </a:xfrm>
        </p:spPr>
        <p:txBody>
          <a:bodyPr/>
          <a:lstStyle/>
          <a:p>
            <a:r>
              <a:rPr lang="en-US" altLang="zh-CN" dirty="0"/>
              <a:t>c</a:t>
            </a:r>
            <a:r>
              <a:rPr lang="en-US" altLang="zh-CN" dirty="0" smtClean="0"/>
              <a:t>ounter-reset</a:t>
            </a:r>
            <a:endParaRPr lang="en-US" altLang="zh-CN" dirty="0" smtClean="0"/>
          </a:p>
          <a:p>
            <a:r>
              <a:rPr lang="en-US" altLang="zh-CN" dirty="0" smtClean="0"/>
              <a:t>counter-increment</a:t>
            </a:r>
            <a:endParaRPr lang="en-US" altLang="zh-CN" dirty="0" smtClean="0"/>
          </a:p>
          <a:p>
            <a:r>
              <a:rPr lang="en-US" altLang="zh-CN" dirty="0"/>
              <a:t>counter()/counters()</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
        <p:nvSpPr>
          <p:cNvPr id="5" name="文本框 4"/>
          <p:cNvSpPr txBox="1"/>
          <p:nvPr/>
        </p:nvSpPr>
        <p:spPr>
          <a:xfrm>
            <a:off x="838200" y="4049486"/>
            <a:ext cx="10515600" cy="646331"/>
          </a:xfrm>
          <a:prstGeom prst="rect">
            <a:avLst/>
          </a:prstGeom>
          <a:noFill/>
        </p:spPr>
        <p:txBody>
          <a:bodyPr wrap="square" rtlCol="0">
            <a:spAutoFit/>
          </a:bodyPr>
          <a:lstStyle/>
          <a:p>
            <a:r>
              <a:rPr lang="en-US" altLang="zh-CN" dirty="0"/>
              <a:t>CSS</a:t>
            </a:r>
            <a:r>
              <a:rPr lang="zh-CN" altLang="en-US" dirty="0"/>
              <a:t>计数器只能跟</a:t>
            </a:r>
            <a:r>
              <a:rPr lang="en-US" altLang="zh-CN" dirty="0"/>
              <a:t>content</a:t>
            </a:r>
            <a:r>
              <a:rPr lang="zh-CN" altLang="en-US" dirty="0"/>
              <a:t>属性在一起的时候才有作用，而</a:t>
            </a:r>
            <a:r>
              <a:rPr lang="en-US" altLang="zh-CN" dirty="0"/>
              <a:t>content</a:t>
            </a:r>
            <a:r>
              <a:rPr lang="zh-CN" altLang="en-US" dirty="0"/>
              <a:t>属性貌似专门用在</a:t>
            </a:r>
            <a:r>
              <a:rPr lang="en-US" altLang="zh-CN" dirty="0"/>
              <a:t>before/after</a:t>
            </a:r>
            <a:r>
              <a:rPr lang="zh-CN" altLang="en-US" dirty="0"/>
              <a:t>伪元素上的。于是，就有了，“计数器↔伪元素↔</a:t>
            </a:r>
            <a:r>
              <a:rPr lang="en-US" altLang="zh-CN" dirty="0"/>
              <a:t>content</a:t>
            </a:r>
            <a:r>
              <a:rPr lang="zh-CN" altLang="en-US" dirty="0"/>
              <a:t>属性”的铁三角关系。</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思考</a:t>
            </a:r>
            <a:endParaRPr lang="zh-CN" altLang="en-US" dirty="0">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
        <p:nvSpPr>
          <p:cNvPr id="4" name="文本框 3"/>
          <p:cNvSpPr txBox="1"/>
          <p:nvPr/>
        </p:nvSpPr>
        <p:spPr>
          <a:xfrm>
            <a:off x="838200" y="1690688"/>
            <a:ext cx="10515600" cy="1200329"/>
          </a:xfrm>
          <a:prstGeom prst="rect">
            <a:avLst/>
          </a:prstGeom>
          <a:noFill/>
        </p:spPr>
        <p:txBody>
          <a:bodyPr wrap="square" rtlCol="0">
            <a:spAutoFit/>
          </a:bodyPr>
          <a:lstStyle/>
          <a:p>
            <a:r>
              <a:rPr lang="zh-CN" altLang="en-US" dirty="0"/>
              <a:t>父</a:t>
            </a:r>
            <a:r>
              <a:rPr lang="zh-CN" altLang="en-US" dirty="0" smtClean="0"/>
              <a:t>元素上</a:t>
            </a:r>
            <a:r>
              <a:rPr lang="en-US" altLang="zh-CN" dirty="0" smtClean="0"/>
              <a:t>counter-increment</a:t>
            </a:r>
            <a:r>
              <a:rPr lang="zh-CN" altLang="en-US" dirty="0" smtClean="0"/>
              <a:t>，</a:t>
            </a:r>
            <a:r>
              <a:rPr lang="zh-CN" altLang="en-US" dirty="0"/>
              <a:t>且重置默认值</a:t>
            </a:r>
            <a:r>
              <a:rPr lang="en-US" altLang="zh-CN" dirty="0"/>
              <a:t>0</a:t>
            </a:r>
            <a:r>
              <a:rPr lang="zh-CN" altLang="en-US" dirty="0" smtClean="0"/>
              <a:t>，</a:t>
            </a:r>
            <a:r>
              <a:rPr lang="zh-CN" altLang="en-US" dirty="0"/>
              <a:t>父元素</a:t>
            </a:r>
            <a:r>
              <a:rPr lang="zh-CN" altLang="en-US" dirty="0" smtClean="0"/>
              <a:t>有</a:t>
            </a:r>
            <a:r>
              <a:rPr lang="en-US" altLang="zh-CN" dirty="0"/>
              <a:t>2</a:t>
            </a:r>
            <a:r>
              <a:rPr lang="zh-CN" altLang="en-US" dirty="0"/>
              <a:t>个孩子。孩子自身都</a:t>
            </a:r>
            <a:r>
              <a:rPr lang="zh-CN" altLang="en-US" dirty="0" smtClean="0"/>
              <a:t>没有</a:t>
            </a:r>
            <a:r>
              <a:rPr lang="en-US" altLang="zh-CN" dirty="0"/>
              <a:t>counter-increment </a:t>
            </a:r>
            <a:r>
              <a:rPr lang="zh-CN" altLang="en-US" dirty="0" smtClean="0"/>
              <a:t>。</a:t>
            </a:r>
            <a:r>
              <a:rPr lang="zh-CN" altLang="en-US" dirty="0"/>
              <a:t>两个孩子的计数值是？</a:t>
            </a:r>
            <a:endParaRPr lang="zh-CN" altLang="en-US" dirty="0"/>
          </a:p>
          <a:p>
            <a:r>
              <a:rPr lang="zh-CN" altLang="en-US" dirty="0"/>
              <a:t>父元素</a:t>
            </a:r>
            <a:r>
              <a:rPr lang="zh-CN" altLang="en-US" dirty="0" smtClean="0"/>
              <a:t>没有</a:t>
            </a:r>
            <a:r>
              <a:rPr lang="en-US" altLang="zh-CN" dirty="0"/>
              <a:t>counter-increment </a:t>
            </a:r>
            <a:r>
              <a:rPr lang="zh-CN" altLang="en-US" dirty="0" smtClean="0"/>
              <a:t>，</a:t>
            </a:r>
            <a:r>
              <a:rPr lang="zh-CN" altLang="en-US" dirty="0"/>
              <a:t>重置默认值</a:t>
            </a:r>
            <a:r>
              <a:rPr lang="en-US" altLang="zh-CN" dirty="0"/>
              <a:t>0</a:t>
            </a:r>
            <a:r>
              <a:rPr lang="zh-CN" altLang="en-US" dirty="0" smtClean="0"/>
              <a:t>，</a:t>
            </a:r>
            <a:r>
              <a:rPr lang="zh-CN" altLang="en-US" dirty="0"/>
              <a:t>父元素</a:t>
            </a:r>
            <a:r>
              <a:rPr lang="zh-CN" altLang="en-US" dirty="0" smtClean="0"/>
              <a:t>有</a:t>
            </a:r>
            <a:r>
              <a:rPr lang="en-US" altLang="zh-CN" dirty="0"/>
              <a:t>2</a:t>
            </a:r>
            <a:r>
              <a:rPr lang="zh-CN" altLang="en-US" dirty="0"/>
              <a:t>个孩子。孩子自身</a:t>
            </a:r>
            <a:r>
              <a:rPr lang="zh-CN" altLang="en-US" dirty="0" smtClean="0"/>
              <a:t>都有</a:t>
            </a:r>
            <a:r>
              <a:rPr lang="en-US" altLang="zh-CN" dirty="0" smtClean="0"/>
              <a:t>counter-increment </a:t>
            </a:r>
            <a:r>
              <a:rPr lang="zh-CN" altLang="en-US" dirty="0" smtClean="0"/>
              <a:t>。</a:t>
            </a:r>
            <a:r>
              <a:rPr lang="zh-CN" altLang="en-US" dirty="0"/>
              <a:t>两个孩子的计数值是？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counter()</a:t>
            </a:r>
            <a:endParaRPr lang="zh-CN" altLang="en-US" dirty="0"/>
          </a:p>
        </p:txBody>
      </p:sp>
      <p:sp>
        <p:nvSpPr>
          <p:cNvPr id="3" name="灯片编号占位符 2"/>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fld>
            <a:endParaRPr lang="zh-CN" altLang="en-US">
              <a:solidFill>
                <a:srgbClr val="000000">
                  <a:tint val="75000"/>
                </a:srgbClr>
              </a:solidFill>
            </a:endParaRPr>
          </a:p>
        </p:txBody>
      </p:sp>
      <p:sp>
        <p:nvSpPr>
          <p:cNvPr id="5" name="内容占位符 2"/>
          <p:cNvSpPr txBox="1"/>
          <p:nvPr/>
        </p:nvSpPr>
        <p:spPr>
          <a:xfrm>
            <a:off x="838200" y="2010682"/>
            <a:ext cx="10515600" cy="17666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counter(name) </a:t>
            </a:r>
            <a:r>
              <a:rPr lang="en-US" altLang="zh-CN" dirty="0" smtClean="0"/>
              <a:t>  </a:t>
            </a:r>
            <a:r>
              <a:rPr lang="en-US" altLang="zh-CN" sz="2000" i="1" dirty="0" smtClean="0">
                <a:solidFill>
                  <a:schemeClr val="accent4">
                    <a:lumMod val="60000"/>
                    <a:lumOff val="40000"/>
                  </a:schemeClr>
                </a:solidFill>
              </a:rPr>
              <a:t>name</a:t>
            </a:r>
            <a:r>
              <a:rPr lang="zh-CN" altLang="en-US" sz="2000" i="1" dirty="0">
                <a:solidFill>
                  <a:schemeClr val="accent4">
                    <a:lumMod val="60000"/>
                    <a:lumOff val="40000"/>
                  </a:schemeClr>
                </a:solidFill>
              </a:rPr>
              <a:t>就是</a:t>
            </a:r>
            <a:r>
              <a:rPr lang="en-US" altLang="zh-CN" sz="2000" i="1" dirty="0">
                <a:solidFill>
                  <a:schemeClr val="accent4">
                    <a:lumMod val="60000"/>
                    <a:lumOff val="40000"/>
                  </a:schemeClr>
                </a:solidFill>
              </a:rPr>
              <a:t>counter-reset</a:t>
            </a:r>
            <a:r>
              <a:rPr lang="zh-CN" altLang="en-US" sz="2000" i="1" dirty="0">
                <a:solidFill>
                  <a:schemeClr val="accent4">
                    <a:lumMod val="60000"/>
                    <a:lumOff val="40000"/>
                  </a:schemeClr>
                </a:solidFill>
              </a:rPr>
              <a:t>的名称 </a:t>
            </a:r>
            <a:endParaRPr lang="en-US" altLang="zh-CN" i="1" dirty="0" smtClean="0">
              <a:solidFill>
                <a:schemeClr val="accent4">
                  <a:lumMod val="60000"/>
                  <a:lumOff val="40000"/>
                </a:schemeClr>
              </a:solidFill>
            </a:endParaRPr>
          </a:p>
          <a:p>
            <a:r>
              <a:rPr lang="en-US" altLang="zh-CN" dirty="0"/>
              <a:t>counter(name, style</a:t>
            </a:r>
            <a:r>
              <a:rPr lang="en-US" altLang="zh-CN" dirty="0" smtClean="0"/>
              <a:t>) </a:t>
            </a:r>
            <a:r>
              <a:rPr lang="en-US" altLang="zh-CN" sz="2000" i="1" dirty="0" smtClean="0">
                <a:solidFill>
                  <a:schemeClr val="accent4">
                    <a:lumMod val="60000"/>
                    <a:lumOff val="40000"/>
                  </a:schemeClr>
                </a:solidFill>
              </a:rPr>
              <a:t>style</a:t>
            </a:r>
            <a:r>
              <a:rPr lang="zh-CN" altLang="en-US" sz="2000" i="1" dirty="0" smtClean="0">
                <a:solidFill>
                  <a:schemeClr val="accent4">
                    <a:lumMod val="60000"/>
                    <a:lumOff val="40000"/>
                  </a:schemeClr>
                </a:solidFill>
              </a:rPr>
              <a:t>支持</a:t>
            </a:r>
            <a:r>
              <a:rPr lang="zh-CN" altLang="en-US" sz="2000" i="1" dirty="0">
                <a:solidFill>
                  <a:schemeClr val="accent4">
                    <a:lumMod val="60000"/>
                    <a:lumOff val="40000"/>
                  </a:schemeClr>
                </a:solidFill>
              </a:rPr>
              <a:t>的关键字值就是</a:t>
            </a:r>
            <a:r>
              <a:rPr lang="en-US" altLang="zh-CN" sz="2000" i="1" dirty="0">
                <a:solidFill>
                  <a:schemeClr val="accent4">
                    <a:lumMod val="60000"/>
                    <a:lumOff val="40000"/>
                  </a:schemeClr>
                </a:solidFill>
              </a:rPr>
              <a:t>list-style-type</a:t>
            </a:r>
            <a:r>
              <a:rPr lang="zh-CN" altLang="en-US" sz="2000" i="1" dirty="0">
                <a:solidFill>
                  <a:schemeClr val="accent4">
                    <a:lumMod val="60000"/>
                    <a:lumOff val="40000"/>
                  </a:schemeClr>
                </a:solidFill>
              </a:rPr>
              <a:t>支持的那些值</a:t>
            </a:r>
            <a:endParaRPr lang="en-US" altLang="zh-CN" i="1" dirty="0" smtClean="0">
              <a:solidFill>
                <a:schemeClr val="accent4">
                  <a:lumMod val="60000"/>
                  <a:lumOff val="40000"/>
                </a:schemeClr>
              </a:solidFill>
            </a:endParaRPr>
          </a:p>
          <a:p>
            <a:r>
              <a:rPr lang="en-US" altLang="zh-CN" dirty="0" smtClean="0"/>
              <a:t>counters(name, string, style) </a:t>
            </a:r>
            <a:endParaRPr lang="en-US" altLang="zh-CN" dirty="0" smtClean="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0_Office 主题">
  <a:themeElements>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A6BC"/>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4_Office 主题">
  <a:themeElements>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A6BC"/>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1344</Words>
  <Application>WPS 演示</Application>
  <PresentationFormat>宽屏</PresentationFormat>
  <Paragraphs>92</Paragraphs>
  <Slides>11</Slides>
  <Notes>4</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11</vt:i4>
      </vt:variant>
    </vt:vector>
  </HeadingPairs>
  <TitlesOfParts>
    <vt:vector size="24" baseType="lpstr">
      <vt:lpstr>Arial</vt:lpstr>
      <vt:lpstr>宋体</vt:lpstr>
      <vt:lpstr>Wingdings</vt:lpstr>
      <vt:lpstr>Arial</vt:lpstr>
      <vt:lpstr>微软雅黑</vt:lpstr>
      <vt:lpstr>冬青黑体简体中文 W6</vt:lpstr>
      <vt:lpstr>黑体</vt:lpstr>
      <vt:lpstr>方正兰亭粗黑简体</vt:lpstr>
      <vt:lpstr>Calibri</vt:lpstr>
      <vt:lpstr>Calibri Light</vt:lpstr>
      <vt:lpstr>10_Office 主题</vt:lpstr>
      <vt:lpstr>自定义设计方案</vt:lpstr>
      <vt:lpstr>14_Office 主题</vt:lpstr>
      <vt:lpstr>PowerPoint 演示文稿</vt:lpstr>
      <vt:lpstr>目录</vt:lpstr>
      <vt:lpstr>BFC是什么？</vt:lpstr>
      <vt:lpstr>如何触发 BFC</vt:lpstr>
      <vt:lpstr>BFC布局规则</vt:lpstr>
      <vt:lpstr>transform对普通元素的影响</vt:lpstr>
      <vt:lpstr>CSS计数器</vt:lpstr>
      <vt:lpstr>思考</vt:lpstr>
      <vt:lpstr>counter()</vt:lpstr>
      <vt:lpstr>meta实现页面的定时刷新或跳转</vt:lpstr>
      <vt:lpstr>PowerPoint 演示文稿</vt:lpstr>
    </vt:vector>
  </TitlesOfParts>
  <Company>四川大学商学院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贺镕庄</dc:creator>
  <cp:lastModifiedBy>woqu-pc</cp:lastModifiedBy>
  <cp:revision>906</cp:revision>
  <dcterms:created xsi:type="dcterms:W3CDTF">2014-11-05T04:28:00Z</dcterms:created>
  <dcterms:modified xsi:type="dcterms:W3CDTF">2016-11-10T05:22:40Z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