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 id="2147483783" r:id="rId2"/>
    <p:sldMasterId id="2147483882" r:id="rId3"/>
  </p:sldMasterIdLst>
  <p:notesMasterIdLst>
    <p:notesMasterId r:id="rId13"/>
  </p:notesMasterIdLst>
  <p:sldIdLst>
    <p:sldId id="339" r:id="rId4"/>
    <p:sldId id="365" r:id="rId5"/>
    <p:sldId id="366" r:id="rId6"/>
    <p:sldId id="373" r:id="rId7"/>
    <p:sldId id="378" r:id="rId8"/>
    <p:sldId id="374" r:id="rId9"/>
    <p:sldId id="379" r:id="rId10"/>
    <p:sldId id="380" r:id="rId11"/>
    <p:sldId id="3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F21"/>
    <a:srgbClr val="FFD700"/>
    <a:srgbClr val="B3B3B3"/>
    <a:srgbClr val="19C029"/>
    <a:srgbClr val="EA5404"/>
    <a:srgbClr val="FDAF83"/>
    <a:srgbClr val="808285"/>
    <a:srgbClr val="EA5504"/>
    <a:srgbClr val="1968C0"/>
    <a:srgbClr val="E74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6450" autoAdjust="0"/>
  </p:normalViewPr>
  <p:slideViewPr>
    <p:cSldViewPr snapToGrid="0" showGuides="1">
      <p:cViewPr varScale="1">
        <p:scale>
          <a:sx n="52" d="100"/>
          <a:sy n="52" d="100"/>
        </p:scale>
        <p:origin x="-2160"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F4DCD-3E9F-4F9E-ACC9-6C38FDEAE701}" type="datetimeFigureOut">
              <a:rPr lang="zh-CN" altLang="en-US" smtClean="0"/>
              <a:t>16/8/7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D8AA7-E4F4-4954-B1C4-D60F0423E205}" type="slidenum">
              <a:rPr lang="zh-CN" altLang="en-US" smtClean="0"/>
              <a:t>‹#›</a:t>
            </a:fld>
            <a:endParaRPr lang="zh-CN" altLang="en-US"/>
          </a:p>
        </p:txBody>
      </p:sp>
    </p:spTree>
    <p:extLst>
      <p:ext uri="{BB962C8B-B14F-4D97-AF65-F5344CB8AC3E}">
        <p14:creationId xmlns:p14="http://schemas.microsoft.com/office/powerpoint/2010/main" val="2005839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FD8AA7-E4F4-4954-B1C4-D60F0423E205}"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92027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a:buNone/>
            </a:pPr>
            <a:r>
              <a:rPr kumimoji="1" lang="en-US" altLang="zh-CN" dirty="0" smtClean="0"/>
              <a:t>React</a:t>
            </a:r>
            <a:r>
              <a:rPr kumimoji="1" lang="zh-CN" altLang="en-US" dirty="0" smtClean="0"/>
              <a:t> 不是一个完整的</a:t>
            </a:r>
            <a:r>
              <a:rPr kumimoji="1" lang="en-US" altLang="zh-CN" dirty="0" smtClean="0"/>
              <a:t>MVC</a:t>
            </a:r>
            <a:r>
              <a:rPr kumimoji="1" lang="zh-CN" altLang="en-US" dirty="0" smtClean="0"/>
              <a:t>框架类库，至多算是</a:t>
            </a:r>
            <a:r>
              <a:rPr kumimoji="1" lang="en-US" altLang="zh-CN" dirty="0" smtClean="0"/>
              <a:t>MVC</a:t>
            </a:r>
            <a:r>
              <a:rPr kumimoji="1" lang="zh-CN" altLang="en-US" dirty="0" smtClean="0"/>
              <a:t>中的</a:t>
            </a:r>
            <a:r>
              <a:rPr kumimoji="1" lang="en-US" altLang="zh-CN" dirty="0" smtClean="0"/>
              <a:t>View</a:t>
            </a:r>
            <a:r>
              <a:rPr kumimoji="1" lang="zh-CN" altLang="en-US" dirty="0" smtClean="0"/>
              <a:t>层</a:t>
            </a:r>
            <a:endParaRPr kumimoji="1" lang="en-US" altLang="zh-CN" dirty="0" smtClean="0"/>
          </a:p>
          <a:p>
            <a:pPr marL="0" indent="0">
              <a:buFont typeface="Arial"/>
              <a:buNone/>
            </a:pPr>
            <a:r>
              <a:rPr kumimoji="1" lang="zh-CN" altLang="en-US" dirty="0" smtClean="0"/>
              <a:t>虚拟</a:t>
            </a:r>
            <a:r>
              <a:rPr kumimoji="1" lang="en-US" altLang="zh-CN" dirty="0" smtClean="0"/>
              <a:t>DOM</a:t>
            </a:r>
            <a:r>
              <a:rPr kumimoji="1" lang="zh-CN" altLang="en-US" dirty="0" smtClean="0"/>
              <a:t>（</a:t>
            </a:r>
            <a:r>
              <a:rPr kumimoji="1" lang="en-US" altLang="zh-CN" dirty="0" smtClean="0"/>
              <a:t>Virtual DOM</a:t>
            </a:r>
            <a:r>
              <a:rPr kumimoji="1" lang="zh-CN" altLang="en-US" dirty="0" smtClean="0"/>
              <a:t>）：简单的说就是在浏览器端用</a:t>
            </a:r>
            <a:r>
              <a:rPr kumimoji="1" lang="en-US" altLang="zh-CN" dirty="0" smtClean="0"/>
              <a:t>JavaScript</a:t>
            </a:r>
            <a:r>
              <a:rPr kumimoji="1" lang="zh-CN" altLang="en-US" dirty="0" smtClean="0"/>
              <a:t>实现了一套</a:t>
            </a:r>
            <a:r>
              <a:rPr kumimoji="1" lang="en-US" altLang="zh-CN" dirty="0" smtClean="0"/>
              <a:t>DOM</a:t>
            </a:r>
            <a:r>
              <a:rPr kumimoji="1" lang="zh-CN" altLang="en-US" dirty="0" smtClean="0"/>
              <a:t> </a:t>
            </a:r>
            <a:r>
              <a:rPr kumimoji="1" lang="en-US" altLang="zh-CN" dirty="0" smtClean="0"/>
              <a:t>API</a:t>
            </a:r>
            <a:r>
              <a:rPr kumimoji="1" lang="zh-CN" altLang="en-US" dirty="0" smtClean="0"/>
              <a:t>，整套</a:t>
            </a:r>
            <a:r>
              <a:rPr kumimoji="1" lang="en-US" altLang="zh-CN" dirty="0" smtClean="0"/>
              <a:t>DOM</a:t>
            </a:r>
            <a:r>
              <a:rPr kumimoji="1" lang="zh-CN" altLang="en-US" dirty="0" smtClean="0"/>
              <a:t>存在于内存中</a:t>
            </a:r>
            <a:endParaRPr kumimoji="1" lang="en-US" altLang="zh-CN" dirty="0" smtClean="0"/>
          </a:p>
          <a:p>
            <a:pPr marL="0" indent="0">
              <a:buFont typeface="Arial"/>
              <a:buNone/>
            </a:pPr>
            <a:r>
              <a:rPr kumimoji="1" lang="zh-CN" altLang="en-US" dirty="0" smtClean="0"/>
              <a:t>单向数据流：数据的绑定是单向的，与</a:t>
            </a:r>
            <a:r>
              <a:rPr kumimoji="1" lang="en-US" altLang="zh-CN" dirty="0" err="1" smtClean="0"/>
              <a:t>AngularJS</a:t>
            </a:r>
            <a:r>
              <a:rPr kumimoji="1" lang="zh-CN" altLang="en-US" dirty="0" smtClean="0"/>
              <a:t>或者</a:t>
            </a:r>
            <a:r>
              <a:rPr kumimoji="1" lang="en-US" altLang="zh-CN" dirty="0" err="1" smtClean="0"/>
              <a:t>VueJs</a:t>
            </a:r>
            <a:r>
              <a:rPr kumimoji="1" lang="zh-CN" altLang="en-US" dirty="0" smtClean="0"/>
              <a:t>不同</a:t>
            </a:r>
            <a:endParaRPr kumimoji="1" lang="en-US" altLang="zh-CN" dirty="0" smtClean="0"/>
          </a:p>
          <a:p>
            <a:pPr marL="0" indent="0">
              <a:buFont typeface="Arial"/>
              <a:buNone/>
            </a:pPr>
            <a:endParaRPr kumimoji="1" lang="en-US" altLang="zh-CN" dirty="0" smtClean="0"/>
          </a:p>
          <a:p>
            <a:pPr marL="0" indent="0">
              <a:buFont typeface="Arial"/>
              <a:buNone/>
            </a:pPr>
            <a:r>
              <a:rPr kumimoji="1" lang="en-US" altLang="zh-CN" dirty="0" smtClean="0"/>
              <a:t>React</a:t>
            </a:r>
            <a:r>
              <a:rPr kumimoji="1" lang="zh-CN" altLang="en-US" dirty="0" smtClean="0"/>
              <a:t> 核心：</a:t>
            </a:r>
            <a:endParaRPr kumimoji="1" lang="en-US" altLang="zh-CN" dirty="0" smtClean="0"/>
          </a:p>
          <a:p>
            <a:pPr marL="0" indent="0">
              <a:buFont typeface="Arial"/>
              <a:buNone/>
            </a:pPr>
            <a:r>
              <a:rPr kumimoji="1" lang="zh-CN" altLang="en-US" dirty="0" smtClean="0"/>
              <a:t>虚拟</a:t>
            </a:r>
            <a:r>
              <a:rPr kumimoji="1" lang="en-US" altLang="zh-CN" dirty="0" err="1" smtClean="0"/>
              <a:t>dom</a:t>
            </a:r>
            <a:r>
              <a:rPr kumimoji="1" lang="zh-CN" altLang="en-US" dirty="0" smtClean="0"/>
              <a:t>对象</a:t>
            </a:r>
            <a:r>
              <a:rPr kumimoji="1" lang="en-US" altLang="zh-CN" dirty="0" smtClean="0"/>
              <a:t>(Virtual DOM)</a:t>
            </a:r>
          </a:p>
          <a:p>
            <a:pPr marL="0" indent="0">
              <a:buFont typeface="Arial"/>
              <a:buNone/>
            </a:pPr>
            <a:r>
              <a:rPr kumimoji="1" lang="zh-CN" altLang="en-US" dirty="0" smtClean="0"/>
              <a:t>虚拟</a:t>
            </a:r>
            <a:r>
              <a:rPr kumimoji="1" lang="en-US" altLang="zh-CN" dirty="0" err="1" smtClean="0"/>
              <a:t>dom</a:t>
            </a:r>
            <a:r>
              <a:rPr kumimoji="1" lang="zh-CN" altLang="en-US" dirty="0" smtClean="0"/>
              <a:t>差异化算法（</a:t>
            </a:r>
            <a:r>
              <a:rPr kumimoji="1" lang="en-US" altLang="zh-CN" dirty="0" smtClean="0"/>
              <a:t>diff algorithm</a:t>
            </a:r>
            <a:r>
              <a:rPr kumimoji="1" lang="zh-CN" altLang="en-US" dirty="0" smtClean="0"/>
              <a:t>）</a:t>
            </a:r>
          </a:p>
          <a:p>
            <a:pPr marL="0" indent="0">
              <a:buFont typeface="Arial"/>
              <a:buNone/>
            </a:pPr>
            <a:r>
              <a:rPr kumimoji="1" lang="zh-CN" altLang="en-US" dirty="0" smtClean="0"/>
              <a:t>单向数据流渲染（</a:t>
            </a:r>
            <a:r>
              <a:rPr kumimoji="1" lang="en-US" altLang="zh-CN" dirty="0" smtClean="0"/>
              <a:t>Data Flow</a:t>
            </a:r>
            <a:r>
              <a:rPr kumimoji="1" lang="zh-CN" altLang="en-US" dirty="0" smtClean="0"/>
              <a:t>）</a:t>
            </a:r>
          </a:p>
          <a:p>
            <a:pPr marL="0" indent="0">
              <a:buFont typeface="Arial"/>
              <a:buNone/>
            </a:pPr>
            <a:r>
              <a:rPr kumimoji="1" lang="zh-CN" altLang="en-US" dirty="0" smtClean="0"/>
              <a:t>组件生命周期</a:t>
            </a:r>
          </a:p>
          <a:p>
            <a:pPr marL="0" indent="0">
              <a:buFont typeface="Arial"/>
              <a:buNone/>
            </a:pPr>
            <a:r>
              <a:rPr kumimoji="1" lang="zh-CN" altLang="en-US" dirty="0" smtClean="0"/>
              <a:t>事件处理</a:t>
            </a:r>
            <a:endParaRPr kumimoji="1" lang="en-US" altLang="zh-CN" dirty="0" smtClean="0"/>
          </a:p>
          <a:p>
            <a:pPr marL="0" indent="0">
              <a:buFont typeface="Arial"/>
              <a:buNone/>
            </a:pPr>
            <a:endParaRPr kumimoji="1" lang="en-US" altLang="zh-CN" dirty="0" smtClean="0"/>
          </a:p>
          <a:p>
            <a:pPr marL="0" indent="0">
              <a:buFont typeface="Arial"/>
              <a:buNone/>
            </a:pPr>
            <a:r>
              <a:rPr kumimoji="1" lang="en-US" altLang="zh-CN" dirty="0" smtClean="0"/>
              <a:t>React</a:t>
            </a:r>
            <a:r>
              <a:rPr kumimoji="1" lang="zh-CN" altLang="en-US" dirty="0" smtClean="0"/>
              <a:t>的诞生就是为了解决日益复杂的界面渲染问题，通过分离关注点把每一个小的部分做成可复用的组件来实现页面的组合，与</a:t>
            </a:r>
            <a:r>
              <a:rPr kumimoji="1" lang="en-US" altLang="zh-CN" dirty="0" smtClean="0"/>
              <a:t>Web</a:t>
            </a:r>
            <a:r>
              <a:rPr kumimoji="1" lang="zh-CN" altLang="en-US" dirty="0" smtClean="0"/>
              <a:t> </a:t>
            </a:r>
            <a:r>
              <a:rPr kumimoji="1" lang="en-US" altLang="zh-CN" dirty="0" smtClean="0"/>
              <a:t>Component</a:t>
            </a:r>
            <a:r>
              <a:rPr kumimoji="1" lang="zh-CN" altLang="en-US" dirty="0" smtClean="0"/>
              <a:t>理念类似。</a:t>
            </a:r>
            <a:endParaRPr kumimoji="1" lang="en-US" altLang="zh-CN" dirty="0" smtClean="0"/>
          </a:p>
          <a:p>
            <a:pPr marL="0" indent="0">
              <a:buFont typeface="Arial"/>
              <a:buNone/>
            </a:pPr>
            <a:endParaRPr kumimoji="1" lang="en-US" altLang="zh-CN" dirty="0" smtClean="0"/>
          </a:p>
          <a:p>
            <a:pPr marL="0" indent="0">
              <a:buFont typeface="Arial"/>
              <a:buNone/>
            </a:pPr>
            <a:r>
              <a:rPr kumimoji="1" lang="en-US" altLang="zh-CN" dirty="0" smtClean="0"/>
              <a:t>Facebook </a:t>
            </a:r>
            <a:r>
              <a:rPr kumimoji="1" lang="zh-CN" altLang="en-US" dirty="0" smtClean="0"/>
              <a:t>开源出来的</a:t>
            </a:r>
            <a:r>
              <a:rPr kumimoji="1" lang="en-US" altLang="zh-CN" dirty="0" smtClean="0"/>
              <a:t> </a:t>
            </a:r>
            <a:r>
              <a:rPr kumimoji="1" lang="en-US" altLang="zh-CN" dirty="0" err="1" smtClean="0"/>
              <a:t>Js</a:t>
            </a:r>
            <a:r>
              <a:rPr kumimoji="1" lang="en-US" altLang="zh-CN" dirty="0" smtClean="0"/>
              <a:t> </a:t>
            </a:r>
            <a:r>
              <a:rPr kumimoji="1" lang="en-US" altLang="en-US" dirty="0" smtClean="0"/>
              <a:t>库</a:t>
            </a:r>
            <a:r>
              <a:rPr kumimoji="1" lang="zh-CN" altLang="en-US" dirty="0" smtClean="0"/>
              <a:t>，诞生于一个广告系统，</a:t>
            </a:r>
            <a:r>
              <a:rPr kumimoji="1" lang="en-US" altLang="en-US" dirty="0" smtClean="0"/>
              <a:t>本质上来说是一个“状态机”，只关心2件事</a:t>
            </a:r>
          </a:p>
          <a:p>
            <a:pPr marL="228600" indent="-228600">
              <a:buAutoNum type="arabicPeriod"/>
            </a:pPr>
            <a:r>
              <a:rPr kumimoji="1" lang="en-US" altLang="en-US" dirty="0" err="1" smtClean="0"/>
              <a:t>更新DOM</a:t>
            </a:r>
            <a:endParaRPr kumimoji="1" lang="en-US" altLang="en-US" dirty="0" smtClean="0"/>
          </a:p>
          <a:p>
            <a:pPr marL="228600" indent="-228600">
              <a:buAutoNum type="arabicPeriod"/>
            </a:pPr>
            <a:r>
              <a:rPr kumimoji="1" lang="en-US" altLang="en-US" dirty="0" smtClean="0"/>
              <a:t>响应事件</a:t>
            </a:r>
          </a:p>
          <a:p>
            <a:pPr marL="228600" indent="-228600">
              <a:buAutoNum type="arabicPeriod"/>
            </a:pPr>
            <a:endParaRPr kumimoji="1" lang="en-US" altLang="zh-CN" dirty="0" smtClean="0"/>
          </a:p>
          <a:p>
            <a:pPr marL="0" indent="0">
              <a:buNone/>
            </a:pPr>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3</a:t>
            </a:fld>
            <a:endParaRPr lang="zh-CN" altLang="en-US"/>
          </a:p>
        </p:txBody>
      </p:sp>
    </p:spTree>
    <p:extLst>
      <p:ext uri="{BB962C8B-B14F-4D97-AF65-F5344CB8AC3E}">
        <p14:creationId xmlns:p14="http://schemas.microsoft.com/office/powerpoint/2010/main" val="235290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Web</a:t>
            </a:r>
            <a:r>
              <a:rPr kumimoji="1" lang="zh-CN" altLang="en-US" dirty="0" smtClean="0"/>
              <a:t>开发中，我们总是把数据的变化实时的反应到用户界面上（后端渲染与应用</a:t>
            </a:r>
            <a:r>
              <a:rPr kumimoji="1" lang="en-US" altLang="zh-CN" dirty="0" err="1" smtClean="0"/>
              <a:t>ajax</a:t>
            </a:r>
            <a:r>
              <a:rPr kumimoji="1" lang="zh-CN" altLang="en-US" dirty="0" smtClean="0"/>
              <a:t>技术无刷新渲染）</a:t>
            </a:r>
            <a:r>
              <a:rPr kumimoji="1" lang="zh-CN" altLang="en-US" dirty="0" smtClean="0"/>
              <a:t>，统称为页面的渲染。</a:t>
            </a:r>
            <a:endParaRPr kumimoji="1" lang="en-US" altLang="zh-CN" dirty="0" smtClean="0"/>
          </a:p>
          <a:p>
            <a:endParaRPr kumimoji="1" lang="en-US" altLang="zh-CN" dirty="0" smtClean="0"/>
          </a:p>
          <a:p>
            <a:r>
              <a:rPr kumimoji="1" lang="zh-CN" altLang="en-US" dirty="0" smtClean="0"/>
              <a:t>后端渲染的原理实质上就是拼接字符串；</a:t>
            </a:r>
            <a:endParaRPr kumimoji="1" lang="en-US" altLang="zh-CN" dirty="0" smtClean="0"/>
          </a:p>
          <a:p>
            <a:r>
              <a:rPr kumimoji="1" lang="en-US" altLang="zh-CN" dirty="0" smtClean="0"/>
              <a:t>Ajax</a:t>
            </a:r>
            <a:r>
              <a:rPr kumimoji="1" lang="zh-CN" altLang="en-US" dirty="0" smtClean="0"/>
              <a:t>无刷新渲染的原理就是操作</a:t>
            </a:r>
            <a:r>
              <a:rPr kumimoji="1" lang="en-US" altLang="zh-CN" dirty="0" smtClean="0"/>
              <a:t>DOM</a:t>
            </a:r>
            <a:r>
              <a:rPr kumimoji="1" lang="zh-CN" altLang="en-US" dirty="0" smtClean="0"/>
              <a:t>元素增删改；</a:t>
            </a:r>
            <a:endParaRPr kumimoji="1" lang="en-US" altLang="zh-CN" dirty="0" smtClean="0"/>
          </a:p>
          <a:p>
            <a:r>
              <a:rPr kumimoji="1" lang="en-US" altLang="zh-CN" dirty="0" smtClean="0"/>
              <a:t>React</a:t>
            </a:r>
            <a:r>
              <a:rPr kumimoji="1" lang="zh-CN" altLang="en-US" dirty="0" smtClean="0"/>
              <a:t>渲染的原理是在</a:t>
            </a:r>
            <a:r>
              <a:rPr kumimoji="1" lang="en-US" altLang="zh-CN" dirty="0" smtClean="0"/>
              <a:t>Virtual</a:t>
            </a:r>
            <a:r>
              <a:rPr kumimoji="1" lang="zh-CN" altLang="en-US" dirty="0" smtClean="0"/>
              <a:t> </a:t>
            </a:r>
            <a:r>
              <a:rPr kumimoji="1" lang="en-US" altLang="zh-CN" dirty="0" smtClean="0"/>
              <a:t>DOM</a:t>
            </a:r>
            <a:r>
              <a:rPr kumimoji="1" lang="zh-CN" altLang="en-US" dirty="0" smtClean="0"/>
              <a:t>中比对两次的</a:t>
            </a:r>
            <a:r>
              <a:rPr kumimoji="1" lang="en-US" altLang="zh-CN" dirty="0" smtClean="0"/>
              <a:t>DOM</a:t>
            </a:r>
            <a:r>
              <a:rPr kumimoji="1" lang="zh-CN" altLang="en-US" dirty="0" smtClean="0"/>
              <a:t>描述结构，找出不同的部分最小化的更新浏览器</a:t>
            </a:r>
            <a:r>
              <a:rPr kumimoji="1" lang="en-US" altLang="zh-CN" dirty="0" smtClean="0"/>
              <a:t>DOM</a:t>
            </a:r>
            <a:r>
              <a:rPr kumimoji="1" lang="zh-CN" altLang="en-US" dirty="0" smtClean="0"/>
              <a:t>元素；</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4</a:t>
            </a:fld>
            <a:endParaRPr lang="zh-CN" altLang="en-US"/>
          </a:p>
        </p:txBody>
      </p:sp>
    </p:spTree>
    <p:extLst>
      <p:ext uri="{BB962C8B-B14F-4D97-AF65-F5344CB8AC3E}">
        <p14:creationId xmlns:p14="http://schemas.microsoft.com/office/powerpoint/2010/main" val="63473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React</a:t>
            </a:r>
            <a:r>
              <a:rPr kumimoji="1" lang="zh-CN" altLang="en-US" dirty="0" smtClean="0"/>
              <a:t> 的</a:t>
            </a:r>
            <a:r>
              <a:rPr kumimoji="1" lang="en-US" altLang="zh-CN" dirty="0" smtClean="0"/>
              <a:t>render</a:t>
            </a:r>
            <a:r>
              <a:rPr kumimoji="1" lang="zh-CN" altLang="en-US" dirty="0" smtClean="0"/>
              <a:t>方法返回值会经过</a:t>
            </a:r>
            <a:r>
              <a:rPr kumimoji="1" lang="en-US" altLang="zh-CN" dirty="0" smtClean="0"/>
              <a:t>JSX</a:t>
            </a:r>
            <a:r>
              <a:rPr kumimoji="1" lang="zh-CN" altLang="en-US" dirty="0" smtClean="0"/>
              <a:t>（后面说）编译器生成一个</a:t>
            </a:r>
            <a:r>
              <a:rPr kumimoji="1" lang="en-US" altLang="zh-CN" dirty="0" smtClean="0"/>
              <a:t>DOM</a:t>
            </a:r>
            <a:r>
              <a:rPr kumimoji="1" lang="zh-CN" altLang="en-US" dirty="0" smtClean="0"/>
              <a:t>结构描述存储在内存当中；</a:t>
            </a:r>
            <a:endParaRPr kumimoji="1" lang="en-US" altLang="zh-CN" dirty="0" smtClean="0"/>
          </a:p>
          <a:p>
            <a:r>
              <a:rPr kumimoji="1" lang="en-US" altLang="zh-CN" dirty="0" smtClean="0"/>
              <a:t>React</a:t>
            </a:r>
            <a:r>
              <a:rPr kumimoji="1" lang="zh-CN" altLang="en-US" dirty="0" smtClean="0"/>
              <a:t> 通过虚拟</a:t>
            </a:r>
            <a:r>
              <a:rPr kumimoji="1" lang="en-US" altLang="zh-CN" dirty="0" smtClean="0"/>
              <a:t>DOM</a:t>
            </a:r>
            <a:r>
              <a:rPr kumimoji="1" lang="zh-CN" altLang="en-US" dirty="0" smtClean="0"/>
              <a:t>差异化算法（</a:t>
            </a:r>
            <a:r>
              <a:rPr kumimoji="1" lang="en-US" altLang="zh-CN" dirty="0" smtClean="0"/>
              <a:t>diff algorithm</a:t>
            </a:r>
            <a:r>
              <a:rPr kumimoji="1" lang="zh-CN" altLang="en-US" dirty="0" smtClean="0"/>
              <a:t>）来比对组件上一次与当前</a:t>
            </a:r>
            <a:r>
              <a:rPr kumimoji="1" lang="en-US" altLang="zh-CN" dirty="0" smtClean="0"/>
              <a:t>DOM</a:t>
            </a:r>
            <a:r>
              <a:rPr kumimoji="1" lang="zh-CN" altLang="en-US" dirty="0" smtClean="0"/>
              <a:t>结构描述是否相同：</a:t>
            </a:r>
            <a:endParaRPr kumimoji="1" lang="en-US" altLang="zh-CN" dirty="0" smtClean="0"/>
          </a:p>
          <a:p>
            <a:r>
              <a:rPr kumimoji="1" lang="zh-CN" altLang="en-US" dirty="0" smtClean="0"/>
              <a:t>相同：不重绘真实</a:t>
            </a:r>
            <a:r>
              <a:rPr kumimoji="1" lang="en-US" altLang="zh-CN" dirty="0" smtClean="0"/>
              <a:t>DOM</a:t>
            </a:r>
            <a:r>
              <a:rPr kumimoji="1" lang="zh-CN" altLang="en-US" dirty="0" smtClean="0"/>
              <a:t>；</a:t>
            </a:r>
            <a:endParaRPr kumimoji="1" lang="en-US" altLang="zh-CN" dirty="0" smtClean="0"/>
          </a:p>
          <a:p>
            <a:r>
              <a:rPr kumimoji="1" lang="zh-CN" altLang="en-US" dirty="0" smtClean="0"/>
              <a:t>不同：类型不同，直接渲染；某些节点不同，找出不同的节点然后重绘；</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5</a:t>
            </a:fld>
            <a:endParaRPr lang="zh-CN" altLang="en-US"/>
          </a:p>
        </p:txBody>
      </p:sp>
    </p:spTree>
    <p:extLst>
      <p:ext uri="{BB962C8B-B14F-4D97-AF65-F5344CB8AC3E}">
        <p14:creationId xmlns:p14="http://schemas.microsoft.com/office/powerpoint/2010/main" val="63473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注意：</a:t>
            </a:r>
            <a:r>
              <a:rPr kumimoji="1" lang="en-US" altLang="zh-CN" dirty="0" smtClean="0"/>
              <a:t>JSX</a:t>
            </a:r>
            <a:r>
              <a:rPr kumimoji="1" lang="zh-CN" altLang="en-US" dirty="0" smtClean="0"/>
              <a:t>是可选的，就算不使用</a:t>
            </a:r>
            <a:r>
              <a:rPr kumimoji="1" lang="en-US" altLang="zh-CN" dirty="0" smtClean="0"/>
              <a:t>JSX</a:t>
            </a:r>
            <a:r>
              <a:rPr kumimoji="1" lang="zh-CN" altLang="en-US" dirty="0" smtClean="0"/>
              <a:t>语法，</a:t>
            </a:r>
            <a:r>
              <a:rPr kumimoji="1" lang="en-US" altLang="zh-CN" dirty="0" smtClean="0"/>
              <a:t>React</a:t>
            </a:r>
            <a:r>
              <a:rPr kumimoji="1" lang="zh-CN" altLang="en-US" dirty="0" smtClean="0"/>
              <a:t>也能用。</a:t>
            </a:r>
            <a:r>
              <a:rPr kumimoji="1" lang="zh-CN" altLang="zh-CN" dirty="0" smtClean="0"/>
              <a:t>（</a:t>
            </a:r>
            <a:r>
              <a:rPr kumimoji="1" lang="zh-CN" altLang="en-US" dirty="0" smtClean="0"/>
              <a:t>详见 </a:t>
            </a:r>
            <a:r>
              <a:rPr kumimoji="1" lang="en-US" altLang="zh-CN" dirty="0" smtClean="0"/>
              <a:t>example_02.html</a:t>
            </a:r>
            <a:r>
              <a:rPr kumimoji="1" lang="zh-CN" altLang="en-US" dirty="0" smtClean="0"/>
              <a:t>）</a:t>
            </a:r>
            <a:endParaRPr kumimoji="1" lang="en-US" altLang="zh-CN" dirty="0" smtClean="0"/>
          </a:p>
          <a:p>
            <a:endParaRPr kumimoji="1" lang="en-US" altLang="zh-CN" dirty="0" smtClean="0"/>
          </a:p>
          <a:p>
            <a:r>
              <a:rPr kumimoji="1" lang="zh-CN" altLang="en-US" dirty="0" smtClean="0"/>
              <a:t>组件生命周期：</a:t>
            </a:r>
            <a:r>
              <a:rPr kumimoji="1" lang="en-US" altLang="zh-CN" dirty="0" smtClean="0"/>
              <a:t>3</a:t>
            </a:r>
            <a:r>
              <a:rPr kumimoji="1" lang="zh-CN" altLang="en-US" dirty="0" smtClean="0"/>
              <a:t>个阶段</a:t>
            </a:r>
            <a:endParaRPr kumimoji="1" lang="en-US" altLang="zh-CN" dirty="0" smtClean="0"/>
          </a:p>
          <a:p>
            <a:r>
              <a:rPr kumimoji="1" lang="zh-CN" altLang="en-US" dirty="0" smtClean="0"/>
              <a:t>实例化：当前组件类第一次实例化会调用</a:t>
            </a:r>
            <a:r>
              <a:rPr kumimoji="1" lang="zh-CN" altLang="zh-CN" dirty="0" smtClean="0"/>
              <a:t>5</a:t>
            </a:r>
            <a:r>
              <a:rPr kumimoji="1" lang="zh-CN" altLang="en-US" dirty="0" smtClean="0"/>
              <a:t>个方法，而后的实例化只会调用</a:t>
            </a:r>
            <a:r>
              <a:rPr kumimoji="1" lang="zh-CN" altLang="zh-CN" dirty="0" smtClean="0"/>
              <a:t>4</a:t>
            </a:r>
            <a:r>
              <a:rPr kumimoji="1" lang="zh-CN" altLang="en-US" dirty="0" smtClean="0"/>
              <a:t>个方法（少了 </a:t>
            </a:r>
            <a:r>
              <a:rPr kumimoji="1" lang="en-US" altLang="zh-CN" dirty="0" err="1" smtClean="0"/>
              <a:t>getDefaultProps</a:t>
            </a:r>
            <a:r>
              <a:rPr kumimoji="1" lang="zh-CN" altLang="en-US" dirty="0" smtClean="0"/>
              <a:t> 方法）</a:t>
            </a:r>
            <a:endParaRPr kumimoji="1" lang="en-US" altLang="zh-CN" dirty="0" smtClean="0"/>
          </a:p>
          <a:p>
            <a:r>
              <a:rPr kumimoji="1" lang="zh-CN" altLang="zh-CN" dirty="0" smtClean="0"/>
              <a:t> </a:t>
            </a:r>
            <a:r>
              <a:rPr kumimoji="1" lang="zh-CN" altLang="en-US" dirty="0" smtClean="0"/>
              <a:t> </a:t>
            </a:r>
            <a:r>
              <a:rPr kumimoji="1" lang="en-US" altLang="zh-CN" dirty="0" err="1" smtClean="0"/>
              <a:t>getDefaultProps</a:t>
            </a:r>
            <a:endParaRPr kumimoji="1" lang="en-US" altLang="zh-CN" dirty="0" smtClean="0"/>
          </a:p>
          <a:p>
            <a:r>
              <a:rPr kumimoji="1" lang="en-US" altLang="zh-CN" dirty="0" err="1" smtClean="0"/>
              <a:t>getInitialState</a:t>
            </a:r>
            <a:endParaRPr kumimoji="1" lang="en-US" altLang="zh-CN" dirty="0" smtClean="0"/>
          </a:p>
          <a:p>
            <a:r>
              <a:rPr kumimoji="1" lang="en-US" altLang="zh-CN" dirty="0" err="1" smtClean="0"/>
              <a:t>componentWillMount</a:t>
            </a:r>
            <a:endParaRPr kumimoji="1" lang="en-US" altLang="zh-CN" dirty="0" smtClean="0"/>
          </a:p>
          <a:p>
            <a:r>
              <a:rPr kumimoji="1" lang="en-US" altLang="zh-CN" dirty="0" smtClean="0"/>
              <a:t>Render</a:t>
            </a:r>
          </a:p>
          <a:p>
            <a:r>
              <a:rPr kumimoji="1" lang="en-US" altLang="zh-CN" dirty="0" err="1" smtClean="0"/>
              <a:t>componentDidMount</a:t>
            </a:r>
            <a:endParaRPr kumimoji="1" lang="en-US" altLang="zh-CN" dirty="0" smtClean="0"/>
          </a:p>
          <a:p>
            <a:r>
              <a:rPr kumimoji="1" lang="zh-CN" altLang="en-US" dirty="0" smtClean="0"/>
              <a:t>存在期：被挂载的组件随着应用数据的变化而逐步</a:t>
            </a:r>
            <a:endParaRPr kumimoji="1" lang="en-US" altLang="zh-CN" dirty="0" smtClean="0"/>
          </a:p>
          <a:p>
            <a:r>
              <a:rPr kumimoji="1" lang="en-US" altLang="zh-CN" dirty="0" err="1" smtClean="0"/>
              <a:t>componentWillReceiveProps</a:t>
            </a:r>
            <a:endParaRPr kumimoji="1" lang="en-US" altLang="zh-CN" dirty="0" smtClean="0"/>
          </a:p>
          <a:p>
            <a:r>
              <a:rPr kumimoji="1" lang="en-US" altLang="zh-CN" dirty="0" err="1" smtClean="0"/>
              <a:t>shouldComponentUpdate</a:t>
            </a:r>
            <a:endParaRPr kumimoji="1" lang="en-US" altLang="zh-CN" dirty="0" smtClean="0"/>
          </a:p>
          <a:p>
            <a:r>
              <a:rPr kumimoji="1" lang="en-US" altLang="zh-CN" dirty="0" err="1" smtClean="0"/>
              <a:t>componentWillUpdate</a:t>
            </a:r>
            <a:endParaRPr kumimoji="1" lang="en-US" altLang="zh-CN" dirty="0" smtClean="0"/>
          </a:p>
          <a:p>
            <a:r>
              <a:rPr kumimoji="1" lang="en-US" altLang="zh-CN" dirty="0" smtClean="0"/>
              <a:t>Render</a:t>
            </a:r>
          </a:p>
          <a:p>
            <a:r>
              <a:rPr kumimoji="1" lang="en-US" altLang="zh-CN" dirty="0" err="1" smtClean="0"/>
              <a:t>componentDidUpdate</a:t>
            </a:r>
            <a:endParaRPr kumimoji="1" lang="en-US" altLang="zh-CN" dirty="0" smtClean="0"/>
          </a:p>
          <a:p>
            <a:r>
              <a:rPr kumimoji="1" lang="zh-CN" altLang="en-US" dirty="0" smtClean="0"/>
              <a:t>销毁 </a:t>
            </a:r>
            <a:r>
              <a:rPr kumimoji="1" lang="en-US" altLang="zh-CN" dirty="0" smtClean="0"/>
              <a:t>&amp;</a:t>
            </a:r>
            <a:r>
              <a:rPr kumimoji="1" lang="zh-CN" altLang="en-US" dirty="0" smtClean="0"/>
              <a:t> 清理期：</a:t>
            </a:r>
            <a:endParaRPr kumimoji="1" lang="en-US" altLang="zh-CN" dirty="0" smtClean="0"/>
          </a:p>
          <a:p>
            <a:r>
              <a:rPr kumimoji="1" lang="en-US" altLang="zh-CN" dirty="0" err="1" smtClean="0"/>
              <a:t>componentWillUnmount</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6</a:t>
            </a:fld>
            <a:endParaRPr lang="zh-CN" altLang="en-US"/>
          </a:p>
        </p:txBody>
      </p:sp>
    </p:spTree>
    <p:extLst>
      <p:ext uri="{BB962C8B-B14F-4D97-AF65-F5344CB8AC3E}">
        <p14:creationId xmlns:p14="http://schemas.microsoft.com/office/powerpoint/2010/main" val="221284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7</a:t>
            </a:fld>
            <a:endParaRPr lang="zh-CN" altLang="en-US"/>
          </a:p>
        </p:txBody>
      </p:sp>
    </p:spTree>
    <p:extLst>
      <p:ext uri="{BB962C8B-B14F-4D97-AF65-F5344CB8AC3E}">
        <p14:creationId xmlns:p14="http://schemas.microsoft.com/office/powerpoint/2010/main" val="221284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组件化开发思路：</a:t>
            </a:r>
            <a:endParaRPr kumimoji="1" lang="en-US" altLang="zh-CN" dirty="0" smtClean="0"/>
          </a:p>
          <a:p>
            <a:r>
              <a:rPr kumimoji="1" lang="zh-CN" altLang="en-US" dirty="0" smtClean="0"/>
              <a:t>虚拟</a:t>
            </a:r>
            <a:r>
              <a:rPr kumimoji="1" lang="en-US" altLang="zh-CN" dirty="0" smtClean="0"/>
              <a:t>DOM</a:t>
            </a:r>
            <a:r>
              <a:rPr kumimoji="1" lang="zh-CN" altLang="en-US" dirty="0" smtClean="0"/>
              <a:t>不仅带来了简单化的</a:t>
            </a:r>
            <a:r>
              <a:rPr kumimoji="1" lang="en-US" altLang="zh-CN" dirty="0" smtClean="0"/>
              <a:t>UI</a:t>
            </a:r>
            <a:r>
              <a:rPr kumimoji="1" lang="zh-CN" altLang="en-US" dirty="0" smtClean="0"/>
              <a:t>开发逻辑，同时也带来了组件化的开发思想。</a:t>
            </a:r>
            <a:r>
              <a:rPr kumimoji="1" lang="en-US" altLang="zh-CN" dirty="0" smtClean="0"/>
              <a:t>React</a:t>
            </a:r>
            <a:r>
              <a:rPr kumimoji="1" lang="zh-CN" altLang="en-US" dirty="0" smtClean="0"/>
              <a:t>推荐以组件的方式去重新思考</a:t>
            </a:r>
            <a:r>
              <a:rPr kumimoji="1" lang="en-US" altLang="zh-CN" dirty="0" smtClean="0"/>
              <a:t>UI</a:t>
            </a:r>
            <a:r>
              <a:rPr kumimoji="1" lang="zh-CN" altLang="en-US" dirty="0" smtClean="0"/>
              <a:t>构成。</a:t>
            </a:r>
            <a:endParaRPr kumimoji="1" lang="en-US" altLang="zh-CN" dirty="0" smtClean="0"/>
          </a:p>
          <a:p>
            <a:r>
              <a:rPr kumimoji="1" lang="zh-CN" altLang="en-US" dirty="0" smtClean="0"/>
              <a:t>组件：封装起来具有独立功能的</a:t>
            </a:r>
            <a:r>
              <a:rPr kumimoji="1" lang="en-US" altLang="zh-CN" dirty="0" smtClean="0"/>
              <a:t>UI</a:t>
            </a:r>
            <a:r>
              <a:rPr kumimoji="1" lang="zh-CN" altLang="en-US" dirty="0" smtClean="0"/>
              <a:t>部件。</a:t>
            </a:r>
            <a:endParaRPr kumimoji="1" lang="en-US" altLang="zh-CN" dirty="0" smtClean="0"/>
          </a:p>
          <a:p>
            <a:endParaRPr kumimoji="1" lang="en-US" altLang="zh-CN" dirty="0" smtClean="0"/>
          </a:p>
          <a:p>
            <a:r>
              <a:rPr kumimoji="1" lang="en-US" altLang="zh-CN" dirty="0" smtClean="0"/>
              <a:t>MVC</a:t>
            </a:r>
            <a:r>
              <a:rPr kumimoji="1" lang="zh-CN" altLang="en-US" dirty="0" smtClean="0"/>
              <a:t> </a:t>
            </a:r>
            <a:r>
              <a:rPr kumimoji="1" lang="en-US" altLang="zh-CN" dirty="0" err="1" smtClean="0"/>
              <a:t>vs</a:t>
            </a:r>
            <a:r>
              <a:rPr kumimoji="1" lang="zh-CN" altLang="en-US" dirty="0" smtClean="0"/>
              <a:t> 组件化</a:t>
            </a:r>
            <a:endParaRPr kumimoji="1" lang="en-US" altLang="zh-CN" dirty="0" smtClean="0"/>
          </a:p>
          <a:p>
            <a:r>
              <a:rPr kumimoji="1" lang="en-US" altLang="zh-CN" dirty="0" smtClean="0"/>
              <a:t>MVC</a:t>
            </a:r>
            <a:r>
              <a:rPr kumimoji="1" lang="zh-CN" altLang="en-US" dirty="0" smtClean="0"/>
              <a:t> 做到了视图</a:t>
            </a:r>
            <a:r>
              <a:rPr kumimoji="1" lang="en-US" altLang="zh-CN" dirty="0" smtClean="0"/>
              <a:t>-</a:t>
            </a:r>
            <a:r>
              <a:rPr kumimoji="1" lang="zh-CN" altLang="en-US" dirty="0" smtClean="0"/>
              <a:t>数据</a:t>
            </a:r>
            <a:r>
              <a:rPr kumimoji="1" lang="en-US" altLang="zh-CN" dirty="0" smtClean="0"/>
              <a:t>-</a:t>
            </a:r>
            <a:r>
              <a:rPr kumimoji="1" lang="zh-CN" altLang="en-US" dirty="0" smtClean="0"/>
              <a:t>控制器的分离；组件化的思考方式则带来了</a:t>
            </a:r>
            <a:r>
              <a:rPr kumimoji="1" lang="en-US" altLang="zh-CN" dirty="0" smtClean="0"/>
              <a:t>UI</a:t>
            </a:r>
            <a:r>
              <a:rPr kumimoji="1" lang="zh-CN" altLang="en-US" dirty="0" smtClean="0"/>
              <a:t>功能模块之间的分离。</a:t>
            </a:r>
            <a:endParaRPr kumimoji="1" lang="en-US" altLang="zh-CN" dirty="0" smtClean="0"/>
          </a:p>
          <a:p>
            <a:endParaRPr kumimoji="1" lang="en-US" altLang="zh-CN" dirty="0" smtClean="0"/>
          </a:p>
          <a:p>
            <a:r>
              <a:rPr kumimoji="1" lang="zh-CN" altLang="en-US" dirty="0" smtClean="0"/>
              <a:t>单向数据流动：</a:t>
            </a:r>
            <a:endParaRPr kumimoji="1" lang="en-US" altLang="zh-CN" dirty="0" smtClean="0"/>
          </a:p>
          <a:p>
            <a:r>
              <a:rPr kumimoji="1" lang="zh-CN" altLang="en-US" dirty="0" smtClean="0"/>
              <a:t>有了组件机制去定义界面，那么还需要一定的机制来定义组件之间，以及组件和数据模型之间如何通信。</a:t>
            </a:r>
            <a:endParaRPr kumimoji="1" lang="en-US" altLang="zh-CN" dirty="0" smtClean="0"/>
          </a:p>
          <a:p>
            <a:endParaRPr kumimoji="1" lang="en-US" altLang="zh-CN" dirty="0" smtClean="0"/>
          </a:p>
          <a:p>
            <a:r>
              <a:rPr kumimoji="1" lang="en-US" altLang="zh-CN" dirty="0" smtClean="0"/>
              <a:t>flux</a:t>
            </a:r>
            <a:r>
              <a:rPr kumimoji="1" lang="zh-CN" altLang="en-US" dirty="0" smtClean="0"/>
              <a:t>的流程是：</a:t>
            </a:r>
          </a:p>
          <a:p>
            <a:r>
              <a:rPr kumimoji="1" lang="en-US" altLang="zh-CN" dirty="0" smtClean="0"/>
              <a:t>1.</a:t>
            </a:r>
            <a:r>
              <a:rPr kumimoji="1" lang="zh-CN" altLang="en-US" dirty="0" smtClean="0"/>
              <a:t> </a:t>
            </a:r>
            <a:r>
              <a:rPr kumimoji="1" lang="en-US" altLang="zh-CN" dirty="0" smtClean="0"/>
              <a:t>view</a:t>
            </a:r>
            <a:r>
              <a:rPr kumimoji="1" lang="zh-CN" altLang="en-US" dirty="0" smtClean="0"/>
              <a:t>触发</a:t>
            </a:r>
            <a:r>
              <a:rPr kumimoji="1" lang="en-US" altLang="zh-CN" dirty="0" smtClean="0"/>
              <a:t>action</a:t>
            </a:r>
            <a:r>
              <a:rPr kumimoji="1" lang="zh-CN" altLang="en-US" dirty="0" smtClean="0"/>
              <a:t>中的方法；</a:t>
            </a:r>
          </a:p>
          <a:p>
            <a:r>
              <a:rPr kumimoji="1" lang="en-US" altLang="zh-CN" dirty="0" smtClean="0"/>
              <a:t>2.</a:t>
            </a:r>
            <a:r>
              <a:rPr kumimoji="1" lang="zh-CN" altLang="en-US" dirty="0" smtClean="0"/>
              <a:t> </a:t>
            </a:r>
            <a:r>
              <a:rPr kumimoji="1" lang="en-US" altLang="zh-CN" dirty="0" smtClean="0"/>
              <a:t>action</a:t>
            </a:r>
            <a:r>
              <a:rPr kumimoji="1" lang="zh-CN" altLang="en-US" dirty="0" smtClean="0"/>
              <a:t>发送</a:t>
            </a:r>
            <a:r>
              <a:rPr kumimoji="1" lang="en-US" altLang="zh-CN" dirty="0" smtClean="0"/>
              <a:t>dispatch</a:t>
            </a:r>
            <a:r>
              <a:rPr kumimoji="1" lang="zh-CN" altLang="en-US" dirty="0" smtClean="0"/>
              <a:t>；</a:t>
            </a:r>
          </a:p>
          <a:p>
            <a:r>
              <a:rPr kumimoji="1" lang="en-US" altLang="zh-CN" dirty="0" smtClean="0"/>
              <a:t>3.</a:t>
            </a:r>
            <a:r>
              <a:rPr kumimoji="1" lang="zh-CN" altLang="en-US" dirty="0" smtClean="0"/>
              <a:t> </a:t>
            </a:r>
            <a:r>
              <a:rPr kumimoji="1" lang="en-US" altLang="zh-CN" dirty="0" smtClean="0"/>
              <a:t>store</a:t>
            </a:r>
            <a:r>
              <a:rPr kumimoji="1" lang="zh-CN" altLang="en-US" dirty="0" smtClean="0"/>
              <a:t>接收新的数据进行合并，触发</a:t>
            </a:r>
            <a:r>
              <a:rPr kumimoji="1" lang="en-US" altLang="zh-CN" dirty="0" smtClean="0"/>
              <a:t>View</a:t>
            </a:r>
            <a:r>
              <a:rPr kumimoji="1" lang="zh-CN" altLang="en-US" dirty="0" smtClean="0"/>
              <a:t>中绑定在</a:t>
            </a:r>
            <a:r>
              <a:rPr kumimoji="1" lang="en-US" altLang="zh-CN" dirty="0" smtClean="0"/>
              <a:t>store</a:t>
            </a:r>
            <a:r>
              <a:rPr kumimoji="1" lang="zh-CN" altLang="en-US" dirty="0" smtClean="0"/>
              <a:t>上的方法；</a:t>
            </a:r>
          </a:p>
          <a:p>
            <a:r>
              <a:rPr kumimoji="1" lang="en-US" altLang="zh-CN" dirty="0" smtClean="0"/>
              <a:t>4.</a:t>
            </a:r>
            <a:r>
              <a:rPr kumimoji="1" lang="zh-CN" altLang="en-US" dirty="0" smtClean="0"/>
              <a:t> 通过修改局部</a:t>
            </a:r>
            <a:r>
              <a:rPr kumimoji="1" lang="en-US" altLang="zh-CN" dirty="0" smtClean="0"/>
              <a:t>state</a:t>
            </a:r>
            <a:r>
              <a:rPr kumimoji="1" lang="zh-CN" altLang="en-US" dirty="0" smtClean="0"/>
              <a:t>，改变局部</a:t>
            </a:r>
            <a:r>
              <a:rPr kumimoji="1" lang="en-US" altLang="zh-CN" dirty="0" smtClean="0"/>
              <a:t>view</a:t>
            </a:r>
            <a:r>
              <a:rPr kumimoji="1" lang="zh-CN" altLang="en-US" dirty="0" smtClean="0"/>
              <a:t>。</a:t>
            </a:r>
            <a:endParaRPr kumimoji="1" lang="en-US" altLang="zh-CN" dirty="0" smtClean="0"/>
          </a:p>
          <a:p>
            <a:endParaRPr kumimoji="1" lang="en-US" altLang="zh-CN" dirty="0" smtClean="0"/>
          </a:p>
          <a:p>
            <a:r>
              <a:rPr kumimoji="1" lang="en-US" altLang="zh-CN" dirty="0" err="1" smtClean="0"/>
              <a:t>redux</a:t>
            </a:r>
            <a:r>
              <a:rPr kumimoji="1" lang="zh-CN" altLang="en-US" dirty="0" smtClean="0"/>
              <a:t>是：</a:t>
            </a:r>
          </a:p>
          <a:p>
            <a:r>
              <a:rPr kumimoji="1" lang="en-US" altLang="zh-CN" dirty="0" smtClean="0"/>
              <a:t>1. view</a:t>
            </a:r>
            <a:r>
              <a:rPr kumimoji="1" lang="zh-CN" altLang="en-US" dirty="0" smtClean="0"/>
              <a:t>直接触发</a:t>
            </a:r>
            <a:r>
              <a:rPr kumimoji="1" lang="en-US" altLang="zh-CN" dirty="0" smtClean="0"/>
              <a:t>dispatch</a:t>
            </a:r>
            <a:r>
              <a:rPr kumimoji="1" lang="zh-CN" altLang="en-US" dirty="0" smtClean="0"/>
              <a:t>；</a:t>
            </a:r>
          </a:p>
          <a:p>
            <a:r>
              <a:rPr kumimoji="1" lang="en-US" altLang="zh-CN" dirty="0" smtClean="0"/>
              <a:t>2. </a:t>
            </a:r>
            <a:r>
              <a:rPr kumimoji="1" lang="zh-CN" altLang="en-US" dirty="0" smtClean="0"/>
              <a:t>将</a:t>
            </a:r>
            <a:r>
              <a:rPr kumimoji="1" lang="en-US" altLang="zh-CN" dirty="0" smtClean="0"/>
              <a:t>action</a:t>
            </a:r>
            <a:r>
              <a:rPr kumimoji="1" lang="zh-CN" altLang="en-US" dirty="0" smtClean="0"/>
              <a:t>发送到</a:t>
            </a:r>
            <a:r>
              <a:rPr kumimoji="1" lang="en-US" altLang="zh-CN" dirty="0" smtClean="0"/>
              <a:t>reducer</a:t>
            </a:r>
            <a:r>
              <a:rPr kumimoji="1" lang="zh-CN" altLang="en-US" dirty="0" smtClean="0"/>
              <a:t>中后，根节点上会更新</a:t>
            </a:r>
            <a:r>
              <a:rPr kumimoji="1" lang="en-US" altLang="zh-CN" dirty="0" smtClean="0"/>
              <a:t>props</a:t>
            </a:r>
            <a:r>
              <a:rPr kumimoji="1" lang="zh-CN" altLang="en-US" dirty="0" smtClean="0"/>
              <a:t>，改变全局</a:t>
            </a:r>
            <a:r>
              <a:rPr kumimoji="1" lang="en-US" altLang="zh-CN" dirty="0" smtClean="0"/>
              <a:t>view</a:t>
            </a:r>
            <a:r>
              <a:rPr kumimoji="1" lang="zh-CN" altLang="en-US" dirty="0" smtClean="0"/>
              <a:t>。</a:t>
            </a:r>
            <a:endParaRPr kumimoji="1" lang="en-US" altLang="zh-CN" dirty="0" smtClean="0"/>
          </a:p>
          <a:p>
            <a:endParaRPr kumimoji="1" lang="en-US" altLang="zh-CN" dirty="0" smtClean="0"/>
          </a:p>
          <a:p>
            <a:r>
              <a:rPr kumimoji="1" lang="en-US" altLang="zh-CN" dirty="0" smtClean="0"/>
              <a:t>Immutability</a:t>
            </a:r>
            <a:r>
              <a:rPr kumimoji="1" lang="zh-CN" altLang="en-US" dirty="0" smtClean="0"/>
              <a:t>含义是只读数据，</a:t>
            </a:r>
            <a:r>
              <a:rPr kumimoji="1" lang="en-US" altLang="zh-CN" dirty="0" smtClean="0"/>
              <a:t>React</a:t>
            </a:r>
            <a:r>
              <a:rPr kumimoji="1" lang="zh-CN" altLang="en-US" dirty="0" smtClean="0"/>
              <a:t>提倡使用只读数据来建立数据模型。</a:t>
            </a:r>
            <a:endParaRPr kumimoji="1" lang="en-US" altLang="zh-CN" dirty="0" smtClean="0"/>
          </a:p>
          <a:p>
            <a:r>
              <a:rPr kumimoji="1" lang="zh-CN" altLang="en-US" dirty="0" smtClean="0"/>
              <a:t>让代码更加安全和易于维护；</a:t>
            </a:r>
            <a:endParaRPr kumimoji="1" lang="en-US" altLang="zh-CN" dirty="0" smtClean="0"/>
          </a:p>
          <a:p>
            <a:r>
              <a:rPr kumimoji="1" lang="zh-CN" altLang="en-US" dirty="0" smtClean="0"/>
              <a:t>让</a:t>
            </a:r>
            <a:r>
              <a:rPr kumimoji="1" lang="en-US" altLang="zh-CN" dirty="0" smtClean="0"/>
              <a:t>React</a:t>
            </a:r>
            <a:r>
              <a:rPr kumimoji="1" lang="zh-CN" altLang="en-US" dirty="0" smtClean="0"/>
              <a:t>的组件仅仅通过比较对象引用是否相等来决定自身是否要重新</a:t>
            </a:r>
            <a:r>
              <a:rPr kumimoji="1" lang="en-US" altLang="zh-CN" dirty="0" smtClean="0"/>
              <a:t>Render</a:t>
            </a:r>
            <a:r>
              <a:rPr kumimoji="1" lang="zh-CN" altLang="en-US" dirty="0" smtClean="0"/>
              <a:t>（</a:t>
            </a:r>
            <a:r>
              <a:rPr kumimoji="1" lang="zh-CN" altLang="en-US" dirty="0" smtClean="0"/>
              <a:t>这在复杂的界面上可以极大的提高性能</a:t>
            </a:r>
            <a:r>
              <a:rPr kumimoji="1" lang="zh-CN" altLang="en-US" dirty="0" smtClean="0"/>
              <a:t>）。</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A5FD8AA7-E4F4-4954-B1C4-D60F0423E205}" type="slidenum">
              <a:rPr lang="zh-CN" altLang="en-US" smtClean="0"/>
              <a:t>8</a:t>
            </a:fld>
            <a:endParaRPr lang="zh-CN" altLang="en-US"/>
          </a:p>
        </p:txBody>
      </p:sp>
    </p:spTree>
    <p:extLst>
      <p:ext uri="{BB962C8B-B14F-4D97-AF65-F5344CB8AC3E}">
        <p14:creationId xmlns:p14="http://schemas.microsoft.com/office/powerpoint/2010/main" val="221284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9168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2253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00838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1607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30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46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7D3DCFEA-5968-4372-A7E6-5573D7814E45}" type="datetime1">
              <a:rPr lang="zh-CN" altLang="en-US" smtClean="0">
                <a:solidFill>
                  <a:prstClr val="black"/>
                </a:solidFill>
              </a:rPr>
              <a:pPr/>
              <a:t>16/8/7</a:t>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898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76B471C4-C7E7-41D0-87D9-6969B98F0BB5}" type="datetime1">
              <a:rPr lang="zh-CN" altLang="en-US" smtClean="0">
                <a:solidFill>
                  <a:prstClr val="black"/>
                </a:solidFill>
              </a:rPr>
              <a:pPr/>
              <a:t>16/8/7</a:t>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72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B2789457-6AAA-419D-A9FF-A94B5E5F4F14}" type="datetime1">
              <a:rPr lang="zh-CN" altLang="en-US" smtClean="0">
                <a:solidFill>
                  <a:prstClr val="black"/>
                </a:solidFill>
              </a:rPr>
              <a:pPr/>
              <a:t>16/8/7</a:t>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976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4C08313D-7132-427E-A45F-C669521EB227}" type="datetime1">
              <a:rPr lang="zh-CN" altLang="en-US" smtClean="0">
                <a:solidFill>
                  <a:prstClr val="black"/>
                </a:solidFill>
              </a:rPr>
              <a:pPr/>
              <a:t>16/8/7</a:t>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7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p>
            <a:fld id="{FCCE73F0-1238-4436-9C42-B3828E477600}" type="datetime1">
              <a:rPr lang="zh-CN" altLang="en-US" smtClean="0">
                <a:solidFill>
                  <a:prstClr val="black"/>
                </a:solidFill>
              </a:rPr>
              <a:pPr/>
              <a:t>16/8/7</a:t>
            </a:fld>
            <a:endParaRPr lang="zh-CN" altLang="en-US">
              <a:solidFill>
                <a:prstClr val="black"/>
              </a:solidFill>
            </a:endParaRPr>
          </a:p>
        </p:txBody>
      </p:sp>
      <p:sp>
        <p:nvSpPr>
          <p:cNvPr id="8" name="页脚占位符 7"/>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33700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p>
            <a:fld id="{AAF3418A-011D-42CF-AF62-D2B8548F20C8}" type="datetime1">
              <a:rPr lang="zh-CN" altLang="en-US" smtClean="0">
                <a:solidFill>
                  <a:prstClr val="black"/>
                </a:solidFill>
              </a:rPr>
              <a:pPr/>
              <a:t>16/8/7</a:t>
            </a:fld>
            <a:endParaRPr lang="zh-CN" altLang="en-US">
              <a:solidFill>
                <a:prstClr val="black"/>
              </a:solidFill>
            </a:endParaRPr>
          </a:p>
        </p:txBody>
      </p:sp>
      <p:sp>
        <p:nvSpPr>
          <p:cNvPr id="4" name="页脚占位符 3"/>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8737600" y="6356350"/>
            <a:ext cx="2844800" cy="365125"/>
          </a:xfrm>
          <a:prstGeom prst="rect">
            <a:avLst/>
          </a:prstGeom>
        </p:spPr>
        <p:txBody>
          <a:bodyPr/>
          <a:lstStyle/>
          <a:p>
            <a:fld id="{67DBAB42-C92A-4D8E-9DE0-313A09E026E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547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B97BB032-CAB3-4AE8-92D3-BCF52A20CCB9}"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4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FE7DB754-2121-426D-8FCC-0DC76F1A14D9}" type="datetime1">
              <a:rPr lang="zh-CN" altLang="en-US" smtClean="0">
                <a:solidFill>
                  <a:prstClr val="black"/>
                </a:solidFill>
              </a:rPr>
              <a:pPr/>
              <a:t>16/8/7</a:t>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Tree>
    <p:extLst>
      <p:ext uri="{BB962C8B-B14F-4D97-AF65-F5344CB8AC3E}">
        <p14:creationId xmlns:p14="http://schemas.microsoft.com/office/powerpoint/2010/main" val="41958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p>
            <a:fld id="{86072388-F229-4E01-9594-FE06541D91F1}" type="datetime1">
              <a:rPr lang="zh-CN" altLang="en-US" smtClean="0">
                <a:solidFill>
                  <a:prstClr val="black"/>
                </a:solidFill>
              </a:rPr>
              <a:pPr/>
              <a:t>16/8/7</a:t>
            </a:fld>
            <a:endParaRPr lang="zh-CN" altLang="en-US">
              <a:solidFill>
                <a:prstClr val="black"/>
              </a:solidFill>
            </a:endParaRPr>
          </a:p>
        </p:txBody>
      </p:sp>
      <p:sp>
        <p:nvSpPr>
          <p:cNvPr id="6" name="页脚占位符 5"/>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pic>
        <p:nvPicPr>
          <p:cNvPr id="14"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00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AEBFBBA5-3D79-401D-BF2B-0119FC0DDABB}" type="datetime1">
              <a:rPr lang="zh-CN" altLang="en-US" smtClean="0">
                <a:solidFill>
                  <a:prstClr val="black"/>
                </a:solidFill>
              </a:rPr>
              <a:pPr/>
              <a:t>16/8/7</a:t>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Tree>
    <p:extLst>
      <p:ext uri="{BB962C8B-B14F-4D97-AF65-F5344CB8AC3E}">
        <p14:creationId xmlns:p14="http://schemas.microsoft.com/office/powerpoint/2010/main" val="413941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p>
            <a:fld id="{E0A94D86-0212-4A7F-B43A-5E65FC6E0EFE}" type="datetime1">
              <a:rPr lang="zh-CN" altLang="en-US" smtClean="0">
                <a:solidFill>
                  <a:prstClr val="black"/>
                </a:solidFill>
              </a:rPr>
              <a:pPr/>
              <a:t>16/8/7</a:t>
            </a:fld>
            <a:endParaRPr lang="zh-CN" altLang="en-US">
              <a:solidFill>
                <a:prstClr val="black"/>
              </a:solidFill>
            </a:endParaRPr>
          </a:p>
        </p:txBody>
      </p:sp>
      <p:sp>
        <p:nvSpPr>
          <p:cNvPr id="5" name="页脚占位符 4"/>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pic>
        <p:nvPicPr>
          <p:cNvPr id="13"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41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C7D98236-CA4F-4403-9F56-34A553D118E8}"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40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35D7F20E-035C-40DC-800C-EBB904C9D094}"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510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669DE2D6-1D8B-429F-A7DF-97EFEB5AEF1A}"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83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D238F6B7-1011-437C-B88F-1106C9CBDD13}"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3"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6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88372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F15692FE-148E-4F07-9B96-11350D6076E6}"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20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43EEF6D6-AEBE-477D-82E7-D45B0433D356}"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71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73F0F80B-7627-440C-8703-1CE4A16E2995}"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0715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96A50CAC-B253-4857-9BF9-7EB1AF468859}" type="datetime1">
              <a:rPr lang="zh-CN" altLang="en-US" smtClean="0">
                <a:solidFill>
                  <a:prstClr val="black"/>
                </a:solidFill>
              </a:rPr>
              <a:pPr/>
              <a:t>16/8/7</a:t>
            </a:fld>
            <a:endParaRPr lang="zh-CN" altLang="en-US">
              <a:solidFill>
                <a:prstClr val="black"/>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prstClr val="black"/>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12"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10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259" y="175741"/>
            <a:ext cx="10745119" cy="615092"/>
          </a:xfrm>
          <a:prstGeom prst="rect">
            <a:avLst/>
          </a:prstGeom>
        </p:spPr>
        <p:txBody>
          <a:bodyPr/>
          <a:lstStyle>
            <a:lvl1pPr>
              <a:defRPr sz="3200">
                <a:solidFill>
                  <a:srgbClr val="C00000"/>
                </a:solidFill>
                <a:latin typeface="微软雅黑" pitchFamily="34" charset="-122"/>
                <a:ea typeface="微软雅黑" pitchFamily="34" charset="-122"/>
              </a:defRPr>
            </a:lvl1pPr>
          </a:lstStyle>
          <a:p>
            <a:r>
              <a:rPr lang="zh-CN" altLang="en-US" dirty="0" smtClean="0"/>
              <a:t>标题</a:t>
            </a:r>
            <a:endParaRPr lang="en-US" dirty="0"/>
          </a:p>
        </p:txBody>
      </p:sp>
      <p:pic>
        <p:nvPicPr>
          <p:cNvPr id="9" name="图片 2" descr="权益说明（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8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35731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0129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48005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81554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6101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97501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srgbClr val="000000">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72063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76726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3619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12821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19860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63098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57373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6281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72119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p>
            <a:fld id="{A25B25E3-A92B-49BD-BE2F-979E017648C6}" type="datetime1">
              <a:rPr lang="zh-CN" altLang="en-US" smtClean="0">
                <a:solidFill>
                  <a:srgbClr val="000000">
                    <a:tint val="75000"/>
                  </a:srgbClr>
                </a:solidFill>
              </a:rPr>
              <a:pPr/>
              <a:t>16/8/7</a:t>
            </a:fld>
            <a:endParaRPr lang="zh-CN" altLang="en-US">
              <a:solidFill>
                <a:srgbClr val="000000">
                  <a:tint val="75000"/>
                </a:srgbClr>
              </a:solidFill>
            </a:endParaRPr>
          </a:p>
        </p:txBody>
      </p:sp>
      <p:sp>
        <p:nvSpPr>
          <p:cNvPr id="3" name="页脚占位符 2"/>
          <p:cNvSpPr>
            <a:spLocks noGrp="1"/>
          </p:cNvSpPr>
          <p:nvPr>
            <p:ph type="ftr" sz="quarter" idx="11"/>
          </p:nvPr>
        </p:nvSpPr>
        <p:spPr>
          <a:xfrm>
            <a:off x="4165600" y="6356350"/>
            <a:ext cx="3860800" cy="365125"/>
          </a:xfrm>
          <a:prstGeom prst="rect">
            <a:avLst/>
          </a:prstGeom>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5" name="标题 1"/>
          <p:cNvSpPr>
            <a:spLocks noGrp="1"/>
          </p:cNvSpPr>
          <p:nvPr>
            <p:ph type="title"/>
          </p:nvPr>
        </p:nvSpPr>
        <p:spPr>
          <a:xfrm>
            <a:off x="318051" y="225287"/>
            <a:ext cx="4929809" cy="556591"/>
          </a:xfrm>
          <a:prstGeom prst="rect">
            <a:avLst/>
          </a:prstGeom>
        </p:spPr>
        <p:txBody>
          <a:bodyPr anchor="b"/>
          <a:lstStyle>
            <a:lvl1pPr algn="l">
              <a:defRPr sz="2800" b="1">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1430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srgbClr val="000000">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15252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65869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93995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47913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76354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slideLayout" Target="../slideLayouts/slideLayout34.xml"/><Relationship Id="rId21" Type="http://schemas.openxmlformats.org/officeDocument/2006/relationships/theme" Target="../theme/theme2.xml"/><Relationship Id="rId22" Type="http://schemas.openxmlformats.org/officeDocument/2006/relationships/image" Target="../media/image2.png"/><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theme" Target="../theme/theme3.xml"/><Relationship Id="rId17" Type="http://schemas.openxmlformats.org/officeDocument/2006/relationships/image" Target="../media/image2.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pic>
        <p:nvPicPr>
          <p:cNvPr id="13" name="图片 2" descr="权益说明（尾标）"/>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sp>
        <p:nvSpPr>
          <p:cNvPr id="15" name="矩形 14"/>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pic>
        <p:nvPicPr>
          <p:cNvPr id="16" name="图片 9" descr="LOGO左右组合透明底"/>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5011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标题 1"/>
          <p:cNvSpPr txBox="1">
            <a:spLocks/>
          </p:cNvSpPr>
          <p:nvPr userDrawn="1"/>
        </p:nvSpPr>
        <p:spPr>
          <a:xfrm>
            <a:off x="540327" y="233727"/>
            <a:ext cx="3338945" cy="7350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smtClean="0">
              <a:solidFill>
                <a:prstClr val="black"/>
              </a:solidFill>
            </a:endParaRPr>
          </a:p>
        </p:txBody>
      </p:sp>
      <p:sp>
        <p:nvSpPr>
          <p:cNvPr id="13" name="矩形 12"/>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sp>
        <p:nvSpPr>
          <p:cNvPr id="14" name="矩形 13"/>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pic>
        <p:nvPicPr>
          <p:cNvPr id="15" name="图片 9" descr="LOGO左右组合透明底"/>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80281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8C5B3-B496-4650-AFEE-7260D2DF61F4}"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7" name="矩形 6"/>
          <p:cNvSpPr/>
          <p:nvPr userDrawn="1"/>
        </p:nvSpPr>
        <p:spPr>
          <a:xfrm>
            <a:off x="0" y="6202605"/>
            <a:ext cx="7113320" cy="76200"/>
          </a:xfrm>
          <a:prstGeom prst="rect">
            <a:avLst/>
          </a:prstGeom>
          <a:solidFill>
            <a:srgbClr val="FF66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sp>
        <p:nvSpPr>
          <p:cNvPr id="8" name="矩形 7"/>
          <p:cNvSpPr/>
          <p:nvPr userDrawn="1"/>
        </p:nvSpPr>
        <p:spPr>
          <a:xfrm>
            <a:off x="7125196" y="6202605"/>
            <a:ext cx="5066804" cy="76200"/>
          </a:xfrm>
          <a:prstGeom prst="rect">
            <a:avLst/>
          </a:prstGeom>
          <a:solidFill>
            <a:srgbClr val="808080">
              <a:lumMod val="60000"/>
              <a:lumOff val="40000"/>
            </a:srgb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pic>
        <p:nvPicPr>
          <p:cNvPr id="9" name="图片 9" descr="LOGO左右组合透明底"/>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268837" y="6357952"/>
            <a:ext cx="148399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89894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49.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2" descr="辅助图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5225" y="0"/>
            <a:ext cx="8486775"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701" y="6061552"/>
            <a:ext cx="12188825" cy="82550"/>
          </a:xfrm>
          <a:prstGeom prst="rect">
            <a:avLst/>
          </a:prstGeom>
          <a:solidFill>
            <a:srgbClr val="EA5504"/>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0" cap="none" spc="0" normalizeH="0" baseline="0" noProof="1">
              <a:ln>
                <a:noFill/>
              </a:ln>
              <a:solidFill>
                <a:srgbClr val="FFFFFF"/>
              </a:solidFill>
              <a:effectLst/>
              <a:uLnTx/>
              <a:uFillTx/>
              <a:latin typeface="Arial"/>
              <a:ea typeface="宋体"/>
              <a:cs typeface="+mn-cs"/>
            </a:endParaRPr>
          </a:p>
        </p:txBody>
      </p:sp>
      <p:sp>
        <p:nvSpPr>
          <p:cNvPr id="10" name="文本框 3"/>
          <p:cNvSpPr txBox="1">
            <a:spLocks noChangeArrowheads="1"/>
          </p:cNvSpPr>
          <p:nvPr/>
        </p:nvSpPr>
        <p:spPr bwMode="auto">
          <a:xfrm>
            <a:off x="693057" y="6248588"/>
            <a:ext cx="28051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itchFamily="34" charset="0"/>
                <a:ea typeface="宋体" pitchFamily="2" charset="-122"/>
              </a:defRPr>
            </a:lvl1pPr>
            <a:lvl2pPr marL="742950" indent="-285750" eaLnBrk="0" hangingPunct="0">
              <a:defRPr sz="1900">
                <a:solidFill>
                  <a:schemeClr val="tx1"/>
                </a:solidFill>
                <a:latin typeface="Arial" pitchFamily="34" charset="0"/>
                <a:ea typeface="宋体" pitchFamily="2" charset="-122"/>
              </a:defRPr>
            </a:lvl2pPr>
            <a:lvl3pPr marL="1143000" indent="-228600" eaLnBrk="0" hangingPunct="0">
              <a:defRPr sz="1900">
                <a:solidFill>
                  <a:schemeClr val="tx1"/>
                </a:solidFill>
                <a:latin typeface="Arial" pitchFamily="34" charset="0"/>
                <a:ea typeface="宋体" pitchFamily="2" charset="-122"/>
              </a:defRPr>
            </a:lvl3pPr>
            <a:lvl4pPr marL="1600200" indent="-228600" eaLnBrk="0" hangingPunct="0">
              <a:defRPr sz="1900">
                <a:solidFill>
                  <a:schemeClr val="tx1"/>
                </a:solidFill>
                <a:latin typeface="Arial" pitchFamily="34" charset="0"/>
                <a:ea typeface="宋体" pitchFamily="2" charset="-122"/>
              </a:defRPr>
            </a:lvl4pPr>
            <a:lvl5pPr marL="2057400" indent="-228600" eaLnBrk="0" hangingPunct="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1900">
                <a:solidFill>
                  <a:schemeClr val="tx1"/>
                </a:solidFill>
                <a:latin typeface="Arial" pitchFamily="34" charset="0"/>
                <a:ea typeface="宋体" pitchFamily="2" charset="-122"/>
              </a:defRPr>
            </a:lvl9pPr>
          </a:lstStyle>
          <a:p>
            <a:pPr eaLnBrk="1" hangingPunct="1"/>
            <a:r>
              <a:rPr lang="zh-CN" altLang="en-US" sz="1400" dirty="0">
                <a:solidFill>
                  <a:srgbClr val="000000"/>
                </a:solidFill>
                <a:latin typeface="冬青黑体简体中文 W6"/>
                <a:ea typeface="冬青黑体简体中文 W6"/>
                <a:cs typeface="冬青黑体简体中文 W6"/>
                <a:sym typeface="+mn-ea"/>
              </a:rPr>
              <a:t>杭州沃趣网络科技有限公司</a:t>
            </a:r>
          </a:p>
          <a:p>
            <a:pPr eaLnBrk="1" hangingPunct="1"/>
            <a:r>
              <a:rPr lang="zh-CN" altLang="en-US" sz="1000" dirty="0">
                <a:solidFill>
                  <a:srgbClr val="000000"/>
                </a:solidFill>
                <a:latin typeface="冬青黑体简体中文 W6"/>
                <a:ea typeface="冬青黑体简体中文 W6"/>
                <a:cs typeface="冬青黑体简体中文 W6"/>
              </a:rPr>
              <a:t>Hangzhou WOQU Technology Co., Ltd.</a:t>
            </a:r>
          </a:p>
        </p:txBody>
      </p:sp>
      <p:pic>
        <p:nvPicPr>
          <p:cNvPr id="11" name="图片 10" descr="slogan"/>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7587" y="6231125"/>
            <a:ext cx="355441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6" descr="LOGO左右组合透明底"/>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600" y="5561013"/>
            <a:ext cx="20050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99192" y="1695282"/>
            <a:ext cx="3375969" cy="646331"/>
          </a:xfrm>
          <a:prstGeom prst="rect">
            <a:avLst/>
          </a:prstGeom>
          <a:noFill/>
        </p:spPr>
        <p:txBody>
          <a:bodyPr wrap="none" rtlCol="0">
            <a:spAutoFit/>
          </a:bodyPr>
          <a:lstStyle/>
          <a:p>
            <a:r>
              <a:rPr lang="en-US" altLang="zh-CN" sz="3600" b="1" dirty="0" smtClean="0">
                <a:solidFill>
                  <a:srgbClr val="EA5404"/>
                </a:solidFill>
                <a:latin typeface="微软雅黑" panose="020B0503020204020204" pitchFamily="34" charset="-122"/>
                <a:ea typeface="微软雅黑" panose="020B0503020204020204" pitchFamily="34" charset="-122"/>
              </a:rPr>
              <a:t>React </a:t>
            </a:r>
            <a:r>
              <a:rPr lang="zh-CN" altLang="en-US" sz="3600" b="1" dirty="0" smtClean="0">
                <a:solidFill>
                  <a:srgbClr val="EA5404"/>
                </a:solidFill>
                <a:latin typeface="微软雅黑" panose="020B0503020204020204" pitchFamily="34" charset="-122"/>
                <a:ea typeface="微软雅黑" panose="020B0503020204020204" pitchFamily="34" charset="-122"/>
              </a:rPr>
              <a:t>简单介绍</a:t>
            </a:r>
            <a:endParaRPr lang="zh-CN" altLang="en-US" sz="3600" b="1" dirty="0">
              <a:solidFill>
                <a:srgbClr val="EA540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0157" y="2679069"/>
            <a:ext cx="3662935" cy="369332"/>
          </a:xfrm>
          <a:prstGeom prst="rect">
            <a:avLst/>
          </a:prstGeom>
          <a:noFill/>
        </p:spPr>
        <p:txBody>
          <a:bodyPr wrap="square" rtlCol="0">
            <a:spAutoFit/>
          </a:bodyPr>
          <a:lstStyle/>
          <a:p>
            <a:pPr algn="ctr" defTabSz="914210"/>
            <a:r>
              <a:rPr lang="zh-CN" altLang="en-US" dirty="0" smtClean="0">
                <a:solidFill>
                  <a:srgbClr val="EA5404"/>
                </a:solidFill>
                <a:latin typeface="微软雅黑"/>
                <a:ea typeface="微软雅黑"/>
                <a:cs typeface="微软雅黑"/>
              </a:rPr>
              <a:t>前端 黄昌明</a:t>
            </a:r>
            <a:endParaRPr lang="zh-CN" altLang="en-US" dirty="0">
              <a:solidFill>
                <a:srgbClr val="EA5404"/>
              </a:solidFill>
              <a:latin typeface="微软雅黑"/>
              <a:ea typeface="微软雅黑"/>
              <a:cs typeface="微软雅黑"/>
            </a:endParaRPr>
          </a:p>
        </p:txBody>
      </p:sp>
    </p:spTree>
    <p:extLst>
      <p:ext uri="{BB962C8B-B14F-4D97-AF65-F5344CB8AC3E}">
        <p14:creationId xmlns:p14="http://schemas.microsoft.com/office/powerpoint/2010/main" val="317622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目录</a:t>
            </a:r>
            <a:endParaRPr lang="zh-CN" altLang="en-US" dirty="0">
              <a:latin typeface="微软雅黑"/>
              <a:ea typeface="微软雅黑"/>
              <a:cs typeface="微软雅黑"/>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2</a:t>
            </a:fld>
            <a:endParaRPr lang="zh-CN" altLang="en-US">
              <a:solidFill>
                <a:srgbClr val="000000">
                  <a:tint val="75000"/>
                </a:srgbClr>
              </a:solidFill>
            </a:endParaRPr>
          </a:p>
        </p:txBody>
      </p:sp>
      <p:sp>
        <p:nvSpPr>
          <p:cNvPr id="5" name="内容占位符 4"/>
          <p:cNvSpPr>
            <a:spLocks noGrp="1"/>
          </p:cNvSpPr>
          <p:nvPr>
            <p:ph idx="1"/>
          </p:nvPr>
        </p:nvSpPr>
        <p:spPr/>
        <p:txBody>
          <a:bodyPr/>
          <a:lstStyle/>
          <a:p>
            <a:pPr>
              <a:lnSpc>
                <a:spcPct val="120000"/>
              </a:lnSpc>
            </a:pPr>
            <a:r>
              <a:rPr kumimoji="1" lang="zh-CN" altLang="en-US" dirty="0" smtClean="0">
                <a:latin typeface="微软雅黑"/>
                <a:ea typeface="微软雅黑"/>
                <a:cs typeface="微软雅黑"/>
              </a:rPr>
              <a:t>它是什么</a:t>
            </a:r>
            <a:endParaRPr kumimoji="1" lang="en-US" altLang="zh-CN" dirty="0" smtClean="0">
              <a:latin typeface="微软雅黑"/>
              <a:ea typeface="微软雅黑"/>
              <a:cs typeface="微软雅黑"/>
            </a:endParaRPr>
          </a:p>
          <a:p>
            <a:pPr>
              <a:lnSpc>
                <a:spcPct val="120000"/>
              </a:lnSpc>
            </a:pPr>
            <a:r>
              <a:rPr kumimoji="1" lang="zh-CN" altLang="en-US" dirty="0" smtClean="0">
                <a:latin typeface="微软雅黑"/>
                <a:ea typeface="微软雅黑"/>
                <a:cs typeface="微软雅黑"/>
              </a:rPr>
              <a:t>怎么工作</a:t>
            </a:r>
            <a:endParaRPr kumimoji="1" lang="en-US" altLang="zh-CN" dirty="0" smtClean="0">
              <a:latin typeface="微软雅黑"/>
              <a:ea typeface="微软雅黑"/>
              <a:cs typeface="微软雅黑"/>
            </a:endParaRPr>
          </a:p>
          <a:p>
            <a:pPr>
              <a:lnSpc>
                <a:spcPct val="120000"/>
              </a:lnSpc>
            </a:pPr>
            <a:r>
              <a:rPr kumimoji="1" lang="zh-CN" altLang="en-US" dirty="0" smtClean="0">
                <a:latin typeface="微软雅黑"/>
                <a:ea typeface="微软雅黑"/>
                <a:cs typeface="微软雅黑"/>
              </a:rPr>
              <a:t>如何使用</a:t>
            </a:r>
            <a:endParaRPr kumimoji="1" lang="en-US" altLang="zh-CN" dirty="0" smtClean="0">
              <a:latin typeface="微软雅黑"/>
              <a:ea typeface="微软雅黑"/>
              <a:cs typeface="微软雅黑"/>
            </a:endParaRPr>
          </a:p>
          <a:p>
            <a:pPr>
              <a:lnSpc>
                <a:spcPct val="120000"/>
              </a:lnSpc>
            </a:pPr>
            <a:r>
              <a:rPr kumimoji="1" lang="zh-CN" altLang="en-US" dirty="0" smtClean="0">
                <a:latin typeface="微软雅黑"/>
                <a:ea typeface="微软雅黑"/>
                <a:cs typeface="微软雅黑"/>
              </a:rPr>
              <a:t>最佳实践</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357076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atin typeface="微软雅黑"/>
                <a:ea typeface="微软雅黑"/>
                <a:cs typeface="微软雅黑"/>
              </a:rPr>
              <a:t>它是什么</a:t>
            </a:r>
            <a:endParaRPr lang="zh-CN" altLang="en-US" dirty="0">
              <a:latin typeface="微软雅黑"/>
              <a:ea typeface="微软雅黑"/>
              <a:cs typeface="微软雅黑"/>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3</a:t>
            </a:fld>
            <a:endParaRPr lang="zh-CN" altLang="en-US">
              <a:solidFill>
                <a:srgbClr val="000000">
                  <a:tint val="75000"/>
                </a:srgbClr>
              </a:solidFill>
            </a:endParaRPr>
          </a:p>
        </p:txBody>
      </p:sp>
      <p:sp>
        <p:nvSpPr>
          <p:cNvPr id="6" name="文本框 5"/>
          <p:cNvSpPr txBox="1"/>
          <p:nvPr/>
        </p:nvSpPr>
        <p:spPr>
          <a:xfrm>
            <a:off x="836289" y="1796934"/>
            <a:ext cx="9484438" cy="523220"/>
          </a:xfrm>
          <a:prstGeom prst="rect">
            <a:avLst/>
          </a:prstGeom>
          <a:noFill/>
        </p:spPr>
        <p:txBody>
          <a:bodyPr wrap="none" rtlCol="0">
            <a:spAutoFit/>
          </a:bodyPr>
          <a:lstStyle/>
          <a:p>
            <a:pPr algn="r"/>
            <a:r>
              <a:rPr lang="en-US" altLang="zh-CN" sz="2800" dirty="0">
                <a:latin typeface="微软雅黑"/>
                <a:ea typeface="微软雅黑"/>
                <a:cs typeface="微软雅黑"/>
              </a:rPr>
              <a:t>React - A JavaScript library for building user interfaces</a:t>
            </a:r>
            <a:endParaRPr kumimoji="1" lang="zh-CN" altLang="en-US" sz="2800" dirty="0"/>
          </a:p>
        </p:txBody>
      </p:sp>
      <p:sp>
        <p:nvSpPr>
          <p:cNvPr id="7" name="文本框 6"/>
          <p:cNvSpPr txBox="1"/>
          <p:nvPr/>
        </p:nvSpPr>
        <p:spPr>
          <a:xfrm>
            <a:off x="852713" y="2394867"/>
            <a:ext cx="5293486" cy="492443"/>
          </a:xfrm>
          <a:prstGeom prst="rect">
            <a:avLst/>
          </a:prstGeom>
          <a:noFill/>
        </p:spPr>
        <p:txBody>
          <a:bodyPr wrap="none" rtlCol="0">
            <a:spAutoFit/>
          </a:bodyPr>
          <a:lstStyle/>
          <a:p>
            <a:pPr algn="r"/>
            <a:r>
              <a:rPr kumimoji="1" lang="zh-TW" altLang="en-US" sz="2600" dirty="0">
                <a:latin typeface="微软雅黑"/>
                <a:ea typeface="微软雅黑"/>
                <a:cs typeface="微软雅黑"/>
              </a:rPr>
              <a:t>用于构建用户</a:t>
            </a:r>
            <a:r>
              <a:rPr kumimoji="1" lang="zh-TW" altLang="en-US" sz="2600" dirty="0" smtClean="0">
                <a:latin typeface="微软雅黑"/>
                <a:ea typeface="微软雅黑"/>
                <a:cs typeface="微软雅黑"/>
              </a:rPr>
              <a:t>界面的</a:t>
            </a:r>
            <a:r>
              <a:rPr kumimoji="1" lang="zh-TW" altLang="en-US" sz="2600" dirty="0" smtClean="0">
                <a:latin typeface="微软雅黑"/>
                <a:ea typeface="微软雅黑"/>
                <a:cs typeface="微软雅黑"/>
              </a:rPr>
              <a:t> </a:t>
            </a:r>
            <a:r>
              <a:rPr kumimoji="1" lang="en-US" altLang="zh-CN" sz="2600" dirty="0" smtClean="0">
                <a:latin typeface="微软雅黑"/>
                <a:ea typeface="微软雅黑"/>
                <a:cs typeface="微软雅黑"/>
              </a:rPr>
              <a:t>JavaScript</a:t>
            </a:r>
            <a:r>
              <a:rPr kumimoji="1" lang="zh-CN" altLang="en-US" sz="2600" dirty="0" smtClean="0">
                <a:latin typeface="微软雅黑"/>
                <a:ea typeface="微软雅黑"/>
                <a:cs typeface="微软雅黑"/>
              </a:rPr>
              <a:t> </a:t>
            </a:r>
            <a:r>
              <a:rPr kumimoji="1" lang="zh-TW" altLang="en-US" sz="2600" dirty="0" smtClean="0">
                <a:latin typeface="微软雅黑"/>
                <a:ea typeface="微软雅黑"/>
                <a:cs typeface="微软雅黑"/>
              </a:rPr>
              <a:t>库</a:t>
            </a:r>
            <a:endParaRPr kumimoji="1" lang="zh-CN" altLang="en-US" sz="2600" dirty="0">
              <a:latin typeface="微软雅黑"/>
              <a:ea typeface="微软雅黑"/>
              <a:cs typeface="微软雅黑"/>
            </a:endParaRPr>
          </a:p>
        </p:txBody>
      </p:sp>
      <p:pic>
        <p:nvPicPr>
          <p:cNvPr id="8" name="图片 7" descr="react-logo-1000-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94" y="3366263"/>
            <a:ext cx="1791697" cy="1791697"/>
          </a:xfrm>
          <a:prstGeom prst="rect">
            <a:avLst/>
          </a:prstGeom>
        </p:spPr>
      </p:pic>
      <p:sp>
        <p:nvSpPr>
          <p:cNvPr id="12" name="文本框 11"/>
          <p:cNvSpPr txBox="1"/>
          <p:nvPr/>
        </p:nvSpPr>
        <p:spPr>
          <a:xfrm>
            <a:off x="997857" y="3356427"/>
            <a:ext cx="2339102" cy="1519390"/>
          </a:xfrm>
          <a:prstGeom prst="rect">
            <a:avLst/>
          </a:prstGeom>
          <a:noFill/>
        </p:spPr>
        <p:txBody>
          <a:bodyPr wrap="none" rtlCol="0">
            <a:spAutoFit/>
          </a:bodyPr>
          <a:lstStyle/>
          <a:p>
            <a:pPr marL="285750" indent="-285750">
              <a:lnSpc>
                <a:spcPct val="120000"/>
              </a:lnSpc>
              <a:buFont typeface="Arial"/>
              <a:buChar char="•"/>
            </a:pPr>
            <a:r>
              <a:rPr kumimoji="1" lang="en-US" altLang="zh-CN" sz="2600" dirty="0" smtClean="0">
                <a:latin typeface="微软雅黑"/>
                <a:ea typeface="微软雅黑"/>
                <a:cs typeface="微软雅黑"/>
              </a:rPr>
              <a:t>MVC</a:t>
            </a:r>
            <a:r>
              <a:rPr kumimoji="1" lang="zh-CN" altLang="en-US" sz="2600" dirty="0" smtClean="0">
                <a:latin typeface="微软雅黑"/>
                <a:ea typeface="微软雅黑"/>
                <a:cs typeface="微软雅黑"/>
              </a:rPr>
              <a:t> 中的 </a:t>
            </a:r>
            <a:r>
              <a:rPr kumimoji="1" lang="en-US" altLang="zh-CN" sz="2600" dirty="0" smtClean="0">
                <a:latin typeface="微软雅黑"/>
                <a:ea typeface="微软雅黑"/>
                <a:cs typeface="微软雅黑"/>
              </a:rPr>
              <a:t>V</a:t>
            </a:r>
          </a:p>
          <a:p>
            <a:pPr marL="285750" indent="-285750">
              <a:lnSpc>
                <a:spcPct val="120000"/>
              </a:lnSpc>
              <a:buFont typeface="Arial"/>
              <a:buChar char="•"/>
            </a:pPr>
            <a:r>
              <a:rPr kumimoji="1" lang="zh-CN" altLang="en-US" sz="2600" dirty="0" smtClean="0">
                <a:latin typeface="微软雅黑"/>
                <a:ea typeface="微软雅黑"/>
                <a:cs typeface="微软雅黑"/>
              </a:rPr>
              <a:t>虚拟 </a:t>
            </a:r>
            <a:r>
              <a:rPr kumimoji="1" lang="en-US" altLang="zh-CN" sz="2600" dirty="0" smtClean="0">
                <a:latin typeface="微软雅黑"/>
                <a:ea typeface="微软雅黑"/>
                <a:cs typeface="微软雅黑"/>
              </a:rPr>
              <a:t>DOM</a:t>
            </a:r>
          </a:p>
          <a:p>
            <a:pPr marL="285750" indent="-285750">
              <a:lnSpc>
                <a:spcPct val="120000"/>
              </a:lnSpc>
              <a:buFont typeface="Arial"/>
              <a:buChar char="•"/>
            </a:pPr>
            <a:r>
              <a:rPr kumimoji="1" lang="zh-CN" altLang="en-US" sz="2600" dirty="0" smtClean="0">
                <a:latin typeface="微软雅黑"/>
                <a:ea typeface="微软雅黑"/>
                <a:cs typeface="微软雅黑"/>
              </a:rPr>
              <a:t>单向数据流</a:t>
            </a:r>
            <a:endParaRPr kumimoji="1" lang="zh-CN" altLang="en-US" sz="2600" dirty="0">
              <a:latin typeface="微软雅黑"/>
              <a:ea typeface="微软雅黑"/>
              <a:cs typeface="微软雅黑"/>
            </a:endParaRPr>
          </a:p>
        </p:txBody>
      </p:sp>
    </p:spTree>
    <p:extLst>
      <p:ext uri="{BB962C8B-B14F-4D97-AF65-F5344CB8AC3E}">
        <p14:creationId xmlns:p14="http://schemas.microsoft.com/office/powerpoint/2010/main" val="159854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怎么工作</a:t>
            </a:r>
            <a:endParaRPr lang="zh-CN" altLang="en-US" dirty="0">
              <a:latin typeface="微软雅黑"/>
              <a:ea typeface="微软雅黑"/>
              <a:cs typeface="微软雅黑"/>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4</a:t>
            </a:fld>
            <a:endParaRPr lang="zh-CN" altLang="en-US">
              <a:solidFill>
                <a:srgbClr val="000000">
                  <a:tint val="75000"/>
                </a:srgbClr>
              </a:solidFill>
            </a:endParaRPr>
          </a:p>
        </p:txBody>
      </p:sp>
      <p:sp>
        <p:nvSpPr>
          <p:cNvPr id="11" name="文本框 10"/>
          <p:cNvSpPr txBox="1"/>
          <p:nvPr/>
        </p:nvSpPr>
        <p:spPr>
          <a:xfrm>
            <a:off x="964305" y="1810771"/>
            <a:ext cx="5788764" cy="1112099"/>
          </a:xfrm>
          <a:prstGeom prst="rect">
            <a:avLst/>
          </a:prstGeom>
          <a:noFill/>
        </p:spPr>
        <p:txBody>
          <a:bodyPr wrap="none" rtlCol="0">
            <a:spAutoFit/>
          </a:bodyPr>
          <a:lstStyle/>
          <a:p>
            <a:pPr marL="285750" indent="-285750">
              <a:lnSpc>
                <a:spcPct val="120000"/>
              </a:lnSpc>
              <a:buFont typeface="Arial"/>
              <a:buChar char="•"/>
            </a:pPr>
            <a:r>
              <a:rPr kumimoji="1" lang="en-US" altLang="en-US" sz="2800" dirty="0" smtClean="0">
                <a:latin typeface="微软雅黑"/>
                <a:ea typeface="微软雅黑"/>
                <a:cs typeface="微软雅黑"/>
              </a:rPr>
              <a:t>后端渲染</a:t>
            </a:r>
            <a:r>
              <a:rPr kumimoji="1" lang="zh-CN" altLang="en-US" sz="2800" dirty="0" smtClean="0">
                <a:latin typeface="微软雅黑"/>
                <a:ea typeface="微软雅黑"/>
                <a:cs typeface="微软雅黑"/>
              </a:rPr>
              <a:t> </a:t>
            </a:r>
            <a:r>
              <a:rPr kumimoji="1" lang="en-US" altLang="zh-CN" sz="2800" dirty="0" smtClean="0">
                <a:latin typeface="微软雅黑"/>
                <a:ea typeface="微软雅黑"/>
                <a:cs typeface="微软雅黑"/>
              </a:rPr>
              <a:t>&amp;</a:t>
            </a:r>
            <a:r>
              <a:rPr kumimoji="1" lang="zh-CN" altLang="en-US" sz="2800" dirty="0" smtClean="0">
                <a:latin typeface="微软雅黑"/>
                <a:ea typeface="微软雅黑"/>
                <a:cs typeface="微软雅黑"/>
              </a:rPr>
              <a:t> </a:t>
            </a:r>
            <a:r>
              <a:rPr kumimoji="1" lang="en-US" altLang="zh-CN" sz="2800" dirty="0" smtClean="0">
                <a:latin typeface="微软雅黑"/>
                <a:ea typeface="微软雅黑"/>
                <a:cs typeface="微软雅黑"/>
              </a:rPr>
              <a:t>Ajax </a:t>
            </a:r>
            <a:r>
              <a:rPr kumimoji="1" lang="zh-CN" altLang="en-US" sz="2800" dirty="0" smtClean="0">
                <a:latin typeface="微软雅黑"/>
                <a:ea typeface="微软雅黑"/>
                <a:cs typeface="微软雅黑"/>
              </a:rPr>
              <a:t>无刷新前端渲染</a:t>
            </a:r>
            <a:endParaRPr kumimoji="1" lang="en-US" altLang="zh-CN" sz="2800" dirty="0" smtClean="0">
              <a:latin typeface="微软雅黑"/>
              <a:ea typeface="微软雅黑"/>
              <a:cs typeface="微软雅黑"/>
            </a:endParaRPr>
          </a:p>
          <a:p>
            <a:pPr marL="285750" indent="-285750">
              <a:lnSpc>
                <a:spcPct val="120000"/>
              </a:lnSpc>
              <a:buFont typeface="Arial"/>
              <a:buChar char="•"/>
            </a:pPr>
            <a:r>
              <a:rPr kumimoji="1" lang="en-US" altLang="zh-CN" sz="2800" dirty="0" smtClean="0">
                <a:latin typeface="微软雅黑"/>
                <a:ea typeface="微软雅黑"/>
                <a:cs typeface="微软雅黑"/>
              </a:rPr>
              <a:t>React</a:t>
            </a:r>
            <a:r>
              <a:rPr kumimoji="1" lang="zh-CN" altLang="en-US" sz="2800" dirty="0" smtClean="0">
                <a:latin typeface="微软雅黑"/>
                <a:ea typeface="微软雅黑"/>
                <a:cs typeface="微软雅黑"/>
              </a:rPr>
              <a:t>渲染</a:t>
            </a:r>
            <a:endParaRPr kumimoji="1" lang="zh-CN" altLang="en-US" sz="2800" dirty="0">
              <a:latin typeface="微软雅黑"/>
              <a:ea typeface="微软雅黑"/>
              <a:cs typeface="微软雅黑"/>
            </a:endParaRPr>
          </a:p>
        </p:txBody>
      </p:sp>
      <p:pic>
        <p:nvPicPr>
          <p:cNvPr id="12" name="图片 11"/>
          <p:cNvPicPr>
            <a:picLocks noChangeAspect="1"/>
          </p:cNvPicPr>
          <p:nvPr/>
        </p:nvPicPr>
        <p:blipFill>
          <a:blip r:embed="rId3"/>
          <a:stretch>
            <a:fillRect/>
          </a:stretch>
        </p:blipFill>
        <p:spPr>
          <a:xfrm>
            <a:off x="1041308" y="3191842"/>
            <a:ext cx="6286500" cy="2590800"/>
          </a:xfrm>
          <a:prstGeom prst="rect">
            <a:avLst/>
          </a:prstGeom>
        </p:spPr>
      </p:pic>
      <p:pic>
        <p:nvPicPr>
          <p:cNvPr id="13" name="图片 12"/>
          <p:cNvPicPr>
            <a:picLocks noChangeAspect="1"/>
          </p:cNvPicPr>
          <p:nvPr/>
        </p:nvPicPr>
        <p:blipFill>
          <a:blip r:embed="rId4"/>
          <a:stretch>
            <a:fillRect/>
          </a:stretch>
        </p:blipFill>
        <p:spPr>
          <a:xfrm>
            <a:off x="3255916" y="3198244"/>
            <a:ext cx="6184900" cy="2574982"/>
          </a:xfrm>
          <a:prstGeom prst="rect">
            <a:avLst/>
          </a:prstGeom>
        </p:spPr>
      </p:pic>
      <p:pic>
        <p:nvPicPr>
          <p:cNvPr id="14" name="图片 13"/>
          <p:cNvPicPr>
            <a:picLocks noChangeAspect="1"/>
          </p:cNvPicPr>
          <p:nvPr/>
        </p:nvPicPr>
        <p:blipFill>
          <a:blip r:embed="rId3"/>
          <a:stretch>
            <a:fillRect/>
          </a:stretch>
        </p:blipFill>
        <p:spPr>
          <a:xfrm>
            <a:off x="4964714" y="3179626"/>
            <a:ext cx="6286500" cy="2590800"/>
          </a:xfrm>
          <a:prstGeom prst="rect">
            <a:avLst/>
          </a:prstGeom>
        </p:spPr>
      </p:pic>
    </p:spTree>
    <p:extLst>
      <p:ext uri="{BB962C8B-B14F-4D97-AF65-F5344CB8AC3E}">
        <p14:creationId xmlns:p14="http://schemas.microsoft.com/office/powerpoint/2010/main" val="42816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怎么工作</a:t>
            </a:r>
            <a:endParaRPr lang="zh-CN" altLang="en-US" dirty="0">
              <a:latin typeface="微软雅黑"/>
              <a:ea typeface="微软雅黑"/>
              <a:cs typeface="微软雅黑"/>
            </a:endParaRPr>
          </a:p>
        </p:txBody>
      </p:sp>
      <p:pic>
        <p:nvPicPr>
          <p:cNvPr id="10" name="图片 9"/>
          <p:cNvPicPr>
            <a:picLocks noChangeAspect="1"/>
          </p:cNvPicPr>
          <p:nvPr/>
        </p:nvPicPr>
        <p:blipFill>
          <a:blip r:embed="rId3"/>
          <a:stretch>
            <a:fillRect/>
          </a:stretch>
        </p:blipFill>
        <p:spPr>
          <a:xfrm>
            <a:off x="968109" y="1542691"/>
            <a:ext cx="4582530" cy="4341344"/>
          </a:xfrm>
          <a:prstGeom prst="rect">
            <a:avLst/>
          </a:prstGeom>
        </p:spPr>
      </p:pic>
      <p:pic>
        <p:nvPicPr>
          <p:cNvPr id="7" name="图片 6"/>
          <p:cNvPicPr>
            <a:picLocks noChangeAspect="1"/>
          </p:cNvPicPr>
          <p:nvPr/>
        </p:nvPicPr>
        <p:blipFill>
          <a:blip r:embed="rId4"/>
          <a:stretch>
            <a:fillRect/>
          </a:stretch>
        </p:blipFill>
        <p:spPr>
          <a:xfrm>
            <a:off x="975284" y="1560293"/>
            <a:ext cx="5154078" cy="4421190"/>
          </a:xfrm>
          <a:prstGeom prst="rect">
            <a:avLst/>
          </a:prstGeom>
        </p:spPr>
      </p:pic>
      <p:pic>
        <p:nvPicPr>
          <p:cNvPr id="8" name="图片 7"/>
          <p:cNvPicPr>
            <a:picLocks noChangeAspect="1"/>
          </p:cNvPicPr>
          <p:nvPr/>
        </p:nvPicPr>
        <p:blipFill>
          <a:blip r:embed="rId5"/>
          <a:stretch>
            <a:fillRect/>
          </a:stretch>
        </p:blipFill>
        <p:spPr>
          <a:xfrm>
            <a:off x="2468176" y="1509174"/>
            <a:ext cx="4826000" cy="4527521"/>
          </a:xfrm>
          <a:prstGeom prst="rect">
            <a:avLst/>
          </a:prstGeom>
        </p:spPr>
      </p:pic>
      <p:pic>
        <p:nvPicPr>
          <p:cNvPr id="9" name="图片 8"/>
          <p:cNvPicPr>
            <a:picLocks noChangeAspect="1"/>
          </p:cNvPicPr>
          <p:nvPr/>
        </p:nvPicPr>
        <p:blipFill>
          <a:blip r:embed="rId6"/>
          <a:stretch>
            <a:fillRect/>
          </a:stretch>
        </p:blipFill>
        <p:spPr>
          <a:xfrm>
            <a:off x="5067306" y="830287"/>
            <a:ext cx="6988917" cy="5260882"/>
          </a:xfrm>
          <a:prstGeom prst="rect">
            <a:avLst/>
          </a:prstGeom>
        </p:spPr>
      </p:pic>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5</a:t>
            </a:fld>
            <a:endParaRPr lang="zh-CN" altLang="en-US">
              <a:solidFill>
                <a:srgbClr val="000000">
                  <a:tint val="75000"/>
                </a:srgbClr>
              </a:solidFill>
            </a:endParaRPr>
          </a:p>
        </p:txBody>
      </p:sp>
    </p:spTree>
    <p:extLst>
      <p:ext uri="{BB962C8B-B14F-4D97-AF65-F5344CB8AC3E}">
        <p14:creationId xmlns:p14="http://schemas.microsoft.com/office/powerpoint/2010/main" val="416854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如何使用</a:t>
            </a:r>
            <a:endParaRPr lang="zh-CN" altLang="en-US" dirty="0">
              <a:latin typeface="微软雅黑"/>
              <a:ea typeface="微软雅黑"/>
              <a:cs typeface="微软雅黑"/>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6</a:t>
            </a:fld>
            <a:endParaRPr lang="zh-CN" altLang="en-US">
              <a:solidFill>
                <a:srgbClr val="000000">
                  <a:tint val="75000"/>
                </a:srgbClr>
              </a:solidFill>
            </a:endParaRPr>
          </a:p>
        </p:txBody>
      </p:sp>
      <p:sp>
        <p:nvSpPr>
          <p:cNvPr id="6" name="文本框 5"/>
          <p:cNvSpPr txBox="1"/>
          <p:nvPr/>
        </p:nvSpPr>
        <p:spPr>
          <a:xfrm>
            <a:off x="868425" y="1736578"/>
            <a:ext cx="4185761" cy="523220"/>
          </a:xfrm>
          <a:prstGeom prst="rect">
            <a:avLst/>
          </a:prstGeom>
          <a:noFill/>
        </p:spPr>
        <p:txBody>
          <a:bodyPr wrap="none" rtlCol="0">
            <a:spAutoFit/>
          </a:bodyPr>
          <a:lstStyle/>
          <a:p>
            <a:pPr marL="285750" indent="-285750">
              <a:buFont typeface="Arial"/>
              <a:buChar char="•"/>
            </a:pPr>
            <a:r>
              <a:rPr kumimoji="1" lang="en-US" altLang="zh-CN" sz="2800" dirty="0" smtClean="0">
                <a:latin typeface="微软雅黑"/>
                <a:ea typeface="微软雅黑"/>
                <a:cs typeface="微软雅黑"/>
              </a:rPr>
              <a:t>JSX</a:t>
            </a:r>
            <a:r>
              <a:rPr kumimoji="1" lang="zh-CN" altLang="en-US" sz="2800" dirty="0" smtClean="0">
                <a:latin typeface="微软雅黑"/>
                <a:ea typeface="微软雅黑"/>
                <a:cs typeface="微软雅黑"/>
              </a:rPr>
              <a:t>（</a:t>
            </a:r>
            <a:r>
              <a:rPr kumimoji="1" lang="en-US" altLang="zh-CN" sz="2800" dirty="0" smtClean="0">
                <a:latin typeface="微软雅黑"/>
                <a:ea typeface="微软雅黑"/>
                <a:cs typeface="微软雅黑"/>
              </a:rPr>
              <a:t>JavaScript XML</a:t>
            </a:r>
            <a:r>
              <a:rPr kumimoji="1" lang="zh-CN" altLang="en-US" sz="2800" dirty="0" smtClean="0">
                <a:latin typeface="微软雅黑"/>
                <a:ea typeface="微软雅黑"/>
                <a:cs typeface="微软雅黑"/>
              </a:rPr>
              <a:t>）</a:t>
            </a:r>
            <a:endParaRPr kumimoji="1" lang="zh-CN" altLang="en-US" sz="2800" dirty="0">
              <a:latin typeface="微软雅黑"/>
              <a:ea typeface="微软雅黑"/>
              <a:cs typeface="微软雅黑"/>
            </a:endParaRPr>
          </a:p>
        </p:txBody>
      </p:sp>
      <p:sp>
        <p:nvSpPr>
          <p:cNvPr id="7" name="文本框 6"/>
          <p:cNvSpPr txBox="1"/>
          <p:nvPr/>
        </p:nvSpPr>
        <p:spPr>
          <a:xfrm>
            <a:off x="1197688" y="2371512"/>
            <a:ext cx="6770453" cy="492443"/>
          </a:xfrm>
          <a:prstGeom prst="rect">
            <a:avLst/>
          </a:prstGeom>
          <a:noFill/>
        </p:spPr>
        <p:txBody>
          <a:bodyPr wrap="none" rtlCol="0">
            <a:spAutoFit/>
          </a:bodyPr>
          <a:lstStyle/>
          <a:p>
            <a:r>
              <a:rPr kumimoji="1" lang="zh-CN" altLang="en-US" sz="2600" dirty="0">
                <a:latin typeface="微软雅黑"/>
                <a:ea typeface="微软雅黑"/>
                <a:cs typeface="微软雅黑"/>
              </a:rPr>
              <a:t>一种在</a:t>
            </a:r>
            <a:r>
              <a:rPr kumimoji="1" lang="en-US" altLang="zh-CN" sz="2600" dirty="0">
                <a:latin typeface="微软雅黑"/>
                <a:ea typeface="微软雅黑"/>
                <a:cs typeface="微软雅黑"/>
              </a:rPr>
              <a:t>React</a:t>
            </a:r>
            <a:r>
              <a:rPr kumimoji="1" lang="zh-CN" altLang="en-US" sz="2600" dirty="0">
                <a:latin typeface="微软雅黑"/>
                <a:ea typeface="微软雅黑"/>
                <a:cs typeface="微软雅黑"/>
              </a:rPr>
              <a:t>组件内部构建标签的类</a:t>
            </a:r>
            <a:r>
              <a:rPr kumimoji="1" lang="en-US" altLang="zh-CN" sz="2600" dirty="0">
                <a:latin typeface="微软雅黑"/>
                <a:ea typeface="微软雅黑"/>
                <a:cs typeface="微软雅黑"/>
              </a:rPr>
              <a:t>XML</a:t>
            </a:r>
            <a:r>
              <a:rPr kumimoji="1" lang="zh-CN" altLang="en-US" sz="2600" dirty="0">
                <a:latin typeface="微软雅黑"/>
                <a:ea typeface="微软雅黑"/>
                <a:cs typeface="微软雅黑"/>
              </a:rPr>
              <a:t>语法</a:t>
            </a:r>
          </a:p>
        </p:txBody>
      </p:sp>
      <p:sp>
        <p:nvSpPr>
          <p:cNvPr id="8" name="文本框 7"/>
          <p:cNvSpPr txBox="1"/>
          <p:nvPr/>
        </p:nvSpPr>
        <p:spPr>
          <a:xfrm>
            <a:off x="1208968" y="2900184"/>
            <a:ext cx="9476435" cy="492443"/>
          </a:xfrm>
          <a:prstGeom prst="rect">
            <a:avLst/>
          </a:prstGeom>
          <a:noFill/>
        </p:spPr>
        <p:txBody>
          <a:bodyPr wrap="none" rtlCol="0">
            <a:spAutoFit/>
          </a:bodyPr>
          <a:lstStyle/>
          <a:p>
            <a:r>
              <a:rPr kumimoji="1" lang="zh-CN" altLang="en-US" sz="2600" dirty="0" smtClean="0">
                <a:latin typeface="微软雅黑"/>
                <a:ea typeface="微软雅黑"/>
                <a:cs typeface="微软雅黑"/>
              </a:rPr>
              <a:t>更加熟悉；语义化；直观；抽象便于升级；贴合组件化开发思路</a:t>
            </a:r>
            <a:endParaRPr kumimoji="1" lang="zh-CN" altLang="en-US" sz="2600" dirty="0">
              <a:latin typeface="微软雅黑"/>
              <a:ea typeface="微软雅黑"/>
              <a:cs typeface="微软雅黑"/>
            </a:endParaRPr>
          </a:p>
        </p:txBody>
      </p:sp>
      <p:sp>
        <p:nvSpPr>
          <p:cNvPr id="9" name="文本框 8"/>
          <p:cNvSpPr txBox="1"/>
          <p:nvPr/>
        </p:nvSpPr>
        <p:spPr>
          <a:xfrm>
            <a:off x="856185" y="3556865"/>
            <a:ext cx="3339376" cy="523220"/>
          </a:xfrm>
          <a:prstGeom prst="rect">
            <a:avLst/>
          </a:prstGeom>
          <a:noFill/>
        </p:spPr>
        <p:txBody>
          <a:bodyPr wrap="none" rtlCol="0">
            <a:spAutoFit/>
          </a:bodyPr>
          <a:lstStyle/>
          <a:p>
            <a:pPr marL="285750" indent="-285750">
              <a:buFont typeface="Arial"/>
              <a:buChar char="•"/>
            </a:pPr>
            <a:r>
              <a:rPr kumimoji="1" lang="zh-CN" altLang="en-US" sz="2800" dirty="0" smtClean="0">
                <a:latin typeface="微软雅黑"/>
                <a:ea typeface="微软雅黑"/>
                <a:cs typeface="微软雅黑"/>
              </a:rPr>
              <a:t>组件生命周期方法</a:t>
            </a:r>
            <a:endParaRPr kumimoji="1" lang="zh-CN" altLang="en-US" sz="2800" dirty="0">
              <a:latin typeface="微软雅黑"/>
              <a:ea typeface="微软雅黑"/>
              <a:cs typeface="微软雅黑"/>
            </a:endParaRPr>
          </a:p>
        </p:txBody>
      </p:sp>
      <p:sp>
        <p:nvSpPr>
          <p:cNvPr id="10" name="文本框 9"/>
          <p:cNvSpPr txBox="1"/>
          <p:nvPr/>
        </p:nvSpPr>
        <p:spPr>
          <a:xfrm>
            <a:off x="1208968" y="4144765"/>
            <a:ext cx="10520829" cy="492443"/>
          </a:xfrm>
          <a:prstGeom prst="rect">
            <a:avLst/>
          </a:prstGeom>
          <a:noFill/>
        </p:spPr>
        <p:txBody>
          <a:bodyPr wrap="none" rtlCol="0">
            <a:spAutoFit/>
          </a:bodyPr>
          <a:lstStyle/>
          <a:p>
            <a:r>
              <a:rPr kumimoji="1" lang="zh-CN" altLang="en-US" sz="2600" dirty="0" smtClean="0">
                <a:latin typeface="微软雅黑"/>
                <a:ea typeface="微软雅黑"/>
                <a:cs typeface="微软雅黑"/>
              </a:rPr>
              <a:t>实例化：每个组件被创建，实例化时有一系列方法可以用来做准备工作</a:t>
            </a:r>
            <a:endParaRPr kumimoji="1" lang="zh-CN" altLang="en-US" sz="2600" dirty="0">
              <a:latin typeface="微软雅黑"/>
              <a:ea typeface="微软雅黑"/>
              <a:cs typeface="微软雅黑"/>
            </a:endParaRPr>
          </a:p>
        </p:txBody>
      </p:sp>
      <p:sp>
        <p:nvSpPr>
          <p:cNvPr id="11" name="文本框 10"/>
          <p:cNvSpPr txBox="1"/>
          <p:nvPr/>
        </p:nvSpPr>
        <p:spPr>
          <a:xfrm>
            <a:off x="1196728" y="4673437"/>
            <a:ext cx="8874870" cy="492443"/>
          </a:xfrm>
          <a:prstGeom prst="rect">
            <a:avLst/>
          </a:prstGeom>
          <a:noFill/>
        </p:spPr>
        <p:txBody>
          <a:bodyPr wrap="none" rtlCol="0">
            <a:spAutoFit/>
          </a:bodyPr>
          <a:lstStyle/>
          <a:p>
            <a:r>
              <a:rPr kumimoji="1" lang="zh-CN" altLang="en-US" sz="2600" dirty="0" smtClean="0">
                <a:latin typeface="微软雅黑"/>
                <a:ea typeface="微软雅黑"/>
                <a:cs typeface="微软雅黑"/>
              </a:rPr>
              <a:t>存在期：组件存在期应用</a:t>
            </a:r>
            <a:r>
              <a:rPr kumimoji="1" lang="en-US" altLang="zh-CN" sz="2600" dirty="0" smtClean="0">
                <a:latin typeface="微软雅黑"/>
                <a:ea typeface="微软雅黑"/>
                <a:cs typeface="微软雅黑"/>
              </a:rPr>
              <a:t>state</a:t>
            </a:r>
            <a:r>
              <a:rPr kumimoji="1" lang="zh-CN" altLang="en-US" sz="2600" dirty="0" smtClean="0">
                <a:latin typeface="微软雅黑"/>
                <a:ea typeface="微软雅黑"/>
                <a:cs typeface="微软雅黑"/>
              </a:rPr>
              <a:t>，</a:t>
            </a:r>
            <a:r>
              <a:rPr kumimoji="1" lang="en-US" altLang="zh-CN" sz="2600" dirty="0" smtClean="0">
                <a:latin typeface="微软雅黑"/>
                <a:ea typeface="微软雅黑"/>
                <a:cs typeface="微软雅黑"/>
              </a:rPr>
              <a:t>props</a:t>
            </a:r>
            <a:r>
              <a:rPr kumimoji="1" lang="zh-CN" altLang="en-US" sz="2600" dirty="0" smtClean="0">
                <a:latin typeface="微软雅黑"/>
                <a:ea typeface="微软雅黑"/>
                <a:cs typeface="微软雅黑"/>
              </a:rPr>
              <a:t>改变会有一系列方法</a:t>
            </a:r>
            <a:endParaRPr kumimoji="1" lang="zh-CN" altLang="en-US" sz="2600" dirty="0">
              <a:latin typeface="微软雅黑"/>
              <a:ea typeface="微软雅黑"/>
              <a:cs typeface="微软雅黑"/>
            </a:endParaRPr>
          </a:p>
        </p:txBody>
      </p:sp>
      <p:sp>
        <p:nvSpPr>
          <p:cNvPr id="12" name="文本框 11"/>
          <p:cNvSpPr txBox="1"/>
          <p:nvPr/>
        </p:nvSpPr>
        <p:spPr>
          <a:xfrm>
            <a:off x="1208008" y="5202109"/>
            <a:ext cx="10674842" cy="492443"/>
          </a:xfrm>
          <a:prstGeom prst="rect">
            <a:avLst/>
          </a:prstGeom>
          <a:noFill/>
        </p:spPr>
        <p:txBody>
          <a:bodyPr wrap="none" rtlCol="0">
            <a:spAutoFit/>
          </a:bodyPr>
          <a:lstStyle/>
          <a:p>
            <a:r>
              <a:rPr kumimoji="1" lang="zh-CN" altLang="en-US" sz="2600" dirty="0" smtClean="0">
                <a:latin typeface="微软雅黑"/>
                <a:ea typeface="微软雅黑"/>
                <a:cs typeface="微软雅黑"/>
              </a:rPr>
              <a:t>销毁 </a:t>
            </a:r>
            <a:r>
              <a:rPr kumimoji="1" lang="en-US" altLang="zh-CN" sz="2600" dirty="0" smtClean="0">
                <a:latin typeface="微软雅黑"/>
                <a:ea typeface="微软雅黑"/>
                <a:cs typeface="微软雅黑"/>
              </a:rPr>
              <a:t>&amp;</a:t>
            </a:r>
            <a:r>
              <a:rPr kumimoji="1" lang="zh-CN" altLang="en-US" sz="2600" dirty="0" smtClean="0">
                <a:latin typeface="微软雅黑"/>
                <a:ea typeface="微软雅黑"/>
                <a:cs typeface="微软雅黑"/>
              </a:rPr>
              <a:t> 清理期：组件销毁之前的一些清理工作（定时器，事件监听器）</a:t>
            </a:r>
            <a:endParaRPr kumimoji="1" lang="zh-CN" altLang="en-US" sz="2600" dirty="0">
              <a:latin typeface="微软雅黑"/>
              <a:ea typeface="微软雅黑"/>
              <a:cs typeface="微软雅黑"/>
            </a:endParaRPr>
          </a:p>
        </p:txBody>
      </p:sp>
    </p:spTree>
    <p:extLst>
      <p:ext uri="{BB962C8B-B14F-4D97-AF65-F5344CB8AC3E}">
        <p14:creationId xmlns:p14="http://schemas.microsoft.com/office/powerpoint/2010/main" val="4264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7</a:t>
            </a:fld>
            <a:endParaRPr lang="zh-CN" altLang="en-US">
              <a:solidFill>
                <a:srgbClr val="000000">
                  <a:tint val="75000"/>
                </a:srgbClr>
              </a:solidFill>
            </a:endParaRPr>
          </a:p>
        </p:txBody>
      </p:sp>
      <p:pic>
        <p:nvPicPr>
          <p:cNvPr id="3" name="图片 2" descr="React-生命周期.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36" y="69579"/>
            <a:ext cx="5055107" cy="6148103"/>
          </a:xfrm>
          <a:prstGeom prst="rect">
            <a:avLst/>
          </a:prstGeom>
        </p:spPr>
      </p:pic>
      <p:sp>
        <p:nvSpPr>
          <p:cNvPr id="13" name="文本框 12"/>
          <p:cNvSpPr txBox="1"/>
          <p:nvPr/>
        </p:nvSpPr>
        <p:spPr>
          <a:xfrm>
            <a:off x="6367847" y="278322"/>
            <a:ext cx="1261884" cy="523220"/>
          </a:xfrm>
          <a:prstGeom prst="rect">
            <a:avLst/>
          </a:prstGeom>
          <a:noFill/>
        </p:spPr>
        <p:txBody>
          <a:bodyPr wrap="none" rtlCol="0">
            <a:spAutoFit/>
          </a:bodyPr>
          <a:lstStyle/>
          <a:p>
            <a:r>
              <a:rPr kumimoji="1" lang="zh-CN" altLang="en-US" sz="2800" dirty="0" smtClean="0">
                <a:latin typeface="微软雅黑"/>
                <a:ea typeface="微软雅黑"/>
                <a:cs typeface="微软雅黑"/>
              </a:rPr>
              <a:t>实例化</a:t>
            </a:r>
            <a:endParaRPr kumimoji="1" lang="zh-CN" altLang="en-US" sz="2800" dirty="0">
              <a:latin typeface="微软雅黑"/>
              <a:ea typeface="微软雅黑"/>
              <a:cs typeface="微软雅黑"/>
            </a:endParaRPr>
          </a:p>
        </p:txBody>
      </p:sp>
      <p:sp>
        <p:nvSpPr>
          <p:cNvPr id="15" name="文本框 14"/>
          <p:cNvSpPr txBox="1"/>
          <p:nvPr/>
        </p:nvSpPr>
        <p:spPr>
          <a:xfrm>
            <a:off x="6371809" y="796376"/>
            <a:ext cx="3159839" cy="1631216"/>
          </a:xfrm>
          <a:prstGeom prst="rect">
            <a:avLst/>
          </a:prstGeom>
          <a:noFill/>
        </p:spPr>
        <p:txBody>
          <a:bodyPr wrap="none" rtlCol="0">
            <a:spAutoFit/>
          </a:bodyPr>
          <a:lstStyle/>
          <a:p>
            <a:pPr marL="285750" indent="-285750">
              <a:buFont typeface="Arial"/>
              <a:buChar char="•"/>
            </a:pPr>
            <a:r>
              <a:rPr kumimoji="1" lang="en-US" altLang="zh-CN" sz="2000" dirty="0" err="1">
                <a:solidFill>
                  <a:srgbClr val="FF0000"/>
                </a:solidFill>
                <a:latin typeface="微软雅黑"/>
                <a:ea typeface="微软雅黑"/>
                <a:cs typeface="微软雅黑"/>
              </a:rPr>
              <a:t>getDefaultProps</a:t>
            </a:r>
            <a:endParaRPr kumimoji="1" lang="en-US" altLang="zh-CN" sz="2000" dirty="0">
              <a:solidFill>
                <a:srgbClr val="FF0000"/>
              </a:solidFill>
              <a:latin typeface="微软雅黑"/>
              <a:ea typeface="微软雅黑"/>
              <a:cs typeface="微软雅黑"/>
            </a:endParaRPr>
          </a:p>
          <a:p>
            <a:pPr marL="285750" indent="-285750">
              <a:buFont typeface="Arial"/>
              <a:buChar char="•"/>
            </a:pPr>
            <a:r>
              <a:rPr kumimoji="1" lang="en-US" altLang="zh-CN" sz="2000" dirty="0" err="1">
                <a:latin typeface="微软雅黑"/>
                <a:ea typeface="微软雅黑"/>
                <a:cs typeface="微软雅黑"/>
              </a:rPr>
              <a:t>getInitialState</a:t>
            </a:r>
            <a:endParaRPr kumimoji="1" lang="en-US" altLang="zh-CN" sz="2000" dirty="0">
              <a:latin typeface="微软雅黑"/>
              <a:ea typeface="微软雅黑"/>
              <a:cs typeface="微软雅黑"/>
            </a:endParaRPr>
          </a:p>
          <a:p>
            <a:pPr marL="285750" indent="-285750">
              <a:buFont typeface="Arial"/>
              <a:buChar char="•"/>
            </a:pPr>
            <a:r>
              <a:rPr kumimoji="1" lang="en-US" altLang="zh-CN" sz="2000" dirty="0" err="1">
                <a:latin typeface="微软雅黑"/>
                <a:ea typeface="微软雅黑"/>
                <a:cs typeface="微软雅黑"/>
              </a:rPr>
              <a:t>componentWillMount</a:t>
            </a:r>
            <a:endParaRPr kumimoji="1" lang="en-US" altLang="zh-CN" sz="2000" dirty="0">
              <a:latin typeface="微软雅黑"/>
              <a:ea typeface="微软雅黑"/>
              <a:cs typeface="微软雅黑"/>
            </a:endParaRPr>
          </a:p>
          <a:p>
            <a:pPr marL="285750" indent="-285750">
              <a:buFont typeface="Arial"/>
              <a:buChar char="•"/>
            </a:pPr>
            <a:r>
              <a:rPr kumimoji="1" lang="en-US" altLang="zh-CN" sz="2000" dirty="0">
                <a:latin typeface="微软雅黑"/>
                <a:ea typeface="微软雅黑"/>
                <a:cs typeface="微软雅黑"/>
              </a:rPr>
              <a:t>Render</a:t>
            </a:r>
          </a:p>
          <a:p>
            <a:pPr marL="285750" indent="-285750">
              <a:buFont typeface="Arial"/>
              <a:buChar char="•"/>
            </a:pPr>
            <a:r>
              <a:rPr kumimoji="1" lang="en-US" altLang="zh-CN" sz="2000" dirty="0" err="1">
                <a:latin typeface="微软雅黑"/>
                <a:ea typeface="微软雅黑"/>
                <a:cs typeface="微软雅黑"/>
              </a:rPr>
              <a:t>componentDidMount</a:t>
            </a:r>
            <a:endParaRPr kumimoji="1" lang="zh-CN" altLang="en-US" sz="2000" dirty="0">
              <a:latin typeface="微软雅黑"/>
              <a:ea typeface="微软雅黑"/>
              <a:cs typeface="微软雅黑"/>
            </a:endParaRPr>
          </a:p>
        </p:txBody>
      </p:sp>
      <p:sp>
        <p:nvSpPr>
          <p:cNvPr id="16" name="文本框 15"/>
          <p:cNvSpPr txBox="1"/>
          <p:nvPr/>
        </p:nvSpPr>
        <p:spPr>
          <a:xfrm>
            <a:off x="6369565" y="2518550"/>
            <a:ext cx="1261884" cy="523220"/>
          </a:xfrm>
          <a:prstGeom prst="rect">
            <a:avLst/>
          </a:prstGeom>
          <a:noFill/>
        </p:spPr>
        <p:txBody>
          <a:bodyPr wrap="none" rtlCol="0">
            <a:spAutoFit/>
          </a:bodyPr>
          <a:lstStyle/>
          <a:p>
            <a:r>
              <a:rPr kumimoji="1" lang="zh-CN" altLang="en-US" sz="2800" dirty="0" smtClean="0">
                <a:latin typeface="微软雅黑"/>
                <a:ea typeface="微软雅黑"/>
                <a:cs typeface="微软雅黑"/>
              </a:rPr>
              <a:t>存在期</a:t>
            </a:r>
            <a:endParaRPr kumimoji="1" lang="zh-CN" altLang="en-US" sz="2800" dirty="0">
              <a:latin typeface="微软雅黑"/>
              <a:ea typeface="微软雅黑"/>
              <a:cs typeface="微软雅黑"/>
            </a:endParaRPr>
          </a:p>
        </p:txBody>
      </p:sp>
      <p:sp>
        <p:nvSpPr>
          <p:cNvPr id="17" name="文本框 16"/>
          <p:cNvSpPr txBox="1"/>
          <p:nvPr/>
        </p:nvSpPr>
        <p:spPr>
          <a:xfrm>
            <a:off x="6373527" y="3036604"/>
            <a:ext cx="4019049" cy="1631216"/>
          </a:xfrm>
          <a:prstGeom prst="rect">
            <a:avLst/>
          </a:prstGeom>
          <a:noFill/>
        </p:spPr>
        <p:txBody>
          <a:bodyPr wrap="none" rtlCol="0">
            <a:spAutoFit/>
          </a:bodyPr>
          <a:lstStyle/>
          <a:p>
            <a:pPr marL="342900" indent="-342900">
              <a:buFont typeface="Arial"/>
              <a:buChar char="•"/>
            </a:pPr>
            <a:r>
              <a:rPr kumimoji="1" lang="en-US" altLang="zh-CN" sz="2000" dirty="0" err="1">
                <a:latin typeface="微软雅黑"/>
                <a:ea typeface="微软雅黑"/>
                <a:cs typeface="微软雅黑"/>
              </a:rPr>
              <a:t>componentWillReceiveProps</a:t>
            </a:r>
            <a:endParaRPr kumimoji="1" lang="en-US" altLang="zh-CN" sz="2000" dirty="0">
              <a:latin typeface="微软雅黑"/>
              <a:ea typeface="微软雅黑"/>
              <a:cs typeface="微软雅黑"/>
            </a:endParaRPr>
          </a:p>
          <a:p>
            <a:pPr marL="342900" indent="-342900">
              <a:buFont typeface="Arial"/>
              <a:buChar char="•"/>
            </a:pPr>
            <a:r>
              <a:rPr kumimoji="1" lang="en-US" altLang="zh-CN" sz="2000" dirty="0" err="1">
                <a:latin typeface="微软雅黑"/>
                <a:ea typeface="微软雅黑"/>
                <a:cs typeface="微软雅黑"/>
              </a:rPr>
              <a:t>shouldComponentUpdate</a:t>
            </a:r>
            <a:endParaRPr kumimoji="1" lang="en-US" altLang="zh-CN" sz="2000" dirty="0">
              <a:latin typeface="微软雅黑"/>
              <a:ea typeface="微软雅黑"/>
              <a:cs typeface="微软雅黑"/>
            </a:endParaRPr>
          </a:p>
          <a:p>
            <a:pPr marL="342900" indent="-342900">
              <a:buFont typeface="Arial"/>
              <a:buChar char="•"/>
            </a:pPr>
            <a:r>
              <a:rPr kumimoji="1" lang="en-US" altLang="zh-CN" sz="2000" dirty="0" err="1">
                <a:latin typeface="微软雅黑"/>
                <a:ea typeface="微软雅黑"/>
                <a:cs typeface="微软雅黑"/>
              </a:rPr>
              <a:t>componentWillUpdate</a:t>
            </a:r>
            <a:endParaRPr kumimoji="1" lang="en-US" altLang="zh-CN" sz="2000" dirty="0">
              <a:latin typeface="微软雅黑"/>
              <a:ea typeface="微软雅黑"/>
              <a:cs typeface="微软雅黑"/>
            </a:endParaRPr>
          </a:p>
          <a:p>
            <a:pPr marL="342900" indent="-342900">
              <a:buFont typeface="Arial"/>
              <a:buChar char="•"/>
            </a:pPr>
            <a:r>
              <a:rPr kumimoji="1" lang="en-US" altLang="zh-CN" sz="2000" dirty="0">
                <a:latin typeface="微软雅黑"/>
                <a:ea typeface="微软雅黑"/>
                <a:cs typeface="微软雅黑"/>
              </a:rPr>
              <a:t>Render</a:t>
            </a:r>
          </a:p>
          <a:p>
            <a:pPr marL="342900" indent="-342900">
              <a:buFont typeface="Arial"/>
              <a:buChar char="•"/>
            </a:pPr>
            <a:r>
              <a:rPr kumimoji="1" lang="en-US" altLang="zh-CN" sz="2000" dirty="0" err="1">
                <a:latin typeface="微软雅黑"/>
                <a:ea typeface="微软雅黑"/>
                <a:cs typeface="微软雅黑"/>
              </a:rPr>
              <a:t>componentDidUpdate</a:t>
            </a:r>
            <a:endParaRPr kumimoji="1" lang="zh-CN" altLang="en-US" sz="2000" dirty="0">
              <a:latin typeface="微软雅黑"/>
              <a:ea typeface="微软雅黑"/>
              <a:cs typeface="微软雅黑"/>
            </a:endParaRPr>
          </a:p>
        </p:txBody>
      </p:sp>
      <p:sp>
        <p:nvSpPr>
          <p:cNvPr id="18" name="文本框 17"/>
          <p:cNvSpPr txBox="1"/>
          <p:nvPr/>
        </p:nvSpPr>
        <p:spPr>
          <a:xfrm>
            <a:off x="6371283" y="4801826"/>
            <a:ext cx="2504963" cy="523220"/>
          </a:xfrm>
          <a:prstGeom prst="rect">
            <a:avLst/>
          </a:prstGeom>
          <a:noFill/>
        </p:spPr>
        <p:txBody>
          <a:bodyPr wrap="none" rtlCol="0">
            <a:spAutoFit/>
          </a:bodyPr>
          <a:lstStyle/>
          <a:p>
            <a:r>
              <a:rPr kumimoji="1" lang="zh-CN" altLang="en-US" sz="2800" dirty="0" smtClean="0">
                <a:latin typeface="微软雅黑"/>
                <a:ea typeface="微软雅黑"/>
                <a:cs typeface="微软雅黑"/>
              </a:rPr>
              <a:t>销毁 </a:t>
            </a:r>
            <a:r>
              <a:rPr kumimoji="1" lang="en-US" altLang="zh-CN" sz="2800" dirty="0" smtClean="0">
                <a:latin typeface="微软雅黑"/>
                <a:ea typeface="微软雅黑"/>
                <a:cs typeface="微软雅黑"/>
              </a:rPr>
              <a:t>&amp;</a:t>
            </a:r>
            <a:r>
              <a:rPr kumimoji="1" lang="zh-CN" altLang="en-US" sz="2800" dirty="0" smtClean="0">
                <a:latin typeface="微软雅黑"/>
                <a:ea typeface="微软雅黑"/>
                <a:cs typeface="微软雅黑"/>
              </a:rPr>
              <a:t> 清理期</a:t>
            </a:r>
            <a:endParaRPr kumimoji="1" lang="zh-CN" altLang="en-US" sz="2800" dirty="0">
              <a:latin typeface="微软雅黑"/>
              <a:ea typeface="微软雅黑"/>
              <a:cs typeface="微软雅黑"/>
            </a:endParaRPr>
          </a:p>
        </p:txBody>
      </p:sp>
      <p:sp>
        <p:nvSpPr>
          <p:cNvPr id="19" name="文本框 18"/>
          <p:cNvSpPr txBox="1"/>
          <p:nvPr/>
        </p:nvSpPr>
        <p:spPr>
          <a:xfrm>
            <a:off x="6375245" y="5319880"/>
            <a:ext cx="3557384" cy="400110"/>
          </a:xfrm>
          <a:prstGeom prst="rect">
            <a:avLst/>
          </a:prstGeom>
          <a:noFill/>
        </p:spPr>
        <p:txBody>
          <a:bodyPr wrap="none" rtlCol="0">
            <a:spAutoFit/>
          </a:bodyPr>
          <a:lstStyle/>
          <a:p>
            <a:pPr marL="342900" indent="-342900">
              <a:buFont typeface="Arial"/>
              <a:buChar char="•"/>
            </a:pPr>
            <a:r>
              <a:rPr kumimoji="1" lang="en-US" altLang="zh-CN" sz="2000" dirty="0" err="1" smtClean="0">
                <a:latin typeface="微软雅黑"/>
                <a:ea typeface="微软雅黑"/>
                <a:cs typeface="微软雅黑"/>
              </a:rPr>
              <a:t>componentWillUnmount</a:t>
            </a:r>
            <a:endParaRPr kumimoji="1" lang="zh-CN" altLang="en-US" sz="2000" dirty="0">
              <a:latin typeface="微软雅黑"/>
              <a:ea typeface="微软雅黑"/>
              <a:cs typeface="微软雅黑"/>
            </a:endParaRPr>
          </a:p>
        </p:txBody>
      </p:sp>
    </p:spTree>
    <p:extLst>
      <p:ext uri="{BB962C8B-B14F-4D97-AF65-F5344CB8AC3E}">
        <p14:creationId xmlns:p14="http://schemas.microsoft.com/office/powerpoint/2010/main" val="41982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最佳实践</a:t>
            </a:r>
            <a:endParaRPr lang="zh-CN" altLang="en-US" dirty="0">
              <a:latin typeface="微软雅黑"/>
              <a:ea typeface="微软雅黑"/>
              <a:cs typeface="微软雅黑"/>
            </a:endParaRPr>
          </a:p>
        </p:txBody>
      </p:sp>
      <p:sp>
        <p:nvSpPr>
          <p:cNvPr id="4" name="灯片编号占位符 3"/>
          <p:cNvSpPr>
            <a:spLocks noGrp="1"/>
          </p:cNvSpPr>
          <p:nvPr>
            <p:ph type="sldNum" sz="quarter" idx="12"/>
          </p:nvPr>
        </p:nvSpPr>
        <p:spPr/>
        <p:txBody>
          <a:bodyPr/>
          <a:lstStyle/>
          <a:p>
            <a:fld id="{F268C5B3-B496-4650-AFEE-7260D2DF61F4}" type="slidenum">
              <a:rPr lang="zh-CN" altLang="en-US" smtClean="0">
                <a:solidFill>
                  <a:srgbClr val="000000">
                    <a:tint val="75000"/>
                  </a:srgbClr>
                </a:solidFill>
              </a:rPr>
              <a:pPr/>
              <a:t>8</a:t>
            </a:fld>
            <a:endParaRPr lang="zh-CN" altLang="en-US">
              <a:solidFill>
                <a:srgbClr val="000000">
                  <a:tint val="75000"/>
                </a:srgbClr>
              </a:solidFill>
            </a:endParaRPr>
          </a:p>
        </p:txBody>
      </p:sp>
      <p:sp>
        <p:nvSpPr>
          <p:cNvPr id="6" name="文本框 5"/>
          <p:cNvSpPr txBox="1"/>
          <p:nvPr/>
        </p:nvSpPr>
        <p:spPr>
          <a:xfrm>
            <a:off x="868425" y="1834286"/>
            <a:ext cx="2993127" cy="523220"/>
          </a:xfrm>
          <a:prstGeom prst="rect">
            <a:avLst/>
          </a:prstGeom>
          <a:noFill/>
        </p:spPr>
        <p:txBody>
          <a:bodyPr wrap="none" rtlCol="0">
            <a:spAutoFit/>
          </a:bodyPr>
          <a:lstStyle/>
          <a:p>
            <a:pPr marL="285750" indent="-285750">
              <a:buFont typeface="Arial"/>
              <a:buChar char="•"/>
            </a:pPr>
            <a:r>
              <a:rPr kumimoji="1" lang="zh-CN" altLang="en-US" sz="2800" dirty="0" smtClean="0">
                <a:latin typeface="微软雅黑"/>
                <a:ea typeface="微软雅黑"/>
                <a:cs typeface="微软雅黑"/>
              </a:rPr>
              <a:t>组件化开发思路</a:t>
            </a:r>
            <a:endParaRPr kumimoji="1" lang="zh-CN" altLang="en-US" sz="2800" dirty="0">
              <a:latin typeface="微软雅黑"/>
              <a:ea typeface="微软雅黑"/>
              <a:cs typeface="微软雅黑"/>
            </a:endParaRPr>
          </a:p>
        </p:txBody>
      </p:sp>
      <p:pic>
        <p:nvPicPr>
          <p:cNvPr id="3" name="图片 2"/>
          <p:cNvPicPr>
            <a:picLocks noChangeAspect="1"/>
          </p:cNvPicPr>
          <p:nvPr/>
        </p:nvPicPr>
        <p:blipFill>
          <a:blip r:embed="rId3"/>
          <a:stretch>
            <a:fillRect/>
          </a:stretch>
        </p:blipFill>
        <p:spPr>
          <a:xfrm>
            <a:off x="4224777" y="990595"/>
            <a:ext cx="7521555" cy="4792084"/>
          </a:xfrm>
          <a:prstGeom prst="rect">
            <a:avLst/>
          </a:prstGeom>
        </p:spPr>
      </p:pic>
      <p:sp>
        <p:nvSpPr>
          <p:cNvPr id="14" name="文本框 13"/>
          <p:cNvSpPr txBox="1"/>
          <p:nvPr/>
        </p:nvSpPr>
        <p:spPr>
          <a:xfrm>
            <a:off x="874299" y="2426372"/>
            <a:ext cx="2621230" cy="523220"/>
          </a:xfrm>
          <a:prstGeom prst="rect">
            <a:avLst/>
          </a:prstGeom>
          <a:noFill/>
        </p:spPr>
        <p:txBody>
          <a:bodyPr wrap="none" rtlCol="0">
            <a:spAutoFit/>
          </a:bodyPr>
          <a:lstStyle/>
          <a:p>
            <a:pPr marL="285750" indent="-285750">
              <a:buFont typeface="Arial"/>
              <a:buChar char="•"/>
            </a:pPr>
            <a:r>
              <a:rPr kumimoji="1" lang="zh-CN" altLang="en-US" sz="2800" dirty="0" smtClean="0">
                <a:latin typeface="微软雅黑"/>
                <a:ea typeface="微软雅黑"/>
                <a:cs typeface="微软雅黑"/>
              </a:rPr>
              <a:t>单向数据流动</a:t>
            </a:r>
            <a:endParaRPr kumimoji="1" lang="zh-CN" altLang="en-US" sz="2800" dirty="0">
              <a:latin typeface="微软雅黑"/>
              <a:ea typeface="微软雅黑"/>
              <a:cs typeface="微软雅黑"/>
            </a:endParaRPr>
          </a:p>
        </p:txBody>
      </p:sp>
      <p:pic>
        <p:nvPicPr>
          <p:cNvPr id="5" name="图片 4"/>
          <p:cNvPicPr>
            <a:picLocks noChangeAspect="1"/>
          </p:cNvPicPr>
          <p:nvPr/>
        </p:nvPicPr>
        <p:blipFill>
          <a:blip r:embed="rId4"/>
          <a:stretch>
            <a:fillRect/>
          </a:stretch>
        </p:blipFill>
        <p:spPr>
          <a:xfrm>
            <a:off x="3656557" y="1375428"/>
            <a:ext cx="7962737" cy="4218452"/>
          </a:xfrm>
          <a:prstGeom prst="rect">
            <a:avLst/>
          </a:prstGeom>
        </p:spPr>
      </p:pic>
      <p:pic>
        <p:nvPicPr>
          <p:cNvPr id="15" name="图片 14"/>
          <p:cNvPicPr>
            <a:picLocks noChangeAspect="1"/>
          </p:cNvPicPr>
          <p:nvPr/>
        </p:nvPicPr>
        <p:blipFill>
          <a:blip r:embed="rId5"/>
          <a:stretch>
            <a:fillRect/>
          </a:stretch>
        </p:blipFill>
        <p:spPr>
          <a:xfrm>
            <a:off x="3619212" y="1033738"/>
            <a:ext cx="8102689" cy="4787374"/>
          </a:xfrm>
          <a:prstGeom prst="rect">
            <a:avLst/>
          </a:prstGeom>
        </p:spPr>
      </p:pic>
      <p:sp>
        <p:nvSpPr>
          <p:cNvPr id="16" name="文本框 15"/>
          <p:cNvSpPr txBox="1"/>
          <p:nvPr/>
        </p:nvSpPr>
        <p:spPr>
          <a:xfrm>
            <a:off x="880173" y="3018458"/>
            <a:ext cx="2634054" cy="523220"/>
          </a:xfrm>
          <a:prstGeom prst="rect">
            <a:avLst/>
          </a:prstGeom>
          <a:noFill/>
        </p:spPr>
        <p:txBody>
          <a:bodyPr wrap="none" rtlCol="0">
            <a:spAutoFit/>
          </a:bodyPr>
          <a:lstStyle/>
          <a:p>
            <a:pPr marL="285750" indent="-285750">
              <a:buFont typeface="Arial"/>
              <a:buChar char="•"/>
            </a:pPr>
            <a:r>
              <a:rPr kumimoji="1" lang="zh-CN" altLang="en-US" sz="2800" dirty="0" smtClean="0">
                <a:latin typeface="微软雅黑"/>
                <a:ea typeface="微软雅黑"/>
                <a:cs typeface="微软雅黑"/>
              </a:rPr>
              <a:t>只读数据模型</a:t>
            </a:r>
            <a:endParaRPr kumimoji="1" lang="zh-CN" altLang="en-US" sz="2800" dirty="0">
              <a:latin typeface="微软雅黑"/>
              <a:ea typeface="微软雅黑"/>
              <a:cs typeface="微软雅黑"/>
            </a:endParaRPr>
          </a:p>
        </p:txBody>
      </p:sp>
    </p:spTree>
    <p:extLst>
      <p:ext uri="{BB962C8B-B14F-4D97-AF65-F5344CB8AC3E}">
        <p14:creationId xmlns:p14="http://schemas.microsoft.com/office/powerpoint/2010/main" val="382949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xit" presetSubtype="12" fill="hold" nodeType="clickEffect">
                                  <p:stCondLst>
                                    <p:cond delay="0"/>
                                  </p:stCondLst>
                                  <p:childTnLst>
                                    <p:animEffect transition="out" filter="strips(downLeft)">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xit" presetSubtype="12" fill="hold" nodeType="clickEffect">
                                  <p:stCondLst>
                                    <p:cond delay="0"/>
                                  </p:stCondLst>
                                  <p:childTnLst>
                                    <p:animEffect transition="out" filter="strips(downLeft)">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xit" presetSubtype="12" fill="hold" nodeType="clickEffect">
                                  <p:stCondLst>
                                    <p:cond delay="0"/>
                                  </p:stCondLst>
                                  <p:childTnLst>
                                    <p:animEffect transition="out" filter="strips(downLeft)">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7DBAB42-C92A-4D8E-9DE0-313A09E026EB}" type="slidenum">
              <a:rPr lang="zh-CN" altLang="en-US" smtClean="0">
                <a:solidFill>
                  <a:srgbClr val="000000">
                    <a:tint val="75000"/>
                  </a:srgbClr>
                </a:solidFill>
              </a:rPr>
              <a:pPr/>
              <a:t>9</a:t>
            </a:fld>
            <a:endParaRPr lang="zh-CN" altLang="en-US">
              <a:solidFill>
                <a:srgbClr val="000000">
                  <a:tint val="75000"/>
                </a:srgbClr>
              </a:solidFill>
            </a:endParaRPr>
          </a:p>
        </p:txBody>
      </p:sp>
      <p:sp>
        <p:nvSpPr>
          <p:cNvPr id="4" name="文本框 8200"/>
          <p:cNvSpPr txBox="1">
            <a:spLocks noChangeArrowheads="1"/>
          </p:cNvSpPr>
          <p:nvPr/>
        </p:nvSpPr>
        <p:spPr bwMode="auto">
          <a:xfrm>
            <a:off x="3559790" y="2808288"/>
            <a:ext cx="45688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8800" dirty="0">
                <a:solidFill>
                  <a:srgbClr val="5F5F5F"/>
                </a:solidFill>
                <a:latin typeface="方正兰亭粗黑简体" charset="-122"/>
                <a:ea typeface="方正兰亭粗黑简体" charset="-122"/>
              </a:rPr>
              <a:t>Thanks</a:t>
            </a:r>
            <a:endParaRPr lang="en-US" altLang="zh-CN" dirty="0">
              <a:solidFill>
                <a:srgbClr val="000000"/>
              </a:solidFill>
            </a:endParaRPr>
          </a:p>
        </p:txBody>
      </p:sp>
      <p:pic>
        <p:nvPicPr>
          <p:cNvPr id="7" name="图片 3" descr="LOGO+SLOGAN横版白底"/>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28" r="11106"/>
          <a:stretch/>
        </p:blipFill>
        <p:spPr bwMode="auto">
          <a:xfrm>
            <a:off x="3381990" y="1431235"/>
            <a:ext cx="4377497" cy="131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6" descr="权益说明（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175" y="5424488"/>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174" y="6307689"/>
            <a:ext cx="12188825" cy="121685"/>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rgbClr val="FFFFFF"/>
              </a:solidFill>
            </a:endParaRPr>
          </a:p>
        </p:txBody>
      </p:sp>
      <p:sp>
        <p:nvSpPr>
          <p:cNvPr id="13" name="矩形 12"/>
          <p:cNvSpPr/>
          <p:nvPr/>
        </p:nvSpPr>
        <p:spPr>
          <a:xfrm>
            <a:off x="1588" y="6429375"/>
            <a:ext cx="12190412" cy="428625"/>
          </a:xfrm>
          <a:prstGeom prst="rect">
            <a:avLst/>
          </a:prstGeom>
          <a:solidFill>
            <a:srgbClr val="808080"/>
          </a:solidFill>
          <a:ln w="25400" cap="flat" cmpd="sng" algn="ctr">
            <a:noFill/>
            <a:prstDash val="solid"/>
          </a:ln>
          <a:effectLst/>
        </p:spPr>
        <p:txBody>
          <a:bodyPr anchor="ctr"/>
          <a:lstStyle/>
          <a:p>
            <a:pPr algn="ctr">
              <a:defRPr/>
            </a:pPr>
            <a:endParaRPr lang="zh-CN" altLang="en-US" kern="0" noProof="1">
              <a:solidFill>
                <a:srgbClr val="FFFFFF"/>
              </a:solidFill>
              <a:latin typeface="Arial"/>
              <a:sym typeface="+mn-ea"/>
            </a:endParaRPr>
          </a:p>
        </p:txBody>
      </p:sp>
      <p:pic>
        <p:nvPicPr>
          <p:cNvPr id="14" name="图片 2" descr="权益说明（尾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8819" y="6526212"/>
            <a:ext cx="276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F:\qqloads\1473819611\FileRecv\右下沃趣微信.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7712" y="5023401"/>
            <a:ext cx="1284288" cy="128428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qqloads\1473819611\FileRecv\左下沃趣微博.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3424" y="5023401"/>
            <a:ext cx="1284288" cy="128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0_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6B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4_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6B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24121</TotalTime>
  <Words>635</Words>
  <Application>Microsoft Macintosh PowerPoint</Application>
  <PresentationFormat>自定义</PresentationFormat>
  <Paragraphs>126</Paragraphs>
  <Slides>9</Slides>
  <Notes>7</Notes>
  <HiddenSlides>0</HiddenSlides>
  <MMClips>0</MMClips>
  <ScaleCrop>false</ScaleCrop>
  <HeadingPairs>
    <vt:vector size="4" baseType="variant">
      <vt:variant>
        <vt:lpstr>主题</vt:lpstr>
      </vt:variant>
      <vt:variant>
        <vt:i4>3</vt:i4>
      </vt:variant>
      <vt:variant>
        <vt:lpstr>幻灯片标题</vt:lpstr>
      </vt:variant>
      <vt:variant>
        <vt:i4>9</vt:i4>
      </vt:variant>
    </vt:vector>
  </HeadingPairs>
  <TitlesOfParts>
    <vt:vector size="12" baseType="lpstr">
      <vt:lpstr>10_Office 主题</vt:lpstr>
      <vt:lpstr>自定义设计方案</vt:lpstr>
      <vt:lpstr>14_Office 主题</vt:lpstr>
      <vt:lpstr>PowerPoint 演示文稿</vt:lpstr>
      <vt:lpstr>目录</vt:lpstr>
      <vt:lpstr>它是什么</vt:lpstr>
      <vt:lpstr>怎么工作</vt:lpstr>
      <vt:lpstr>怎么工作</vt:lpstr>
      <vt:lpstr>如何使用</vt:lpstr>
      <vt:lpstr>PowerPoint 演示文稿</vt:lpstr>
      <vt:lpstr>最佳实践</vt:lpstr>
      <vt:lpstr>PowerPoint 演示文稿</vt:lpstr>
    </vt:vector>
  </TitlesOfParts>
  <Company>四川大学商学院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lovefishs huang</cp:lastModifiedBy>
  <cp:revision>882</cp:revision>
  <dcterms:created xsi:type="dcterms:W3CDTF">2014-11-05T04:28:14Z</dcterms:created>
  <dcterms:modified xsi:type="dcterms:W3CDTF">2016-08-07T16:57:24Z</dcterms:modified>
</cp:coreProperties>
</file>