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359900" cy="575945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824" y="-96"/>
      </p:cViewPr>
      <p:guideLst>
        <p:guide orient="horz" pos="1814"/>
        <p:guide pos="29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单击编辑备注格式</a:t>
            </a:r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&lt;页眉&gt;</a:t>
            </a:r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&lt;日期/时间&gt;</a:t>
            </a:r>
            <a:endParaRPr/>
          </a:p>
        </p:txBody>
      </p:sp>
      <p:sp>
        <p:nvSpPr>
          <p:cNvPr id="12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&lt;页脚&gt;</a:t>
            </a:r>
            <a:endParaRPr/>
          </a:p>
        </p:txBody>
      </p:sp>
      <p:sp>
        <p:nvSpPr>
          <p:cNvPr id="13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148DE25-DDD9-45C3-9D46-C6E377E7A4E1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05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47490905-4A14-4AEA-9575-38AA9E9E6923}" type="slidenum">
              <a:rPr lang="en-US" sz="1200">
                <a:solidFill>
                  <a:srgbClr val="000000"/>
                </a:solidFill>
                <a:latin typeface="Arial"/>
                <a:ea typeface="宋体"/>
              </a:r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44080" y="189360"/>
            <a:ext cx="3784320" cy="46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68000" y="1347480"/>
            <a:ext cx="842364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8000" y="3092040"/>
            <a:ext cx="842364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44080" y="189360"/>
            <a:ext cx="3784320" cy="46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68000" y="1347480"/>
            <a:ext cx="411048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784400" y="1347480"/>
            <a:ext cx="411048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784400" y="3092040"/>
            <a:ext cx="411048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8000" y="3092040"/>
            <a:ext cx="411048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44080" y="189360"/>
            <a:ext cx="3784320" cy="46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68000" y="1347480"/>
            <a:ext cx="8423640" cy="3339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8000" y="1347480"/>
            <a:ext cx="8423640" cy="3339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0" name="图片 39"/>
          <p:cNvPicPr/>
          <p:nvPr/>
        </p:nvPicPr>
        <p:blipFill>
          <a:blip r:embed="rId2"/>
          <a:stretch>
            <a:fillRect/>
          </a:stretch>
        </p:blipFill>
        <p:spPr>
          <a:xfrm>
            <a:off x="2586600" y="1347120"/>
            <a:ext cx="4185720" cy="3339720"/>
          </a:xfrm>
          <a:prstGeom prst="rect">
            <a:avLst/>
          </a:prstGeom>
          <a:ln>
            <a:noFill/>
          </a:ln>
        </p:spPr>
      </p:pic>
      <p:pic>
        <p:nvPicPr>
          <p:cNvPr id="41" name="图片 40"/>
          <p:cNvPicPr/>
          <p:nvPr/>
        </p:nvPicPr>
        <p:blipFill>
          <a:blip r:embed="rId2"/>
          <a:stretch>
            <a:fillRect/>
          </a:stretch>
        </p:blipFill>
        <p:spPr>
          <a:xfrm>
            <a:off x="2586600" y="1347120"/>
            <a:ext cx="4185720" cy="333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44080" y="189360"/>
            <a:ext cx="3784320" cy="46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68000" y="1347480"/>
            <a:ext cx="8423640" cy="3340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44080" y="189360"/>
            <a:ext cx="3784320" cy="46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68000" y="1347480"/>
            <a:ext cx="8423640" cy="3339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44080" y="189360"/>
            <a:ext cx="3784320" cy="46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68000" y="1347480"/>
            <a:ext cx="4110480" cy="3339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784400" y="1347480"/>
            <a:ext cx="4110480" cy="3339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44080" y="189360"/>
            <a:ext cx="3784320" cy="46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244080" y="189360"/>
            <a:ext cx="3784320" cy="216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44080" y="189360"/>
            <a:ext cx="3784320" cy="46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68000" y="1347480"/>
            <a:ext cx="411048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8000" y="3092040"/>
            <a:ext cx="411048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784400" y="1347480"/>
            <a:ext cx="4110480" cy="3339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44080" y="189360"/>
            <a:ext cx="3784320" cy="46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68000" y="1347480"/>
            <a:ext cx="8423640" cy="3340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44080" y="189360"/>
            <a:ext cx="3784320" cy="46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68000" y="1347480"/>
            <a:ext cx="4110480" cy="3339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784400" y="1347480"/>
            <a:ext cx="411048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784400" y="3092040"/>
            <a:ext cx="411048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44080" y="189360"/>
            <a:ext cx="3784320" cy="46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68000" y="1347480"/>
            <a:ext cx="411048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784400" y="1347480"/>
            <a:ext cx="411048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8000" y="3092040"/>
            <a:ext cx="842364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44080" y="189360"/>
            <a:ext cx="3784320" cy="46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68000" y="1347480"/>
            <a:ext cx="842364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8000" y="3092040"/>
            <a:ext cx="842364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44080" y="189360"/>
            <a:ext cx="3784320" cy="46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68000" y="1347480"/>
            <a:ext cx="411048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784400" y="1347480"/>
            <a:ext cx="411048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784400" y="3092040"/>
            <a:ext cx="411048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8000" y="3092040"/>
            <a:ext cx="411048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44080" y="189360"/>
            <a:ext cx="3784320" cy="46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68000" y="1347480"/>
            <a:ext cx="8423640" cy="3339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8000" y="1347480"/>
            <a:ext cx="8423640" cy="3339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2" name="图片 81"/>
          <p:cNvPicPr/>
          <p:nvPr/>
        </p:nvPicPr>
        <p:blipFill>
          <a:blip r:embed="rId2"/>
          <a:stretch>
            <a:fillRect/>
          </a:stretch>
        </p:blipFill>
        <p:spPr>
          <a:xfrm>
            <a:off x="2586600" y="1347120"/>
            <a:ext cx="4185720" cy="3339720"/>
          </a:xfrm>
          <a:prstGeom prst="rect">
            <a:avLst/>
          </a:prstGeom>
          <a:ln>
            <a:noFill/>
          </a:ln>
        </p:spPr>
      </p:pic>
      <p:pic>
        <p:nvPicPr>
          <p:cNvPr id="83" name="图片 82"/>
          <p:cNvPicPr/>
          <p:nvPr/>
        </p:nvPicPr>
        <p:blipFill>
          <a:blip r:embed="rId2"/>
          <a:stretch>
            <a:fillRect/>
          </a:stretch>
        </p:blipFill>
        <p:spPr>
          <a:xfrm>
            <a:off x="2586600" y="1347120"/>
            <a:ext cx="4185720" cy="333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44080" y="189360"/>
            <a:ext cx="3784320" cy="46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68000" y="1347480"/>
            <a:ext cx="8423640" cy="3340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44080" y="189360"/>
            <a:ext cx="3784320" cy="46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68000" y="1347480"/>
            <a:ext cx="8423640" cy="3339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44080" y="189360"/>
            <a:ext cx="3784320" cy="46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68000" y="1347480"/>
            <a:ext cx="4110480" cy="3339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784400" y="1347480"/>
            <a:ext cx="4110480" cy="3339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44080" y="189360"/>
            <a:ext cx="3784320" cy="46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44080" y="189360"/>
            <a:ext cx="3784320" cy="46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68000" y="1347480"/>
            <a:ext cx="8423640" cy="3339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244080" y="189360"/>
            <a:ext cx="3784320" cy="216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44080" y="189360"/>
            <a:ext cx="3784320" cy="46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68000" y="1347480"/>
            <a:ext cx="411048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8000" y="3092040"/>
            <a:ext cx="411048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784400" y="1347480"/>
            <a:ext cx="4110480" cy="3339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44080" y="189360"/>
            <a:ext cx="3784320" cy="46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68000" y="1347480"/>
            <a:ext cx="4110480" cy="3339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784400" y="1347480"/>
            <a:ext cx="411048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784400" y="3092040"/>
            <a:ext cx="411048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44080" y="189360"/>
            <a:ext cx="3784320" cy="46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68000" y="1347480"/>
            <a:ext cx="411048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784400" y="1347480"/>
            <a:ext cx="411048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8000" y="3092040"/>
            <a:ext cx="842364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44080" y="189360"/>
            <a:ext cx="3784320" cy="46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68000" y="1347480"/>
            <a:ext cx="842364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8000" y="3092040"/>
            <a:ext cx="842364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44080" y="189360"/>
            <a:ext cx="3784320" cy="46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68000" y="1347480"/>
            <a:ext cx="411048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784400" y="1347480"/>
            <a:ext cx="411048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784400" y="3092040"/>
            <a:ext cx="411048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68000" y="3092040"/>
            <a:ext cx="411048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44080" y="189360"/>
            <a:ext cx="3784320" cy="46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68000" y="1347480"/>
            <a:ext cx="8423640" cy="3339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8000" y="1347480"/>
            <a:ext cx="8423640" cy="3339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24" name="图片 123"/>
          <p:cNvPicPr/>
          <p:nvPr/>
        </p:nvPicPr>
        <p:blipFill>
          <a:blip r:embed="rId2"/>
          <a:stretch>
            <a:fillRect/>
          </a:stretch>
        </p:blipFill>
        <p:spPr>
          <a:xfrm>
            <a:off x="2586600" y="1347120"/>
            <a:ext cx="4185720" cy="3339720"/>
          </a:xfrm>
          <a:prstGeom prst="rect">
            <a:avLst/>
          </a:prstGeom>
          <a:ln>
            <a:noFill/>
          </a:ln>
        </p:spPr>
      </p:pic>
      <p:pic>
        <p:nvPicPr>
          <p:cNvPr id="125" name="图片 124"/>
          <p:cNvPicPr/>
          <p:nvPr/>
        </p:nvPicPr>
        <p:blipFill>
          <a:blip r:embed="rId2"/>
          <a:stretch>
            <a:fillRect/>
          </a:stretch>
        </p:blipFill>
        <p:spPr>
          <a:xfrm>
            <a:off x="2586600" y="1347120"/>
            <a:ext cx="4185720" cy="333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44080" y="189360"/>
            <a:ext cx="3784320" cy="46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68000" y="1347480"/>
            <a:ext cx="4110480" cy="3339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784400" y="1347480"/>
            <a:ext cx="4110480" cy="3339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44080" y="189360"/>
            <a:ext cx="3784320" cy="46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244080" y="189360"/>
            <a:ext cx="3784320" cy="2166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44080" y="189360"/>
            <a:ext cx="3784320" cy="46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68000" y="1347480"/>
            <a:ext cx="411048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8000" y="3092040"/>
            <a:ext cx="411048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784400" y="1347480"/>
            <a:ext cx="4110480" cy="3339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44080" y="189360"/>
            <a:ext cx="3784320" cy="46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68000" y="1347480"/>
            <a:ext cx="4110480" cy="3339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784400" y="1347480"/>
            <a:ext cx="411048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784400" y="3092040"/>
            <a:ext cx="411048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44080" y="189360"/>
            <a:ext cx="3784320" cy="467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68000" y="1347480"/>
            <a:ext cx="411048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784400" y="1347480"/>
            <a:ext cx="411048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8000" y="3092040"/>
            <a:ext cx="8423640" cy="1593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5180040"/>
            <a:ext cx="5673240" cy="75960"/>
          </a:xfrm>
          <a:prstGeom prst="rect">
            <a:avLst/>
          </a:prstGeom>
          <a:solidFill>
            <a:srgbClr val="FF6600"/>
          </a:solidFill>
          <a:ln w="25560">
            <a:noFill/>
          </a:ln>
        </p:spPr>
      </p:sp>
      <p:sp>
        <p:nvSpPr>
          <p:cNvPr id="9" name="CustomShape 2"/>
          <p:cNvSpPr/>
          <p:nvPr/>
        </p:nvSpPr>
        <p:spPr>
          <a:xfrm>
            <a:off x="5689440" y="5180040"/>
            <a:ext cx="3663720" cy="75960"/>
          </a:xfrm>
          <a:prstGeom prst="rect">
            <a:avLst/>
          </a:prstGeom>
          <a:solidFill>
            <a:srgbClr val="B3B3B3"/>
          </a:solidFill>
          <a:ln w="25560">
            <a:noFill/>
          </a:ln>
        </p:spPr>
      </p:sp>
      <p:pic>
        <p:nvPicPr>
          <p:cNvPr id="2" name="图片 9"/>
          <p:cNvPicPr/>
          <p:nvPr/>
        </p:nvPicPr>
        <p:blipFill>
          <a:blip r:embed="rId14"/>
          <a:stretch>
            <a:fillRect/>
          </a:stretch>
        </p:blipFill>
        <p:spPr>
          <a:xfrm>
            <a:off x="7588080" y="5327640"/>
            <a:ext cx="1482480" cy="34560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1170000" y="942840"/>
            <a:ext cx="7019640" cy="2004840"/>
          </a:xfrm>
          <a:prstGeom prst="rect">
            <a:avLst/>
          </a:prstGeom>
        </p:spPr>
        <p:txBody>
          <a:bodyPr lIns="97920" tIns="48960" rIns="97920" bIns="48960" anchor="b"/>
          <a:lstStyle/>
          <a:p>
            <a:pPr algn="ctr">
              <a:lnSpc>
                <a:spcPct val="100000"/>
              </a:lnSpc>
            </a:pPr>
            <a:r>
              <a:rPr lang="zh-CN" sz="4340">
                <a:solidFill>
                  <a:srgbClr val="000000"/>
                </a:solidFill>
                <a:latin typeface="Arial"/>
                <a:ea typeface="宋体"/>
              </a:rPr>
              <a:t>单击鼠标编辑标题文字格式单击此处编辑母版标题样式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468360" y="5243400"/>
            <a:ext cx="2182320" cy="401400"/>
          </a:xfrm>
          <a:prstGeom prst="rect">
            <a:avLst/>
          </a:prstGeom>
        </p:spPr>
        <p:txBody>
          <a:bodyPr lIns="97920" tIns="48960" rIns="97920" bIns="48960"/>
          <a:lstStyle/>
          <a:p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3197160" y="5243400"/>
            <a:ext cx="2964960" cy="401400"/>
          </a:xfrm>
          <a:prstGeom prst="rect">
            <a:avLst/>
          </a:prstGeom>
        </p:spPr>
        <p:txBody>
          <a:bodyPr lIns="97920" tIns="48960" rIns="97920" bIns="48960"/>
          <a:lstStyle/>
          <a:p>
            <a:endParaRPr/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6708600" y="5243400"/>
            <a:ext cx="2182320" cy="401400"/>
          </a:xfrm>
          <a:prstGeom prst="rect">
            <a:avLst/>
          </a:prstGeom>
        </p:spPr>
        <p:txBody>
          <a:bodyPr lIns="97920" tIns="48960" rIns="97920" bIns="48960"/>
          <a:lstStyle/>
          <a:p>
            <a:pPr>
              <a:lnSpc>
                <a:spcPct val="100000"/>
              </a:lnSpc>
            </a:pPr>
            <a:fld id="{AC7209EE-BE9F-4B89-B7A8-232F3E84674C}" type="slidenum">
              <a:rPr lang="en-US" sz="1400">
                <a:solidFill>
                  <a:srgbClr val="000000"/>
                </a:solidFill>
                <a:latin typeface="Arial"/>
                <a:ea typeface="宋体"/>
              </a:rPr>
              <a:t>‹#›</a:t>
            </a:fld>
            <a:endParaRPr/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468000" y="1347480"/>
            <a:ext cx="8423640" cy="3339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zh-CN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3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19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19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第七大纲级别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5180040"/>
            <a:ext cx="5673240" cy="75960"/>
          </a:xfrm>
          <a:prstGeom prst="rect">
            <a:avLst/>
          </a:prstGeom>
          <a:solidFill>
            <a:srgbClr val="FF6600"/>
          </a:solidFill>
          <a:ln w="25560">
            <a:noFill/>
          </a:ln>
        </p:spPr>
      </p:sp>
      <p:sp>
        <p:nvSpPr>
          <p:cNvPr id="43" name="CustomShape 2"/>
          <p:cNvSpPr/>
          <p:nvPr/>
        </p:nvSpPr>
        <p:spPr>
          <a:xfrm>
            <a:off x="5689440" y="5180040"/>
            <a:ext cx="3663720" cy="75960"/>
          </a:xfrm>
          <a:prstGeom prst="rect">
            <a:avLst/>
          </a:prstGeom>
          <a:solidFill>
            <a:srgbClr val="B3B3B3"/>
          </a:solidFill>
          <a:ln w="25560">
            <a:noFill/>
          </a:ln>
        </p:spPr>
      </p:sp>
      <p:pic>
        <p:nvPicPr>
          <p:cNvPr id="44" name="图片 9"/>
          <p:cNvPicPr/>
          <p:nvPr/>
        </p:nvPicPr>
        <p:blipFill>
          <a:blip r:embed="rId14"/>
          <a:stretch>
            <a:fillRect/>
          </a:stretch>
        </p:blipFill>
        <p:spPr>
          <a:xfrm>
            <a:off x="7588080" y="5327640"/>
            <a:ext cx="1482480" cy="345600"/>
          </a:xfrm>
          <a:prstGeom prst="rect">
            <a:avLst/>
          </a:prstGeom>
          <a:ln>
            <a:noFill/>
          </a:ln>
        </p:spPr>
      </p:pic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68360" y="230040"/>
            <a:ext cx="8422920" cy="960120"/>
          </a:xfrm>
          <a:prstGeom prst="rect">
            <a:avLst/>
          </a:prstGeom>
        </p:spPr>
        <p:txBody>
          <a:bodyPr lIns="97920" tIns="48960" rIns="97920" bIns="48960" anchor="ctr"/>
          <a:lstStyle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Arial"/>
                <a:ea typeface="宋体"/>
              </a:rPr>
              <a:t>单击鼠标编辑标题文字格式单击此处编辑母版标题样式</a:t>
            </a:r>
            <a:endParaRPr/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68360" y="1344600"/>
            <a:ext cx="8422920" cy="3800160"/>
          </a:xfrm>
          <a:prstGeom prst="rect">
            <a:avLst/>
          </a:prstGeom>
        </p:spPr>
        <p:txBody>
          <a:bodyPr lIns="97920" tIns="48960" rIns="97920" bIns="48960"/>
          <a:lstStyle/>
          <a:p>
            <a:pPr>
              <a:buSzPct val="4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Arial"/>
                <a:ea typeface="宋体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Arial"/>
                <a:ea typeface="宋体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Arial"/>
                <a:ea typeface="宋体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Arial"/>
                <a:ea typeface="宋体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Arial"/>
                <a:ea typeface="宋体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Arial"/>
                <a:ea typeface="宋体"/>
              </a:rPr>
              <a:t>第六大纲级别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zh-CN" sz="3200">
                <a:solidFill>
                  <a:srgbClr val="000000"/>
                </a:solidFill>
                <a:latin typeface="Arial"/>
                <a:ea typeface="宋体"/>
              </a:rPr>
              <a:t>第七大纲级别单击此处编辑母版文本样式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zh-CN" sz="2800">
                <a:solidFill>
                  <a:srgbClr val="000000"/>
                </a:solidFill>
                <a:latin typeface="Arial"/>
                <a:ea typeface="宋体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zh-CN" sz="2300">
                <a:solidFill>
                  <a:srgbClr val="000000"/>
                </a:solidFill>
                <a:latin typeface="Arial"/>
                <a:ea typeface="宋体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zh-CN" sz="1900">
                <a:solidFill>
                  <a:srgbClr val="000000"/>
                </a:solidFill>
                <a:latin typeface="Arial"/>
                <a:ea typeface="宋体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zh-CN" sz="1900">
                <a:solidFill>
                  <a:srgbClr val="000000"/>
                </a:solidFill>
                <a:latin typeface="Arial"/>
                <a:ea typeface="宋体"/>
              </a:rPr>
              <a:t>第五级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468360" y="5243400"/>
            <a:ext cx="2182320" cy="401400"/>
          </a:xfrm>
          <a:prstGeom prst="rect">
            <a:avLst/>
          </a:prstGeom>
        </p:spPr>
        <p:txBody>
          <a:bodyPr lIns="97920" tIns="48960" rIns="97920" bIns="48960"/>
          <a:lstStyle/>
          <a:p>
            <a:endParaRPr/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3197160" y="5243400"/>
            <a:ext cx="2964960" cy="401400"/>
          </a:xfrm>
          <a:prstGeom prst="rect">
            <a:avLst/>
          </a:prstGeom>
        </p:spPr>
        <p:txBody>
          <a:bodyPr lIns="97920" tIns="48960" rIns="97920" bIns="48960"/>
          <a:lstStyle/>
          <a:p>
            <a:endParaRPr/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6708600" y="5243400"/>
            <a:ext cx="2182320" cy="401400"/>
          </a:xfrm>
          <a:prstGeom prst="rect">
            <a:avLst/>
          </a:prstGeom>
        </p:spPr>
        <p:txBody>
          <a:bodyPr lIns="97920" tIns="48960" rIns="97920" bIns="48960"/>
          <a:lstStyle/>
          <a:p>
            <a:pPr>
              <a:lnSpc>
                <a:spcPct val="100000"/>
              </a:lnSpc>
            </a:pPr>
            <a:fld id="{FE0C06A8-A820-41C9-AA81-00E83FC10565}" type="slidenum">
              <a:rPr lang="en-US" sz="1400">
                <a:solidFill>
                  <a:srgbClr val="000000"/>
                </a:solidFill>
                <a:latin typeface="Arial"/>
                <a:ea typeface="宋体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5180040"/>
            <a:ext cx="5673240" cy="75960"/>
          </a:xfrm>
          <a:prstGeom prst="rect">
            <a:avLst/>
          </a:prstGeom>
          <a:solidFill>
            <a:srgbClr val="FF6600"/>
          </a:solidFill>
          <a:ln w="25560">
            <a:noFill/>
          </a:ln>
        </p:spPr>
      </p:sp>
      <p:sp>
        <p:nvSpPr>
          <p:cNvPr id="85" name="CustomShape 2"/>
          <p:cNvSpPr/>
          <p:nvPr/>
        </p:nvSpPr>
        <p:spPr>
          <a:xfrm>
            <a:off x="5689440" y="5180040"/>
            <a:ext cx="3663720" cy="75960"/>
          </a:xfrm>
          <a:prstGeom prst="rect">
            <a:avLst/>
          </a:prstGeom>
          <a:solidFill>
            <a:srgbClr val="B3B3B3"/>
          </a:solidFill>
          <a:ln w="25560">
            <a:noFill/>
          </a:ln>
        </p:spPr>
      </p:sp>
      <p:pic>
        <p:nvPicPr>
          <p:cNvPr id="86" name="图片 9"/>
          <p:cNvPicPr/>
          <p:nvPr/>
        </p:nvPicPr>
        <p:blipFill>
          <a:blip r:embed="rId14"/>
          <a:stretch>
            <a:fillRect/>
          </a:stretch>
        </p:blipFill>
        <p:spPr>
          <a:xfrm>
            <a:off x="7588080" y="5327640"/>
            <a:ext cx="1482480" cy="345600"/>
          </a:xfrm>
          <a:prstGeom prst="rect">
            <a:avLst/>
          </a:prstGeom>
          <a:ln>
            <a:noFill/>
          </a:ln>
        </p:spPr>
      </p:pic>
      <p:sp>
        <p:nvSpPr>
          <p:cNvPr id="87" name="PlaceHolder 3"/>
          <p:cNvSpPr>
            <a:spLocks noGrp="1"/>
          </p:cNvSpPr>
          <p:nvPr>
            <p:ph type="title"/>
          </p:nvPr>
        </p:nvSpPr>
        <p:spPr>
          <a:xfrm>
            <a:off x="244080" y="189360"/>
            <a:ext cx="3784320" cy="466920"/>
          </a:xfrm>
          <a:prstGeom prst="rect">
            <a:avLst/>
          </a:prstGeom>
        </p:spPr>
        <p:txBody>
          <a:bodyPr lIns="97920" tIns="48960" rIns="97920" bIns="48960" anchor="b"/>
          <a:lstStyle/>
          <a:p>
            <a:pPr>
              <a:lnSpc>
                <a:spcPct val="100000"/>
              </a:lnSpc>
            </a:pPr>
            <a:r>
              <a:rPr lang="zh-CN" sz="2200" b="1">
                <a:solidFill>
                  <a:srgbClr val="000000"/>
                </a:solidFill>
                <a:latin typeface="微软雅黑"/>
                <a:ea typeface="微软雅黑"/>
              </a:rPr>
              <a:t>单击鼠标编辑标题文字格式单击此处编辑母版标题样式</a:t>
            </a:r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dt"/>
          </p:nvPr>
        </p:nvSpPr>
        <p:spPr>
          <a:xfrm>
            <a:off x="468360" y="5338800"/>
            <a:ext cx="2184120" cy="306000"/>
          </a:xfrm>
          <a:prstGeom prst="rect">
            <a:avLst/>
          </a:prstGeom>
        </p:spPr>
        <p:txBody>
          <a:bodyPr lIns="97920" tIns="48960" rIns="97920" bIns="48960"/>
          <a:lstStyle/>
          <a:p>
            <a:pPr>
              <a:lnSpc>
                <a:spcPct val="100000"/>
              </a:lnSpc>
            </a:pPr>
            <a:r>
              <a:rPr lang="en-US" sz="1410">
                <a:solidFill>
                  <a:srgbClr val="000000"/>
                </a:solidFill>
                <a:latin typeface="Arial"/>
                <a:ea typeface="宋体"/>
              </a:rPr>
              <a:t>4/19/16</a:t>
            </a:r>
            <a:endParaRPr/>
          </a:p>
        </p:txBody>
      </p:sp>
      <p:sp>
        <p:nvSpPr>
          <p:cNvPr id="89" name="PlaceHolder 5"/>
          <p:cNvSpPr>
            <a:spLocks noGrp="1"/>
          </p:cNvSpPr>
          <p:nvPr>
            <p:ph type="ftr"/>
          </p:nvPr>
        </p:nvSpPr>
        <p:spPr>
          <a:xfrm>
            <a:off x="3197160" y="5338800"/>
            <a:ext cx="2964960" cy="306000"/>
          </a:xfrm>
          <a:prstGeom prst="rect">
            <a:avLst/>
          </a:prstGeom>
        </p:spPr>
        <p:txBody>
          <a:bodyPr lIns="97920" tIns="48960" rIns="97920" bIns="48960"/>
          <a:lstStyle/>
          <a:p>
            <a:endParaRPr/>
          </a:p>
        </p:txBody>
      </p:sp>
      <p:sp>
        <p:nvSpPr>
          <p:cNvPr id="90" name="PlaceHolder 6"/>
          <p:cNvSpPr>
            <a:spLocks noGrp="1"/>
          </p:cNvSpPr>
          <p:nvPr>
            <p:ph type="sldNum"/>
          </p:nvPr>
        </p:nvSpPr>
        <p:spPr>
          <a:xfrm>
            <a:off x="6708600" y="5243400"/>
            <a:ext cx="2182320" cy="401400"/>
          </a:xfrm>
          <a:prstGeom prst="rect">
            <a:avLst/>
          </a:prstGeom>
        </p:spPr>
        <p:txBody>
          <a:bodyPr lIns="97920" tIns="48960" rIns="97920" bIns="48960"/>
          <a:lstStyle/>
          <a:p>
            <a:pPr>
              <a:lnSpc>
                <a:spcPct val="100000"/>
              </a:lnSpc>
            </a:pPr>
            <a:fld id="{EAA5BADD-F4C4-4989-A828-0FE7086015DD}" type="slidenum">
              <a:rPr lang="en-US" sz="1400">
                <a:solidFill>
                  <a:srgbClr val="000000"/>
                </a:solidFill>
                <a:latin typeface="Arial"/>
                <a:ea typeface="宋体"/>
              </a:rPr>
              <a:t>‹#›</a:t>
            </a:fld>
            <a:endParaRPr/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468000" y="1347480"/>
            <a:ext cx="8423640" cy="3339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zh-CN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3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19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19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第七大纲级别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jpeg"/><Relationship Id="rId6" Type="http://schemas.openxmlformats.org/officeDocument/2006/relationships/image" Target="../media/image43.jpeg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2330280" y="127010"/>
            <a:ext cx="7022880" cy="4989240"/>
          </a:xfrm>
          <a:prstGeom prst="rect">
            <a:avLst/>
          </a:prstGeom>
          <a:ln>
            <a:noFill/>
          </a:ln>
        </p:spPr>
      </p:pic>
      <p:sp>
        <p:nvSpPr>
          <p:cNvPr id="132" name="TextShape 1"/>
          <p:cNvSpPr txBox="1"/>
          <p:nvPr/>
        </p:nvSpPr>
        <p:spPr>
          <a:xfrm>
            <a:off x="236880" y="863640"/>
            <a:ext cx="5009760" cy="1443240"/>
          </a:xfrm>
          <a:prstGeom prst="rect">
            <a:avLst/>
          </a:prstGeom>
        </p:spPr>
        <p:txBody>
          <a:bodyPr lIns="89280" tIns="44640" rIns="89280" bIns="44640" anchor="ctr"/>
          <a:lstStyle/>
          <a:p>
            <a:pPr>
              <a:lnSpc>
                <a:spcPct val="100000"/>
              </a:lnSpc>
            </a:pPr>
            <a:r>
              <a:rPr lang="zh-CN" sz="4800" b="1">
                <a:solidFill>
                  <a:srgbClr val="404040"/>
                </a:solidFill>
                <a:latin typeface="微软雅黑"/>
                <a:ea typeface="微软雅黑"/>
              </a:rPr>
              <a:t>前端CSS/SCSS
基础知识分享</a:t>
            </a:r>
            <a:endParaRPr/>
          </a:p>
        </p:txBody>
      </p:sp>
      <p:pic>
        <p:nvPicPr>
          <p:cNvPr id="133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216000" y="4160880"/>
            <a:ext cx="2004480" cy="46800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503280" y="5183280"/>
            <a:ext cx="2647440" cy="434520"/>
          </a:xfrm>
          <a:prstGeom prst="rect">
            <a:avLst/>
          </a:prstGeom>
          <a:noFill/>
          <a:ln>
            <a:noFill/>
          </a:ln>
        </p:spPr>
        <p:txBody>
          <a:bodyPr lIns="89280" tIns="44640" rIns="89280" bIns="4464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Nexa Bold"/>
                <a:ea typeface="方正兰亭细黑_GBK"/>
              </a:rPr>
              <a:t>2015.11.03</a:t>
            </a:r>
            <a:endParaRPr/>
          </a:p>
        </p:txBody>
      </p:sp>
      <p:sp>
        <p:nvSpPr>
          <p:cNvPr id="136" name="CustomShape 4"/>
          <p:cNvSpPr/>
          <p:nvPr/>
        </p:nvSpPr>
        <p:spPr>
          <a:xfrm>
            <a:off x="135000" y="5250530"/>
            <a:ext cx="2804760" cy="45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冬青黑体简体中文 W6"/>
                <a:ea typeface="冬青黑体简体中文 W6"/>
              </a:rPr>
              <a:t>杭州沃趣网络科技有限公司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000" dirty="0">
                <a:solidFill>
                  <a:srgbClr val="000000"/>
                </a:solidFill>
                <a:latin typeface="冬青黑体简体中文 W6"/>
                <a:ea typeface="冬青黑体简体中文 W6"/>
              </a:rPr>
              <a:t>Hangzhou WOQU Technology Co., Ltd.</a:t>
            </a:r>
            <a:endParaRPr dirty="0"/>
          </a:p>
        </p:txBody>
      </p:sp>
      <p:pic>
        <p:nvPicPr>
          <p:cNvPr id="137" name="图片 11"/>
          <p:cNvPicPr/>
          <p:nvPr/>
        </p:nvPicPr>
        <p:blipFill>
          <a:blip r:embed="rId5"/>
          <a:stretch>
            <a:fillRect/>
          </a:stretch>
        </p:blipFill>
        <p:spPr>
          <a:xfrm>
            <a:off x="5685840" y="4190766"/>
            <a:ext cx="3553920" cy="555120"/>
          </a:xfrm>
          <a:prstGeom prst="rect">
            <a:avLst/>
          </a:prstGeom>
          <a:ln>
            <a:noFill/>
          </a:ln>
        </p:spPr>
      </p:pic>
      <p:sp>
        <p:nvSpPr>
          <p:cNvPr id="138" name="TextShape 5"/>
          <p:cNvSpPr txBox="1"/>
          <p:nvPr/>
        </p:nvSpPr>
        <p:spPr>
          <a:xfrm>
            <a:off x="1656000" y="2448000"/>
            <a:ext cx="3096000" cy="720000"/>
          </a:xfrm>
          <a:prstGeom prst="rect">
            <a:avLst/>
          </a:prstGeom>
        </p:spPr>
        <p:txBody>
          <a:bodyPr lIns="89280" tIns="44640" rIns="89280" bIns="44640" anchor="ctr"/>
          <a:lstStyle/>
          <a:p>
            <a:pPr>
              <a:lnSpc>
                <a:spcPct val="100000"/>
              </a:lnSpc>
            </a:pPr>
            <a:r>
              <a:rPr lang="zh-CN" sz="2800" b="1">
                <a:solidFill>
                  <a:srgbClr val="404040"/>
                </a:solidFill>
                <a:latin typeface="微软雅黑"/>
                <a:ea typeface="微软雅黑"/>
              </a:rPr>
              <a:t>分享人：李希鹏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237600" y="207720"/>
            <a:ext cx="5666400" cy="7124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FF6600"/>
                </a:solidFill>
                <a:latin typeface="微软雅黑"/>
                <a:ea typeface="微软雅黑"/>
              </a:rPr>
              <a:t>CSS浮动(float)</a:t>
            </a:r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4851000" y="3168000"/>
            <a:ext cx="4005000" cy="72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900" b="1">
                <a:solidFill>
                  <a:srgbClr val="000000"/>
                </a:solidFill>
                <a:latin typeface="Myriad Pro"/>
                <a:ea typeface="微软雅黑"/>
              </a:rPr>
              <a:t>float: left;</a:t>
            </a:r>
            <a:endParaRPr/>
          </a:p>
          <a:p>
            <a:pPr>
              <a:lnSpc>
                <a:spcPct val="100000"/>
              </a:lnSpc>
            </a:pPr>
            <a:r>
              <a:rPr lang="en-US" sz="1900" b="1">
                <a:solidFill>
                  <a:srgbClr val="000000"/>
                </a:solidFill>
                <a:latin typeface="微软雅黑"/>
                <a:ea typeface="微软雅黑"/>
              </a:rPr>
              <a:t>float: right;</a:t>
            </a:r>
            <a:endParaRPr/>
          </a:p>
        </p:txBody>
      </p:sp>
      <p:pic>
        <p:nvPicPr>
          <p:cNvPr id="194" name="图片 193"/>
          <p:cNvPicPr/>
          <p:nvPr/>
        </p:nvPicPr>
        <p:blipFill>
          <a:blip r:embed="rId2"/>
          <a:stretch>
            <a:fillRect/>
          </a:stretch>
        </p:blipFill>
        <p:spPr>
          <a:xfrm>
            <a:off x="174240" y="907920"/>
            <a:ext cx="4289760" cy="1900080"/>
          </a:xfrm>
          <a:prstGeom prst="rect">
            <a:avLst/>
          </a:prstGeom>
          <a:ln>
            <a:noFill/>
          </a:ln>
        </p:spPr>
      </p:pic>
      <p:pic>
        <p:nvPicPr>
          <p:cNvPr id="195" name="图片 194"/>
          <p:cNvPicPr/>
          <p:nvPr/>
        </p:nvPicPr>
        <p:blipFill>
          <a:blip r:embed="rId3"/>
          <a:stretch>
            <a:fillRect/>
          </a:stretch>
        </p:blipFill>
        <p:spPr>
          <a:xfrm>
            <a:off x="144000" y="3054600"/>
            <a:ext cx="4320000" cy="1913400"/>
          </a:xfrm>
          <a:prstGeom prst="rect">
            <a:avLst/>
          </a:prstGeom>
          <a:ln>
            <a:noFill/>
          </a:ln>
        </p:spPr>
      </p:pic>
      <p:pic>
        <p:nvPicPr>
          <p:cNvPr id="196" name="图片 195"/>
          <p:cNvPicPr/>
          <p:nvPr/>
        </p:nvPicPr>
        <p:blipFill>
          <a:blip r:embed="rId4"/>
          <a:stretch>
            <a:fillRect/>
          </a:stretch>
        </p:blipFill>
        <p:spPr>
          <a:xfrm>
            <a:off x="4813560" y="864000"/>
            <a:ext cx="4367520" cy="193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93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37600" y="207360"/>
            <a:ext cx="5666400" cy="7131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FF6600"/>
                </a:solidFill>
                <a:latin typeface="微软雅黑"/>
                <a:ea typeface="微软雅黑"/>
              </a:rPr>
              <a:t>CSS清除浮动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144000" y="2376000"/>
            <a:ext cx="4392000" cy="2600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1">
                <a:solidFill>
                  <a:srgbClr val="000000"/>
                </a:solidFill>
                <a:latin typeface="Myriad Pro"/>
                <a:ea typeface="微软雅黑"/>
              </a:rPr>
              <a:t>方法一：添加新的元素 、应用 clear：both；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b="1">
                <a:solidFill>
                  <a:srgbClr val="000000"/>
                </a:solidFill>
                <a:latin typeface="微软雅黑"/>
                <a:ea typeface="微软雅黑"/>
              </a:rPr>
              <a:t>&lt;div class="outer"&gt;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b="1">
                <a:solidFill>
                  <a:srgbClr val="000000"/>
                </a:solidFill>
                <a:latin typeface="微软雅黑"/>
                <a:ea typeface="微软雅黑"/>
              </a:rPr>
              <a:t>  &lt;div class="div1"&gt;1&lt;/div&gt;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b="1">
                <a:solidFill>
                  <a:srgbClr val="000000"/>
                </a:solidFill>
                <a:latin typeface="微软雅黑"/>
                <a:ea typeface="微软雅黑"/>
              </a:rPr>
              <a:t>  &lt;divclass="div2"&gt;2&lt;/div&gt;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b="1">
                <a:solidFill>
                  <a:srgbClr val="000000"/>
                </a:solidFill>
                <a:latin typeface="微软雅黑"/>
                <a:ea typeface="微软雅黑"/>
              </a:rPr>
              <a:t>  &lt;divclass="div3"&gt;3&lt;/div&gt;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b="1">
                <a:solidFill>
                  <a:srgbClr val="000000"/>
                </a:solidFill>
                <a:latin typeface="微软雅黑"/>
                <a:ea typeface="微软雅黑"/>
              </a:rPr>
              <a:t>  &lt;divclass="clear"&gt;&lt;/div&gt;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b="1">
                <a:solidFill>
                  <a:srgbClr val="000000"/>
                </a:solidFill>
                <a:latin typeface="微软雅黑"/>
                <a:ea typeface="微软雅黑"/>
              </a:rPr>
              <a:t>&lt;/div&gt;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b="1">
                <a:solidFill>
                  <a:srgbClr val="000000"/>
                </a:solidFill>
                <a:latin typeface="微软雅黑"/>
                <a:ea typeface="微软雅黑"/>
              </a:rPr>
              <a:t>CSS：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b="1">
                <a:solidFill>
                  <a:srgbClr val="000000"/>
                </a:solidFill>
                <a:latin typeface="微软雅黑"/>
                <a:ea typeface="微软雅黑"/>
              </a:rPr>
              <a:t>.clear{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b="1">
                <a:solidFill>
                  <a:srgbClr val="000000"/>
                </a:solidFill>
                <a:latin typeface="微软雅黑"/>
                <a:ea typeface="微软雅黑"/>
              </a:rPr>
              <a:t>  clear:both; 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b="1">
                <a:solidFill>
                  <a:srgbClr val="000000"/>
                </a:solidFill>
                <a:latin typeface="微软雅黑"/>
                <a:ea typeface="微软雅黑"/>
              </a:rPr>
              <a:t>}</a:t>
            </a:r>
            <a:endParaRPr/>
          </a:p>
        </p:txBody>
      </p:sp>
      <p:pic>
        <p:nvPicPr>
          <p:cNvPr id="199" name="图片 198"/>
          <p:cNvPicPr/>
          <p:nvPr/>
        </p:nvPicPr>
        <p:blipFill>
          <a:blip r:embed="rId2"/>
          <a:stretch>
            <a:fillRect/>
          </a:stretch>
        </p:blipFill>
        <p:spPr>
          <a:xfrm>
            <a:off x="243720" y="1008000"/>
            <a:ext cx="4076280" cy="1371240"/>
          </a:xfrm>
          <a:prstGeom prst="rect">
            <a:avLst/>
          </a:prstGeom>
          <a:ln>
            <a:noFill/>
          </a:ln>
        </p:spPr>
      </p:pic>
      <p:sp>
        <p:nvSpPr>
          <p:cNvPr id="200" name="CustomShape 3"/>
          <p:cNvSpPr/>
          <p:nvPr/>
        </p:nvSpPr>
        <p:spPr>
          <a:xfrm>
            <a:off x="4752000" y="2736000"/>
            <a:ext cx="4392000" cy="2600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1">
                <a:solidFill>
                  <a:srgbClr val="000000"/>
                </a:solidFill>
                <a:latin typeface="Myriad Pro"/>
                <a:ea typeface="微软雅黑"/>
              </a:rPr>
              <a:t>方法二：父级div定义 overflow: hidden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b="1">
                <a:solidFill>
                  <a:srgbClr val="000000"/>
                </a:solidFill>
                <a:latin typeface="微软雅黑"/>
                <a:ea typeface="微软雅黑"/>
              </a:rPr>
              <a:t>&lt;div class="over-flow"&gt;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b="1">
                <a:solidFill>
                  <a:srgbClr val="000000"/>
                </a:solidFill>
                <a:latin typeface="微软雅黑"/>
                <a:ea typeface="微软雅黑"/>
              </a:rPr>
              <a:t>    &lt;div class="div1"&gt;1&lt;/div&gt;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b="1">
                <a:solidFill>
                  <a:srgbClr val="000000"/>
                </a:solidFill>
                <a:latin typeface="微软雅黑"/>
                <a:ea typeface="微软雅黑"/>
              </a:rPr>
              <a:t>    &lt;div class="div2"&gt;2&lt;/div&gt;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b="1">
                <a:solidFill>
                  <a:srgbClr val="000000"/>
                </a:solidFill>
                <a:latin typeface="微软雅黑"/>
                <a:ea typeface="微软雅黑"/>
              </a:rPr>
              <a:t>    &lt;div class="div3"&gt;3&lt;/div&gt;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b="1">
                <a:solidFill>
                  <a:srgbClr val="000000"/>
                </a:solidFill>
                <a:latin typeface="微软雅黑"/>
                <a:ea typeface="微软雅黑"/>
              </a:rPr>
              <a:t>&lt;/div&gt;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b="1">
                <a:solidFill>
                  <a:srgbClr val="000000"/>
                </a:solidFill>
                <a:latin typeface="微软雅黑"/>
                <a:ea typeface="微软雅黑"/>
              </a:rPr>
              <a:t>CSS：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b="1">
                <a:solidFill>
                  <a:srgbClr val="000000"/>
                </a:solidFill>
                <a:latin typeface="微软雅黑"/>
                <a:ea typeface="微软雅黑"/>
              </a:rPr>
              <a:t>.over-flow{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b="1">
                <a:solidFill>
                  <a:srgbClr val="000000"/>
                </a:solidFill>
                <a:latin typeface="微软雅黑"/>
                <a:ea typeface="微软雅黑"/>
              </a:rPr>
              <a:t>    overflow: hidden; 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b="1">
                <a:solidFill>
                  <a:srgbClr val="000000"/>
                </a:solidFill>
                <a:latin typeface="微软雅黑"/>
                <a:ea typeface="微软雅黑"/>
              </a:rPr>
              <a:t>}</a:t>
            </a:r>
            <a:endParaRPr/>
          </a:p>
        </p:txBody>
      </p:sp>
      <p:pic>
        <p:nvPicPr>
          <p:cNvPr id="201" name="图片 200"/>
          <p:cNvPicPr/>
          <p:nvPr/>
        </p:nvPicPr>
        <p:blipFill>
          <a:blip r:embed="rId3"/>
          <a:stretch>
            <a:fillRect/>
          </a:stretch>
        </p:blipFill>
        <p:spPr>
          <a:xfrm>
            <a:off x="4752000" y="288000"/>
            <a:ext cx="4142880" cy="240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98">
                                            <p:txEl>
                                              <p:p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674000"/>
            <a:ext cx="6007680" cy="1472760"/>
          </a:xfrm>
          <a:prstGeom prst="rect">
            <a:avLst/>
          </a:prstGeom>
          <a:ln w="12600">
            <a:noFill/>
          </a:ln>
        </p:spPr>
      </p:pic>
      <p:sp>
        <p:nvSpPr>
          <p:cNvPr id="203" name="CustomShape 1"/>
          <p:cNvSpPr/>
          <p:nvPr/>
        </p:nvSpPr>
        <p:spPr>
          <a:xfrm rot="21599400">
            <a:off x="92160" y="1628280"/>
            <a:ext cx="6171840" cy="156312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en-US" sz="4800" b="1">
                <a:solidFill>
                  <a:srgbClr val="FFFFFF"/>
                </a:solidFill>
                <a:latin typeface="微软雅黑"/>
                <a:ea typeface="微软雅黑"/>
              </a:rPr>
              <a:t>03.SCSS的独特语法</a:t>
            </a:r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6076440" y="1674000"/>
            <a:ext cx="3282840" cy="1472760"/>
          </a:xfrm>
          <a:prstGeom prst="rect">
            <a:avLst/>
          </a:prstGeom>
          <a:solidFill>
            <a:srgbClr val="A6AAA9"/>
          </a:solidFill>
          <a:ln w="12600">
            <a:noFill/>
          </a:ln>
        </p:spPr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621360" y="3120120"/>
            <a:ext cx="8052840" cy="1899000"/>
          </a:xfrm>
          <a:prstGeom prst="rect">
            <a:avLst/>
          </a:prstGeom>
          <a:solidFill>
            <a:srgbClr val="EAEAEA"/>
          </a:solidFill>
          <a:ln w="9360">
            <a:noFill/>
          </a:ln>
        </p:spPr>
      </p:sp>
      <p:sp>
        <p:nvSpPr>
          <p:cNvPr id="206" name="CustomShape 2"/>
          <p:cNvSpPr/>
          <p:nvPr/>
        </p:nvSpPr>
        <p:spPr>
          <a:xfrm>
            <a:off x="142560" y="65520"/>
            <a:ext cx="2159640" cy="71172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FF6600"/>
                </a:solidFill>
                <a:latin typeface="微软雅黑"/>
                <a:ea typeface="微软雅黑"/>
              </a:rPr>
              <a:t>变量</a:t>
            </a:r>
            <a:endParaRPr/>
          </a:p>
        </p:txBody>
      </p:sp>
      <p:sp>
        <p:nvSpPr>
          <p:cNvPr id="207" name="CustomShape 3"/>
          <p:cNvSpPr/>
          <p:nvPr/>
        </p:nvSpPr>
        <p:spPr>
          <a:xfrm>
            <a:off x="642960" y="844920"/>
            <a:ext cx="8052840" cy="2024640"/>
          </a:xfrm>
          <a:prstGeom prst="rect">
            <a:avLst/>
          </a:prstGeom>
          <a:solidFill>
            <a:srgbClr val="EAEAEA"/>
          </a:solidFill>
          <a:ln w="9360">
            <a:noFill/>
          </a:ln>
        </p:spPr>
      </p:sp>
      <p:pic>
        <p:nvPicPr>
          <p:cNvPr id="208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875880" y="1706760"/>
            <a:ext cx="2653920" cy="1053720"/>
          </a:xfrm>
          <a:prstGeom prst="rect">
            <a:avLst/>
          </a:prstGeom>
          <a:ln>
            <a:noFill/>
          </a:ln>
        </p:spPr>
      </p:pic>
      <p:pic>
        <p:nvPicPr>
          <p:cNvPr id="209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5212440" y="1706760"/>
            <a:ext cx="2082600" cy="812520"/>
          </a:xfrm>
          <a:prstGeom prst="rect">
            <a:avLst/>
          </a:prstGeom>
          <a:ln>
            <a:noFill/>
          </a:ln>
        </p:spPr>
      </p:pic>
      <p:sp>
        <p:nvSpPr>
          <p:cNvPr id="210" name="CustomShape 4"/>
          <p:cNvSpPr/>
          <p:nvPr/>
        </p:nvSpPr>
        <p:spPr>
          <a:xfrm>
            <a:off x="788760" y="1155960"/>
            <a:ext cx="2358000" cy="33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A6A6A6"/>
                </a:solidFill>
                <a:latin typeface="Microsoft YaHei"/>
                <a:ea typeface="Microsoft YaHei"/>
              </a:rPr>
              <a:t>// Scss</a:t>
            </a:r>
            <a:endParaRPr/>
          </a:p>
        </p:txBody>
      </p:sp>
      <p:sp>
        <p:nvSpPr>
          <p:cNvPr id="211" name="CustomShape 5"/>
          <p:cNvSpPr/>
          <p:nvPr/>
        </p:nvSpPr>
        <p:spPr>
          <a:xfrm>
            <a:off x="5083200" y="1152000"/>
            <a:ext cx="2358000" cy="33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A6A6A6"/>
                </a:solidFill>
                <a:latin typeface="Microsoft YaHei"/>
                <a:ea typeface="Microsoft YaHei"/>
              </a:rPr>
              <a:t>// 编译后css</a:t>
            </a:r>
            <a:endParaRPr/>
          </a:p>
        </p:txBody>
      </p:sp>
      <p:sp>
        <p:nvSpPr>
          <p:cNvPr id="212" name="CustomShape 6"/>
          <p:cNvSpPr/>
          <p:nvPr/>
        </p:nvSpPr>
        <p:spPr>
          <a:xfrm>
            <a:off x="675360" y="3033360"/>
            <a:ext cx="1772640" cy="85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000000"/>
                </a:solidFill>
                <a:latin typeface="Microsoft YaHei"/>
                <a:ea typeface="Microsoft YaHei"/>
              </a:rPr>
              <a:t>默认变量：</a:t>
            </a:r>
            <a:endParaRPr/>
          </a:p>
        </p:txBody>
      </p:sp>
      <p:sp>
        <p:nvSpPr>
          <p:cNvPr id="213" name="CustomShape 7"/>
          <p:cNvSpPr/>
          <p:nvPr/>
        </p:nvSpPr>
        <p:spPr>
          <a:xfrm>
            <a:off x="784800" y="3372480"/>
            <a:ext cx="2358000" cy="33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A6A6A6"/>
                </a:solidFill>
                <a:latin typeface="Microsoft YaHei"/>
                <a:ea typeface="Microsoft YaHei"/>
              </a:rPr>
              <a:t>// Scss</a:t>
            </a:r>
            <a:endParaRPr/>
          </a:p>
        </p:txBody>
      </p:sp>
      <p:sp>
        <p:nvSpPr>
          <p:cNvPr id="214" name="CustomShape 8"/>
          <p:cNvSpPr/>
          <p:nvPr/>
        </p:nvSpPr>
        <p:spPr>
          <a:xfrm>
            <a:off x="5079240" y="3368520"/>
            <a:ext cx="2358000" cy="33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A6A6A6"/>
                </a:solidFill>
                <a:latin typeface="Microsoft YaHei"/>
                <a:ea typeface="Microsoft YaHei"/>
              </a:rPr>
              <a:t>// 编译后css</a:t>
            </a:r>
            <a:endParaRPr/>
          </a:p>
        </p:txBody>
      </p:sp>
      <p:pic>
        <p:nvPicPr>
          <p:cNvPr id="215" name="图片 13"/>
          <p:cNvPicPr/>
          <p:nvPr/>
        </p:nvPicPr>
        <p:blipFill>
          <a:blip r:embed="rId4"/>
          <a:stretch>
            <a:fillRect/>
          </a:stretch>
        </p:blipFill>
        <p:spPr>
          <a:xfrm>
            <a:off x="836640" y="3942720"/>
            <a:ext cx="3479400" cy="1028520"/>
          </a:xfrm>
          <a:prstGeom prst="rect">
            <a:avLst/>
          </a:prstGeom>
          <a:ln>
            <a:noFill/>
          </a:ln>
        </p:spPr>
      </p:pic>
      <p:pic>
        <p:nvPicPr>
          <p:cNvPr id="216" name="图片 14"/>
          <p:cNvPicPr/>
          <p:nvPr/>
        </p:nvPicPr>
        <p:blipFill>
          <a:blip r:embed="rId5"/>
          <a:stretch>
            <a:fillRect/>
          </a:stretch>
        </p:blipFill>
        <p:spPr>
          <a:xfrm>
            <a:off x="5212440" y="3958200"/>
            <a:ext cx="2120400" cy="799920"/>
          </a:xfrm>
          <a:prstGeom prst="rect">
            <a:avLst/>
          </a:prstGeom>
          <a:ln>
            <a:noFill/>
          </a:ln>
        </p:spPr>
      </p:pic>
      <p:sp>
        <p:nvSpPr>
          <p:cNvPr id="217" name="CustomShape 9"/>
          <p:cNvSpPr/>
          <p:nvPr/>
        </p:nvSpPr>
        <p:spPr>
          <a:xfrm>
            <a:off x="1488960" y="144720"/>
            <a:ext cx="4847040" cy="85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000000"/>
                </a:solidFill>
                <a:latin typeface="Microsoft YaHei"/>
                <a:ea typeface="Microsoft YaHei"/>
              </a:rPr>
              <a:t>Sass 使用美元符号“</a:t>
            </a:r>
            <a:r>
              <a:rPr lang="en-US" sz="2000" b="1">
                <a:solidFill>
                  <a:srgbClr val="BA387A"/>
                </a:solidFill>
                <a:latin typeface="Microsoft YaHei"/>
                <a:ea typeface="Microsoft YaHei"/>
              </a:rPr>
              <a:t>$</a:t>
            </a:r>
            <a:r>
              <a:rPr lang="en-US" sz="2000" b="1">
                <a:solidFill>
                  <a:srgbClr val="000000"/>
                </a:solidFill>
                <a:latin typeface="Microsoft YaHei"/>
                <a:ea typeface="Microsoft YaHei"/>
              </a:rPr>
              <a:t>”来声明变量。</a:t>
            </a:r>
            <a:endParaRPr/>
          </a:p>
        </p:txBody>
      </p:sp>
      <p:sp>
        <p:nvSpPr>
          <p:cNvPr id="218" name="CustomShape 10"/>
          <p:cNvSpPr/>
          <p:nvPr/>
        </p:nvSpPr>
        <p:spPr>
          <a:xfrm>
            <a:off x="678600" y="781200"/>
            <a:ext cx="1697400" cy="85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000000"/>
                </a:solidFill>
                <a:latin typeface="Microsoft YaHei"/>
                <a:ea typeface="Microsoft YaHei"/>
              </a:rPr>
              <a:t>普通变量：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42560" y="65520"/>
            <a:ext cx="6129720" cy="71172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FF6600"/>
                </a:solidFill>
                <a:latin typeface="微软雅黑"/>
                <a:ea typeface="微软雅黑"/>
              </a:rPr>
              <a:t>全局变量&amp;局部变量</a:t>
            </a:r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619200" y="794160"/>
            <a:ext cx="8052840" cy="4279320"/>
          </a:xfrm>
          <a:prstGeom prst="rect">
            <a:avLst/>
          </a:prstGeom>
          <a:solidFill>
            <a:srgbClr val="EAEAEA"/>
          </a:solidFill>
          <a:ln w="9360">
            <a:noFill/>
          </a:ln>
        </p:spPr>
      </p:sp>
      <p:sp>
        <p:nvSpPr>
          <p:cNvPr id="221" name="CustomShape 3"/>
          <p:cNvSpPr/>
          <p:nvPr/>
        </p:nvSpPr>
        <p:spPr>
          <a:xfrm>
            <a:off x="765000" y="880560"/>
            <a:ext cx="2358000" cy="33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A6A6A6"/>
                </a:solidFill>
                <a:latin typeface="Microsoft YaHei"/>
                <a:ea typeface="Microsoft YaHei"/>
              </a:rPr>
              <a:t>// Scss</a:t>
            </a:r>
            <a:endParaRPr/>
          </a:p>
        </p:txBody>
      </p:sp>
      <p:sp>
        <p:nvSpPr>
          <p:cNvPr id="222" name="CustomShape 4"/>
          <p:cNvSpPr/>
          <p:nvPr/>
        </p:nvSpPr>
        <p:spPr>
          <a:xfrm>
            <a:off x="5059440" y="876600"/>
            <a:ext cx="2358000" cy="33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A6A6A6"/>
                </a:solidFill>
                <a:latin typeface="Microsoft YaHei"/>
                <a:ea typeface="Microsoft YaHei"/>
              </a:rPr>
              <a:t>// 编译后css</a:t>
            </a:r>
            <a:endParaRPr/>
          </a:p>
        </p:txBody>
      </p:sp>
      <p:pic>
        <p:nvPicPr>
          <p:cNvPr id="223" name="图片 20"/>
          <p:cNvPicPr/>
          <p:nvPr/>
        </p:nvPicPr>
        <p:blipFill>
          <a:blip r:embed="rId2"/>
          <a:stretch>
            <a:fillRect/>
          </a:stretch>
        </p:blipFill>
        <p:spPr>
          <a:xfrm>
            <a:off x="823680" y="1549800"/>
            <a:ext cx="3644640" cy="3263400"/>
          </a:xfrm>
          <a:prstGeom prst="rect">
            <a:avLst/>
          </a:prstGeom>
          <a:ln>
            <a:noFill/>
          </a:ln>
        </p:spPr>
      </p:pic>
      <p:pic>
        <p:nvPicPr>
          <p:cNvPr id="224" name="图片 21"/>
          <p:cNvPicPr/>
          <p:nvPr/>
        </p:nvPicPr>
        <p:blipFill>
          <a:blip r:embed="rId3"/>
          <a:stretch>
            <a:fillRect/>
          </a:stretch>
        </p:blipFill>
        <p:spPr>
          <a:xfrm>
            <a:off x="5095080" y="1582200"/>
            <a:ext cx="1688760" cy="222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42560" y="65520"/>
            <a:ext cx="1297080" cy="71172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FF6600"/>
                </a:solidFill>
                <a:latin typeface="微软雅黑"/>
                <a:ea typeface="微软雅黑"/>
              </a:rPr>
              <a:t>嵌套</a:t>
            </a:r>
            <a:endParaRPr/>
          </a:p>
        </p:txBody>
      </p:sp>
      <p:sp>
        <p:nvSpPr>
          <p:cNvPr id="226" name="CustomShape 2"/>
          <p:cNvSpPr/>
          <p:nvPr/>
        </p:nvSpPr>
        <p:spPr>
          <a:xfrm>
            <a:off x="1656000" y="172080"/>
            <a:ext cx="7416000" cy="85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000000"/>
                </a:solidFill>
                <a:latin typeface="Microsoft YaHei"/>
                <a:ea typeface="Microsoft YaHei"/>
              </a:rPr>
              <a:t>Sass的嵌套分为三种：选择器嵌套、属性嵌套、伪类嵌套。</a:t>
            </a:r>
            <a:endParaRPr/>
          </a:p>
        </p:txBody>
      </p:sp>
      <p:sp>
        <p:nvSpPr>
          <p:cNvPr id="227" name="CustomShape 3"/>
          <p:cNvSpPr/>
          <p:nvPr/>
        </p:nvSpPr>
        <p:spPr>
          <a:xfrm>
            <a:off x="524160" y="863640"/>
            <a:ext cx="8052840" cy="4043880"/>
          </a:xfrm>
          <a:prstGeom prst="rect">
            <a:avLst/>
          </a:prstGeom>
          <a:solidFill>
            <a:srgbClr val="EAEAEA"/>
          </a:solidFill>
          <a:ln w="9360">
            <a:noFill/>
          </a:ln>
        </p:spPr>
      </p:sp>
      <p:sp>
        <p:nvSpPr>
          <p:cNvPr id="228" name="CustomShape 4"/>
          <p:cNvSpPr/>
          <p:nvPr/>
        </p:nvSpPr>
        <p:spPr>
          <a:xfrm>
            <a:off x="669960" y="1632960"/>
            <a:ext cx="2358000" cy="33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A6A6A6"/>
                </a:solidFill>
                <a:latin typeface="Microsoft YaHei"/>
                <a:ea typeface="Microsoft YaHei"/>
              </a:rPr>
              <a:t>// Html</a:t>
            </a:r>
            <a:endParaRPr/>
          </a:p>
        </p:txBody>
      </p:sp>
      <p:sp>
        <p:nvSpPr>
          <p:cNvPr id="229" name="CustomShape 5"/>
          <p:cNvSpPr/>
          <p:nvPr/>
        </p:nvSpPr>
        <p:spPr>
          <a:xfrm>
            <a:off x="3889800" y="1629000"/>
            <a:ext cx="2358000" cy="33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A6A6A6"/>
                </a:solidFill>
                <a:latin typeface="Microsoft YaHei"/>
                <a:ea typeface="Microsoft YaHei"/>
              </a:rPr>
              <a:t>// Css</a:t>
            </a:r>
            <a:endParaRPr/>
          </a:p>
        </p:txBody>
      </p:sp>
      <p:pic>
        <p:nvPicPr>
          <p:cNvPr id="230" name="图片 11"/>
          <p:cNvPicPr/>
          <p:nvPr/>
        </p:nvPicPr>
        <p:blipFill>
          <a:blip r:embed="rId2"/>
          <a:stretch>
            <a:fillRect/>
          </a:stretch>
        </p:blipFill>
        <p:spPr>
          <a:xfrm>
            <a:off x="689400" y="2340720"/>
            <a:ext cx="2653920" cy="1752120"/>
          </a:xfrm>
          <a:prstGeom prst="rect">
            <a:avLst/>
          </a:prstGeom>
          <a:ln>
            <a:noFill/>
          </a:ln>
        </p:spPr>
      </p:pic>
      <p:pic>
        <p:nvPicPr>
          <p:cNvPr id="231" name="图片 12"/>
          <p:cNvPicPr/>
          <p:nvPr/>
        </p:nvPicPr>
        <p:blipFill>
          <a:blip r:embed="rId3"/>
          <a:stretch>
            <a:fillRect/>
          </a:stretch>
        </p:blipFill>
        <p:spPr>
          <a:xfrm>
            <a:off x="3889080" y="2309400"/>
            <a:ext cx="1599840" cy="1777680"/>
          </a:xfrm>
          <a:prstGeom prst="rect">
            <a:avLst/>
          </a:prstGeom>
          <a:ln>
            <a:noFill/>
          </a:ln>
        </p:spPr>
      </p:pic>
      <p:pic>
        <p:nvPicPr>
          <p:cNvPr id="232" name="图片 13"/>
          <p:cNvPicPr/>
          <p:nvPr/>
        </p:nvPicPr>
        <p:blipFill>
          <a:blip r:embed="rId4"/>
          <a:stretch>
            <a:fillRect/>
          </a:stretch>
        </p:blipFill>
        <p:spPr>
          <a:xfrm>
            <a:off x="6472080" y="2289960"/>
            <a:ext cx="1904760" cy="2285640"/>
          </a:xfrm>
          <a:prstGeom prst="rect">
            <a:avLst/>
          </a:prstGeom>
          <a:ln>
            <a:noFill/>
          </a:ln>
        </p:spPr>
      </p:pic>
      <p:sp>
        <p:nvSpPr>
          <p:cNvPr id="233" name="CustomShape 6"/>
          <p:cNvSpPr/>
          <p:nvPr/>
        </p:nvSpPr>
        <p:spPr>
          <a:xfrm>
            <a:off x="6386760" y="1625400"/>
            <a:ext cx="2358000" cy="33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A6A6A6"/>
                </a:solidFill>
                <a:latin typeface="Microsoft YaHei"/>
                <a:ea typeface="Microsoft YaHei"/>
              </a:rPr>
              <a:t>// Scss</a:t>
            </a:r>
            <a:endParaRPr/>
          </a:p>
        </p:txBody>
      </p:sp>
      <p:sp>
        <p:nvSpPr>
          <p:cNvPr id="234" name="CustomShape 7"/>
          <p:cNvSpPr/>
          <p:nvPr/>
        </p:nvSpPr>
        <p:spPr>
          <a:xfrm>
            <a:off x="615960" y="863640"/>
            <a:ext cx="192060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000000"/>
                </a:solidFill>
                <a:latin typeface="Microsoft YaHei"/>
                <a:ea typeface="Microsoft YaHei"/>
              </a:rPr>
              <a:t>选择器嵌套：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42560" y="65520"/>
            <a:ext cx="1297080" cy="71172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FF6600"/>
                </a:solidFill>
                <a:latin typeface="微软雅黑"/>
                <a:ea typeface="微软雅黑"/>
              </a:rPr>
              <a:t>嵌套</a:t>
            </a:r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1656000" y="172080"/>
            <a:ext cx="7344000" cy="85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000000"/>
                </a:solidFill>
                <a:latin typeface="Microsoft YaHei"/>
                <a:ea typeface="Microsoft YaHei"/>
              </a:rPr>
              <a:t>Sass的嵌套分为三种：选择器嵌套、属性嵌套、伪类嵌套。</a:t>
            </a:r>
            <a:endParaRPr/>
          </a:p>
        </p:txBody>
      </p:sp>
      <p:sp>
        <p:nvSpPr>
          <p:cNvPr id="237" name="CustomShape 3"/>
          <p:cNvSpPr/>
          <p:nvPr/>
        </p:nvSpPr>
        <p:spPr>
          <a:xfrm>
            <a:off x="424440" y="802080"/>
            <a:ext cx="8430120" cy="776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000000"/>
                </a:solidFill>
                <a:latin typeface="Microsoft YaHei"/>
                <a:ea typeface="Microsoft YaHei"/>
              </a:rPr>
              <a:t>Css有一些属性前缀相同，只是后缀不一样，比如：border-top/border-right，还有margin、padding、font等属性。可以使用：</a:t>
            </a:r>
            <a:endParaRPr/>
          </a:p>
        </p:txBody>
      </p:sp>
      <p:sp>
        <p:nvSpPr>
          <p:cNvPr id="238" name="CustomShape 4"/>
          <p:cNvSpPr/>
          <p:nvPr/>
        </p:nvSpPr>
        <p:spPr>
          <a:xfrm>
            <a:off x="576000" y="1792080"/>
            <a:ext cx="8052840" cy="3247560"/>
          </a:xfrm>
          <a:prstGeom prst="rect">
            <a:avLst/>
          </a:prstGeom>
          <a:solidFill>
            <a:srgbClr val="EAEAEA"/>
          </a:solidFill>
          <a:ln w="9360">
            <a:noFill/>
          </a:ln>
        </p:spPr>
      </p:sp>
      <p:sp>
        <p:nvSpPr>
          <p:cNvPr id="239" name="CustomShape 5"/>
          <p:cNvSpPr/>
          <p:nvPr/>
        </p:nvSpPr>
        <p:spPr>
          <a:xfrm>
            <a:off x="980640" y="2352960"/>
            <a:ext cx="2358000" cy="33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A6A6A6"/>
                </a:solidFill>
                <a:latin typeface="Microsoft YaHei"/>
                <a:ea typeface="Microsoft YaHei"/>
              </a:rPr>
              <a:t>// Css</a:t>
            </a:r>
            <a:endParaRPr/>
          </a:p>
        </p:txBody>
      </p:sp>
      <p:sp>
        <p:nvSpPr>
          <p:cNvPr id="240" name="CustomShape 6"/>
          <p:cNvSpPr/>
          <p:nvPr/>
        </p:nvSpPr>
        <p:spPr>
          <a:xfrm>
            <a:off x="5138280" y="2349000"/>
            <a:ext cx="2358000" cy="33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rgbClr val="A6A6A6"/>
                </a:solidFill>
                <a:latin typeface="Microsoft YaHei"/>
                <a:ea typeface="Microsoft YaHei"/>
              </a:rPr>
              <a:t>// Scss</a:t>
            </a:r>
            <a:endParaRPr/>
          </a:p>
        </p:txBody>
      </p:sp>
      <p:sp>
        <p:nvSpPr>
          <p:cNvPr id="241" name="CustomShape 7"/>
          <p:cNvSpPr/>
          <p:nvPr/>
        </p:nvSpPr>
        <p:spPr>
          <a:xfrm>
            <a:off x="743040" y="1798920"/>
            <a:ext cx="1992960" cy="85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000000"/>
                </a:solidFill>
                <a:latin typeface="Microsoft YaHei"/>
                <a:ea typeface="Microsoft YaHei"/>
              </a:rPr>
              <a:t>属性嵌套：</a:t>
            </a:r>
            <a:endParaRPr/>
          </a:p>
        </p:txBody>
      </p:sp>
      <p:pic>
        <p:nvPicPr>
          <p:cNvPr id="242" name="图片 21"/>
          <p:cNvPicPr/>
          <p:nvPr/>
        </p:nvPicPr>
        <p:blipFill>
          <a:blip r:embed="rId2"/>
          <a:stretch>
            <a:fillRect/>
          </a:stretch>
        </p:blipFill>
        <p:spPr>
          <a:xfrm>
            <a:off x="1011960" y="3160080"/>
            <a:ext cx="3606480" cy="1002960"/>
          </a:xfrm>
          <a:prstGeom prst="rect">
            <a:avLst/>
          </a:prstGeom>
          <a:ln>
            <a:noFill/>
          </a:ln>
        </p:spPr>
      </p:pic>
      <p:pic>
        <p:nvPicPr>
          <p:cNvPr id="243" name="图片 22"/>
          <p:cNvPicPr/>
          <p:nvPr/>
        </p:nvPicPr>
        <p:blipFill>
          <a:blip r:embed="rId3"/>
          <a:stretch>
            <a:fillRect/>
          </a:stretch>
        </p:blipFill>
        <p:spPr>
          <a:xfrm>
            <a:off x="5138280" y="3179880"/>
            <a:ext cx="2793600" cy="1523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42560" y="65520"/>
            <a:ext cx="1297080" cy="71172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FF6600"/>
                </a:solidFill>
                <a:latin typeface="微软雅黑"/>
                <a:ea typeface="微软雅黑"/>
              </a:rPr>
              <a:t>嵌套</a:t>
            </a:r>
            <a:endParaRPr/>
          </a:p>
        </p:txBody>
      </p:sp>
      <p:sp>
        <p:nvSpPr>
          <p:cNvPr id="245" name="CustomShape 2"/>
          <p:cNvSpPr/>
          <p:nvPr/>
        </p:nvSpPr>
        <p:spPr>
          <a:xfrm>
            <a:off x="1656000" y="172080"/>
            <a:ext cx="7344000" cy="85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000000"/>
                </a:solidFill>
                <a:latin typeface="Microsoft YaHei"/>
                <a:ea typeface="Microsoft YaHei"/>
              </a:rPr>
              <a:t>Sass的嵌套分为三种：选择器嵌套、属性嵌套、伪类嵌套。</a:t>
            </a:r>
            <a:endParaRPr/>
          </a:p>
        </p:txBody>
      </p:sp>
      <p:sp>
        <p:nvSpPr>
          <p:cNvPr id="246" name="CustomShape 3"/>
          <p:cNvSpPr/>
          <p:nvPr/>
        </p:nvSpPr>
        <p:spPr>
          <a:xfrm>
            <a:off x="459000" y="647640"/>
            <a:ext cx="84301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000000"/>
                </a:solidFill>
                <a:latin typeface="Microsoft YaHei"/>
                <a:ea typeface="Microsoft YaHei"/>
              </a:rPr>
              <a:t>伪类嵌套和属性嵌套非常类似，不过它需要借助`&amp;`符号一起配合使用。</a:t>
            </a:r>
            <a:endParaRPr/>
          </a:p>
        </p:txBody>
      </p:sp>
      <p:sp>
        <p:nvSpPr>
          <p:cNvPr id="247" name="CustomShape 4"/>
          <p:cNvSpPr/>
          <p:nvPr/>
        </p:nvSpPr>
        <p:spPr>
          <a:xfrm>
            <a:off x="524160" y="1204560"/>
            <a:ext cx="8052840" cy="3849480"/>
          </a:xfrm>
          <a:prstGeom prst="rect">
            <a:avLst/>
          </a:prstGeom>
          <a:solidFill>
            <a:srgbClr val="EAEAEA"/>
          </a:solidFill>
          <a:ln w="9360">
            <a:noFill/>
          </a:ln>
        </p:spPr>
      </p:sp>
      <p:sp>
        <p:nvSpPr>
          <p:cNvPr id="248" name="CustomShape 5"/>
          <p:cNvSpPr/>
          <p:nvPr/>
        </p:nvSpPr>
        <p:spPr>
          <a:xfrm>
            <a:off x="743040" y="1665360"/>
            <a:ext cx="2358000" cy="33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A6A6A6"/>
                </a:solidFill>
                <a:latin typeface="Microsoft YaHei"/>
                <a:ea typeface="Microsoft YaHei"/>
              </a:rPr>
              <a:t>// Scss</a:t>
            </a:r>
            <a:endParaRPr/>
          </a:p>
        </p:txBody>
      </p:sp>
      <p:sp>
        <p:nvSpPr>
          <p:cNvPr id="249" name="CustomShape 6"/>
          <p:cNvSpPr/>
          <p:nvPr/>
        </p:nvSpPr>
        <p:spPr>
          <a:xfrm>
            <a:off x="4711680" y="1705680"/>
            <a:ext cx="2358000" cy="33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A6A6A6"/>
                </a:solidFill>
                <a:latin typeface="Microsoft YaHei"/>
                <a:ea typeface="Microsoft YaHei"/>
              </a:rPr>
              <a:t>// 编译后css</a:t>
            </a:r>
            <a:endParaRPr/>
          </a:p>
        </p:txBody>
      </p:sp>
      <p:sp>
        <p:nvSpPr>
          <p:cNvPr id="250" name="CustomShape 7"/>
          <p:cNvSpPr/>
          <p:nvPr/>
        </p:nvSpPr>
        <p:spPr>
          <a:xfrm>
            <a:off x="524160" y="1204560"/>
            <a:ext cx="3003840" cy="85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000000"/>
                </a:solidFill>
                <a:latin typeface="Microsoft YaHei"/>
                <a:ea typeface="Microsoft YaHei"/>
              </a:rPr>
              <a:t>伪类嵌套：</a:t>
            </a:r>
            <a:endParaRPr/>
          </a:p>
        </p:txBody>
      </p:sp>
      <p:pic>
        <p:nvPicPr>
          <p:cNvPr id="251" name="图片 15"/>
          <p:cNvPicPr/>
          <p:nvPr/>
        </p:nvPicPr>
        <p:blipFill>
          <a:blip r:embed="rId2"/>
          <a:stretch>
            <a:fillRect/>
          </a:stretch>
        </p:blipFill>
        <p:spPr>
          <a:xfrm>
            <a:off x="763920" y="2113920"/>
            <a:ext cx="2273040" cy="2781000"/>
          </a:xfrm>
          <a:prstGeom prst="rect">
            <a:avLst/>
          </a:prstGeom>
          <a:ln>
            <a:noFill/>
          </a:ln>
        </p:spPr>
      </p:pic>
      <p:pic>
        <p:nvPicPr>
          <p:cNvPr id="252" name="图片 23"/>
          <p:cNvPicPr/>
          <p:nvPr/>
        </p:nvPicPr>
        <p:blipFill>
          <a:blip r:embed="rId3"/>
          <a:stretch>
            <a:fillRect/>
          </a:stretch>
        </p:blipFill>
        <p:spPr>
          <a:xfrm>
            <a:off x="4728240" y="2217960"/>
            <a:ext cx="3454200" cy="2031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216000" y="112320"/>
            <a:ext cx="577080" cy="193068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FF6600"/>
                </a:solidFill>
                <a:latin typeface="微软雅黑"/>
                <a:ea typeface="微软雅黑"/>
              </a:rPr>
              <a:t>混合宏</a:t>
            </a:r>
            <a:endParaRPr/>
          </a:p>
        </p:txBody>
      </p:sp>
      <p:sp>
        <p:nvSpPr>
          <p:cNvPr id="254" name="CustomShape 2"/>
          <p:cNvSpPr/>
          <p:nvPr/>
        </p:nvSpPr>
        <p:spPr>
          <a:xfrm>
            <a:off x="1018440" y="123480"/>
            <a:ext cx="3683160" cy="4887000"/>
          </a:xfrm>
          <a:prstGeom prst="rect">
            <a:avLst/>
          </a:prstGeom>
          <a:solidFill>
            <a:srgbClr val="EAEAEA"/>
          </a:solidFill>
          <a:ln w="9360">
            <a:noFill/>
          </a:ln>
        </p:spPr>
      </p:sp>
      <p:sp>
        <p:nvSpPr>
          <p:cNvPr id="255" name="CustomShape 3"/>
          <p:cNvSpPr/>
          <p:nvPr/>
        </p:nvSpPr>
        <p:spPr>
          <a:xfrm>
            <a:off x="1209240" y="249480"/>
            <a:ext cx="2358000" cy="33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A6A6A6"/>
                </a:solidFill>
                <a:latin typeface="Microsoft YaHei"/>
                <a:ea typeface="Microsoft YaHei"/>
              </a:rPr>
              <a:t>// 声明</a:t>
            </a:r>
            <a:endParaRPr/>
          </a:p>
        </p:txBody>
      </p:sp>
      <p:sp>
        <p:nvSpPr>
          <p:cNvPr id="256" name="CustomShape 4"/>
          <p:cNvSpPr/>
          <p:nvPr/>
        </p:nvSpPr>
        <p:spPr>
          <a:xfrm>
            <a:off x="1183680" y="3401280"/>
            <a:ext cx="2358000" cy="33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A6A6A6"/>
                </a:solidFill>
                <a:latin typeface="Microsoft YaHei"/>
                <a:ea typeface="Microsoft YaHei"/>
              </a:rPr>
              <a:t>// 编译后css</a:t>
            </a:r>
            <a:endParaRPr/>
          </a:p>
        </p:txBody>
      </p:sp>
      <p:pic>
        <p:nvPicPr>
          <p:cNvPr id="257" name="图片 19"/>
          <p:cNvPicPr/>
          <p:nvPr/>
        </p:nvPicPr>
        <p:blipFill>
          <a:blip r:embed="rId2"/>
          <a:stretch>
            <a:fillRect/>
          </a:stretch>
        </p:blipFill>
        <p:spPr>
          <a:xfrm>
            <a:off x="1247760" y="800640"/>
            <a:ext cx="3225600" cy="1041120"/>
          </a:xfrm>
          <a:prstGeom prst="rect">
            <a:avLst/>
          </a:prstGeom>
          <a:ln>
            <a:noFill/>
          </a:ln>
        </p:spPr>
      </p:pic>
      <p:pic>
        <p:nvPicPr>
          <p:cNvPr id="258" name="图片 20"/>
          <p:cNvPicPr/>
          <p:nvPr/>
        </p:nvPicPr>
        <p:blipFill>
          <a:blip r:embed="rId3"/>
          <a:stretch>
            <a:fillRect/>
          </a:stretch>
        </p:blipFill>
        <p:spPr>
          <a:xfrm>
            <a:off x="1235160" y="2464200"/>
            <a:ext cx="2806200" cy="761760"/>
          </a:xfrm>
          <a:prstGeom prst="rect">
            <a:avLst/>
          </a:prstGeom>
          <a:ln>
            <a:noFill/>
          </a:ln>
        </p:spPr>
      </p:pic>
      <p:pic>
        <p:nvPicPr>
          <p:cNvPr id="259" name="图片 21"/>
          <p:cNvPicPr/>
          <p:nvPr/>
        </p:nvPicPr>
        <p:blipFill>
          <a:blip r:embed="rId4"/>
          <a:stretch>
            <a:fillRect/>
          </a:stretch>
        </p:blipFill>
        <p:spPr>
          <a:xfrm>
            <a:off x="1209240" y="3976920"/>
            <a:ext cx="2958840" cy="990360"/>
          </a:xfrm>
          <a:prstGeom prst="rect">
            <a:avLst/>
          </a:prstGeom>
          <a:ln>
            <a:noFill/>
          </a:ln>
        </p:spPr>
      </p:pic>
      <p:sp>
        <p:nvSpPr>
          <p:cNvPr id="260" name="CustomShape 5"/>
          <p:cNvSpPr/>
          <p:nvPr/>
        </p:nvSpPr>
        <p:spPr>
          <a:xfrm>
            <a:off x="1196640" y="1959120"/>
            <a:ext cx="2358000" cy="33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A6A6A6"/>
                </a:solidFill>
                <a:latin typeface="Microsoft YaHei"/>
                <a:ea typeface="Microsoft YaHei"/>
              </a:rPr>
              <a:t>// 调用</a:t>
            </a:r>
            <a:endParaRPr/>
          </a:p>
        </p:txBody>
      </p:sp>
      <p:sp>
        <p:nvSpPr>
          <p:cNvPr id="261" name="CustomShape 6"/>
          <p:cNvSpPr/>
          <p:nvPr/>
        </p:nvSpPr>
        <p:spPr>
          <a:xfrm>
            <a:off x="2954520" y="141840"/>
            <a:ext cx="1941480" cy="85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000000"/>
                </a:solidFill>
                <a:latin typeface="Microsoft YaHei"/>
                <a:ea typeface="Microsoft YaHei"/>
              </a:rPr>
              <a:t>声明&amp;调用：</a:t>
            </a:r>
            <a:endParaRPr/>
          </a:p>
        </p:txBody>
      </p:sp>
      <p:sp>
        <p:nvSpPr>
          <p:cNvPr id="262" name="CustomShape 7"/>
          <p:cNvSpPr/>
          <p:nvPr/>
        </p:nvSpPr>
        <p:spPr>
          <a:xfrm>
            <a:off x="5029200" y="109440"/>
            <a:ext cx="4005720" cy="4887000"/>
          </a:xfrm>
          <a:prstGeom prst="rect">
            <a:avLst/>
          </a:prstGeom>
          <a:solidFill>
            <a:srgbClr val="EAEAEA"/>
          </a:solidFill>
          <a:ln w="9360">
            <a:noFill/>
          </a:ln>
        </p:spPr>
      </p:sp>
      <p:sp>
        <p:nvSpPr>
          <p:cNvPr id="263" name="CustomShape 8"/>
          <p:cNvSpPr/>
          <p:nvPr/>
        </p:nvSpPr>
        <p:spPr>
          <a:xfrm>
            <a:off x="5217480" y="83160"/>
            <a:ext cx="2358000" cy="33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A6A6A6"/>
                </a:solidFill>
                <a:latin typeface="Microsoft YaHei"/>
                <a:ea typeface="Microsoft YaHei"/>
              </a:rPr>
              <a:t>// 声明</a:t>
            </a:r>
            <a:endParaRPr/>
          </a:p>
        </p:txBody>
      </p:sp>
      <p:sp>
        <p:nvSpPr>
          <p:cNvPr id="264" name="CustomShape 9"/>
          <p:cNvSpPr/>
          <p:nvPr/>
        </p:nvSpPr>
        <p:spPr>
          <a:xfrm>
            <a:off x="5191560" y="3234600"/>
            <a:ext cx="2358000" cy="33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A6A6A6"/>
                </a:solidFill>
                <a:latin typeface="Microsoft YaHei"/>
                <a:ea typeface="Microsoft YaHei"/>
              </a:rPr>
              <a:t>// 编译后css</a:t>
            </a:r>
            <a:endParaRPr/>
          </a:p>
        </p:txBody>
      </p:sp>
      <p:sp>
        <p:nvSpPr>
          <p:cNvPr id="265" name="CustomShape 10"/>
          <p:cNvSpPr/>
          <p:nvPr/>
        </p:nvSpPr>
        <p:spPr>
          <a:xfrm>
            <a:off x="5191560" y="1792440"/>
            <a:ext cx="2358000" cy="33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A6A6A6"/>
                </a:solidFill>
                <a:latin typeface="Microsoft YaHei"/>
                <a:ea typeface="Microsoft YaHei"/>
              </a:rPr>
              <a:t>// 调用，传一个</a:t>
            </a:r>
            <a:r>
              <a:rPr lang="en-US" sz="1600">
                <a:solidFill>
                  <a:srgbClr val="D10202"/>
                </a:solidFill>
                <a:latin typeface="Microsoft YaHei"/>
                <a:ea typeface="Microsoft YaHei"/>
              </a:rPr>
              <a:t>参数值</a:t>
            </a:r>
            <a:endParaRPr/>
          </a:p>
        </p:txBody>
      </p:sp>
      <p:sp>
        <p:nvSpPr>
          <p:cNvPr id="266" name="CustomShape 11"/>
          <p:cNvSpPr/>
          <p:nvPr/>
        </p:nvSpPr>
        <p:spPr>
          <a:xfrm>
            <a:off x="7959960" y="77040"/>
            <a:ext cx="1184040" cy="85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000000"/>
                </a:solidFill>
                <a:latin typeface="Microsoft YaHei"/>
                <a:ea typeface="Microsoft YaHei"/>
              </a:rPr>
              <a:t>传参：</a:t>
            </a:r>
            <a:endParaRPr/>
          </a:p>
        </p:txBody>
      </p:sp>
      <p:pic>
        <p:nvPicPr>
          <p:cNvPr id="267" name="图片 30"/>
          <p:cNvPicPr/>
          <p:nvPr/>
        </p:nvPicPr>
        <p:blipFill>
          <a:blip r:embed="rId5"/>
          <a:stretch>
            <a:fillRect/>
          </a:stretch>
        </p:blipFill>
        <p:spPr>
          <a:xfrm>
            <a:off x="5243040" y="635400"/>
            <a:ext cx="3327120" cy="1028520"/>
          </a:xfrm>
          <a:prstGeom prst="rect">
            <a:avLst/>
          </a:prstGeom>
          <a:ln>
            <a:noFill/>
          </a:ln>
        </p:spPr>
      </p:pic>
      <p:pic>
        <p:nvPicPr>
          <p:cNvPr id="268" name="图片 31"/>
          <p:cNvPicPr/>
          <p:nvPr/>
        </p:nvPicPr>
        <p:blipFill>
          <a:blip r:embed="rId6"/>
          <a:stretch>
            <a:fillRect/>
          </a:stretch>
        </p:blipFill>
        <p:spPr>
          <a:xfrm>
            <a:off x="5217480" y="2340720"/>
            <a:ext cx="3060360" cy="723600"/>
          </a:xfrm>
          <a:prstGeom prst="rect">
            <a:avLst/>
          </a:prstGeom>
          <a:ln>
            <a:noFill/>
          </a:ln>
        </p:spPr>
      </p:pic>
      <p:pic>
        <p:nvPicPr>
          <p:cNvPr id="269" name="图片 32"/>
          <p:cNvPicPr/>
          <p:nvPr/>
        </p:nvPicPr>
        <p:blipFill>
          <a:blip r:embed="rId7"/>
          <a:stretch>
            <a:fillRect/>
          </a:stretch>
        </p:blipFill>
        <p:spPr>
          <a:xfrm>
            <a:off x="5191560" y="3798720"/>
            <a:ext cx="2908080" cy="96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162000" y="145800"/>
            <a:ext cx="648360" cy="132120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FF6600"/>
                </a:solidFill>
                <a:latin typeface="微软雅黑"/>
                <a:ea typeface="微软雅黑"/>
              </a:rPr>
              <a:t>继承</a:t>
            </a:r>
            <a:endParaRPr/>
          </a:p>
        </p:txBody>
      </p:sp>
      <p:sp>
        <p:nvSpPr>
          <p:cNvPr id="271" name="CustomShape 2"/>
          <p:cNvSpPr/>
          <p:nvPr/>
        </p:nvSpPr>
        <p:spPr>
          <a:xfrm>
            <a:off x="1080000" y="157680"/>
            <a:ext cx="8052840" cy="4953600"/>
          </a:xfrm>
          <a:prstGeom prst="rect">
            <a:avLst/>
          </a:prstGeom>
          <a:solidFill>
            <a:srgbClr val="EAEAEA"/>
          </a:solidFill>
          <a:ln w="9360">
            <a:noFill/>
          </a:ln>
        </p:spPr>
      </p:sp>
      <p:sp>
        <p:nvSpPr>
          <p:cNvPr id="272" name="CustomShape 3"/>
          <p:cNvSpPr/>
          <p:nvPr/>
        </p:nvSpPr>
        <p:spPr>
          <a:xfrm>
            <a:off x="1268280" y="494640"/>
            <a:ext cx="2358000" cy="33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A6A6A6"/>
                </a:solidFill>
                <a:latin typeface="Microsoft YaHei"/>
                <a:ea typeface="Microsoft YaHei"/>
              </a:rPr>
              <a:t>// Scss</a:t>
            </a:r>
            <a:endParaRPr/>
          </a:p>
        </p:txBody>
      </p:sp>
      <p:sp>
        <p:nvSpPr>
          <p:cNvPr id="273" name="CustomShape 4"/>
          <p:cNvSpPr/>
          <p:nvPr/>
        </p:nvSpPr>
        <p:spPr>
          <a:xfrm>
            <a:off x="5396760" y="490680"/>
            <a:ext cx="2358000" cy="33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A6A6A6"/>
                </a:solidFill>
                <a:latin typeface="Microsoft YaHei"/>
                <a:ea typeface="Microsoft YaHei"/>
              </a:rPr>
              <a:t>// 编译后css</a:t>
            </a:r>
            <a:endParaRPr/>
          </a:p>
        </p:txBody>
      </p:sp>
      <p:pic>
        <p:nvPicPr>
          <p:cNvPr id="274" name="图片 20"/>
          <p:cNvPicPr/>
          <p:nvPr/>
        </p:nvPicPr>
        <p:blipFill>
          <a:blip r:embed="rId2"/>
          <a:stretch>
            <a:fillRect/>
          </a:stretch>
        </p:blipFill>
        <p:spPr>
          <a:xfrm>
            <a:off x="1294920" y="920520"/>
            <a:ext cx="2524320" cy="4075560"/>
          </a:xfrm>
          <a:prstGeom prst="rect">
            <a:avLst/>
          </a:prstGeom>
          <a:ln>
            <a:noFill/>
          </a:ln>
        </p:spPr>
      </p:pic>
      <p:pic>
        <p:nvPicPr>
          <p:cNvPr id="275" name="图片 21"/>
          <p:cNvPicPr/>
          <p:nvPr/>
        </p:nvPicPr>
        <p:blipFill>
          <a:blip r:embed="rId3"/>
          <a:stretch>
            <a:fillRect/>
          </a:stretch>
        </p:blipFill>
        <p:spPr>
          <a:xfrm>
            <a:off x="5460840" y="933120"/>
            <a:ext cx="3113640" cy="3606480"/>
          </a:xfrm>
          <a:prstGeom prst="rect">
            <a:avLst/>
          </a:prstGeom>
          <a:ln>
            <a:noFill/>
          </a:ln>
        </p:spPr>
      </p:pic>
      <p:sp>
        <p:nvSpPr>
          <p:cNvPr id="276" name="CustomShape 5"/>
          <p:cNvSpPr/>
          <p:nvPr/>
        </p:nvSpPr>
        <p:spPr>
          <a:xfrm>
            <a:off x="1296000" y="86400"/>
            <a:ext cx="8064000" cy="775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000000"/>
                </a:solidFill>
                <a:latin typeface="Microsoft YaHei"/>
                <a:ea typeface="Microsoft YaHei"/>
              </a:rPr>
              <a:t>Sass通过关键词 @extend 来继承已存在的类样式块，实现代码的继承。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Line 1"/>
          <p:cNvSpPr/>
          <p:nvPr/>
        </p:nvSpPr>
        <p:spPr>
          <a:xfrm>
            <a:off x="1530000" y="1097640"/>
            <a:ext cx="0" cy="3171960"/>
          </a:xfrm>
          <a:prstGeom prst="line">
            <a:avLst/>
          </a:prstGeom>
          <a:ln w="12600">
            <a:solidFill>
              <a:srgbClr val="E4F3F4"/>
            </a:solidFill>
            <a:round/>
          </a:ln>
        </p:spPr>
      </p:sp>
      <p:sp>
        <p:nvSpPr>
          <p:cNvPr id="140" name="Line 2"/>
          <p:cNvSpPr/>
          <p:nvPr/>
        </p:nvSpPr>
        <p:spPr>
          <a:xfrm>
            <a:off x="1409400" y="2070720"/>
            <a:ext cx="219240" cy="0"/>
          </a:xfrm>
          <a:prstGeom prst="line">
            <a:avLst/>
          </a:prstGeom>
          <a:ln w="12600">
            <a:solidFill>
              <a:srgbClr val="E4F3F4"/>
            </a:solidFill>
            <a:round/>
          </a:ln>
        </p:spPr>
      </p:sp>
      <p:sp>
        <p:nvSpPr>
          <p:cNvPr id="141" name="CustomShape 3"/>
          <p:cNvSpPr/>
          <p:nvPr/>
        </p:nvSpPr>
        <p:spPr>
          <a:xfrm>
            <a:off x="568440" y="1429560"/>
            <a:ext cx="93636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20000"/>
              </a:lnSpc>
            </a:pPr>
            <a:r>
              <a:rPr lang="en-US" sz="2800" b="1">
                <a:solidFill>
                  <a:srgbClr val="808080"/>
                </a:solidFill>
                <a:latin typeface="微软雅黑"/>
                <a:ea typeface="微软雅黑"/>
              </a:rPr>
              <a:t>01</a:t>
            </a:r>
            <a:endParaRPr/>
          </a:p>
        </p:txBody>
      </p:sp>
      <p:sp>
        <p:nvSpPr>
          <p:cNvPr id="142" name="CustomShape 4"/>
          <p:cNvSpPr/>
          <p:nvPr/>
        </p:nvSpPr>
        <p:spPr>
          <a:xfrm>
            <a:off x="568440" y="2121840"/>
            <a:ext cx="93636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20000"/>
              </a:lnSpc>
            </a:pPr>
            <a:r>
              <a:rPr lang="en-US" sz="2800" b="1">
                <a:solidFill>
                  <a:srgbClr val="808080"/>
                </a:solidFill>
                <a:latin typeface="微软雅黑"/>
                <a:ea typeface="微软雅黑"/>
              </a:rPr>
              <a:t>02</a:t>
            </a:r>
            <a:endParaRPr/>
          </a:p>
        </p:txBody>
      </p:sp>
      <p:sp>
        <p:nvSpPr>
          <p:cNvPr id="143" name="CustomShape 5"/>
          <p:cNvSpPr/>
          <p:nvPr/>
        </p:nvSpPr>
        <p:spPr>
          <a:xfrm>
            <a:off x="568440" y="2817360"/>
            <a:ext cx="93636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20000"/>
              </a:lnSpc>
            </a:pPr>
            <a:r>
              <a:rPr lang="en-US" sz="2800" b="1">
                <a:solidFill>
                  <a:srgbClr val="808080"/>
                </a:solidFill>
                <a:latin typeface="微软雅黑"/>
                <a:ea typeface="微软雅黑"/>
              </a:rPr>
              <a:t>03</a:t>
            </a:r>
            <a:endParaRPr/>
          </a:p>
        </p:txBody>
      </p:sp>
      <p:sp>
        <p:nvSpPr>
          <p:cNvPr id="144" name="CustomShape 6"/>
          <p:cNvSpPr/>
          <p:nvPr/>
        </p:nvSpPr>
        <p:spPr>
          <a:xfrm>
            <a:off x="568440" y="3538080"/>
            <a:ext cx="936360" cy="51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20000"/>
              </a:lnSpc>
            </a:pPr>
            <a:r>
              <a:rPr lang="en-US" sz="2800" b="1">
                <a:solidFill>
                  <a:srgbClr val="808080"/>
                </a:solidFill>
                <a:latin typeface="微软雅黑"/>
                <a:ea typeface="微软雅黑"/>
              </a:rPr>
              <a:t>04</a:t>
            </a:r>
            <a:endParaRPr/>
          </a:p>
        </p:txBody>
      </p:sp>
      <p:sp>
        <p:nvSpPr>
          <p:cNvPr id="145" name="CustomShape 7"/>
          <p:cNvSpPr/>
          <p:nvPr/>
        </p:nvSpPr>
        <p:spPr>
          <a:xfrm>
            <a:off x="1530360" y="1513800"/>
            <a:ext cx="3400200" cy="431280"/>
          </a:xfrm>
          <a:prstGeom prst="rect">
            <a:avLst/>
          </a:prstGeom>
          <a:solidFill>
            <a:srgbClr val="EA5504"/>
          </a:solidFill>
          <a:ln w="25560"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000" b="1">
                <a:solidFill>
                  <a:srgbClr val="FFFFFF"/>
                </a:solidFill>
                <a:latin typeface="微软雅黑"/>
                <a:ea typeface="微软雅黑"/>
              </a:rPr>
              <a:t>CSS/SCSS简介</a:t>
            </a:r>
            <a:endParaRPr/>
          </a:p>
        </p:txBody>
      </p:sp>
      <p:sp>
        <p:nvSpPr>
          <p:cNvPr id="146" name="Line 8"/>
          <p:cNvSpPr/>
          <p:nvPr/>
        </p:nvSpPr>
        <p:spPr>
          <a:xfrm>
            <a:off x="1409400" y="2794680"/>
            <a:ext cx="219240" cy="0"/>
          </a:xfrm>
          <a:prstGeom prst="line">
            <a:avLst/>
          </a:prstGeom>
          <a:ln w="12600">
            <a:solidFill>
              <a:srgbClr val="E4F3F4"/>
            </a:solidFill>
            <a:round/>
          </a:ln>
        </p:spPr>
      </p:sp>
      <p:sp>
        <p:nvSpPr>
          <p:cNvPr id="147" name="Line 9"/>
          <p:cNvSpPr/>
          <p:nvPr/>
        </p:nvSpPr>
        <p:spPr>
          <a:xfrm>
            <a:off x="1409400" y="3537720"/>
            <a:ext cx="219240" cy="0"/>
          </a:xfrm>
          <a:prstGeom prst="line">
            <a:avLst/>
          </a:prstGeom>
          <a:ln w="12600">
            <a:solidFill>
              <a:srgbClr val="E4F3F4"/>
            </a:solidFill>
            <a:round/>
          </a:ln>
        </p:spPr>
      </p:sp>
      <p:sp>
        <p:nvSpPr>
          <p:cNvPr id="148" name="CustomShape 10"/>
          <p:cNvSpPr/>
          <p:nvPr/>
        </p:nvSpPr>
        <p:spPr>
          <a:xfrm>
            <a:off x="1530360" y="2239200"/>
            <a:ext cx="3400200" cy="431280"/>
          </a:xfrm>
          <a:prstGeom prst="rect">
            <a:avLst/>
          </a:prstGeom>
          <a:solidFill>
            <a:srgbClr val="EA5504"/>
          </a:solidFill>
          <a:ln w="25560"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000" b="1">
                <a:solidFill>
                  <a:srgbClr val="FFFFFF"/>
                </a:solidFill>
                <a:latin typeface="微软雅黑"/>
                <a:ea typeface="微软雅黑"/>
              </a:rPr>
              <a:t> CSS的基础知识</a:t>
            </a:r>
            <a:endParaRPr/>
          </a:p>
        </p:txBody>
      </p:sp>
      <p:sp>
        <p:nvSpPr>
          <p:cNvPr id="149" name="CustomShape 11"/>
          <p:cNvSpPr/>
          <p:nvPr/>
        </p:nvSpPr>
        <p:spPr>
          <a:xfrm>
            <a:off x="1530360" y="2963160"/>
            <a:ext cx="3725280" cy="431280"/>
          </a:xfrm>
          <a:prstGeom prst="rect">
            <a:avLst/>
          </a:prstGeom>
          <a:solidFill>
            <a:srgbClr val="EA5504"/>
          </a:solidFill>
          <a:ln w="25560"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000" b="1">
                <a:solidFill>
                  <a:srgbClr val="FFFFFF"/>
                </a:solidFill>
                <a:latin typeface="微软雅黑"/>
                <a:ea typeface="微软雅黑"/>
              </a:rPr>
              <a:t>SCSS独特的语法</a:t>
            </a:r>
            <a:endParaRPr/>
          </a:p>
        </p:txBody>
      </p:sp>
      <p:sp>
        <p:nvSpPr>
          <p:cNvPr id="150" name="Line 12"/>
          <p:cNvSpPr/>
          <p:nvPr/>
        </p:nvSpPr>
        <p:spPr>
          <a:xfrm>
            <a:off x="1409400" y="4269600"/>
            <a:ext cx="219240" cy="0"/>
          </a:xfrm>
          <a:prstGeom prst="line">
            <a:avLst/>
          </a:prstGeom>
          <a:ln w="12600">
            <a:solidFill>
              <a:srgbClr val="E4F3F4"/>
            </a:solidFill>
            <a:round/>
          </a:ln>
        </p:spPr>
      </p:sp>
      <p:sp>
        <p:nvSpPr>
          <p:cNvPr id="151" name="CustomShape 13"/>
          <p:cNvSpPr/>
          <p:nvPr/>
        </p:nvSpPr>
        <p:spPr>
          <a:xfrm>
            <a:off x="1530360" y="3681000"/>
            <a:ext cx="4111200" cy="433080"/>
          </a:xfrm>
          <a:prstGeom prst="rect">
            <a:avLst/>
          </a:prstGeom>
          <a:solidFill>
            <a:srgbClr val="EA5504"/>
          </a:solidFill>
          <a:ln w="25560">
            <a:noFill/>
          </a:ln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000" b="1">
                <a:solidFill>
                  <a:srgbClr val="FFFFFF"/>
                </a:solidFill>
                <a:latin typeface="微软雅黑"/>
                <a:ea typeface="微软雅黑"/>
              </a:rPr>
              <a:t>  CSS/SCSS的写法规范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2" name="CustomShape 14"/>
          <p:cNvSpPr/>
          <p:nvPr/>
        </p:nvSpPr>
        <p:spPr>
          <a:xfrm>
            <a:off x="450720" y="779040"/>
            <a:ext cx="1177560" cy="541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微软雅黑"/>
                <a:ea typeface="微软雅黑"/>
              </a:rPr>
              <a:t>目录</a:t>
            </a:r>
            <a:endParaRPr/>
          </a:p>
        </p:txBody>
      </p:sp>
      <p:sp>
        <p:nvSpPr>
          <p:cNvPr id="153" name="Line 15"/>
          <p:cNvSpPr/>
          <p:nvPr/>
        </p:nvSpPr>
        <p:spPr>
          <a:xfrm>
            <a:off x="0" y="1389960"/>
            <a:ext cx="2293920" cy="0"/>
          </a:xfrm>
          <a:prstGeom prst="line">
            <a:avLst/>
          </a:prstGeom>
          <a:ln w="12600">
            <a:solidFill>
              <a:srgbClr val="CFCFCF"/>
            </a:solidFill>
            <a:round/>
          </a:ln>
        </p:spPr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674000"/>
            <a:ext cx="7343640" cy="1472760"/>
          </a:xfrm>
          <a:prstGeom prst="rect">
            <a:avLst/>
          </a:prstGeom>
          <a:ln w="12600">
            <a:noFill/>
          </a:ln>
        </p:spPr>
      </p:pic>
      <p:sp>
        <p:nvSpPr>
          <p:cNvPr id="278" name="CustomShape 1"/>
          <p:cNvSpPr/>
          <p:nvPr/>
        </p:nvSpPr>
        <p:spPr>
          <a:xfrm>
            <a:off x="92160" y="1993680"/>
            <a:ext cx="7625880" cy="83340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en-US" sz="4800" b="1">
                <a:solidFill>
                  <a:srgbClr val="FFFFFF"/>
                </a:solidFill>
                <a:latin typeface="微软雅黑"/>
                <a:ea typeface="微软雅黑"/>
              </a:rPr>
              <a:t>04.CSS/SCSS的写法规范</a:t>
            </a:r>
            <a:endParaRPr/>
          </a:p>
        </p:txBody>
      </p:sp>
      <p:sp>
        <p:nvSpPr>
          <p:cNvPr id="279" name="CustomShape 2"/>
          <p:cNvSpPr/>
          <p:nvPr/>
        </p:nvSpPr>
        <p:spPr>
          <a:xfrm>
            <a:off x="7416720" y="1674000"/>
            <a:ext cx="1942920" cy="1472760"/>
          </a:xfrm>
          <a:prstGeom prst="rect">
            <a:avLst/>
          </a:prstGeom>
          <a:solidFill>
            <a:srgbClr val="A6AAA9"/>
          </a:solidFill>
          <a:ln w="12600">
            <a:noFill/>
          </a:ln>
        </p:spPr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142560" y="65520"/>
            <a:ext cx="2809080" cy="71172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FF6600"/>
                </a:solidFill>
                <a:latin typeface="微软雅黑"/>
                <a:ea typeface="微软雅黑"/>
              </a:rPr>
              <a:t>写法规范</a:t>
            </a:r>
            <a:endParaRPr/>
          </a:p>
        </p:txBody>
      </p:sp>
      <p:sp>
        <p:nvSpPr>
          <p:cNvPr id="281" name="CustomShape 2"/>
          <p:cNvSpPr/>
          <p:nvPr/>
        </p:nvSpPr>
        <p:spPr>
          <a:xfrm>
            <a:off x="288000" y="1374480"/>
            <a:ext cx="1943640" cy="269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不推荐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#content .title {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  font-size: 2em;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推荐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.content .title {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  font-size: 2em;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}</a:t>
            </a:r>
            <a:endParaRPr/>
          </a:p>
        </p:txBody>
      </p:sp>
      <p:sp>
        <p:nvSpPr>
          <p:cNvPr id="282" name="CustomShape 3"/>
          <p:cNvSpPr/>
          <p:nvPr/>
        </p:nvSpPr>
        <p:spPr>
          <a:xfrm>
            <a:off x="3096000" y="1374480"/>
            <a:ext cx="5975640" cy="269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不推荐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div.content &gt; header.content-header &gt; h2.title {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  font-size: 2em;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推荐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.content &gt; .content-header &gt; .title {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  font-size: 2em;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142560" y="65520"/>
            <a:ext cx="2809080" cy="71172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FF6600"/>
                </a:solidFill>
                <a:latin typeface="微软雅黑"/>
                <a:ea typeface="微软雅黑"/>
              </a:rPr>
              <a:t>写法规范</a:t>
            </a:r>
            <a:endParaRPr/>
          </a:p>
        </p:txBody>
      </p:sp>
      <p:sp>
        <p:nvSpPr>
          <p:cNvPr id="284" name="CustomShape 2"/>
          <p:cNvSpPr/>
          <p:nvPr/>
        </p:nvSpPr>
        <p:spPr>
          <a:xfrm>
            <a:off x="4654080" y="78120"/>
            <a:ext cx="4679640" cy="501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不推荐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.content .title {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  font-size: 2rem;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推荐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.content &gt; .title {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  font-size: 2rem;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.content &gt; .content-body &gt; .title {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  font-size: 1.5rem;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.content &gt; .content-body &gt; .teaser &gt; .title {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  font-size: 1.2rem;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}</a:t>
            </a:r>
            <a:endParaRPr/>
          </a:p>
        </p:txBody>
      </p:sp>
      <p:sp>
        <p:nvSpPr>
          <p:cNvPr id="285" name="CustomShape 3"/>
          <p:cNvSpPr/>
          <p:nvPr/>
        </p:nvSpPr>
        <p:spPr>
          <a:xfrm>
            <a:off x="120960" y="763560"/>
            <a:ext cx="4679640" cy="414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不推荐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border-top-style: none;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font-family: palatino, georgia, serif;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font-size: 100%;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line-height: 1.6;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padding-bottom: 2em;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padding-left: 1em;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padding-right: 1em;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padding-top: 0;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推荐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border-top: 0;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font: 100%/1.6 palatino, georgia, serif;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padding: 0 1em 2em;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142560" y="65520"/>
            <a:ext cx="2809080" cy="71172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FF6600"/>
                </a:solidFill>
                <a:latin typeface="微软雅黑"/>
                <a:ea typeface="微软雅黑"/>
              </a:rPr>
              <a:t>写法规范</a:t>
            </a:r>
            <a:endParaRPr/>
          </a:p>
        </p:txBody>
      </p:sp>
      <p:sp>
        <p:nvSpPr>
          <p:cNvPr id="287" name="CustomShape 2"/>
          <p:cNvSpPr/>
          <p:nvPr/>
        </p:nvSpPr>
        <p:spPr>
          <a:xfrm>
            <a:off x="432000" y="780840"/>
            <a:ext cx="2735640" cy="211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不推荐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padding-bottom: 0px;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margin: 0em;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推荐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padding-bottom: 0;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margin: 0;</a:t>
            </a:r>
            <a:endParaRPr/>
          </a:p>
        </p:txBody>
      </p:sp>
      <p:sp>
        <p:nvSpPr>
          <p:cNvPr id="288" name="CustomShape 3"/>
          <p:cNvSpPr/>
          <p:nvPr/>
        </p:nvSpPr>
        <p:spPr>
          <a:xfrm>
            <a:off x="4104000" y="194040"/>
            <a:ext cx="4679640" cy="4431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推荐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.box {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  display: block;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  position: absolute;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  left: 30%;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  right: 30%;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  overflow: hidden;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  margin: 1em;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  padding: 1em;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  background-color: #eee;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  border: 3px solid #ddd;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  font-family: 'Arial', sans-serif;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  font-size: 1.5rem;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  text-transform: uppercase;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}</a:t>
            </a:r>
            <a:endParaRPr/>
          </a:p>
        </p:txBody>
      </p:sp>
      <p:sp>
        <p:nvSpPr>
          <p:cNvPr id="289" name="CustomShape 4"/>
          <p:cNvSpPr/>
          <p:nvPr/>
        </p:nvSpPr>
        <p:spPr>
          <a:xfrm>
            <a:off x="504000" y="3311640"/>
            <a:ext cx="2339640" cy="1248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推荐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h3 {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  font-weight: bold;</a:t>
            </a:r>
            <a:endParaRPr/>
          </a:p>
          <a:p>
            <a:pPr>
              <a:lnSpc>
                <a:spcPct val="100000"/>
              </a:lnSpc>
            </a:pPr>
            <a:r>
              <a:rPr lang="en-US" sz="1900">
                <a:solidFill>
                  <a:srgbClr val="000000"/>
                </a:solidFill>
                <a:latin typeface="Arial"/>
                <a:ea typeface="宋体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6708600" y="5243400"/>
            <a:ext cx="2182320" cy="401400"/>
          </a:xfrm>
          <a:prstGeom prst="rect">
            <a:avLst/>
          </a:prstGeom>
        </p:spPr>
        <p:txBody>
          <a:bodyPr lIns="97920" tIns="48960" rIns="97920" bIns="48960"/>
          <a:lstStyle/>
          <a:p>
            <a:pPr>
              <a:lnSpc>
                <a:spcPct val="100000"/>
              </a:lnSpc>
            </a:pPr>
            <a:fld id="{82CB84BC-641B-460B-9C35-15FE781F5C17}" type="slidenum">
              <a:rPr lang="en-US" sz="1000">
                <a:solidFill>
                  <a:srgbClr val="898989"/>
                </a:solidFill>
                <a:latin typeface="Arial"/>
                <a:ea typeface="宋体"/>
              </a:rPr>
              <a:t>24</a:t>
            </a:fld>
            <a:endParaRPr/>
          </a:p>
        </p:txBody>
      </p:sp>
      <p:pic>
        <p:nvPicPr>
          <p:cNvPr id="291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4975200" y="4556160"/>
            <a:ext cx="2118960" cy="196560"/>
          </a:xfrm>
          <a:prstGeom prst="rect">
            <a:avLst/>
          </a:prstGeom>
          <a:ln>
            <a:noFill/>
          </a:ln>
        </p:spPr>
      </p:pic>
      <p:sp>
        <p:nvSpPr>
          <p:cNvPr id="292" name="CustomShape 2"/>
          <p:cNvSpPr/>
          <p:nvPr/>
        </p:nvSpPr>
        <p:spPr>
          <a:xfrm>
            <a:off x="3240" y="5297400"/>
            <a:ext cx="9356400" cy="101160"/>
          </a:xfrm>
          <a:prstGeom prst="rect">
            <a:avLst/>
          </a:prstGeom>
          <a:solidFill>
            <a:srgbClr val="4D4D4D"/>
          </a:solidFill>
          <a:ln w="25560">
            <a:noFill/>
          </a:ln>
        </p:spPr>
      </p:sp>
      <p:sp>
        <p:nvSpPr>
          <p:cNvPr id="293" name="CustomShape 3"/>
          <p:cNvSpPr/>
          <p:nvPr/>
        </p:nvSpPr>
        <p:spPr>
          <a:xfrm>
            <a:off x="1440" y="5398920"/>
            <a:ext cx="9357840" cy="360000"/>
          </a:xfrm>
          <a:prstGeom prst="rect">
            <a:avLst/>
          </a:prstGeom>
          <a:solidFill>
            <a:srgbClr val="808080"/>
          </a:solidFill>
          <a:ln w="25560">
            <a:noFill/>
          </a:ln>
        </p:spPr>
      </p:sp>
      <p:pic>
        <p:nvPicPr>
          <p:cNvPr id="294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056360" y="5472000"/>
            <a:ext cx="2118960" cy="196560"/>
          </a:xfrm>
          <a:prstGeom prst="rect">
            <a:avLst/>
          </a:prstGeom>
          <a:ln>
            <a:noFill/>
          </a:ln>
        </p:spPr>
      </p:pic>
      <p:pic>
        <p:nvPicPr>
          <p:cNvPr id="295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2530440" y="2808360"/>
            <a:ext cx="4323960" cy="676080"/>
          </a:xfrm>
          <a:prstGeom prst="rect">
            <a:avLst/>
          </a:prstGeom>
          <a:ln>
            <a:noFill/>
          </a:ln>
        </p:spPr>
      </p:pic>
      <p:pic>
        <p:nvPicPr>
          <p:cNvPr id="296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3710160" y="1368360"/>
            <a:ext cx="1964880" cy="1166400"/>
          </a:xfrm>
          <a:prstGeom prst="rect">
            <a:avLst/>
          </a:prstGeom>
          <a:ln>
            <a:noFill/>
          </a:ln>
        </p:spPr>
      </p:pic>
      <p:sp>
        <p:nvSpPr>
          <p:cNvPr id="297" name="CustomShape 4"/>
          <p:cNvSpPr/>
          <p:nvPr/>
        </p:nvSpPr>
        <p:spPr>
          <a:xfrm>
            <a:off x="216000" y="5435640"/>
            <a:ext cx="6438600" cy="2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微软雅黑"/>
                <a:ea typeface="微软雅黑"/>
              </a:rPr>
              <a:t>Hangzhou WOQU Technology Co., Ltd.       www.woqutech.com        0571 - 87770835</a:t>
            </a:r>
            <a:endParaRPr/>
          </a:p>
        </p:txBody>
      </p:sp>
      <p:pic>
        <p:nvPicPr>
          <p:cNvPr id="298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8315280" y="3336840"/>
            <a:ext cx="779040" cy="777600"/>
          </a:xfrm>
          <a:prstGeom prst="rect">
            <a:avLst/>
          </a:prstGeom>
          <a:ln>
            <a:noFill/>
          </a:ln>
        </p:spPr>
      </p:pic>
      <p:sp>
        <p:nvSpPr>
          <p:cNvPr id="299" name="CustomShape 5"/>
          <p:cNvSpPr/>
          <p:nvPr/>
        </p:nvSpPr>
        <p:spPr>
          <a:xfrm>
            <a:off x="8614440" y="3634920"/>
            <a:ext cx="180000" cy="179640"/>
          </a:xfrm>
          <a:prstGeom prst="rect">
            <a:avLst/>
          </a:prstGeom>
          <a:solidFill>
            <a:srgbClr val="F15A22"/>
          </a:solidFill>
          <a:ln>
            <a:noFill/>
          </a:ln>
        </p:spPr>
      </p:sp>
      <p:sp>
        <p:nvSpPr>
          <p:cNvPr id="300" name="CustomShape 6"/>
          <p:cNvSpPr/>
          <p:nvPr/>
        </p:nvSpPr>
        <p:spPr>
          <a:xfrm>
            <a:off x="8634240" y="3669120"/>
            <a:ext cx="140760" cy="1105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01" name="CustomShape 7"/>
          <p:cNvSpPr/>
          <p:nvPr/>
        </p:nvSpPr>
        <p:spPr>
          <a:xfrm>
            <a:off x="8634240" y="3669120"/>
            <a:ext cx="140760" cy="1105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02" name="CustomShape 8"/>
          <p:cNvSpPr/>
          <p:nvPr/>
        </p:nvSpPr>
        <p:spPr>
          <a:xfrm>
            <a:off x="8634240" y="3669120"/>
            <a:ext cx="140760" cy="1105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03" name="CustomShape 9"/>
          <p:cNvSpPr/>
          <p:nvPr/>
        </p:nvSpPr>
        <p:spPr>
          <a:xfrm>
            <a:off x="8634240" y="3669120"/>
            <a:ext cx="140760" cy="1105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04" name="Picture 14"/>
          <p:cNvPicPr/>
          <p:nvPr/>
        </p:nvPicPr>
        <p:blipFill>
          <a:blip r:embed="rId6"/>
          <a:stretch>
            <a:fillRect/>
          </a:stretch>
        </p:blipFill>
        <p:spPr>
          <a:xfrm>
            <a:off x="8315280" y="4303800"/>
            <a:ext cx="779040" cy="777600"/>
          </a:xfrm>
          <a:prstGeom prst="rect">
            <a:avLst/>
          </a:prstGeom>
          <a:ln>
            <a:noFill/>
          </a:ln>
        </p:spPr>
      </p:pic>
      <p:sp>
        <p:nvSpPr>
          <p:cNvPr id="305" name="CustomShape 10"/>
          <p:cNvSpPr/>
          <p:nvPr/>
        </p:nvSpPr>
        <p:spPr>
          <a:xfrm>
            <a:off x="8762400" y="4653000"/>
            <a:ext cx="65880" cy="65520"/>
          </a:xfrm>
          <a:prstGeom prst="rect">
            <a:avLst/>
          </a:prstGeom>
          <a:solidFill>
            <a:srgbClr val="4C4D4F"/>
          </a:solidFill>
          <a:ln>
            <a:noFill/>
          </a:ln>
        </p:spPr>
      </p:sp>
      <p:sp>
        <p:nvSpPr>
          <p:cNvPr id="306" name="CustomShape 11"/>
          <p:cNvSpPr/>
          <p:nvPr/>
        </p:nvSpPr>
        <p:spPr>
          <a:xfrm>
            <a:off x="8762400" y="4653000"/>
            <a:ext cx="65880" cy="65520"/>
          </a:xfrm>
          <a:prstGeom prst="rect">
            <a:avLst/>
          </a:prstGeom>
          <a:solidFill>
            <a:srgbClr val="4C4D4F"/>
          </a:solidFill>
          <a:ln>
            <a:noFill/>
          </a:ln>
        </p:spPr>
      </p:sp>
      <p:sp>
        <p:nvSpPr>
          <p:cNvPr id="307" name="CustomShape 12"/>
          <p:cNvSpPr/>
          <p:nvPr/>
        </p:nvSpPr>
        <p:spPr>
          <a:xfrm>
            <a:off x="8762400" y="4653000"/>
            <a:ext cx="65880" cy="65520"/>
          </a:xfrm>
          <a:prstGeom prst="rect">
            <a:avLst/>
          </a:prstGeom>
          <a:solidFill>
            <a:srgbClr val="4C4D4F"/>
          </a:solidFill>
          <a:ln>
            <a:noFill/>
          </a:ln>
        </p:spPr>
      </p:sp>
      <p:sp>
        <p:nvSpPr>
          <p:cNvPr id="308" name="CustomShape 13"/>
          <p:cNvSpPr/>
          <p:nvPr/>
        </p:nvSpPr>
        <p:spPr>
          <a:xfrm>
            <a:off x="8658360" y="4756320"/>
            <a:ext cx="53640" cy="53640"/>
          </a:xfrm>
          <a:prstGeom prst="rect">
            <a:avLst/>
          </a:prstGeom>
          <a:solidFill>
            <a:srgbClr val="4C4D4F"/>
          </a:solidFill>
          <a:ln>
            <a:noFill/>
          </a:ln>
        </p:spPr>
      </p:sp>
      <p:sp>
        <p:nvSpPr>
          <p:cNvPr id="309" name="CustomShape 14"/>
          <p:cNvSpPr/>
          <p:nvPr/>
        </p:nvSpPr>
        <p:spPr>
          <a:xfrm>
            <a:off x="8658360" y="4756320"/>
            <a:ext cx="53640" cy="53640"/>
          </a:xfrm>
          <a:prstGeom prst="rect">
            <a:avLst/>
          </a:prstGeom>
          <a:solidFill>
            <a:srgbClr val="4C4D4F"/>
          </a:solidFill>
          <a:ln>
            <a:noFill/>
          </a:ln>
        </p:spPr>
      </p:sp>
      <p:sp>
        <p:nvSpPr>
          <p:cNvPr id="310" name="CustomShape 15"/>
          <p:cNvSpPr/>
          <p:nvPr/>
        </p:nvSpPr>
        <p:spPr>
          <a:xfrm>
            <a:off x="8692200" y="4723560"/>
            <a:ext cx="65880" cy="65520"/>
          </a:xfrm>
          <a:prstGeom prst="rect">
            <a:avLst/>
          </a:prstGeom>
          <a:solidFill>
            <a:srgbClr val="4C4D4F"/>
          </a:solidFill>
          <a:ln>
            <a:noFill/>
          </a:ln>
        </p:spPr>
      </p:sp>
      <p:sp>
        <p:nvSpPr>
          <p:cNvPr id="311" name="CustomShape 16"/>
          <p:cNvSpPr/>
          <p:nvPr/>
        </p:nvSpPr>
        <p:spPr>
          <a:xfrm>
            <a:off x="8692200" y="4723560"/>
            <a:ext cx="65880" cy="65520"/>
          </a:xfrm>
          <a:prstGeom prst="rect">
            <a:avLst/>
          </a:prstGeom>
          <a:solidFill>
            <a:srgbClr val="4C4D4F"/>
          </a:solidFill>
          <a:ln>
            <a:noFill/>
          </a:ln>
        </p:spPr>
      </p:sp>
      <p:sp>
        <p:nvSpPr>
          <p:cNvPr id="312" name="CustomShape 17"/>
          <p:cNvSpPr/>
          <p:nvPr/>
        </p:nvSpPr>
        <p:spPr>
          <a:xfrm>
            <a:off x="8692200" y="4723560"/>
            <a:ext cx="65880" cy="65520"/>
          </a:xfrm>
          <a:prstGeom prst="rect">
            <a:avLst/>
          </a:prstGeom>
          <a:solidFill>
            <a:srgbClr val="4C4D4F"/>
          </a:solidFill>
          <a:ln>
            <a:noFill/>
          </a:ln>
        </p:spPr>
      </p:sp>
      <p:sp>
        <p:nvSpPr>
          <p:cNvPr id="313" name="CustomShape 18"/>
          <p:cNvSpPr/>
          <p:nvPr/>
        </p:nvSpPr>
        <p:spPr>
          <a:xfrm>
            <a:off x="8733960" y="4692960"/>
            <a:ext cx="54360" cy="54000"/>
          </a:xfrm>
          <a:prstGeom prst="rect">
            <a:avLst/>
          </a:prstGeom>
          <a:solidFill>
            <a:srgbClr val="4C4D4F"/>
          </a:solidFill>
          <a:ln>
            <a:noFill/>
          </a:ln>
        </p:spPr>
      </p:sp>
      <p:sp>
        <p:nvSpPr>
          <p:cNvPr id="314" name="CustomShape 19"/>
          <p:cNvSpPr/>
          <p:nvPr/>
        </p:nvSpPr>
        <p:spPr>
          <a:xfrm>
            <a:off x="8733960" y="4692960"/>
            <a:ext cx="54360" cy="54000"/>
          </a:xfrm>
          <a:prstGeom prst="rect">
            <a:avLst/>
          </a:prstGeom>
          <a:solidFill>
            <a:srgbClr val="4C4D4F"/>
          </a:solidFill>
          <a:ln>
            <a:noFill/>
          </a:ln>
        </p:spPr>
      </p:sp>
      <p:sp>
        <p:nvSpPr>
          <p:cNvPr id="315" name="CustomShape 20"/>
          <p:cNvSpPr/>
          <p:nvPr/>
        </p:nvSpPr>
        <p:spPr>
          <a:xfrm>
            <a:off x="8733960" y="4692960"/>
            <a:ext cx="54360" cy="54000"/>
          </a:xfrm>
          <a:prstGeom prst="rect">
            <a:avLst/>
          </a:prstGeom>
          <a:solidFill>
            <a:srgbClr val="4C4D4F"/>
          </a:solidFill>
          <a:ln>
            <a:noFill/>
          </a:ln>
        </p:spPr>
      </p:sp>
      <p:sp>
        <p:nvSpPr>
          <p:cNvPr id="316" name="CustomShape 21"/>
          <p:cNvSpPr/>
          <p:nvPr/>
        </p:nvSpPr>
        <p:spPr>
          <a:xfrm>
            <a:off x="8648280" y="4668120"/>
            <a:ext cx="57600" cy="55440"/>
          </a:xfrm>
          <a:prstGeom prst="rect">
            <a:avLst/>
          </a:prstGeom>
          <a:solidFill>
            <a:srgbClr val="F15A22"/>
          </a:solidFill>
          <a:ln>
            <a:noFill/>
          </a:ln>
        </p:spPr>
      </p:sp>
      <p:sp>
        <p:nvSpPr>
          <p:cNvPr id="317" name="CustomShape 22"/>
          <p:cNvSpPr/>
          <p:nvPr/>
        </p:nvSpPr>
        <p:spPr>
          <a:xfrm>
            <a:off x="8648280" y="4668120"/>
            <a:ext cx="57600" cy="55440"/>
          </a:xfrm>
          <a:prstGeom prst="rect">
            <a:avLst/>
          </a:prstGeom>
          <a:solidFill>
            <a:srgbClr val="F15A22"/>
          </a:solidFill>
          <a:ln>
            <a:noFill/>
          </a:ln>
        </p:spPr>
      </p:sp>
      <p:sp>
        <p:nvSpPr>
          <p:cNvPr id="318" name="CustomShape 23"/>
          <p:cNvSpPr/>
          <p:nvPr/>
        </p:nvSpPr>
        <p:spPr>
          <a:xfrm>
            <a:off x="8580960" y="4699440"/>
            <a:ext cx="79560" cy="79560"/>
          </a:xfrm>
          <a:prstGeom prst="rect">
            <a:avLst/>
          </a:prstGeom>
          <a:solidFill>
            <a:srgbClr val="F15A22"/>
          </a:solidFill>
          <a:ln>
            <a:noFill/>
          </a:ln>
        </p:spPr>
      </p:sp>
      <p:sp>
        <p:nvSpPr>
          <p:cNvPr id="319" name="CustomShape 24"/>
          <p:cNvSpPr/>
          <p:nvPr/>
        </p:nvSpPr>
        <p:spPr>
          <a:xfrm>
            <a:off x="8580960" y="4699440"/>
            <a:ext cx="79560" cy="79560"/>
          </a:xfrm>
          <a:prstGeom prst="rect">
            <a:avLst/>
          </a:prstGeom>
          <a:solidFill>
            <a:srgbClr val="F15A22"/>
          </a:solidFill>
          <a:ln>
            <a:noFill/>
          </a:ln>
        </p:spPr>
      </p:sp>
      <p:sp>
        <p:nvSpPr>
          <p:cNvPr id="320" name="CustomShape 25"/>
          <p:cNvSpPr/>
          <p:nvPr/>
        </p:nvSpPr>
        <p:spPr>
          <a:xfrm>
            <a:off x="8580960" y="4699440"/>
            <a:ext cx="79560" cy="79560"/>
          </a:xfrm>
          <a:prstGeom prst="rect">
            <a:avLst/>
          </a:prstGeom>
          <a:solidFill>
            <a:srgbClr val="F15A22"/>
          </a:solidFill>
          <a:ln>
            <a:noFill/>
          </a:ln>
        </p:spPr>
      </p:sp>
      <p:sp>
        <p:nvSpPr>
          <p:cNvPr id="321" name="CustomShape 26"/>
          <p:cNvSpPr/>
          <p:nvPr/>
        </p:nvSpPr>
        <p:spPr>
          <a:xfrm>
            <a:off x="8580960" y="4699440"/>
            <a:ext cx="79560" cy="79560"/>
          </a:xfrm>
          <a:prstGeom prst="rect">
            <a:avLst/>
          </a:prstGeom>
          <a:solidFill>
            <a:srgbClr val="F15A22"/>
          </a:solidFill>
          <a:ln>
            <a:noFill/>
          </a:ln>
        </p:spPr>
      </p:sp>
      <p:sp>
        <p:nvSpPr>
          <p:cNvPr id="322" name="CustomShape 27"/>
          <p:cNvSpPr/>
          <p:nvPr/>
        </p:nvSpPr>
        <p:spPr>
          <a:xfrm>
            <a:off x="8729640" y="4574880"/>
            <a:ext cx="60480" cy="60480"/>
          </a:xfrm>
          <a:prstGeom prst="rect">
            <a:avLst/>
          </a:prstGeom>
          <a:solidFill>
            <a:srgbClr val="F15A22"/>
          </a:solidFill>
          <a:ln>
            <a:noFill/>
          </a:ln>
        </p:spPr>
      </p:sp>
      <p:sp>
        <p:nvSpPr>
          <p:cNvPr id="323" name="CustomShape 28"/>
          <p:cNvSpPr/>
          <p:nvPr/>
        </p:nvSpPr>
        <p:spPr>
          <a:xfrm>
            <a:off x="8729640" y="4574880"/>
            <a:ext cx="60480" cy="60480"/>
          </a:xfrm>
          <a:prstGeom prst="rect">
            <a:avLst/>
          </a:prstGeom>
          <a:solidFill>
            <a:srgbClr val="F15A22"/>
          </a:solidFill>
          <a:ln>
            <a:noFill/>
          </a:ln>
        </p:spPr>
      </p:sp>
      <p:sp>
        <p:nvSpPr>
          <p:cNvPr id="324" name="CustomShape 29"/>
          <p:cNvSpPr/>
          <p:nvPr/>
        </p:nvSpPr>
        <p:spPr>
          <a:xfrm>
            <a:off x="8694720" y="4622760"/>
            <a:ext cx="66960" cy="57240"/>
          </a:xfrm>
          <a:prstGeom prst="rect">
            <a:avLst/>
          </a:prstGeom>
          <a:solidFill>
            <a:srgbClr val="F15A22"/>
          </a:solidFill>
          <a:ln>
            <a:noFill/>
          </a:ln>
        </p:spPr>
      </p:sp>
      <p:sp>
        <p:nvSpPr>
          <p:cNvPr id="325" name="CustomShape 30"/>
          <p:cNvSpPr/>
          <p:nvPr/>
        </p:nvSpPr>
        <p:spPr>
          <a:xfrm>
            <a:off x="8694720" y="4622760"/>
            <a:ext cx="66960" cy="57240"/>
          </a:xfrm>
          <a:prstGeom prst="rect">
            <a:avLst/>
          </a:prstGeom>
          <a:solidFill>
            <a:srgbClr val="F15A22"/>
          </a:solidFill>
          <a:ln>
            <a:noFill/>
          </a:ln>
        </p:spPr>
      </p:sp>
      <p:sp>
        <p:nvSpPr>
          <p:cNvPr id="326" name="CustomShape 31"/>
          <p:cNvSpPr/>
          <p:nvPr/>
        </p:nvSpPr>
        <p:spPr>
          <a:xfrm>
            <a:off x="8694720" y="4622760"/>
            <a:ext cx="66960" cy="57240"/>
          </a:xfrm>
          <a:prstGeom prst="rect">
            <a:avLst/>
          </a:prstGeom>
          <a:solidFill>
            <a:srgbClr val="F15A22"/>
          </a:solidFill>
          <a:ln>
            <a:noFill/>
          </a:ln>
        </p:spPr>
      </p:sp>
      <p:sp>
        <p:nvSpPr>
          <p:cNvPr id="327" name="CustomShape 32"/>
          <p:cNvSpPr/>
          <p:nvPr/>
        </p:nvSpPr>
        <p:spPr>
          <a:xfrm>
            <a:off x="8694720" y="4622760"/>
            <a:ext cx="66960" cy="57240"/>
          </a:xfrm>
          <a:prstGeom prst="rect">
            <a:avLst/>
          </a:prstGeom>
          <a:solidFill>
            <a:srgbClr val="F15A22"/>
          </a:solidFill>
          <a:ln>
            <a:noFill/>
          </a:ln>
        </p:spPr>
      </p:sp>
      <p:sp>
        <p:nvSpPr>
          <p:cNvPr id="328" name="CustomShape 33"/>
          <p:cNvSpPr/>
          <p:nvPr/>
        </p:nvSpPr>
        <p:spPr>
          <a:xfrm>
            <a:off x="8299440" y="4103640"/>
            <a:ext cx="1060200" cy="2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微软雅黑"/>
                <a:ea typeface="微软雅黑"/>
              </a:rPr>
              <a:t>微信二维码</a:t>
            </a:r>
            <a:endParaRPr/>
          </a:p>
        </p:txBody>
      </p:sp>
      <p:sp>
        <p:nvSpPr>
          <p:cNvPr id="329" name="CustomShape 34"/>
          <p:cNvSpPr/>
          <p:nvPr/>
        </p:nvSpPr>
        <p:spPr>
          <a:xfrm>
            <a:off x="8315280" y="5081760"/>
            <a:ext cx="1060200" cy="2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微软雅黑"/>
                <a:ea typeface="微软雅黑"/>
              </a:rPr>
              <a:t>微博二维码</a:t>
            </a:r>
            <a:endParaRPr/>
          </a:p>
        </p:txBody>
      </p:sp>
    </p:spTree>
  </p:cSld>
  <p:clrMapOvr>
    <a:masterClrMapping/>
  </p:clrMapOvr>
  <p:transition xmlns:p14="http://schemas.microsoft.com/office/powerpoint/2010/main" spd="slow">
    <p:push dir="d"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674000"/>
            <a:ext cx="6007680" cy="1472760"/>
          </a:xfrm>
          <a:prstGeom prst="rect">
            <a:avLst/>
          </a:prstGeom>
          <a:ln w="12600">
            <a:noFill/>
          </a:ln>
        </p:spPr>
      </p:pic>
      <p:sp>
        <p:nvSpPr>
          <p:cNvPr id="155" name="CustomShape 1"/>
          <p:cNvSpPr/>
          <p:nvPr/>
        </p:nvSpPr>
        <p:spPr>
          <a:xfrm>
            <a:off x="92160" y="1993680"/>
            <a:ext cx="5210280" cy="83340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en-US" sz="4800" b="1">
                <a:solidFill>
                  <a:srgbClr val="FFFFFF"/>
                </a:solidFill>
                <a:latin typeface="微软雅黑"/>
                <a:ea typeface="微软雅黑"/>
              </a:rPr>
              <a:t>01.CSS/SCSS简介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6076440" y="1674000"/>
            <a:ext cx="3282840" cy="1472760"/>
          </a:xfrm>
          <a:prstGeom prst="rect">
            <a:avLst/>
          </a:prstGeom>
          <a:solidFill>
            <a:srgbClr val="A6AAA9"/>
          </a:solidFill>
          <a:ln w="12600">
            <a:noFill/>
          </a:ln>
        </p:spPr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37600" y="-95760"/>
            <a:ext cx="3002400" cy="13197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FF6600"/>
                </a:solidFill>
                <a:latin typeface="微软雅黑"/>
                <a:ea typeface="微软雅黑"/>
              </a:rPr>
              <a:t>CSS简介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432000" y="1117800"/>
            <a:ext cx="8639640" cy="1827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900" b="1">
                <a:solidFill>
                  <a:srgbClr val="000000"/>
                </a:solidFill>
                <a:latin typeface="微软雅黑"/>
                <a:ea typeface="微软雅黑"/>
              </a:rPr>
              <a:t>层叠样式表（Cascading Style Sheets）是一种用来表现HTML（标准通用标记语言的一个应用）或XML（标准通用标记语言的一个子集）等文件样式的计算机语言。</a:t>
            </a:r>
            <a:endParaRPr/>
          </a:p>
          <a:p>
            <a:pPr>
              <a:lnSpc>
                <a:spcPct val="100000"/>
              </a:lnSpc>
            </a:pPr>
            <a:r>
              <a:rPr lang="en-US" sz="1900" b="1">
                <a:solidFill>
                  <a:srgbClr val="000000"/>
                </a:solidFill>
                <a:latin typeface="微软雅黑"/>
                <a:ea typeface="微软雅黑"/>
              </a:rPr>
              <a:t>CSS能够对网页中的对象的位置排版进行像素级的精确控制，支持几乎所有的字体字号样式，拥有对网页对象和模型样式编辑的能力，并能够进行初步交互设计。</a:t>
            </a:r>
            <a:endParaRPr/>
          </a:p>
        </p:txBody>
      </p:sp>
      <p:sp>
        <p:nvSpPr>
          <p:cNvPr id="159" name="CustomShape 3"/>
          <p:cNvSpPr/>
          <p:nvPr/>
        </p:nvSpPr>
        <p:spPr>
          <a:xfrm>
            <a:off x="584280" y="3371040"/>
            <a:ext cx="3951720" cy="1247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900" b="1">
                <a:solidFill>
                  <a:srgbClr val="000000"/>
                </a:solidFill>
                <a:latin typeface="微软雅黑"/>
                <a:ea typeface="微软雅黑"/>
              </a:rPr>
              <a:t>1.不是编程语言；</a:t>
            </a:r>
            <a:endParaRPr/>
          </a:p>
          <a:p>
            <a:pPr>
              <a:lnSpc>
                <a:spcPct val="100000"/>
              </a:lnSpc>
            </a:pPr>
            <a:r>
              <a:rPr lang="en-US" sz="1900" b="1">
                <a:solidFill>
                  <a:srgbClr val="000000"/>
                </a:solidFill>
                <a:latin typeface="微软雅黑"/>
                <a:ea typeface="微软雅黑"/>
              </a:rPr>
              <a:t>2.统一管理网页样式；</a:t>
            </a:r>
            <a:endParaRPr/>
          </a:p>
          <a:p>
            <a:pPr>
              <a:lnSpc>
                <a:spcPct val="100000"/>
              </a:lnSpc>
            </a:pPr>
            <a:r>
              <a:rPr lang="en-US" sz="1900" b="1">
                <a:solidFill>
                  <a:srgbClr val="000000"/>
                </a:solidFill>
                <a:latin typeface="微软雅黑"/>
                <a:ea typeface="微软雅黑"/>
              </a:rPr>
              <a:t>3.写起来比较费事，难维护；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1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2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59">
                                            <p:txEl>
                                              <p:pRg st="22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224960" y="2225160"/>
            <a:ext cx="4874760" cy="274284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237600" y="208080"/>
            <a:ext cx="2498040" cy="71172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FF6600"/>
                </a:solidFill>
                <a:latin typeface="微软雅黑"/>
                <a:ea typeface="微软雅黑"/>
              </a:rPr>
              <a:t>SCSS简介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432000" y="1117800"/>
            <a:ext cx="8639640" cy="1247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900" b="1">
                <a:solidFill>
                  <a:srgbClr val="FF6600"/>
                </a:solidFill>
                <a:latin typeface="微软雅黑"/>
                <a:ea typeface="微软雅黑"/>
              </a:rPr>
              <a:t>SASS</a:t>
            </a:r>
            <a:r>
              <a:rPr lang="en-US" sz="1900" b="1">
                <a:solidFill>
                  <a:srgbClr val="000000"/>
                </a:solidFill>
                <a:latin typeface="微软雅黑"/>
                <a:ea typeface="微软雅黑"/>
              </a:rPr>
              <a:t>是一种CSS预处理器，将CSS作为目标生成文件，使用变量、嵌套、混入、继承，运算，函数等编程的特性，进行编码工作，然后再编译成正常的CSS文件，使得CSS的开发，变得简单清晰可维护，大大提高了效率。</a:t>
            </a:r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885600" y="2560320"/>
            <a:ext cx="2210400" cy="597960"/>
          </a:xfrm>
          <a:prstGeom prst="rect">
            <a:avLst/>
          </a:prstGeom>
          <a:noFill/>
          <a:ln>
            <a:noFill/>
          </a:ln>
        </p:spPr>
        <p:txBody>
          <a:bodyPr lIns="79920" tIns="39960" rIns="79920" bIns="39960"/>
          <a:lstStyle/>
          <a:p>
            <a:pPr>
              <a:lnSpc>
                <a:spcPct val="100000"/>
              </a:lnSpc>
            </a:pPr>
            <a:r>
              <a:rPr lang="en-US" sz="1700" b="1">
                <a:solidFill>
                  <a:srgbClr val="404040"/>
                </a:solidFill>
                <a:latin typeface="微软雅黑"/>
                <a:ea typeface="微软雅黑"/>
              </a:rPr>
              <a:t>目前的开发模式：</a:t>
            </a:r>
            <a:endParaRPr/>
          </a:p>
        </p:txBody>
      </p:sp>
      <p:sp>
        <p:nvSpPr>
          <p:cNvPr id="164" name="CustomShape 4"/>
          <p:cNvSpPr/>
          <p:nvPr/>
        </p:nvSpPr>
        <p:spPr>
          <a:xfrm>
            <a:off x="2868120" y="2482200"/>
            <a:ext cx="1260000" cy="468000"/>
          </a:xfrm>
          <a:prstGeom prst="flowChartAlternateProcess">
            <a:avLst/>
          </a:prstGeom>
          <a:solidFill>
            <a:srgbClr val="CCFFCC"/>
          </a:solidFill>
          <a:ln w="9360">
            <a:solidFill>
              <a:srgbClr val="000000"/>
            </a:solidFill>
            <a:miter/>
          </a:ln>
        </p:spPr>
        <p:txBody>
          <a:bodyPr wrap="none" lIns="79200" tIns="39240" rIns="79200" bIns="39240" anchor="ctr"/>
          <a:lstStyle/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微软雅黑"/>
                <a:ea typeface="微软雅黑"/>
              </a:rPr>
              <a:t>HTML</a:t>
            </a:r>
            <a:endParaRPr/>
          </a:p>
        </p:txBody>
      </p:sp>
      <p:sp>
        <p:nvSpPr>
          <p:cNvPr id="165" name="CustomShape 5"/>
          <p:cNvSpPr/>
          <p:nvPr/>
        </p:nvSpPr>
        <p:spPr>
          <a:xfrm>
            <a:off x="5035320" y="2482200"/>
            <a:ext cx="1258560" cy="468000"/>
          </a:xfrm>
          <a:prstGeom prst="flowChartAlternateProcess">
            <a:avLst/>
          </a:prstGeom>
          <a:solidFill>
            <a:srgbClr val="FFFF99"/>
          </a:solidFill>
          <a:ln w="9360">
            <a:solidFill>
              <a:srgbClr val="000000"/>
            </a:solidFill>
            <a:miter/>
          </a:ln>
        </p:spPr>
        <p:txBody>
          <a:bodyPr wrap="none" lIns="79200" tIns="39240" rIns="79200" bIns="39240" anchor="ctr"/>
          <a:lstStyle/>
          <a:p>
            <a:pPr algn="ctr"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微软雅黑"/>
                <a:ea typeface="微软雅黑"/>
              </a:rPr>
              <a:t>CSS</a:t>
            </a:r>
            <a:endParaRPr/>
          </a:p>
        </p:txBody>
      </p:sp>
      <p:sp>
        <p:nvSpPr>
          <p:cNvPr id="166" name="CustomShape 6"/>
          <p:cNvSpPr/>
          <p:nvPr/>
        </p:nvSpPr>
        <p:spPr>
          <a:xfrm>
            <a:off x="7211520" y="2490480"/>
            <a:ext cx="1258560" cy="468000"/>
          </a:xfrm>
          <a:prstGeom prst="flowChartAlternateProcess">
            <a:avLst/>
          </a:prstGeom>
          <a:solidFill>
            <a:srgbClr val="FAC499"/>
          </a:solidFill>
          <a:ln w="9360">
            <a:solidFill>
              <a:srgbClr val="000000"/>
            </a:solidFill>
            <a:miter/>
          </a:ln>
        </p:spPr>
        <p:txBody>
          <a:bodyPr wrap="none" lIns="79200" tIns="39240" rIns="79200" bIns="39240" anchor="ctr"/>
          <a:lstStyle/>
          <a:p>
            <a:pPr algn="ctr"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微软雅黑"/>
                <a:ea typeface="微软雅黑"/>
              </a:rPr>
              <a:t>PAGE</a:t>
            </a:r>
            <a:endParaRPr/>
          </a:p>
        </p:txBody>
      </p:sp>
      <p:sp>
        <p:nvSpPr>
          <p:cNvPr id="167" name="CustomShape 7"/>
          <p:cNvSpPr/>
          <p:nvPr/>
        </p:nvSpPr>
        <p:spPr>
          <a:xfrm>
            <a:off x="4341600" y="2353680"/>
            <a:ext cx="441000" cy="65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700" b="1">
                <a:solidFill>
                  <a:srgbClr val="000000"/>
                </a:solidFill>
                <a:latin typeface="微软雅黑"/>
                <a:ea typeface="微软雅黑"/>
              </a:rPr>
              <a:t>+</a:t>
            </a:r>
            <a:endParaRPr/>
          </a:p>
        </p:txBody>
      </p:sp>
      <p:sp>
        <p:nvSpPr>
          <p:cNvPr id="168" name="CustomShape 8"/>
          <p:cNvSpPr/>
          <p:nvPr/>
        </p:nvSpPr>
        <p:spPr>
          <a:xfrm>
            <a:off x="6519600" y="2377440"/>
            <a:ext cx="442440" cy="65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700" b="1">
                <a:solidFill>
                  <a:srgbClr val="000000"/>
                </a:solidFill>
                <a:latin typeface="微软雅黑"/>
                <a:ea typeface="微软雅黑"/>
              </a:rPr>
              <a:t>=</a:t>
            </a:r>
            <a:endParaRPr/>
          </a:p>
        </p:txBody>
      </p:sp>
      <p:sp>
        <p:nvSpPr>
          <p:cNvPr id="169" name="CustomShape 9"/>
          <p:cNvSpPr/>
          <p:nvPr/>
        </p:nvSpPr>
        <p:spPr>
          <a:xfrm>
            <a:off x="1000800" y="3456000"/>
            <a:ext cx="1951200" cy="500040"/>
          </a:xfrm>
          <a:prstGeom prst="rect">
            <a:avLst/>
          </a:prstGeom>
          <a:noFill/>
          <a:ln>
            <a:noFill/>
          </a:ln>
        </p:spPr>
        <p:txBody>
          <a:bodyPr lIns="79920" tIns="39960" rIns="79920" bIns="39960"/>
          <a:lstStyle/>
          <a:p>
            <a:pPr>
              <a:lnSpc>
                <a:spcPct val="100000"/>
              </a:lnSpc>
            </a:pPr>
            <a:r>
              <a:rPr lang="en-US" sz="1700" b="1">
                <a:solidFill>
                  <a:srgbClr val="404040"/>
                </a:solidFill>
                <a:latin typeface="微软雅黑"/>
                <a:ea typeface="微软雅黑"/>
              </a:rPr>
              <a:t>SASS开发模式：</a:t>
            </a:r>
            <a:endParaRPr/>
          </a:p>
        </p:txBody>
      </p:sp>
      <p:sp>
        <p:nvSpPr>
          <p:cNvPr id="170" name="CustomShape 10"/>
          <p:cNvSpPr/>
          <p:nvPr/>
        </p:nvSpPr>
        <p:spPr>
          <a:xfrm>
            <a:off x="2846160" y="3385800"/>
            <a:ext cx="1287000" cy="468000"/>
          </a:xfrm>
          <a:prstGeom prst="flowChartAlternateProcess">
            <a:avLst/>
          </a:prstGeom>
          <a:solidFill>
            <a:srgbClr val="CCFFCC"/>
          </a:solidFill>
          <a:ln w="9360">
            <a:solidFill>
              <a:srgbClr val="000000"/>
            </a:solidFill>
            <a:miter/>
          </a:ln>
        </p:spPr>
        <p:txBody>
          <a:bodyPr wrap="none" lIns="79200" tIns="39240" rIns="79200" bIns="39240" anchor="ctr"/>
          <a:lstStyle/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微软雅黑"/>
                <a:ea typeface="微软雅黑"/>
              </a:rPr>
              <a:t>HTML</a:t>
            </a:r>
            <a:endParaRPr/>
          </a:p>
        </p:txBody>
      </p:sp>
      <p:sp>
        <p:nvSpPr>
          <p:cNvPr id="171" name="CustomShape 11"/>
          <p:cNvSpPr/>
          <p:nvPr/>
        </p:nvSpPr>
        <p:spPr>
          <a:xfrm>
            <a:off x="5030280" y="3385800"/>
            <a:ext cx="1260000" cy="466200"/>
          </a:xfrm>
          <a:prstGeom prst="flowChartAlternateProcess">
            <a:avLst/>
          </a:prstGeom>
          <a:solidFill>
            <a:srgbClr val="FFFF99"/>
          </a:solidFill>
          <a:ln w="9360">
            <a:solidFill>
              <a:srgbClr val="000000"/>
            </a:solidFill>
            <a:miter/>
          </a:ln>
        </p:spPr>
        <p:txBody>
          <a:bodyPr wrap="none" lIns="79200" tIns="39240" rIns="79200" bIns="39240" anchor="ctr"/>
          <a:lstStyle/>
          <a:p>
            <a:pPr algn="ctr"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微软雅黑"/>
                <a:ea typeface="微软雅黑"/>
              </a:rPr>
              <a:t>CSS</a:t>
            </a:r>
            <a:endParaRPr/>
          </a:p>
        </p:txBody>
      </p:sp>
      <p:sp>
        <p:nvSpPr>
          <p:cNvPr id="172" name="CustomShape 12"/>
          <p:cNvSpPr/>
          <p:nvPr/>
        </p:nvSpPr>
        <p:spPr>
          <a:xfrm>
            <a:off x="7227360" y="3363480"/>
            <a:ext cx="1260000" cy="466200"/>
          </a:xfrm>
          <a:prstGeom prst="flowChartAlternateProcess">
            <a:avLst/>
          </a:prstGeom>
          <a:solidFill>
            <a:srgbClr val="FAC499"/>
          </a:solidFill>
          <a:ln w="9360">
            <a:solidFill>
              <a:srgbClr val="000000"/>
            </a:solidFill>
            <a:miter/>
          </a:ln>
        </p:spPr>
        <p:txBody>
          <a:bodyPr wrap="none" lIns="79200" tIns="39240" rIns="79200" bIns="39240" anchor="ctr"/>
          <a:lstStyle/>
          <a:p>
            <a:pPr algn="ctr"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微软雅黑"/>
                <a:ea typeface="微软雅黑"/>
              </a:rPr>
              <a:t>PAGE</a:t>
            </a:r>
            <a:endParaRPr/>
          </a:p>
        </p:txBody>
      </p:sp>
      <p:sp>
        <p:nvSpPr>
          <p:cNvPr id="173" name="CustomShape 13"/>
          <p:cNvSpPr/>
          <p:nvPr/>
        </p:nvSpPr>
        <p:spPr>
          <a:xfrm>
            <a:off x="4352400" y="3291840"/>
            <a:ext cx="442440" cy="65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700" b="1">
                <a:solidFill>
                  <a:srgbClr val="000000"/>
                </a:solidFill>
                <a:latin typeface="微软雅黑"/>
                <a:ea typeface="微软雅黑"/>
              </a:rPr>
              <a:t>+</a:t>
            </a:r>
            <a:endParaRPr/>
          </a:p>
        </p:txBody>
      </p:sp>
      <p:sp>
        <p:nvSpPr>
          <p:cNvPr id="174" name="CustomShape 14"/>
          <p:cNvSpPr/>
          <p:nvPr/>
        </p:nvSpPr>
        <p:spPr>
          <a:xfrm>
            <a:off x="6516360" y="3281040"/>
            <a:ext cx="441000" cy="65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700" b="1">
                <a:solidFill>
                  <a:srgbClr val="000000"/>
                </a:solidFill>
                <a:latin typeface="微软雅黑"/>
                <a:ea typeface="微软雅黑"/>
              </a:rPr>
              <a:t>=</a:t>
            </a:r>
            <a:endParaRPr/>
          </a:p>
        </p:txBody>
      </p:sp>
      <p:sp>
        <p:nvSpPr>
          <p:cNvPr id="175" name="CustomShape 15"/>
          <p:cNvSpPr/>
          <p:nvPr/>
        </p:nvSpPr>
        <p:spPr>
          <a:xfrm>
            <a:off x="5563800" y="3896640"/>
            <a:ext cx="215640" cy="495000"/>
          </a:xfrm>
          <a:prstGeom prst="upArrow">
            <a:avLst>
              <a:gd name="adj1" fmla="val 50000"/>
              <a:gd name="adj2" fmla="val 57353"/>
            </a:avLst>
          </a:prstGeom>
          <a:solidFill>
            <a:srgbClr val="BBE0E3"/>
          </a:solidFill>
          <a:ln w="9360">
            <a:solidFill>
              <a:srgbClr val="000000"/>
            </a:solidFill>
            <a:miter/>
          </a:ln>
        </p:spPr>
      </p:sp>
      <p:sp>
        <p:nvSpPr>
          <p:cNvPr id="176" name="CustomShape 16"/>
          <p:cNvSpPr/>
          <p:nvPr/>
        </p:nvSpPr>
        <p:spPr>
          <a:xfrm>
            <a:off x="5022360" y="4445280"/>
            <a:ext cx="1260000" cy="468000"/>
          </a:xfrm>
          <a:prstGeom prst="flowChartAlternateProcess">
            <a:avLst/>
          </a:prstGeom>
          <a:solidFill>
            <a:srgbClr val="FFC828"/>
          </a:solidFill>
          <a:ln w="9360">
            <a:solidFill>
              <a:srgbClr val="000000"/>
            </a:solidFill>
            <a:miter/>
          </a:ln>
        </p:spPr>
        <p:txBody>
          <a:bodyPr wrap="none" lIns="79200" tIns="39240" rIns="79200" bIns="39240" anchor="ctr"/>
          <a:lstStyle/>
          <a:p>
            <a:pPr algn="ctr"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微软雅黑"/>
                <a:ea typeface="微软雅黑"/>
              </a:rPr>
              <a:t>Sass</a:t>
            </a:r>
            <a:endParaRPr/>
          </a:p>
        </p:txBody>
      </p:sp>
      <p:sp>
        <p:nvSpPr>
          <p:cNvPr id="177" name="CustomShape 17"/>
          <p:cNvSpPr/>
          <p:nvPr/>
        </p:nvSpPr>
        <p:spPr>
          <a:xfrm>
            <a:off x="5706720" y="3982680"/>
            <a:ext cx="688680" cy="37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900" b="1">
                <a:solidFill>
                  <a:srgbClr val="F68933"/>
                </a:solidFill>
                <a:latin typeface="微软雅黑"/>
                <a:ea typeface="微软雅黑"/>
              </a:rPr>
              <a:t>编译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674000"/>
            <a:ext cx="6007680" cy="1472760"/>
          </a:xfrm>
          <a:prstGeom prst="rect">
            <a:avLst/>
          </a:prstGeom>
          <a:ln w="12600">
            <a:noFill/>
          </a:ln>
        </p:spPr>
      </p:pic>
      <p:sp>
        <p:nvSpPr>
          <p:cNvPr id="179" name="CustomShape 1"/>
          <p:cNvSpPr/>
          <p:nvPr/>
        </p:nvSpPr>
        <p:spPr>
          <a:xfrm>
            <a:off x="92160" y="1993680"/>
            <a:ext cx="5595480" cy="83340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en-US" sz="4800" b="1">
                <a:solidFill>
                  <a:srgbClr val="FFFFFF"/>
                </a:solidFill>
                <a:latin typeface="微软雅黑"/>
                <a:ea typeface="微软雅黑"/>
              </a:rPr>
              <a:t>02.CSS的基础知识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6076440" y="1674000"/>
            <a:ext cx="3282840" cy="1472760"/>
          </a:xfrm>
          <a:prstGeom prst="rect">
            <a:avLst/>
          </a:prstGeom>
          <a:solidFill>
            <a:srgbClr val="A6AAA9"/>
          </a:solidFill>
          <a:ln w="12600">
            <a:noFill/>
          </a:ln>
        </p:spPr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237600" y="208080"/>
            <a:ext cx="4154040" cy="71172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FF6600"/>
                </a:solidFill>
                <a:latin typeface="微软雅黑"/>
                <a:ea typeface="微软雅黑"/>
              </a:rPr>
              <a:t>CSS的基础知识</a:t>
            </a:r>
            <a:endParaRPr/>
          </a:p>
        </p:txBody>
      </p:sp>
      <p:pic>
        <p:nvPicPr>
          <p:cNvPr id="18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520000" y="1151640"/>
            <a:ext cx="4170960" cy="1422000"/>
          </a:xfrm>
          <a:prstGeom prst="rect">
            <a:avLst/>
          </a:prstGeom>
          <a:ln>
            <a:noFill/>
          </a:ln>
        </p:spPr>
      </p:pic>
      <p:sp>
        <p:nvSpPr>
          <p:cNvPr id="183" name="CustomShape 2"/>
          <p:cNvSpPr/>
          <p:nvPr/>
        </p:nvSpPr>
        <p:spPr>
          <a:xfrm>
            <a:off x="584280" y="2952360"/>
            <a:ext cx="8343000" cy="211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900" b="1">
                <a:solidFill>
                  <a:srgbClr val="000000"/>
                </a:solidFill>
                <a:latin typeface="Myriad Pro"/>
                <a:ea typeface="微软雅黑"/>
              </a:rPr>
              <a:t>&lt;div class=‘content’  id=‘search’&gt;&lt;a&gt;search&lt;/a&gt;&lt;/div&gt;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900" b="1">
                <a:solidFill>
                  <a:srgbClr val="000000"/>
                </a:solidFill>
                <a:latin typeface="微软雅黑"/>
                <a:ea typeface="微软雅黑"/>
              </a:rPr>
              <a:t>div,a为属性选择器      .content为类选择器      #search为id选择器，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900" b="1">
                <a:solidFill>
                  <a:srgbClr val="000000"/>
                </a:solidFill>
                <a:latin typeface="微软雅黑"/>
                <a:ea typeface="微软雅黑"/>
              </a:rPr>
              <a:t>a[title] {}         div a {}后代选择器      div&gt;a {}子元素选择器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900" b="1">
                <a:solidFill>
                  <a:srgbClr val="000000"/>
                </a:solidFill>
                <a:latin typeface="微软雅黑"/>
                <a:ea typeface="微软雅黑"/>
              </a:rPr>
              <a:t>a:link {}伪类         div:before {}伪元素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83">
                                            <p:txEl>
                                              <p:pRg st="0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55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83">
                                            <p:txEl>
                                              <p:pRg st="55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07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83">
                                            <p:txEl>
                                              <p:pRg st="107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62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83">
                                            <p:txEl>
                                              <p:pRg st="162" end="1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37600" y="207720"/>
            <a:ext cx="4154040" cy="7124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FF6600"/>
                </a:solidFill>
                <a:latin typeface="微软雅黑"/>
                <a:ea typeface="微软雅黑"/>
              </a:rPr>
              <a:t>CSS模型框</a:t>
            </a:r>
            <a:endParaRPr/>
          </a:p>
        </p:txBody>
      </p:sp>
      <p:pic>
        <p:nvPicPr>
          <p:cNvPr id="185" name="图片 184"/>
          <p:cNvPicPr/>
          <p:nvPr/>
        </p:nvPicPr>
        <p:blipFill>
          <a:blip r:embed="rId2"/>
          <a:srcRect b="200000"/>
          <a:stretch>
            <a:fillRect/>
          </a:stretch>
        </p:blipFill>
        <p:spPr>
          <a:xfrm>
            <a:off x="215640" y="1059120"/>
            <a:ext cx="3744360" cy="3620880"/>
          </a:xfrm>
          <a:prstGeom prst="rect">
            <a:avLst/>
          </a:prstGeom>
          <a:ln>
            <a:noFill/>
          </a:ln>
        </p:spPr>
      </p:pic>
      <p:pic>
        <p:nvPicPr>
          <p:cNvPr id="186" name="图片 185"/>
          <p:cNvPicPr/>
          <p:nvPr/>
        </p:nvPicPr>
        <p:blipFill>
          <a:blip r:embed="rId3"/>
          <a:stretch>
            <a:fillRect/>
          </a:stretch>
        </p:blipFill>
        <p:spPr>
          <a:xfrm>
            <a:off x="3960000" y="1368000"/>
            <a:ext cx="3247560" cy="3238200"/>
          </a:xfrm>
          <a:prstGeom prst="rect">
            <a:avLst/>
          </a:prstGeom>
          <a:ln>
            <a:noFill/>
          </a:ln>
        </p:spPr>
      </p:pic>
      <p:sp>
        <p:nvSpPr>
          <p:cNvPr id="187" name="CustomShape 2"/>
          <p:cNvSpPr/>
          <p:nvPr/>
        </p:nvSpPr>
        <p:spPr>
          <a:xfrm>
            <a:off x="7056720" y="2304000"/>
            <a:ext cx="2087280" cy="158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900" b="1">
                <a:solidFill>
                  <a:srgbClr val="000000"/>
                </a:solidFill>
                <a:latin typeface="微软雅黑"/>
                <a:ea typeface="微软雅黑"/>
              </a:rPr>
              <a:t>#box {</a:t>
            </a:r>
            <a:endParaRPr/>
          </a:p>
          <a:p>
            <a:pPr>
              <a:lnSpc>
                <a:spcPct val="100000"/>
              </a:lnSpc>
            </a:pPr>
            <a:r>
              <a:rPr lang="en-US" sz="1900" b="1">
                <a:solidFill>
                  <a:srgbClr val="000000"/>
                </a:solidFill>
                <a:latin typeface="Myriad Pro"/>
                <a:ea typeface="微软雅黑"/>
              </a:rPr>
              <a:t>  width: 70px;</a:t>
            </a:r>
            <a:endParaRPr/>
          </a:p>
          <a:p>
            <a:pPr>
              <a:lnSpc>
                <a:spcPct val="100000"/>
              </a:lnSpc>
            </a:pPr>
            <a:r>
              <a:rPr lang="en-US" sz="1900" b="1">
                <a:solidFill>
                  <a:srgbClr val="000000"/>
                </a:solidFill>
                <a:latin typeface="Myriad Pro"/>
                <a:ea typeface="微软雅黑"/>
              </a:rPr>
              <a:t>  margin: 10px;</a:t>
            </a:r>
            <a:endParaRPr/>
          </a:p>
          <a:p>
            <a:pPr>
              <a:lnSpc>
                <a:spcPct val="100000"/>
              </a:lnSpc>
            </a:pPr>
            <a:r>
              <a:rPr lang="en-US" sz="1900" b="1">
                <a:solidFill>
                  <a:srgbClr val="000000"/>
                </a:solidFill>
                <a:latin typeface="Myriad Pro"/>
                <a:ea typeface="微软雅黑"/>
              </a:rPr>
              <a:t>  padding: 5px;</a:t>
            </a:r>
            <a:endParaRPr/>
          </a:p>
          <a:p>
            <a:pPr>
              <a:lnSpc>
                <a:spcPct val="100000"/>
              </a:lnSpc>
            </a:pPr>
            <a:r>
              <a:rPr lang="en-US" sz="1900" b="1">
                <a:solidFill>
                  <a:srgbClr val="000000"/>
                </a:solidFill>
                <a:latin typeface="Myriad Pro"/>
                <a:ea typeface="微软雅黑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87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237600" y="207720"/>
            <a:ext cx="5666400" cy="7124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FF6600"/>
                </a:solidFill>
                <a:latin typeface="微软雅黑"/>
                <a:ea typeface="微软雅黑"/>
              </a:rPr>
              <a:t>CSS定位(position)</a:t>
            </a:r>
            <a:endParaRPr/>
          </a:p>
        </p:txBody>
      </p:sp>
      <p:pic>
        <p:nvPicPr>
          <p:cNvPr id="189" name="图片 188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998640"/>
            <a:ext cx="5067000" cy="1809360"/>
          </a:xfrm>
          <a:prstGeom prst="rect">
            <a:avLst/>
          </a:prstGeom>
          <a:ln>
            <a:noFill/>
          </a:ln>
        </p:spPr>
      </p:pic>
      <p:pic>
        <p:nvPicPr>
          <p:cNvPr id="190" name="图片 189"/>
          <p:cNvPicPr/>
          <p:nvPr/>
        </p:nvPicPr>
        <p:blipFill>
          <a:blip r:embed="rId3"/>
          <a:stretch>
            <a:fillRect/>
          </a:stretch>
        </p:blipFill>
        <p:spPr>
          <a:xfrm>
            <a:off x="189000" y="3024000"/>
            <a:ext cx="5067000" cy="1971360"/>
          </a:xfrm>
          <a:prstGeom prst="rect">
            <a:avLst/>
          </a:prstGeom>
          <a:ln>
            <a:noFill/>
          </a:ln>
        </p:spPr>
      </p:pic>
      <p:sp>
        <p:nvSpPr>
          <p:cNvPr id="191" name="CustomShape 2"/>
          <p:cNvSpPr/>
          <p:nvPr/>
        </p:nvSpPr>
        <p:spPr>
          <a:xfrm>
            <a:off x="5283000" y="288000"/>
            <a:ext cx="4005000" cy="475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900" b="1">
                <a:solidFill>
                  <a:srgbClr val="000000"/>
                </a:solidFill>
                <a:latin typeface="微软雅黑"/>
                <a:ea typeface="微软雅黑"/>
              </a:rPr>
              <a:t>absolute	</a:t>
            </a:r>
            <a:endParaRPr/>
          </a:p>
          <a:p>
            <a:pPr>
              <a:lnSpc>
                <a:spcPct val="100000"/>
              </a:lnSpc>
            </a:pPr>
            <a:r>
              <a:rPr lang="en-US" sz="1900" b="1">
                <a:solidFill>
                  <a:srgbClr val="000000"/>
                </a:solidFill>
                <a:latin typeface="Myriad Pro"/>
                <a:ea typeface="微软雅黑"/>
              </a:rPr>
              <a:t>生成绝对定位的元素，相对于 static 定位以外的第一个父元素进行定位。元素的位置通过 "left", "top", "right" 以及 "bottom" 属性进行规定。</a:t>
            </a:r>
            <a:endParaRPr/>
          </a:p>
          <a:p>
            <a:pPr>
              <a:lnSpc>
                <a:spcPct val="100000"/>
              </a:lnSpc>
            </a:pPr>
            <a:r>
              <a:rPr lang="en-US" sz="1900" b="1">
                <a:solidFill>
                  <a:srgbClr val="000000"/>
                </a:solidFill>
                <a:latin typeface="Myriad Pro"/>
                <a:ea typeface="微软雅黑"/>
              </a:rPr>
              <a:t>fixed	</a:t>
            </a:r>
            <a:endParaRPr/>
          </a:p>
          <a:p>
            <a:pPr>
              <a:lnSpc>
                <a:spcPct val="100000"/>
              </a:lnSpc>
            </a:pPr>
            <a:r>
              <a:rPr lang="en-US" sz="1900" b="1">
                <a:solidFill>
                  <a:srgbClr val="000000"/>
                </a:solidFill>
                <a:latin typeface="Myriad Pro"/>
                <a:ea typeface="微软雅黑"/>
              </a:rPr>
              <a:t>生成绝对定位的元素，相对于浏览器窗口进行定位。元素的位置通过 "left", "top", "right" 以及 "bottom" 属性进行规定。</a:t>
            </a:r>
            <a:endParaRPr/>
          </a:p>
          <a:p>
            <a:pPr>
              <a:lnSpc>
                <a:spcPct val="100000"/>
              </a:lnSpc>
            </a:pPr>
            <a:r>
              <a:rPr lang="en-US" sz="1900" b="1">
                <a:solidFill>
                  <a:srgbClr val="000000"/>
                </a:solidFill>
                <a:latin typeface="Myriad Pro"/>
                <a:ea typeface="微软雅黑"/>
              </a:rPr>
              <a:t>relative	</a:t>
            </a:r>
            <a:endParaRPr/>
          </a:p>
          <a:p>
            <a:pPr>
              <a:lnSpc>
                <a:spcPct val="100000"/>
              </a:lnSpc>
            </a:pPr>
            <a:r>
              <a:rPr lang="en-US" sz="1900" b="1">
                <a:solidFill>
                  <a:srgbClr val="000000"/>
                </a:solidFill>
                <a:latin typeface="Myriad Pro"/>
                <a:ea typeface="微软雅黑"/>
              </a:rPr>
              <a:t>生成相对定位的元素，相对于其正常位置进行定位。因此，"left:20" 会向元素的 LEFT 位置添加 20 像素。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91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1215</Words>
  <Application>Microsoft Macintosh PowerPoint</Application>
  <PresentationFormat>自定义</PresentationFormat>
  <Paragraphs>212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lovefishs huang</cp:lastModifiedBy>
  <cp:revision>1</cp:revision>
  <dcterms:modified xsi:type="dcterms:W3CDTF">2016-04-19T10:01:38Z</dcterms:modified>
</cp:coreProperties>
</file>