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3AF"/>
    <a:srgbClr val="827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28" name="文本框 27"/>
          <p:cNvSpPr txBox="1"/>
          <p:nvPr userDrawn="1"/>
        </p:nvSpPr>
        <p:spPr>
          <a:xfrm>
            <a:off x="10269333" y="507446"/>
            <a:ext cx="172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0269220" y="293370"/>
            <a:ext cx="11029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8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计算机基础培训系列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1133475" y="465455"/>
            <a:ext cx="3474720" cy="41021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E432-ADC1-4AF9-AC77-CD387D59A67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460-850D-457E-864B-E14B5B6DD7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3" y="688621"/>
            <a:ext cx="10131077" cy="56936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76114" y="4144949"/>
            <a:ext cx="2572980" cy="450443"/>
          </a:xfrm>
          <a:prstGeom prst="rect">
            <a:avLst/>
          </a:prstGeom>
          <a:solidFill>
            <a:srgbClr val="7963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76045" y="3081655"/>
            <a:ext cx="5043805" cy="0"/>
          </a:xfrm>
          <a:prstGeom prst="line">
            <a:avLst/>
          </a:prstGeom>
          <a:ln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84718" y="1929846"/>
            <a:ext cx="53136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60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045" y="1592580"/>
            <a:ext cx="2017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计算机基础培训系列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99025" y="1243965"/>
            <a:ext cx="19215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 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79485" y="2660072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第一章 计算机基础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0508" y="3244847"/>
            <a:ext cx="35702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/>
              <a:t>计算机发展历史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/>
              <a:t>计算机软、硬件组成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/>
              <a:t>计算机</a:t>
            </a:r>
            <a:r>
              <a:rPr lang="zh-CN" altLang="en-US" sz="2400" dirty="0" smtClean="0"/>
              <a:t>性能指标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dirty="0" smtClean="0"/>
              <a:t>数与数制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99025" y="1243965"/>
            <a:ext cx="19215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 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79485" y="2660072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第一章 计算机基础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9485" y="3646224"/>
            <a:ext cx="37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14350" indent="-514350">
              <a:lnSpc>
                <a:spcPct val="150000"/>
              </a:lnSpc>
              <a:buFont typeface="+mj-ea"/>
              <a:buAutoNum type="ea1JpnChsDbPeriod" startAt="5"/>
            </a:pP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处理器结构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 startAt="5"/>
            </a:pP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指令系统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546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第一章 计算机基础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837" y="12884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一、计算机发展史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3475" y="1762298"/>
            <a:ext cx="1008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世界第一台电子计算机 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年正式上线。由美国政府和宾夕法尼亚大学合适开发，使用了</a:t>
            </a:r>
            <a:r>
              <a:rPr lang="en-US" altLang="zh-CN" dirty="0" smtClean="0"/>
              <a:t>18,000</a:t>
            </a:r>
            <a:r>
              <a:rPr lang="zh-CN" altLang="en-US" dirty="0" smtClean="0"/>
              <a:t>个电子管，</a:t>
            </a:r>
            <a:r>
              <a:rPr lang="en-US" altLang="zh-CN" dirty="0" smtClean="0"/>
              <a:t>70,000</a:t>
            </a:r>
            <a:r>
              <a:rPr lang="zh-CN" altLang="en-US" dirty="0" smtClean="0"/>
              <a:t>个电阻，占地</a:t>
            </a:r>
            <a:r>
              <a:rPr lang="en-US" altLang="zh-CN" dirty="0" smtClean="0"/>
              <a:t>170m²</a:t>
            </a:r>
            <a:r>
              <a:rPr lang="zh-CN" altLang="en-US" dirty="0" smtClean="0"/>
              <a:t>，重</a:t>
            </a:r>
            <a:r>
              <a:rPr lang="en-US" altLang="zh-CN" dirty="0" smtClean="0"/>
              <a:t>30</a:t>
            </a:r>
            <a:r>
              <a:rPr lang="zh-CN" altLang="en-US" dirty="0" smtClean="0"/>
              <a:t>吨，耗电</a:t>
            </a:r>
            <a:r>
              <a:rPr lang="en-US" altLang="zh-CN" dirty="0" smtClean="0"/>
              <a:t>160KW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2762744"/>
            <a:ext cx="5360945" cy="3492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3475" y="2762744"/>
            <a:ext cx="448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/>
              <a:t>运算速度加法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秒，乘法</a:t>
            </a:r>
            <a:r>
              <a:rPr lang="en-US" altLang="zh-CN" dirty="0" smtClean="0"/>
              <a:t>300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秒。</a:t>
            </a:r>
            <a:endParaRPr lang="zh-CN" altLang="en-US" dirty="0"/>
          </a:p>
        </p:txBody>
      </p:sp>
      <p:pic>
        <p:nvPicPr>
          <p:cNvPr id="2050" name="Picture 2" descr="https://gimg2.baidu.com/image_search/src=http%3A%2F%2Fimg.alicdn.com%2Fi2%2F2621180571%2FTB22jZmkHlmpuFjSZFlXXbdQXXa_%21%212621180571.jpg&amp;refer=http%3A%2F%2Fimg.alicdn.com&amp;app=2002&amp;size=f9999,10000&amp;q=a80&amp;n=0&amp;g=0n&amp;fmt=jpeg?sec=1623922190&amp;t=a1e8440300c81aa6af1f2c0e2eccfd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7" y="3486191"/>
            <a:ext cx="3215698" cy="27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6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第一章 计算机基础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837" y="12884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一、计算机发展史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3475" y="1762298"/>
            <a:ext cx="795233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/>
              <a:t>1949</a:t>
            </a:r>
            <a:r>
              <a:rPr lang="zh-CN" altLang="en-US" dirty="0" smtClean="0"/>
              <a:t>年，由冯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诺依曼主导出的全新架构的电子计算机</a:t>
            </a:r>
            <a:r>
              <a:rPr lang="en-US" altLang="zh-CN" dirty="0" smtClean="0"/>
              <a:t>EDVAC</a:t>
            </a:r>
            <a:r>
              <a:rPr lang="zh-CN" altLang="en-US" dirty="0" smtClean="0"/>
              <a:t>交付，于</a:t>
            </a:r>
            <a:r>
              <a:rPr lang="en-US" altLang="zh-CN" dirty="0" smtClean="0"/>
              <a:t>1951</a:t>
            </a:r>
            <a:r>
              <a:rPr lang="zh-CN" altLang="en-US" dirty="0" smtClean="0"/>
              <a:t>年正式运行。</a:t>
            </a:r>
            <a:endParaRPr lang="en-US" altLang="zh-CN" baseline="-25000" dirty="0"/>
          </a:p>
        </p:txBody>
      </p:sp>
      <p:pic>
        <p:nvPicPr>
          <p:cNvPr id="1026" name="Picture 2" descr="https://bkimg.cdn.bcebos.com/pic/3b87e950352ac65ccbe52e41f3f2b21193138a24?x-bce-process=image/resize,m_lfit,w_220,limit_1/format,f_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1574829"/>
            <a:ext cx="2095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0908" y="2637652"/>
            <a:ext cx="6899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</a:lvl1pPr>
          </a:lstStyle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 smtClean="0"/>
              <a:t>诺依曼主要奠定了两个设计思想：</a:t>
            </a:r>
            <a:endParaRPr lang="en-US" altLang="zh-CN" dirty="0"/>
          </a:p>
          <a:p>
            <a:r>
              <a:rPr lang="zh-CN" altLang="en-US" dirty="0" smtClean="0"/>
              <a:t>明确了计算机</a:t>
            </a:r>
            <a:r>
              <a:rPr lang="zh-CN" altLang="en-US" dirty="0"/>
              <a:t>由五个部分组成：</a:t>
            </a:r>
            <a:r>
              <a:rPr lang="zh-CN" altLang="en-US" b="1" dirty="0">
                <a:solidFill>
                  <a:srgbClr val="FF0000"/>
                </a:solidFill>
              </a:rPr>
              <a:t>运算器、控制器、存储器、输入设备、</a:t>
            </a:r>
            <a:r>
              <a:rPr lang="zh-CN" altLang="en-US" b="1" dirty="0" smtClean="0">
                <a:solidFill>
                  <a:srgbClr val="FF0000"/>
                </a:solidFill>
              </a:rPr>
              <a:t>输出设备。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根据电子元件具有双稳态的特点，确定在计算机采用</a:t>
            </a:r>
            <a:r>
              <a:rPr lang="zh-CN" altLang="en-US" b="1" dirty="0" smtClean="0">
                <a:solidFill>
                  <a:srgbClr val="FF0000"/>
                </a:solidFill>
              </a:rPr>
              <a:t>二进制</a:t>
            </a:r>
            <a:r>
              <a:rPr lang="zh-CN" altLang="en-US" dirty="0" smtClean="0"/>
              <a:t>数制。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51324" y="4308505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冯</a:t>
            </a:r>
            <a:r>
              <a:rPr lang="en-US" altLang="zh-CN" sz="1100" dirty="0" smtClean="0"/>
              <a:t>·</a:t>
            </a:r>
            <a:r>
              <a:rPr lang="zh-CN" altLang="en-US" sz="1100" dirty="0" smtClean="0"/>
              <a:t>诺依曼（</a:t>
            </a:r>
            <a:r>
              <a:rPr lang="en-US" altLang="zh-CN" sz="1100" dirty="0" smtClean="0"/>
              <a:t>1903-1957</a:t>
            </a:r>
            <a:r>
              <a:rPr lang="zh-CN" altLang="en-US" sz="1100" dirty="0"/>
              <a:t>）美籍匈牙利</a:t>
            </a:r>
          </a:p>
        </p:txBody>
      </p:sp>
    </p:spTree>
    <p:extLst>
      <p:ext uri="{BB962C8B-B14F-4D97-AF65-F5344CB8AC3E}">
        <p14:creationId xmlns:p14="http://schemas.microsoft.com/office/powerpoint/2010/main" val="37414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178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第一章 计算机基础</vt:lpstr>
      <vt:lpstr>第一章 计算机基础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AIR</cp:lastModifiedBy>
  <cp:revision>22</cp:revision>
  <dcterms:created xsi:type="dcterms:W3CDTF">2021-05-17T13:06:26Z</dcterms:created>
  <dcterms:modified xsi:type="dcterms:W3CDTF">2021-05-18T09:30:22Z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