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2"/>
    <p:sldId id="270" r:id="rId3"/>
    <p:sldId id="271" r:id="rId4"/>
    <p:sldId id="272" r:id="rId5"/>
    <p:sldId id="273" r:id="rId6"/>
    <p:sldId id="274" r:id="rId7"/>
    <p:sldId id="275" r:id="rId8"/>
    <p:sldId id="276" r:id="rId9"/>
    <p:sldId id="289" r:id="rId10"/>
    <p:sldId id="290" r:id="rId11"/>
    <p:sldId id="291" r:id="rId12"/>
    <p:sldId id="292" r:id="rId13"/>
    <p:sldId id="277" r:id="rId14"/>
    <p:sldId id="278" r:id="rId15"/>
    <p:sldId id="279" r:id="rId16"/>
    <p:sldId id="280" r:id="rId17"/>
    <p:sldId id="281" r:id="rId18"/>
    <p:sldId id="282" r:id="rId19"/>
    <p:sldId id="283" r:id="rId20"/>
    <p:sldId id="286" r:id="rId21"/>
    <p:sldId id="287" r:id="rId22"/>
    <p:sldId id="294" r:id="rId23"/>
    <p:sldId id="288" r:id="rId24"/>
    <p:sldId id="293" r:id="rId25"/>
    <p:sldId id="295" r:id="rId26"/>
    <p:sldId id="296" r:id="rId27"/>
    <p:sldId id="29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63AF"/>
    <a:srgbClr val="8274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5" d="100"/>
          <a:sy n="115" d="100"/>
        </p:scale>
        <p:origin x="4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2021/5/24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85BE432-ADC1-4AF9-AC77-CD387D59A679}" type="datetimeFigureOut">
              <a:rPr lang="zh-CN" altLang="en-US" smtClean="0"/>
              <a:t>2021/5/24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FD7460-850D-457E-864B-E14B5B6DD71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5BE432-ADC1-4AF9-AC77-CD387D59A679}" type="datetimeFigureOut">
              <a:rPr lang="zh-CN" altLang="en-US" smtClean="0"/>
              <a:t>2021/5/24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FD7460-850D-457E-864B-E14B5B6DD71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5BE432-ADC1-4AF9-AC77-CD387D59A679}" type="datetimeFigureOut">
              <a:rPr lang="zh-CN" altLang="en-US" smtClean="0"/>
              <a:t>2021/5/24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FD7460-850D-457E-864B-E14B5B6DD71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85364" y="150188"/>
            <a:ext cx="1869213" cy="1050498"/>
          </a:xfrm>
          <a:prstGeom prst="rect">
            <a:avLst/>
          </a:prstGeom>
        </p:spPr>
      </p:pic>
      <p:sp>
        <p:nvSpPr>
          <p:cNvPr id="28" name="文本框 27"/>
          <p:cNvSpPr txBox="1"/>
          <p:nvPr userDrawn="1"/>
        </p:nvSpPr>
        <p:spPr>
          <a:xfrm>
            <a:off x="10269333" y="507446"/>
            <a:ext cx="1724025" cy="368300"/>
          </a:xfrm>
          <a:prstGeom prst="rect">
            <a:avLst/>
          </a:prstGeom>
          <a:noFill/>
        </p:spPr>
        <p:txBody>
          <a:bodyPr wrap="none" rtlCol="0">
            <a:spAutoFit/>
          </a:bodyPr>
          <a:lstStyle/>
          <a:p>
            <a:r>
              <a:rPr lang="en-US" altLang="zh-CN" b="1" dirty="0">
                <a:solidFill>
                  <a:srgbClr val="7963AF"/>
                </a:solidFill>
                <a:latin typeface="微软雅黑" panose="020B0503020204020204" pitchFamily="34" charset="-122"/>
                <a:ea typeface="微软雅黑" panose="020B0503020204020204" pitchFamily="34" charset="-122"/>
              </a:rPr>
              <a:t>C</a:t>
            </a:r>
            <a:r>
              <a:rPr lang="zh-CN" altLang="en-US" b="1" dirty="0">
                <a:solidFill>
                  <a:srgbClr val="7963AF"/>
                </a:solidFill>
                <a:latin typeface="微软雅黑" panose="020B0503020204020204" pitchFamily="34" charset="-122"/>
                <a:ea typeface="微软雅黑" panose="020B0503020204020204" pitchFamily="34" charset="-122"/>
              </a:rPr>
              <a:t>语言程序设计</a:t>
            </a:r>
          </a:p>
        </p:txBody>
      </p:sp>
      <p:sp>
        <p:nvSpPr>
          <p:cNvPr id="29" name="文本框 28"/>
          <p:cNvSpPr txBox="1"/>
          <p:nvPr userDrawn="1"/>
        </p:nvSpPr>
        <p:spPr>
          <a:xfrm>
            <a:off x="10269220" y="293370"/>
            <a:ext cx="1102995" cy="213995"/>
          </a:xfrm>
          <a:prstGeom prst="rect">
            <a:avLst/>
          </a:prstGeom>
          <a:noFill/>
        </p:spPr>
        <p:txBody>
          <a:bodyPr wrap="none" rtlCol="0">
            <a:spAutoFit/>
          </a:bodyPr>
          <a:lstStyle/>
          <a:p>
            <a:pPr lvl="0" algn="l"/>
            <a:r>
              <a:rPr lang="en-US" altLang="zh-CN" sz="800" b="1" dirty="0">
                <a:solidFill>
                  <a:srgbClr val="7963AF"/>
                </a:solidFill>
                <a:latin typeface="微软雅黑" panose="020B0503020204020204" pitchFamily="34" charset="-122"/>
                <a:ea typeface="微软雅黑" panose="020B0503020204020204" pitchFamily="34" charset="-122"/>
                <a:sym typeface="+mn-ea"/>
              </a:rPr>
              <a:t>计算机基础培训系列</a:t>
            </a:r>
          </a:p>
        </p:txBody>
      </p:sp>
      <p:sp>
        <p:nvSpPr>
          <p:cNvPr id="31" name="标题 30"/>
          <p:cNvSpPr>
            <a:spLocks noGrp="1"/>
          </p:cNvSpPr>
          <p:nvPr>
            <p:ph type="title"/>
          </p:nvPr>
        </p:nvSpPr>
        <p:spPr>
          <a:xfrm>
            <a:off x="1133475" y="465455"/>
            <a:ext cx="3474720" cy="410210"/>
          </a:xfrm>
        </p:spPr>
        <p:txBody>
          <a:bodyPr>
            <a:noAutofit/>
          </a:bodyPr>
          <a:lstStyle>
            <a:lvl1pPr>
              <a:defRPr sz="2000"/>
            </a:lvl1pPr>
          </a:lstStyle>
          <a:p>
            <a:r>
              <a:rPr lang="zh-CN" altLang="en-US" smtClean="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85BE432-ADC1-4AF9-AC77-CD387D59A679}" type="datetimeFigureOut">
              <a:rPr lang="zh-CN" altLang="en-US" smtClean="0"/>
              <a:t>2021/5/24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FD7460-850D-457E-864B-E14B5B6DD71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85BE432-ADC1-4AF9-AC77-CD387D59A679}" type="datetimeFigureOut">
              <a:rPr lang="zh-CN" altLang="en-US" smtClean="0"/>
              <a:t>2021/5/24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FD7460-850D-457E-864B-E14B5B6DD71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5BE432-ADC1-4AF9-AC77-CD387D59A679}" type="datetimeFigureOut">
              <a:rPr lang="zh-CN" altLang="en-US" smtClean="0"/>
              <a:t>2021/5/24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FD7460-850D-457E-864B-E14B5B6DD71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85BE432-ADC1-4AF9-AC77-CD387D59A679}" type="datetimeFigureOut">
              <a:rPr lang="zh-CN" altLang="en-US" smtClean="0"/>
              <a:t>2021/5/24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FD7460-850D-457E-864B-E14B5B6DD71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5BE432-ADC1-4AF9-AC77-CD387D59A679}" type="datetimeFigureOut">
              <a:rPr lang="zh-CN" altLang="en-US" smtClean="0"/>
              <a:t>2021/5/24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FD7460-850D-457E-864B-E14B5B6DD71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85BE432-ADC1-4AF9-AC77-CD387D59A679}" type="datetimeFigureOut">
              <a:rPr lang="zh-CN" altLang="en-US" smtClean="0"/>
              <a:t>2021/5/24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FD7460-850D-457E-864B-E14B5B6DD71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85BE432-ADC1-4AF9-AC77-CD387D59A679}" type="datetimeFigureOut">
              <a:rPr lang="zh-CN" altLang="en-US" smtClean="0"/>
              <a:t>2021/5/24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FD7460-850D-457E-864B-E14B5B6DD71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BE432-ADC1-4AF9-AC77-CD387D59A679}" type="datetimeFigureOut">
              <a:rPr lang="zh-CN" altLang="en-US" smtClean="0"/>
              <a:t>2021/5/24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FD7460-850D-457E-864B-E14B5B6DD71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tags" Target="../tags/tag6.xml"/><Relationship Id="rId7" Type="http://schemas.openxmlformats.org/officeDocument/2006/relationships/image" Target="../media/image13.jpe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2.jpe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tags" Target="../tags/tag9.xml"/><Relationship Id="rId7" Type="http://schemas.openxmlformats.org/officeDocument/2006/relationships/image" Target="../media/image16.jpe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5.jpe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0.jpe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tags" Target="../tags/tag3.xml"/><Relationship Id="rId7" Type="http://schemas.openxmlformats.org/officeDocument/2006/relationships/image" Target="../media/image10.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9.jpe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053" y="688621"/>
            <a:ext cx="10131077" cy="5693665"/>
          </a:xfrm>
          <a:prstGeom prst="rect">
            <a:avLst/>
          </a:prstGeom>
        </p:spPr>
      </p:pic>
      <p:sp>
        <p:nvSpPr>
          <p:cNvPr id="7" name="矩形 6"/>
          <p:cNvSpPr/>
          <p:nvPr/>
        </p:nvSpPr>
        <p:spPr>
          <a:xfrm>
            <a:off x="2376114" y="4144949"/>
            <a:ext cx="2572980" cy="450443"/>
          </a:xfrm>
          <a:prstGeom prst="rect">
            <a:avLst/>
          </a:prstGeom>
          <a:solidFill>
            <a:srgbClr val="7963A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AIR</a:t>
            </a:r>
          </a:p>
        </p:txBody>
      </p:sp>
      <p:cxnSp>
        <p:nvCxnSpPr>
          <p:cNvPr id="8" name="直接连接符 7"/>
          <p:cNvCxnSpPr/>
          <p:nvPr/>
        </p:nvCxnSpPr>
        <p:spPr>
          <a:xfrm>
            <a:off x="1376045" y="3081655"/>
            <a:ext cx="5043805" cy="0"/>
          </a:xfrm>
          <a:prstGeom prst="line">
            <a:avLst/>
          </a:prstGeom>
          <a:ln>
            <a:solidFill>
              <a:srgbClr val="7963AF"/>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84718" y="1929846"/>
            <a:ext cx="5313680" cy="1014730"/>
          </a:xfrm>
          <a:prstGeom prst="rect">
            <a:avLst/>
          </a:prstGeom>
          <a:noFill/>
        </p:spPr>
        <p:txBody>
          <a:bodyPr wrap="none" rtlCol="0">
            <a:spAutoFit/>
          </a:bodyPr>
          <a:lstStyle/>
          <a:p>
            <a:r>
              <a:rPr lang="en-US" altLang="zh-CN" sz="6000" b="1" dirty="0">
                <a:solidFill>
                  <a:srgbClr val="7963AF"/>
                </a:solidFill>
                <a:latin typeface="微软雅黑" panose="020B0503020204020204" pitchFamily="34" charset="-122"/>
                <a:ea typeface="微软雅黑" panose="020B0503020204020204" pitchFamily="34" charset="-122"/>
              </a:rPr>
              <a:t>C</a:t>
            </a:r>
            <a:r>
              <a:rPr lang="zh-CN" altLang="en-US" sz="6000" b="1" dirty="0">
                <a:solidFill>
                  <a:srgbClr val="7963AF"/>
                </a:solidFill>
                <a:latin typeface="微软雅黑" panose="020B0503020204020204" pitchFamily="34" charset="-122"/>
                <a:ea typeface="微软雅黑" panose="020B0503020204020204" pitchFamily="34" charset="-122"/>
              </a:rPr>
              <a:t>语言程序设计</a:t>
            </a:r>
          </a:p>
        </p:txBody>
      </p:sp>
      <p:sp>
        <p:nvSpPr>
          <p:cNvPr id="2" name="文本框 1"/>
          <p:cNvSpPr txBox="1"/>
          <p:nvPr/>
        </p:nvSpPr>
        <p:spPr>
          <a:xfrm>
            <a:off x="1376045" y="1592580"/>
            <a:ext cx="2017395" cy="337185"/>
          </a:xfrm>
          <a:prstGeom prst="rect">
            <a:avLst/>
          </a:prstGeom>
          <a:noFill/>
        </p:spPr>
        <p:txBody>
          <a:bodyPr wrap="none" rtlCol="0">
            <a:spAutoFit/>
          </a:bodyPr>
          <a:lstStyle/>
          <a:p>
            <a:pPr lvl="0" algn="l"/>
            <a:r>
              <a:rPr lang="en-US" altLang="zh-CN" sz="1600" b="1" dirty="0">
                <a:solidFill>
                  <a:srgbClr val="7963AF"/>
                </a:solidFill>
                <a:latin typeface="微软雅黑" panose="020B0503020204020204" pitchFamily="34" charset="-122"/>
                <a:ea typeface="微软雅黑" panose="020B0503020204020204" pitchFamily="34" charset="-122"/>
                <a:sym typeface="+mn-ea"/>
              </a:rPr>
              <a:t>计算机基础培训系列</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a:p>
        </p:txBody>
      </p:sp>
      <p:graphicFrame>
        <p:nvGraphicFramePr>
          <p:cNvPr id="10" name="表格 9"/>
          <p:cNvGraphicFramePr/>
          <p:nvPr>
            <p:custDataLst>
              <p:tags r:id="rId1"/>
            </p:custDataLst>
          </p:nvPr>
        </p:nvGraphicFramePr>
        <p:xfrm>
          <a:off x="7878445" y="4577715"/>
          <a:ext cx="3508375" cy="1706880"/>
        </p:xfrm>
        <a:graphic>
          <a:graphicData uri="http://schemas.openxmlformats.org/drawingml/2006/table">
            <a:tbl>
              <a:tblPr firstRow="1" bandRow="1">
                <a:tableStyleId>{5C22544A-7EE6-4342-B048-85BDC9FD1C3A}</a:tableStyleId>
              </a:tblPr>
              <a:tblGrid>
                <a:gridCol w="1473835">
                  <a:extLst>
                    <a:ext uri="{9D8B030D-6E8A-4147-A177-3AD203B41FA5}">
                      <a16:colId xmlns:a16="http://schemas.microsoft.com/office/drawing/2014/main" val="20000"/>
                    </a:ext>
                  </a:extLst>
                </a:gridCol>
                <a:gridCol w="2034540">
                  <a:extLst>
                    <a:ext uri="{9D8B030D-6E8A-4147-A177-3AD203B41FA5}">
                      <a16:colId xmlns:a16="http://schemas.microsoft.com/office/drawing/2014/main" val="20001"/>
                    </a:ext>
                  </a:extLst>
                </a:gridCol>
              </a:tblGrid>
              <a:tr h="365760">
                <a:tc>
                  <a:txBody>
                    <a:bodyPr/>
                    <a:lstStyle/>
                    <a:p>
                      <a:pPr>
                        <a:buNone/>
                      </a:pPr>
                      <a:r>
                        <a:rPr lang="en-US" altLang="zh-CN"/>
                        <a:t>CPU</a:t>
                      </a:r>
                    </a:p>
                  </a:txBody>
                  <a:tcPr/>
                </a:tc>
                <a:tc>
                  <a:txBody>
                    <a:bodyPr/>
                    <a:lstStyle/>
                    <a:p>
                      <a:pPr>
                        <a:buNone/>
                      </a:pPr>
                      <a:r>
                        <a:rPr lang="en-US" altLang="zh-CN"/>
                        <a:t>386</a:t>
                      </a:r>
                    </a:p>
                  </a:txBody>
                  <a:tcPr/>
                </a:tc>
                <a:extLst>
                  <a:ext uri="{0D108BD9-81ED-4DB2-BD59-A6C34878D82A}">
                    <a16:rowId xmlns:a16="http://schemas.microsoft.com/office/drawing/2014/main" val="10000"/>
                  </a:ext>
                </a:extLst>
              </a:tr>
              <a:tr h="335280">
                <a:tc>
                  <a:txBody>
                    <a:bodyPr/>
                    <a:lstStyle/>
                    <a:p>
                      <a:pPr>
                        <a:buNone/>
                      </a:pPr>
                      <a:r>
                        <a:rPr lang="zh-CN" altLang="en-US" sz="1600"/>
                        <a:t>年份</a:t>
                      </a:r>
                    </a:p>
                  </a:txBody>
                  <a:tcPr/>
                </a:tc>
                <a:tc>
                  <a:txBody>
                    <a:bodyPr/>
                    <a:lstStyle/>
                    <a:p>
                      <a:pPr>
                        <a:buNone/>
                      </a:pPr>
                      <a:r>
                        <a:rPr lang="en-US" altLang="zh-CN" sz="1600"/>
                        <a:t>1985</a:t>
                      </a:r>
                    </a:p>
                  </a:txBody>
                  <a:tcPr/>
                </a:tc>
                <a:extLst>
                  <a:ext uri="{0D108BD9-81ED-4DB2-BD59-A6C34878D82A}">
                    <a16:rowId xmlns:a16="http://schemas.microsoft.com/office/drawing/2014/main" val="10001"/>
                  </a:ext>
                </a:extLst>
              </a:tr>
              <a:tr h="335280">
                <a:tc>
                  <a:txBody>
                    <a:bodyPr/>
                    <a:lstStyle/>
                    <a:p>
                      <a:pPr>
                        <a:buNone/>
                      </a:pPr>
                      <a:r>
                        <a:rPr lang="zh-CN" altLang="en-US" sz="1600"/>
                        <a:t>工艺</a:t>
                      </a:r>
                    </a:p>
                  </a:txBody>
                  <a:tcPr/>
                </a:tc>
                <a:tc>
                  <a:txBody>
                    <a:bodyPr/>
                    <a:lstStyle/>
                    <a:p>
                      <a:pPr>
                        <a:buNone/>
                      </a:pPr>
                      <a:r>
                        <a:rPr lang="en-US" altLang="zh-CN" sz="1600"/>
                        <a:t>1</a:t>
                      </a:r>
                      <a:r>
                        <a:rPr lang="zh-CN" altLang="en-US" sz="1600"/>
                        <a:t>微米</a:t>
                      </a:r>
                    </a:p>
                  </a:txBody>
                  <a:tcPr/>
                </a:tc>
                <a:extLst>
                  <a:ext uri="{0D108BD9-81ED-4DB2-BD59-A6C34878D82A}">
                    <a16:rowId xmlns:a16="http://schemas.microsoft.com/office/drawing/2014/main" val="10002"/>
                  </a:ext>
                </a:extLst>
              </a:tr>
              <a:tr h="335280">
                <a:tc>
                  <a:txBody>
                    <a:bodyPr/>
                    <a:lstStyle/>
                    <a:p>
                      <a:pPr>
                        <a:buNone/>
                      </a:pPr>
                      <a:r>
                        <a:rPr lang="zh-CN" altLang="en-US" sz="1600"/>
                        <a:t>主频</a:t>
                      </a:r>
                    </a:p>
                  </a:txBody>
                  <a:tcPr/>
                </a:tc>
                <a:tc>
                  <a:txBody>
                    <a:bodyPr/>
                    <a:lstStyle/>
                    <a:p>
                      <a:pPr>
                        <a:buNone/>
                      </a:pPr>
                      <a:r>
                        <a:rPr lang="en-US" altLang="zh-CN" sz="1600"/>
                        <a:t>16-40MHz</a:t>
                      </a:r>
                    </a:p>
                  </a:txBody>
                  <a:tcPr/>
                </a:tc>
                <a:extLst>
                  <a:ext uri="{0D108BD9-81ED-4DB2-BD59-A6C34878D82A}">
                    <a16:rowId xmlns:a16="http://schemas.microsoft.com/office/drawing/2014/main" val="10003"/>
                  </a:ext>
                </a:extLst>
              </a:tr>
              <a:tr h="335280">
                <a:tc>
                  <a:txBody>
                    <a:bodyPr/>
                    <a:lstStyle/>
                    <a:p>
                      <a:pPr>
                        <a:buNone/>
                      </a:pPr>
                      <a:r>
                        <a:rPr lang="zh-CN" altLang="en-US" sz="1600"/>
                        <a:t>位宽</a:t>
                      </a:r>
                    </a:p>
                  </a:txBody>
                  <a:tcPr/>
                </a:tc>
                <a:tc>
                  <a:txBody>
                    <a:bodyPr/>
                    <a:lstStyle/>
                    <a:p>
                      <a:pPr>
                        <a:buNone/>
                      </a:pPr>
                      <a:r>
                        <a:rPr lang="en-US" altLang="zh-CN" sz="1600"/>
                        <a:t>32</a:t>
                      </a:r>
                      <a:r>
                        <a:rPr lang="zh-CN" altLang="en-US" sz="1600"/>
                        <a:t>，</a:t>
                      </a:r>
                      <a:r>
                        <a:rPr lang="en-US" altLang="zh-CN" sz="1600"/>
                        <a:t>32</a:t>
                      </a:r>
                      <a:r>
                        <a:rPr lang="zh-CN" altLang="en-US" sz="1600"/>
                        <a:t>地址线</a:t>
                      </a:r>
                    </a:p>
                  </a:txBody>
                  <a:tcPr/>
                </a:tc>
                <a:extLst>
                  <a:ext uri="{0D108BD9-81ED-4DB2-BD59-A6C34878D82A}">
                    <a16:rowId xmlns:a16="http://schemas.microsoft.com/office/drawing/2014/main" val="10004"/>
                  </a:ext>
                </a:extLst>
              </a:tr>
            </a:tbl>
          </a:graphicData>
        </a:graphic>
      </p:graphicFrame>
      <p:graphicFrame>
        <p:nvGraphicFramePr>
          <p:cNvPr id="13" name="表格 12"/>
          <p:cNvGraphicFramePr/>
          <p:nvPr>
            <p:custDataLst>
              <p:tags r:id="rId2"/>
            </p:custDataLst>
          </p:nvPr>
        </p:nvGraphicFramePr>
        <p:xfrm>
          <a:off x="3439795" y="2755900"/>
          <a:ext cx="3126740" cy="170688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20000"/>
                    </a:ext>
                  </a:extLst>
                </a:gridCol>
                <a:gridCol w="1653540">
                  <a:extLst>
                    <a:ext uri="{9D8B030D-6E8A-4147-A177-3AD203B41FA5}">
                      <a16:colId xmlns:a16="http://schemas.microsoft.com/office/drawing/2014/main" val="20001"/>
                    </a:ext>
                  </a:extLst>
                </a:gridCol>
              </a:tblGrid>
              <a:tr h="365760">
                <a:tc>
                  <a:txBody>
                    <a:bodyPr/>
                    <a:lstStyle/>
                    <a:p>
                      <a:pPr>
                        <a:buNone/>
                      </a:pPr>
                      <a:r>
                        <a:rPr lang="en-US" altLang="zh-CN"/>
                        <a:t>CPU</a:t>
                      </a:r>
                    </a:p>
                  </a:txBody>
                  <a:tcPr/>
                </a:tc>
                <a:tc>
                  <a:txBody>
                    <a:bodyPr/>
                    <a:lstStyle/>
                    <a:p>
                      <a:pPr>
                        <a:buNone/>
                      </a:pPr>
                      <a:r>
                        <a:rPr lang="en-US" altLang="zh-CN"/>
                        <a:t>286</a:t>
                      </a:r>
                    </a:p>
                  </a:txBody>
                  <a:tcPr/>
                </a:tc>
                <a:extLst>
                  <a:ext uri="{0D108BD9-81ED-4DB2-BD59-A6C34878D82A}">
                    <a16:rowId xmlns:a16="http://schemas.microsoft.com/office/drawing/2014/main" val="10000"/>
                  </a:ext>
                </a:extLst>
              </a:tr>
              <a:tr h="335280">
                <a:tc>
                  <a:txBody>
                    <a:bodyPr/>
                    <a:lstStyle/>
                    <a:p>
                      <a:pPr>
                        <a:buNone/>
                      </a:pPr>
                      <a:r>
                        <a:rPr lang="zh-CN" altLang="en-US" sz="1600"/>
                        <a:t>年份</a:t>
                      </a:r>
                    </a:p>
                  </a:txBody>
                  <a:tcPr/>
                </a:tc>
                <a:tc>
                  <a:txBody>
                    <a:bodyPr/>
                    <a:lstStyle/>
                    <a:p>
                      <a:pPr>
                        <a:buNone/>
                      </a:pPr>
                      <a:r>
                        <a:rPr lang="en-US" altLang="zh-CN" sz="1600"/>
                        <a:t>1982</a:t>
                      </a:r>
                    </a:p>
                  </a:txBody>
                  <a:tcPr/>
                </a:tc>
                <a:extLst>
                  <a:ext uri="{0D108BD9-81ED-4DB2-BD59-A6C34878D82A}">
                    <a16:rowId xmlns:a16="http://schemas.microsoft.com/office/drawing/2014/main" val="10001"/>
                  </a:ext>
                </a:extLst>
              </a:tr>
              <a:tr h="335280">
                <a:tc>
                  <a:txBody>
                    <a:bodyPr/>
                    <a:lstStyle/>
                    <a:p>
                      <a:pPr>
                        <a:buNone/>
                      </a:pPr>
                      <a:r>
                        <a:rPr lang="zh-CN" altLang="en-US" sz="1600"/>
                        <a:t>工艺</a:t>
                      </a:r>
                    </a:p>
                  </a:txBody>
                  <a:tcPr/>
                </a:tc>
                <a:tc>
                  <a:txBody>
                    <a:bodyPr/>
                    <a:lstStyle/>
                    <a:p>
                      <a:pPr>
                        <a:buNone/>
                      </a:pPr>
                      <a:r>
                        <a:rPr lang="en-US" altLang="zh-CN" sz="1600"/>
                        <a:t>1.5</a:t>
                      </a:r>
                      <a:r>
                        <a:rPr lang="zh-CN" altLang="en-US" sz="1600"/>
                        <a:t>微米</a:t>
                      </a:r>
                    </a:p>
                  </a:txBody>
                  <a:tcPr/>
                </a:tc>
                <a:extLst>
                  <a:ext uri="{0D108BD9-81ED-4DB2-BD59-A6C34878D82A}">
                    <a16:rowId xmlns:a16="http://schemas.microsoft.com/office/drawing/2014/main" val="10002"/>
                  </a:ext>
                </a:extLst>
              </a:tr>
              <a:tr h="335280">
                <a:tc>
                  <a:txBody>
                    <a:bodyPr/>
                    <a:lstStyle/>
                    <a:p>
                      <a:pPr>
                        <a:buNone/>
                      </a:pPr>
                      <a:r>
                        <a:rPr lang="zh-CN" altLang="en-US" sz="1600"/>
                        <a:t>主频</a:t>
                      </a:r>
                    </a:p>
                  </a:txBody>
                  <a:tcPr/>
                </a:tc>
                <a:tc>
                  <a:txBody>
                    <a:bodyPr/>
                    <a:lstStyle/>
                    <a:p>
                      <a:pPr>
                        <a:buNone/>
                      </a:pPr>
                      <a:r>
                        <a:rPr lang="en-US" altLang="zh-CN" sz="1600"/>
                        <a:t>4-25MHz</a:t>
                      </a:r>
                    </a:p>
                  </a:txBody>
                  <a:tcPr/>
                </a:tc>
                <a:extLst>
                  <a:ext uri="{0D108BD9-81ED-4DB2-BD59-A6C34878D82A}">
                    <a16:rowId xmlns:a16="http://schemas.microsoft.com/office/drawing/2014/main" val="10003"/>
                  </a:ext>
                </a:extLst>
              </a:tr>
              <a:tr h="335280">
                <a:tc>
                  <a:txBody>
                    <a:bodyPr/>
                    <a:lstStyle/>
                    <a:p>
                      <a:pPr>
                        <a:buNone/>
                      </a:pPr>
                      <a:r>
                        <a:rPr lang="zh-CN" altLang="en-US" sz="1600"/>
                        <a:t>位宽</a:t>
                      </a:r>
                    </a:p>
                  </a:txBody>
                  <a:tcPr/>
                </a:tc>
                <a:tc>
                  <a:txBody>
                    <a:bodyPr/>
                    <a:lstStyle/>
                    <a:p>
                      <a:pPr>
                        <a:buNone/>
                      </a:pPr>
                      <a:r>
                        <a:rPr lang="en-US" altLang="zh-CN" sz="1600"/>
                        <a:t>16</a:t>
                      </a:r>
                      <a:r>
                        <a:rPr lang="zh-CN" altLang="en-US" sz="1600"/>
                        <a:t>，</a:t>
                      </a:r>
                      <a:r>
                        <a:rPr lang="en-US" altLang="zh-CN" sz="1600"/>
                        <a:t>24</a:t>
                      </a:r>
                      <a:r>
                        <a:rPr lang="zh-CN" altLang="en-US" sz="1600"/>
                        <a:t>地址线</a:t>
                      </a:r>
                    </a:p>
                  </a:txBody>
                  <a:tcPr/>
                </a:tc>
                <a:extLst>
                  <a:ext uri="{0D108BD9-81ED-4DB2-BD59-A6C34878D82A}">
                    <a16:rowId xmlns:a16="http://schemas.microsoft.com/office/drawing/2014/main" val="10004"/>
                  </a:ext>
                </a:extLst>
              </a:tr>
            </a:tbl>
          </a:graphicData>
        </a:graphic>
      </p:graphicFrame>
      <p:graphicFrame>
        <p:nvGraphicFramePr>
          <p:cNvPr id="15" name="表格 14"/>
          <p:cNvGraphicFramePr/>
          <p:nvPr>
            <p:custDataLst>
              <p:tags r:id="rId3"/>
            </p:custDataLst>
          </p:nvPr>
        </p:nvGraphicFramePr>
        <p:xfrm>
          <a:off x="7089140" y="875665"/>
          <a:ext cx="3508375" cy="1706880"/>
        </p:xfrm>
        <a:graphic>
          <a:graphicData uri="http://schemas.openxmlformats.org/drawingml/2006/table">
            <a:tbl>
              <a:tblPr firstRow="1" bandRow="1">
                <a:tableStyleId>{5C22544A-7EE6-4342-B048-85BDC9FD1C3A}</a:tableStyleId>
              </a:tblPr>
              <a:tblGrid>
                <a:gridCol w="1550035">
                  <a:extLst>
                    <a:ext uri="{9D8B030D-6E8A-4147-A177-3AD203B41FA5}">
                      <a16:colId xmlns:a16="http://schemas.microsoft.com/office/drawing/2014/main" val="20000"/>
                    </a:ext>
                  </a:extLst>
                </a:gridCol>
                <a:gridCol w="1958340">
                  <a:extLst>
                    <a:ext uri="{9D8B030D-6E8A-4147-A177-3AD203B41FA5}">
                      <a16:colId xmlns:a16="http://schemas.microsoft.com/office/drawing/2014/main" val="20001"/>
                    </a:ext>
                  </a:extLst>
                </a:gridCol>
              </a:tblGrid>
              <a:tr h="365760">
                <a:tc>
                  <a:txBody>
                    <a:bodyPr/>
                    <a:lstStyle/>
                    <a:p>
                      <a:pPr>
                        <a:buNone/>
                      </a:pPr>
                      <a:r>
                        <a:rPr lang="en-US" altLang="zh-CN"/>
                        <a:t>CPU</a:t>
                      </a:r>
                    </a:p>
                  </a:txBody>
                  <a:tcPr/>
                </a:tc>
                <a:tc>
                  <a:txBody>
                    <a:bodyPr/>
                    <a:lstStyle/>
                    <a:p>
                      <a:pPr>
                        <a:buNone/>
                      </a:pPr>
                      <a:r>
                        <a:rPr lang="en-US" altLang="zh-CN"/>
                        <a:t>8088</a:t>
                      </a:r>
                    </a:p>
                  </a:txBody>
                  <a:tcPr/>
                </a:tc>
                <a:extLst>
                  <a:ext uri="{0D108BD9-81ED-4DB2-BD59-A6C34878D82A}">
                    <a16:rowId xmlns:a16="http://schemas.microsoft.com/office/drawing/2014/main" val="10000"/>
                  </a:ext>
                </a:extLst>
              </a:tr>
              <a:tr h="335280">
                <a:tc>
                  <a:txBody>
                    <a:bodyPr/>
                    <a:lstStyle/>
                    <a:p>
                      <a:pPr>
                        <a:buNone/>
                      </a:pPr>
                      <a:r>
                        <a:rPr lang="zh-CN" altLang="en-US" sz="1600"/>
                        <a:t>年份</a:t>
                      </a:r>
                    </a:p>
                  </a:txBody>
                  <a:tcPr/>
                </a:tc>
                <a:tc>
                  <a:txBody>
                    <a:bodyPr/>
                    <a:lstStyle/>
                    <a:p>
                      <a:pPr>
                        <a:buNone/>
                      </a:pPr>
                      <a:r>
                        <a:rPr lang="en-US" altLang="zh-CN" sz="1600"/>
                        <a:t>1979</a:t>
                      </a:r>
                    </a:p>
                  </a:txBody>
                  <a:tcPr/>
                </a:tc>
                <a:extLst>
                  <a:ext uri="{0D108BD9-81ED-4DB2-BD59-A6C34878D82A}">
                    <a16:rowId xmlns:a16="http://schemas.microsoft.com/office/drawing/2014/main" val="10001"/>
                  </a:ext>
                </a:extLst>
              </a:tr>
              <a:tr h="335280">
                <a:tc>
                  <a:txBody>
                    <a:bodyPr/>
                    <a:lstStyle/>
                    <a:p>
                      <a:pPr>
                        <a:buNone/>
                      </a:pPr>
                      <a:r>
                        <a:rPr lang="zh-CN" altLang="en-US" sz="1600"/>
                        <a:t>工艺</a:t>
                      </a:r>
                    </a:p>
                  </a:txBody>
                  <a:tcPr/>
                </a:tc>
                <a:tc>
                  <a:txBody>
                    <a:bodyPr/>
                    <a:lstStyle/>
                    <a:p>
                      <a:pPr>
                        <a:buNone/>
                      </a:pPr>
                      <a:r>
                        <a:rPr lang="en-US" altLang="zh-CN" sz="1600"/>
                        <a:t>3</a:t>
                      </a:r>
                      <a:r>
                        <a:rPr lang="zh-CN" altLang="en-US" sz="1600"/>
                        <a:t>微米</a:t>
                      </a:r>
                    </a:p>
                  </a:txBody>
                  <a:tcPr/>
                </a:tc>
                <a:extLst>
                  <a:ext uri="{0D108BD9-81ED-4DB2-BD59-A6C34878D82A}">
                    <a16:rowId xmlns:a16="http://schemas.microsoft.com/office/drawing/2014/main" val="10002"/>
                  </a:ext>
                </a:extLst>
              </a:tr>
              <a:tr h="335280">
                <a:tc>
                  <a:txBody>
                    <a:bodyPr/>
                    <a:lstStyle/>
                    <a:p>
                      <a:pPr>
                        <a:buNone/>
                      </a:pPr>
                      <a:r>
                        <a:rPr lang="zh-CN" altLang="en-US" sz="1600"/>
                        <a:t>主频</a:t>
                      </a:r>
                    </a:p>
                  </a:txBody>
                  <a:tcPr/>
                </a:tc>
                <a:tc>
                  <a:txBody>
                    <a:bodyPr/>
                    <a:lstStyle/>
                    <a:p>
                      <a:pPr>
                        <a:buNone/>
                      </a:pPr>
                      <a:r>
                        <a:rPr lang="en-US" altLang="zh-CN" sz="1600"/>
                        <a:t>4.77MHz</a:t>
                      </a:r>
                    </a:p>
                  </a:txBody>
                  <a:tcPr/>
                </a:tc>
                <a:extLst>
                  <a:ext uri="{0D108BD9-81ED-4DB2-BD59-A6C34878D82A}">
                    <a16:rowId xmlns:a16="http://schemas.microsoft.com/office/drawing/2014/main" val="10003"/>
                  </a:ext>
                </a:extLst>
              </a:tr>
              <a:tr h="335280">
                <a:tc>
                  <a:txBody>
                    <a:bodyPr/>
                    <a:lstStyle/>
                    <a:p>
                      <a:pPr>
                        <a:buNone/>
                      </a:pPr>
                      <a:r>
                        <a:rPr lang="zh-CN" altLang="en-US" sz="1600"/>
                        <a:t>位宽</a:t>
                      </a:r>
                    </a:p>
                  </a:txBody>
                  <a:tcPr/>
                </a:tc>
                <a:tc>
                  <a:txBody>
                    <a:bodyPr/>
                    <a:lstStyle/>
                    <a:p>
                      <a:pPr>
                        <a:buNone/>
                      </a:pPr>
                      <a:r>
                        <a:rPr lang="en-US" altLang="zh-CN" sz="1600"/>
                        <a:t>16/8, 20</a:t>
                      </a:r>
                      <a:r>
                        <a:rPr lang="zh-CN" altLang="en-US" sz="1600"/>
                        <a:t>位地址线</a:t>
                      </a:r>
                    </a:p>
                  </a:txBody>
                  <a:tcPr/>
                </a:tc>
                <a:extLst>
                  <a:ext uri="{0D108BD9-81ED-4DB2-BD59-A6C34878D82A}">
                    <a16:rowId xmlns:a16="http://schemas.microsoft.com/office/drawing/2014/main" val="10004"/>
                  </a:ext>
                </a:extLst>
              </a:tr>
            </a:tbl>
          </a:graphicData>
        </a:graphic>
      </p:graphicFrame>
      <p:pic>
        <p:nvPicPr>
          <p:cNvPr id="3" name="图片 2" descr="8088"/>
          <p:cNvPicPr>
            <a:picLocks noChangeAspect="1"/>
          </p:cNvPicPr>
          <p:nvPr/>
        </p:nvPicPr>
        <p:blipFill>
          <a:blip r:embed="rId6"/>
          <a:stretch>
            <a:fillRect/>
          </a:stretch>
        </p:blipFill>
        <p:spPr>
          <a:xfrm>
            <a:off x="4064751" y="1133792"/>
            <a:ext cx="2858135" cy="1190625"/>
          </a:xfrm>
          <a:prstGeom prst="rect">
            <a:avLst/>
          </a:prstGeom>
        </p:spPr>
      </p:pic>
      <p:pic>
        <p:nvPicPr>
          <p:cNvPr id="4" name="图片 3" descr="80286"/>
          <p:cNvPicPr>
            <a:picLocks noChangeAspect="1"/>
          </p:cNvPicPr>
          <p:nvPr/>
        </p:nvPicPr>
        <p:blipFill>
          <a:blip r:embed="rId7"/>
          <a:stretch>
            <a:fillRect/>
          </a:stretch>
        </p:blipFill>
        <p:spPr>
          <a:xfrm>
            <a:off x="208280" y="2891155"/>
            <a:ext cx="3067685" cy="1571625"/>
          </a:xfrm>
          <a:prstGeom prst="rect">
            <a:avLst/>
          </a:prstGeom>
        </p:spPr>
      </p:pic>
      <p:pic>
        <p:nvPicPr>
          <p:cNvPr id="8" name="图片 7" descr="80386"/>
          <p:cNvPicPr>
            <a:picLocks noChangeAspect="1"/>
          </p:cNvPicPr>
          <p:nvPr/>
        </p:nvPicPr>
        <p:blipFill>
          <a:blip r:embed="rId8"/>
          <a:stretch>
            <a:fillRect/>
          </a:stretch>
        </p:blipFill>
        <p:spPr>
          <a:xfrm>
            <a:off x="4359910" y="4807585"/>
            <a:ext cx="3267710" cy="1466850"/>
          </a:xfrm>
          <a:prstGeom prst="rect">
            <a:avLst/>
          </a:prstGeom>
        </p:spPr>
      </p:pic>
      <p:sp>
        <p:nvSpPr>
          <p:cNvPr id="11" name="文本框 10"/>
          <p:cNvSpPr txBox="1"/>
          <p:nvPr/>
        </p:nvSpPr>
        <p:spPr>
          <a:xfrm>
            <a:off x="368300" y="1198880"/>
            <a:ext cx="3207385" cy="1383665"/>
          </a:xfrm>
          <a:prstGeom prst="rect">
            <a:avLst/>
          </a:prstGeom>
          <a:noFill/>
        </p:spPr>
        <p:txBody>
          <a:bodyPr wrap="none" rtlCol="0">
            <a:spAutoFit/>
          </a:bodyPr>
          <a:lstStyle/>
          <a:p>
            <a:pPr algn="ctr" fontAlgn="auto">
              <a:lnSpc>
                <a:spcPct val="150000"/>
              </a:lnSpc>
            </a:pPr>
            <a:r>
              <a:rPr lang="en-US" altLang="zh-CN" sz="2800" b="1"/>
              <a:t>Intel </a:t>
            </a:r>
            <a:r>
              <a:rPr lang="zh-CN" altLang="en-US" sz="2800" b="1"/>
              <a:t>历代经典</a:t>
            </a:r>
            <a:r>
              <a:rPr lang="en-US" altLang="zh-CN" sz="2800" b="1"/>
              <a:t>CPU</a:t>
            </a:r>
          </a:p>
          <a:p>
            <a:pPr algn="ctr" fontAlgn="auto">
              <a:lnSpc>
                <a:spcPct val="150000"/>
              </a:lnSpc>
            </a:pPr>
            <a:r>
              <a:rPr lang="zh-CN" altLang="en-US" sz="2800" b="1"/>
              <a:t>长相</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a:p>
        </p:txBody>
      </p:sp>
      <p:graphicFrame>
        <p:nvGraphicFramePr>
          <p:cNvPr id="10" name="表格 9"/>
          <p:cNvGraphicFramePr/>
          <p:nvPr>
            <p:custDataLst>
              <p:tags r:id="rId1"/>
            </p:custDataLst>
          </p:nvPr>
        </p:nvGraphicFramePr>
        <p:xfrm>
          <a:off x="6987540" y="4770755"/>
          <a:ext cx="3508375" cy="1706880"/>
        </p:xfrm>
        <a:graphic>
          <a:graphicData uri="http://schemas.openxmlformats.org/drawingml/2006/table">
            <a:tbl>
              <a:tblPr firstRow="1" bandRow="1">
                <a:tableStyleId>{5C22544A-7EE6-4342-B048-85BDC9FD1C3A}</a:tableStyleId>
              </a:tblPr>
              <a:tblGrid>
                <a:gridCol w="1473835">
                  <a:extLst>
                    <a:ext uri="{9D8B030D-6E8A-4147-A177-3AD203B41FA5}">
                      <a16:colId xmlns:a16="http://schemas.microsoft.com/office/drawing/2014/main" val="20000"/>
                    </a:ext>
                  </a:extLst>
                </a:gridCol>
                <a:gridCol w="2034540">
                  <a:extLst>
                    <a:ext uri="{9D8B030D-6E8A-4147-A177-3AD203B41FA5}">
                      <a16:colId xmlns:a16="http://schemas.microsoft.com/office/drawing/2014/main" val="20001"/>
                    </a:ext>
                  </a:extLst>
                </a:gridCol>
              </a:tblGrid>
              <a:tr h="365760">
                <a:tc>
                  <a:txBody>
                    <a:bodyPr/>
                    <a:lstStyle/>
                    <a:p>
                      <a:pPr>
                        <a:buNone/>
                      </a:pPr>
                      <a:r>
                        <a:rPr lang="en-US" altLang="zh-CN"/>
                        <a:t>CPU</a:t>
                      </a:r>
                    </a:p>
                  </a:txBody>
                  <a:tcPr/>
                </a:tc>
                <a:tc>
                  <a:txBody>
                    <a:bodyPr/>
                    <a:lstStyle/>
                    <a:p>
                      <a:pPr>
                        <a:buNone/>
                      </a:pPr>
                      <a:r>
                        <a:rPr lang="zh-CN" altLang="en-US"/>
                        <a:t>奔腾 </a:t>
                      </a:r>
                      <a:r>
                        <a:rPr lang="en-US" altLang="zh-CN"/>
                        <a:t>II</a:t>
                      </a:r>
                    </a:p>
                  </a:txBody>
                  <a:tcPr/>
                </a:tc>
                <a:extLst>
                  <a:ext uri="{0D108BD9-81ED-4DB2-BD59-A6C34878D82A}">
                    <a16:rowId xmlns:a16="http://schemas.microsoft.com/office/drawing/2014/main" val="10000"/>
                  </a:ext>
                </a:extLst>
              </a:tr>
              <a:tr h="335280">
                <a:tc>
                  <a:txBody>
                    <a:bodyPr/>
                    <a:lstStyle/>
                    <a:p>
                      <a:pPr>
                        <a:buNone/>
                      </a:pPr>
                      <a:r>
                        <a:rPr lang="zh-CN" altLang="en-US" sz="1600"/>
                        <a:t>年份</a:t>
                      </a:r>
                    </a:p>
                  </a:txBody>
                  <a:tcPr/>
                </a:tc>
                <a:tc>
                  <a:txBody>
                    <a:bodyPr/>
                    <a:lstStyle/>
                    <a:p>
                      <a:pPr>
                        <a:buNone/>
                      </a:pPr>
                      <a:r>
                        <a:rPr lang="en-US" altLang="zh-CN" sz="1600"/>
                        <a:t>1997</a:t>
                      </a:r>
                    </a:p>
                  </a:txBody>
                  <a:tcPr/>
                </a:tc>
                <a:extLst>
                  <a:ext uri="{0D108BD9-81ED-4DB2-BD59-A6C34878D82A}">
                    <a16:rowId xmlns:a16="http://schemas.microsoft.com/office/drawing/2014/main" val="10001"/>
                  </a:ext>
                </a:extLst>
              </a:tr>
              <a:tr h="335280">
                <a:tc>
                  <a:txBody>
                    <a:bodyPr/>
                    <a:lstStyle/>
                    <a:p>
                      <a:pPr>
                        <a:buNone/>
                      </a:pPr>
                      <a:r>
                        <a:rPr lang="zh-CN" altLang="en-US" sz="1600"/>
                        <a:t>工艺</a:t>
                      </a:r>
                    </a:p>
                  </a:txBody>
                  <a:tcPr/>
                </a:tc>
                <a:tc>
                  <a:txBody>
                    <a:bodyPr/>
                    <a:lstStyle/>
                    <a:p>
                      <a:pPr>
                        <a:buNone/>
                      </a:pPr>
                      <a:r>
                        <a:rPr lang="en-US" altLang="zh-CN" sz="1600"/>
                        <a:t>350-250</a:t>
                      </a:r>
                      <a:r>
                        <a:rPr lang="zh-CN" altLang="en-US" sz="1600"/>
                        <a:t>微米</a:t>
                      </a:r>
                    </a:p>
                  </a:txBody>
                  <a:tcPr/>
                </a:tc>
                <a:extLst>
                  <a:ext uri="{0D108BD9-81ED-4DB2-BD59-A6C34878D82A}">
                    <a16:rowId xmlns:a16="http://schemas.microsoft.com/office/drawing/2014/main" val="10002"/>
                  </a:ext>
                </a:extLst>
              </a:tr>
              <a:tr h="335280">
                <a:tc>
                  <a:txBody>
                    <a:bodyPr/>
                    <a:lstStyle/>
                    <a:p>
                      <a:pPr>
                        <a:buNone/>
                      </a:pPr>
                      <a:r>
                        <a:rPr lang="zh-CN" altLang="en-US" sz="1600"/>
                        <a:t>主频</a:t>
                      </a:r>
                    </a:p>
                  </a:txBody>
                  <a:tcPr/>
                </a:tc>
                <a:tc>
                  <a:txBody>
                    <a:bodyPr/>
                    <a:lstStyle/>
                    <a:p>
                      <a:pPr>
                        <a:buNone/>
                      </a:pPr>
                      <a:r>
                        <a:rPr lang="en-US" altLang="zh-CN" sz="1600"/>
                        <a:t>233 - 450MHz</a:t>
                      </a:r>
                    </a:p>
                  </a:txBody>
                  <a:tcPr/>
                </a:tc>
                <a:extLst>
                  <a:ext uri="{0D108BD9-81ED-4DB2-BD59-A6C34878D82A}">
                    <a16:rowId xmlns:a16="http://schemas.microsoft.com/office/drawing/2014/main" val="10003"/>
                  </a:ext>
                </a:extLst>
              </a:tr>
              <a:tr h="335280">
                <a:tc>
                  <a:txBody>
                    <a:bodyPr/>
                    <a:lstStyle/>
                    <a:p>
                      <a:pPr>
                        <a:buNone/>
                      </a:pPr>
                      <a:r>
                        <a:rPr lang="zh-CN" altLang="en-US" sz="1600"/>
                        <a:t>位宽</a:t>
                      </a:r>
                    </a:p>
                  </a:txBody>
                  <a:tcPr/>
                </a:tc>
                <a:tc>
                  <a:txBody>
                    <a:bodyPr/>
                    <a:lstStyle/>
                    <a:p>
                      <a:pPr>
                        <a:buNone/>
                      </a:pPr>
                      <a:r>
                        <a:rPr lang="en-US" altLang="zh-CN" sz="1600"/>
                        <a:t>32</a:t>
                      </a:r>
                      <a:r>
                        <a:rPr lang="zh-CN" altLang="en-US" sz="1600"/>
                        <a:t>，</a:t>
                      </a:r>
                      <a:r>
                        <a:rPr lang="en-US" altLang="zh-CN" sz="1600"/>
                        <a:t>32</a:t>
                      </a:r>
                      <a:r>
                        <a:rPr lang="zh-CN" altLang="en-US" sz="1600"/>
                        <a:t>地址线</a:t>
                      </a:r>
                    </a:p>
                  </a:txBody>
                  <a:tcPr/>
                </a:tc>
                <a:extLst>
                  <a:ext uri="{0D108BD9-81ED-4DB2-BD59-A6C34878D82A}">
                    <a16:rowId xmlns:a16="http://schemas.microsoft.com/office/drawing/2014/main" val="10004"/>
                  </a:ext>
                </a:extLst>
              </a:tr>
            </a:tbl>
          </a:graphicData>
        </a:graphic>
      </p:graphicFrame>
      <p:graphicFrame>
        <p:nvGraphicFramePr>
          <p:cNvPr id="13" name="表格 12"/>
          <p:cNvGraphicFramePr/>
          <p:nvPr>
            <p:custDataLst>
              <p:tags r:id="rId2"/>
            </p:custDataLst>
          </p:nvPr>
        </p:nvGraphicFramePr>
        <p:xfrm>
          <a:off x="3439795" y="2755900"/>
          <a:ext cx="3126740" cy="170688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20000"/>
                    </a:ext>
                  </a:extLst>
                </a:gridCol>
                <a:gridCol w="1653540">
                  <a:extLst>
                    <a:ext uri="{9D8B030D-6E8A-4147-A177-3AD203B41FA5}">
                      <a16:colId xmlns:a16="http://schemas.microsoft.com/office/drawing/2014/main" val="20001"/>
                    </a:ext>
                  </a:extLst>
                </a:gridCol>
              </a:tblGrid>
              <a:tr h="365760">
                <a:tc>
                  <a:txBody>
                    <a:bodyPr/>
                    <a:lstStyle/>
                    <a:p>
                      <a:pPr>
                        <a:buNone/>
                      </a:pPr>
                      <a:r>
                        <a:rPr lang="en-US" altLang="zh-CN"/>
                        <a:t>CPU</a:t>
                      </a:r>
                    </a:p>
                  </a:txBody>
                  <a:tcPr/>
                </a:tc>
                <a:tc>
                  <a:txBody>
                    <a:bodyPr/>
                    <a:lstStyle/>
                    <a:p>
                      <a:pPr>
                        <a:buNone/>
                      </a:pPr>
                      <a:r>
                        <a:rPr lang="zh-CN" altLang="en-US"/>
                        <a:t>奔腾（</a:t>
                      </a:r>
                      <a:r>
                        <a:rPr lang="en-US" altLang="zh-CN"/>
                        <a:t>586</a:t>
                      </a:r>
                      <a:r>
                        <a:rPr lang="zh-CN" altLang="en-US"/>
                        <a:t>）</a:t>
                      </a:r>
                    </a:p>
                  </a:txBody>
                  <a:tcPr/>
                </a:tc>
                <a:extLst>
                  <a:ext uri="{0D108BD9-81ED-4DB2-BD59-A6C34878D82A}">
                    <a16:rowId xmlns:a16="http://schemas.microsoft.com/office/drawing/2014/main" val="10000"/>
                  </a:ext>
                </a:extLst>
              </a:tr>
              <a:tr h="335280">
                <a:tc>
                  <a:txBody>
                    <a:bodyPr/>
                    <a:lstStyle/>
                    <a:p>
                      <a:pPr>
                        <a:buNone/>
                      </a:pPr>
                      <a:r>
                        <a:rPr lang="zh-CN" altLang="en-US" sz="1600"/>
                        <a:t>年份</a:t>
                      </a:r>
                    </a:p>
                  </a:txBody>
                  <a:tcPr/>
                </a:tc>
                <a:tc>
                  <a:txBody>
                    <a:bodyPr/>
                    <a:lstStyle/>
                    <a:p>
                      <a:pPr>
                        <a:buNone/>
                      </a:pPr>
                      <a:r>
                        <a:rPr lang="en-US" altLang="zh-CN" sz="1600"/>
                        <a:t>1992</a:t>
                      </a:r>
                    </a:p>
                  </a:txBody>
                  <a:tcPr/>
                </a:tc>
                <a:extLst>
                  <a:ext uri="{0D108BD9-81ED-4DB2-BD59-A6C34878D82A}">
                    <a16:rowId xmlns:a16="http://schemas.microsoft.com/office/drawing/2014/main" val="10001"/>
                  </a:ext>
                </a:extLst>
              </a:tr>
              <a:tr h="335280">
                <a:tc>
                  <a:txBody>
                    <a:bodyPr/>
                    <a:lstStyle/>
                    <a:p>
                      <a:pPr>
                        <a:buNone/>
                      </a:pPr>
                      <a:r>
                        <a:rPr lang="zh-CN" altLang="en-US" sz="1600"/>
                        <a:t>工艺</a:t>
                      </a:r>
                    </a:p>
                  </a:txBody>
                  <a:tcPr/>
                </a:tc>
                <a:tc>
                  <a:txBody>
                    <a:bodyPr/>
                    <a:lstStyle/>
                    <a:p>
                      <a:pPr>
                        <a:buNone/>
                      </a:pPr>
                      <a:r>
                        <a:rPr lang="zh-CN" altLang="en-US" sz="1600"/>
                        <a:t>微米</a:t>
                      </a:r>
                    </a:p>
                  </a:txBody>
                  <a:tcPr/>
                </a:tc>
                <a:extLst>
                  <a:ext uri="{0D108BD9-81ED-4DB2-BD59-A6C34878D82A}">
                    <a16:rowId xmlns:a16="http://schemas.microsoft.com/office/drawing/2014/main" val="10002"/>
                  </a:ext>
                </a:extLst>
              </a:tr>
              <a:tr h="335280">
                <a:tc>
                  <a:txBody>
                    <a:bodyPr/>
                    <a:lstStyle/>
                    <a:p>
                      <a:pPr>
                        <a:buNone/>
                      </a:pPr>
                      <a:r>
                        <a:rPr lang="zh-CN" altLang="en-US" sz="1600"/>
                        <a:t>主频</a:t>
                      </a:r>
                    </a:p>
                  </a:txBody>
                  <a:tcPr/>
                </a:tc>
                <a:tc>
                  <a:txBody>
                    <a:bodyPr/>
                    <a:lstStyle/>
                    <a:p>
                      <a:pPr>
                        <a:buNone/>
                      </a:pPr>
                      <a:r>
                        <a:rPr lang="en-US" altLang="zh-CN" sz="1600"/>
                        <a:t>60/66MHz</a:t>
                      </a:r>
                    </a:p>
                  </a:txBody>
                  <a:tcPr/>
                </a:tc>
                <a:extLst>
                  <a:ext uri="{0D108BD9-81ED-4DB2-BD59-A6C34878D82A}">
                    <a16:rowId xmlns:a16="http://schemas.microsoft.com/office/drawing/2014/main" val="10003"/>
                  </a:ext>
                </a:extLst>
              </a:tr>
              <a:tr h="335280">
                <a:tc>
                  <a:txBody>
                    <a:bodyPr/>
                    <a:lstStyle/>
                    <a:p>
                      <a:pPr>
                        <a:buNone/>
                      </a:pPr>
                      <a:r>
                        <a:rPr lang="zh-CN" altLang="en-US" sz="1600"/>
                        <a:t>位宽</a:t>
                      </a:r>
                    </a:p>
                  </a:txBody>
                  <a:tcPr/>
                </a:tc>
                <a:tc>
                  <a:txBody>
                    <a:bodyPr/>
                    <a:lstStyle/>
                    <a:p>
                      <a:pPr>
                        <a:buNone/>
                      </a:pPr>
                      <a:r>
                        <a:rPr lang="en-US" altLang="zh-CN" sz="1600"/>
                        <a:t>32</a:t>
                      </a:r>
                      <a:r>
                        <a:rPr lang="zh-CN" altLang="en-US" sz="1600"/>
                        <a:t>，</a:t>
                      </a:r>
                      <a:r>
                        <a:rPr lang="en-US" altLang="zh-CN" sz="1600"/>
                        <a:t>32</a:t>
                      </a:r>
                      <a:r>
                        <a:rPr lang="zh-CN" altLang="en-US" sz="1600"/>
                        <a:t>地址线</a:t>
                      </a:r>
                    </a:p>
                  </a:txBody>
                  <a:tcPr/>
                </a:tc>
                <a:extLst>
                  <a:ext uri="{0D108BD9-81ED-4DB2-BD59-A6C34878D82A}">
                    <a16:rowId xmlns:a16="http://schemas.microsoft.com/office/drawing/2014/main" val="10004"/>
                  </a:ext>
                </a:extLst>
              </a:tr>
            </a:tbl>
          </a:graphicData>
        </a:graphic>
      </p:graphicFrame>
      <p:graphicFrame>
        <p:nvGraphicFramePr>
          <p:cNvPr id="15" name="表格 14"/>
          <p:cNvGraphicFramePr/>
          <p:nvPr>
            <p:custDataLst>
              <p:tags r:id="rId3"/>
            </p:custDataLst>
          </p:nvPr>
        </p:nvGraphicFramePr>
        <p:xfrm>
          <a:off x="6987540" y="875665"/>
          <a:ext cx="3508375" cy="1706880"/>
        </p:xfrm>
        <a:graphic>
          <a:graphicData uri="http://schemas.openxmlformats.org/drawingml/2006/table">
            <a:tbl>
              <a:tblPr firstRow="1" bandRow="1">
                <a:tableStyleId>{5C22544A-7EE6-4342-B048-85BDC9FD1C3A}</a:tableStyleId>
              </a:tblPr>
              <a:tblGrid>
                <a:gridCol w="1550035">
                  <a:extLst>
                    <a:ext uri="{9D8B030D-6E8A-4147-A177-3AD203B41FA5}">
                      <a16:colId xmlns:a16="http://schemas.microsoft.com/office/drawing/2014/main" val="20000"/>
                    </a:ext>
                  </a:extLst>
                </a:gridCol>
                <a:gridCol w="1958340">
                  <a:extLst>
                    <a:ext uri="{9D8B030D-6E8A-4147-A177-3AD203B41FA5}">
                      <a16:colId xmlns:a16="http://schemas.microsoft.com/office/drawing/2014/main" val="20001"/>
                    </a:ext>
                  </a:extLst>
                </a:gridCol>
              </a:tblGrid>
              <a:tr h="365760">
                <a:tc>
                  <a:txBody>
                    <a:bodyPr/>
                    <a:lstStyle/>
                    <a:p>
                      <a:pPr>
                        <a:buNone/>
                      </a:pPr>
                      <a:r>
                        <a:rPr lang="en-US" altLang="zh-CN"/>
                        <a:t>CPU</a:t>
                      </a:r>
                    </a:p>
                  </a:txBody>
                  <a:tcPr/>
                </a:tc>
                <a:tc>
                  <a:txBody>
                    <a:bodyPr/>
                    <a:lstStyle/>
                    <a:p>
                      <a:pPr>
                        <a:buNone/>
                      </a:pPr>
                      <a:r>
                        <a:rPr lang="en-US" altLang="zh-CN"/>
                        <a:t>486</a:t>
                      </a:r>
                    </a:p>
                  </a:txBody>
                  <a:tcPr/>
                </a:tc>
                <a:extLst>
                  <a:ext uri="{0D108BD9-81ED-4DB2-BD59-A6C34878D82A}">
                    <a16:rowId xmlns:a16="http://schemas.microsoft.com/office/drawing/2014/main" val="10000"/>
                  </a:ext>
                </a:extLst>
              </a:tr>
              <a:tr h="335280">
                <a:tc>
                  <a:txBody>
                    <a:bodyPr/>
                    <a:lstStyle/>
                    <a:p>
                      <a:pPr>
                        <a:buNone/>
                      </a:pPr>
                      <a:r>
                        <a:rPr lang="zh-CN" altLang="en-US" sz="1600"/>
                        <a:t>年份</a:t>
                      </a:r>
                    </a:p>
                  </a:txBody>
                  <a:tcPr/>
                </a:tc>
                <a:tc>
                  <a:txBody>
                    <a:bodyPr/>
                    <a:lstStyle/>
                    <a:p>
                      <a:pPr>
                        <a:buNone/>
                      </a:pPr>
                      <a:r>
                        <a:rPr lang="en-US" altLang="zh-CN" sz="1600"/>
                        <a:t>1989</a:t>
                      </a:r>
                    </a:p>
                  </a:txBody>
                  <a:tcPr/>
                </a:tc>
                <a:extLst>
                  <a:ext uri="{0D108BD9-81ED-4DB2-BD59-A6C34878D82A}">
                    <a16:rowId xmlns:a16="http://schemas.microsoft.com/office/drawing/2014/main" val="10001"/>
                  </a:ext>
                </a:extLst>
              </a:tr>
              <a:tr h="335280">
                <a:tc>
                  <a:txBody>
                    <a:bodyPr/>
                    <a:lstStyle/>
                    <a:p>
                      <a:pPr>
                        <a:buNone/>
                      </a:pPr>
                      <a:r>
                        <a:rPr lang="zh-CN" altLang="en-US" sz="1600"/>
                        <a:t>工艺</a:t>
                      </a:r>
                    </a:p>
                  </a:txBody>
                  <a:tcPr/>
                </a:tc>
                <a:tc>
                  <a:txBody>
                    <a:bodyPr/>
                    <a:lstStyle/>
                    <a:p>
                      <a:pPr>
                        <a:buNone/>
                      </a:pPr>
                      <a:r>
                        <a:rPr lang="en-US" altLang="zh-CN" sz="1600"/>
                        <a:t>0.8</a:t>
                      </a:r>
                      <a:r>
                        <a:rPr lang="zh-CN" altLang="en-US" sz="1600"/>
                        <a:t>微米</a:t>
                      </a:r>
                    </a:p>
                  </a:txBody>
                  <a:tcPr/>
                </a:tc>
                <a:extLst>
                  <a:ext uri="{0D108BD9-81ED-4DB2-BD59-A6C34878D82A}">
                    <a16:rowId xmlns:a16="http://schemas.microsoft.com/office/drawing/2014/main" val="10002"/>
                  </a:ext>
                </a:extLst>
              </a:tr>
              <a:tr h="335280">
                <a:tc>
                  <a:txBody>
                    <a:bodyPr/>
                    <a:lstStyle/>
                    <a:p>
                      <a:pPr>
                        <a:buNone/>
                      </a:pPr>
                      <a:r>
                        <a:rPr lang="zh-CN" altLang="en-US" sz="1600"/>
                        <a:t>主频</a:t>
                      </a:r>
                    </a:p>
                  </a:txBody>
                  <a:tcPr/>
                </a:tc>
                <a:tc>
                  <a:txBody>
                    <a:bodyPr/>
                    <a:lstStyle/>
                    <a:p>
                      <a:pPr>
                        <a:buNone/>
                      </a:pPr>
                      <a:r>
                        <a:rPr lang="en-US" altLang="zh-CN" sz="1600"/>
                        <a:t>16-100MHz</a:t>
                      </a:r>
                    </a:p>
                  </a:txBody>
                  <a:tcPr/>
                </a:tc>
                <a:extLst>
                  <a:ext uri="{0D108BD9-81ED-4DB2-BD59-A6C34878D82A}">
                    <a16:rowId xmlns:a16="http://schemas.microsoft.com/office/drawing/2014/main" val="10003"/>
                  </a:ext>
                </a:extLst>
              </a:tr>
              <a:tr h="335280">
                <a:tc>
                  <a:txBody>
                    <a:bodyPr/>
                    <a:lstStyle/>
                    <a:p>
                      <a:pPr>
                        <a:buNone/>
                      </a:pPr>
                      <a:r>
                        <a:rPr lang="zh-CN" altLang="en-US" sz="1600"/>
                        <a:t>位宽</a:t>
                      </a:r>
                    </a:p>
                  </a:txBody>
                  <a:tcPr/>
                </a:tc>
                <a:tc>
                  <a:txBody>
                    <a:bodyPr/>
                    <a:lstStyle/>
                    <a:p>
                      <a:pPr>
                        <a:buNone/>
                      </a:pPr>
                      <a:r>
                        <a:rPr lang="en-US" altLang="zh-CN" sz="1600"/>
                        <a:t>32, 32</a:t>
                      </a:r>
                      <a:r>
                        <a:rPr lang="zh-CN" altLang="en-US" sz="1600"/>
                        <a:t>位地址线</a:t>
                      </a:r>
                    </a:p>
                  </a:txBody>
                  <a:tcPr/>
                </a:tc>
                <a:extLst>
                  <a:ext uri="{0D108BD9-81ED-4DB2-BD59-A6C34878D82A}">
                    <a16:rowId xmlns:a16="http://schemas.microsoft.com/office/drawing/2014/main" val="10004"/>
                  </a:ext>
                </a:extLst>
              </a:tr>
            </a:tbl>
          </a:graphicData>
        </a:graphic>
      </p:graphicFrame>
      <p:pic>
        <p:nvPicPr>
          <p:cNvPr id="5" name="图片 4" descr="486"/>
          <p:cNvPicPr>
            <a:picLocks noChangeAspect="1"/>
          </p:cNvPicPr>
          <p:nvPr/>
        </p:nvPicPr>
        <p:blipFill>
          <a:blip r:embed="rId6"/>
          <a:stretch>
            <a:fillRect/>
          </a:stretch>
        </p:blipFill>
        <p:spPr>
          <a:xfrm>
            <a:off x="3646805" y="875665"/>
            <a:ext cx="3134360" cy="1552575"/>
          </a:xfrm>
          <a:prstGeom prst="rect">
            <a:avLst/>
          </a:prstGeom>
        </p:spPr>
      </p:pic>
      <p:pic>
        <p:nvPicPr>
          <p:cNvPr id="6" name="图片 5" descr="奔腾I"/>
          <p:cNvPicPr>
            <a:picLocks noChangeAspect="1"/>
          </p:cNvPicPr>
          <p:nvPr/>
        </p:nvPicPr>
        <p:blipFill>
          <a:blip r:embed="rId7"/>
          <a:stretch>
            <a:fillRect/>
          </a:stretch>
        </p:blipFill>
        <p:spPr>
          <a:xfrm>
            <a:off x="382905" y="2755265"/>
            <a:ext cx="2779395" cy="1707515"/>
          </a:xfrm>
          <a:prstGeom prst="rect">
            <a:avLst/>
          </a:prstGeom>
        </p:spPr>
      </p:pic>
      <p:pic>
        <p:nvPicPr>
          <p:cNvPr id="7" name="图片 6" descr="奔腾II"/>
          <p:cNvPicPr>
            <a:picLocks noChangeAspect="1"/>
          </p:cNvPicPr>
          <p:nvPr/>
        </p:nvPicPr>
        <p:blipFill>
          <a:blip r:embed="rId8"/>
          <a:stretch>
            <a:fillRect/>
          </a:stretch>
        </p:blipFill>
        <p:spPr>
          <a:xfrm>
            <a:off x="3862070" y="4657725"/>
            <a:ext cx="2704465" cy="1932940"/>
          </a:xfrm>
          <a:prstGeom prst="rect">
            <a:avLst/>
          </a:prstGeom>
        </p:spPr>
      </p:pic>
      <p:sp>
        <p:nvSpPr>
          <p:cNvPr id="9" name="文本框 8"/>
          <p:cNvSpPr txBox="1"/>
          <p:nvPr/>
        </p:nvSpPr>
        <p:spPr>
          <a:xfrm>
            <a:off x="368300" y="1198880"/>
            <a:ext cx="3207385" cy="1383665"/>
          </a:xfrm>
          <a:prstGeom prst="rect">
            <a:avLst/>
          </a:prstGeom>
          <a:noFill/>
        </p:spPr>
        <p:txBody>
          <a:bodyPr wrap="none" rtlCol="0">
            <a:spAutoFit/>
          </a:bodyPr>
          <a:lstStyle/>
          <a:p>
            <a:pPr algn="ctr" fontAlgn="auto">
              <a:lnSpc>
                <a:spcPct val="150000"/>
              </a:lnSpc>
            </a:pPr>
            <a:r>
              <a:rPr lang="en-US" altLang="zh-CN" sz="2800" b="1"/>
              <a:t>Intel </a:t>
            </a:r>
            <a:r>
              <a:rPr lang="zh-CN" altLang="en-US" sz="2800" b="1"/>
              <a:t>历代经典</a:t>
            </a:r>
            <a:r>
              <a:rPr lang="en-US" altLang="zh-CN" sz="2800" b="1"/>
              <a:t>CPU</a:t>
            </a:r>
          </a:p>
          <a:p>
            <a:pPr algn="ctr" fontAlgn="auto">
              <a:lnSpc>
                <a:spcPct val="150000"/>
              </a:lnSpc>
            </a:pPr>
            <a:r>
              <a:rPr lang="zh-CN" altLang="en-US" sz="2800" b="1"/>
              <a:t>长相</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a:p>
        </p:txBody>
      </p:sp>
      <p:graphicFrame>
        <p:nvGraphicFramePr>
          <p:cNvPr id="13" name="表格 12"/>
          <p:cNvGraphicFramePr/>
          <p:nvPr>
            <p:custDataLst>
              <p:tags r:id="rId1"/>
            </p:custDataLst>
          </p:nvPr>
        </p:nvGraphicFramePr>
        <p:xfrm>
          <a:off x="6617970" y="4512310"/>
          <a:ext cx="3126740" cy="1706880"/>
        </p:xfrm>
        <a:graphic>
          <a:graphicData uri="http://schemas.openxmlformats.org/drawingml/2006/table">
            <a:tbl>
              <a:tblPr firstRow="1" bandRow="1">
                <a:tableStyleId>{5C22544A-7EE6-4342-B048-85BDC9FD1C3A}</a:tableStyleId>
              </a:tblPr>
              <a:tblGrid>
                <a:gridCol w="1180465">
                  <a:extLst>
                    <a:ext uri="{9D8B030D-6E8A-4147-A177-3AD203B41FA5}">
                      <a16:colId xmlns:a16="http://schemas.microsoft.com/office/drawing/2014/main" val="20000"/>
                    </a:ext>
                  </a:extLst>
                </a:gridCol>
                <a:gridCol w="1946275">
                  <a:extLst>
                    <a:ext uri="{9D8B030D-6E8A-4147-A177-3AD203B41FA5}">
                      <a16:colId xmlns:a16="http://schemas.microsoft.com/office/drawing/2014/main" val="20001"/>
                    </a:ext>
                  </a:extLst>
                </a:gridCol>
              </a:tblGrid>
              <a:tr h="365760">
                <a:tc>
                  <a:txBody>
                    <a:bodyPr/>
                    <a:lstStyle/>
                    <a:p>
                      <a:pPr>
                        <a:buNone/>
                      </a:pPr>
                      <a:r>
                        <a:rPr lang="en-US" altLang="zh-CN"/>
                        <a:t>CPU</a:t>
                      </a:r>
                    </a:p>
                  </a:txBody>
                  <a:tcPr/>
                </a:tc>
                <a:tc>
                  <a:txBody>
                    <a:bodyPr/>
                    <a:lstStyle/>
                    <a:p>
                      <a:pPr>
                        <a:buNone/>
                      </a:pPr>
                      <a:r>
                        <a:rPr lang="zh-CN" altLang="en-US"/>
                        <a:t>奔腾</a:t>
                      </a:r>
                      <a:r>
                        <a:rPr lang="en-US" altLang="zh-CN"/>
                        <a:t>4</a:t>
                      </a:r>
                    </a:p>
                  </a:txBody>
                  <a:tcPr/>
                </a:tc>
                <a:extLst>
                  <a:ext uri="{0D108BD9-81ED-4DB2-BD59-A6C34878D82A}">
                    <a16:rowId xmlns:a16="http://schemas.microsoft.com/office/drawing/2014/main" val="10000"/>
                  </a:ext>
                </a:extLst>
              </a:tr>
              <a:tr h="335280">
                <a:tc>
                  <a:txBody>
                    <a:bodyPr/>
                    <a:lstStyle/>
                    <a:p>
                      <a:pPr>
                        <a:buNone/>
                      </a:pPr>
                      <a:r>
                        <a:rPr lang="zh-CN" altLang="en-US" sz="1600"/>
                        <a:t>年份</a:t>
                      </a:r>
                    </a:p>
                  </a:txBody>
                  <a:tcPr/>
                </a:tc>
                <a:tc>
                  <a:txBody>
                    <a:bodyPr/>
                    <a:lstStyle/>
                    <a:p>
                      <a:pPr>
                        <a:buNone/>
                      </a:pPr>
                      <a:r>
                        <a:rPr lang="en-US" altLang="zh-CN" sz="1600"/>
                        <a:t>2000</a:t>
                      </a:r>
                    </a:p>
                  </a:txBody>
                  <a:tcPr/>
                </a:tc>
                <a:extLst>
                  <a:ext uri="{0D108BD9-81ED-4DB2-BD59-A6C34878D82A}">
                    <a16:rowId xmlns:a16="http://schemas.microsoft.com/office/drawing/2014/main" val="10001"/>
                  </a:ext>
                </a:extLst>
              </a:tr>
              <a:tr h="335280">
                <a:tc>
                  <a:txBody>
                    <a:bodyPr/>
                    <a:lstStyle/>
                    <a:p>
                      <a:pPr>
                        <a:buNone/>
                      </a:pPr>
                      <a:r>
                        <a:rPr lang="zh-CN" altLang="en-US" sz="1600"/>
                        <a:t>工艺</a:t>
                      </a:r>
                    </a:p>
                  </a:txBody>
                  <a:tcPr/>
                </a:tc>
                <a:tc>
                  <a:txBody>
                    <a:bodyPr/>
                    <a:lstStyle/>
                    <a:p>
                      <a:pPr>
                        <a:buNone/>
                      </a:pPr>
                      <a:r>
                        <a:rPr lang="en-US" altLang="zh-CN" sz="1600"/>
                        <a:t>65</a:t>
                      </a:r>
                      <a:r>
                        <a:rPr lang="zh-CN" altLang="en-US" sz="1600"/>
                        <a:t>纳米</a:t>
                      </a:r>
                    </a:p>
                  </a:txBody>
                  <a:tcPr/>
                </a:tc>
                <a:extLst>
                  <a:ext uri="{0D108BD9-81ED-4DB2-BD59-A6C34878D82A}">
                    <a16:rowId xmlns:a16="http://schemas.microsoft.com/office/drawing/2014/main" val="10002"/>
                  </a:ext>
                </a:extLst>
              </a:tr>
              <a:tr h="335280">
                <a:tc>
                  <a:txBody>
                    <a:bodyPr/>
                    <a:lstStyle/>
                    <a:p>
                      <a:pPr>
                        <a:buNone/>
                      </a:pPr>
                      <a:r>
                        <a:rPr lang="zh-CN" altLang="en-US" sz="1600"/>
                        <a:t>主频</a:t>
                      </a:r>
                    </a:p>
                  </a:txBody>
                  <a:tcPr/>
                </a:tc>
                <a:tc>
                  <a:txBody>
                    <a:bodyPr/>
                    <a:lstStyle/>
                    <a:p>
                      <a:pPr>
                        <a:buNone/>
                      </a:pPr>
                      <a:r>
                        <a:rPr lang="en-US" altLang="zh-CN" sz="1600"/>
                        <a:t>3.8GHz</a:t>
                      </a:r>
                    </a:p>
                  </a:txBody>
                  <a:tcPr/>
                </a:tc>
                <a:extLst>
                  <a:ext uri="{0D108BD9-81ED-4DB2-BD59-A6C34878D82A}">
                    <a16:rowId xmlns:a16="http://schemas.microsoft.com/office/drawing/2014/main" val="10003"/>
                  </a:ext>
                </a:extLst>
              </a:tr>
              <a:tr h="335280">
                <a:tc>
                  <a:txBody>
                    <a:bodyPr/>
                    <a:lstStyle/>
                    <a:p>
                      <a:pPr>
                        <a:buNone/>
                      </a:pPr>
                      <a:r>
                        <a:rPr lang="zh-CN" altLang="en-US" sz="1600"/>
                        <a:t>位宽</a:t>
                      </a:r>
                    </a:p>
                  </a:txBody>
                  <a:tcPr/>
                </a:tc>
                <a:tc>
                  <a:txBody>
                    <a:bodyPr/>
                    <a:lstStyle/>
                    <a:p>
                      <a:pPr>
                        <a:buNone/>
                      </a:pPr>
                      <a:r>
                        <a:rPr lang="en-US" altLang="zh-CN" sz="1600"/>
                        <a:t>32</a:t>
                      </a:r>
                      <a:r>
                        <a:rPr lang="zh-CN" altLang="en-US" sz="1600"/>
                        <a:t>，</a:t>
                      </a:r>
                      <a:r>
                        <a:rPr lang="en-US" altLang="zh-CN" sz="1600"/>
                        <a:t>32</a:t>
                      </a:r>
                      <a:r>
                        <a:rPr lang="zh-CN" altLang="en-US" sz="1600"/>
                        <a:t>地址线</a:t>
                      </a:r>
                    </a:p>
                  </a:txBody>
                  <a:tcPr/>
                </a:tc>
                <a:extLst>
                  <a:ext uri="{0D108BD9-81ED-4DB2-BD59-A6C34878D82A}">
                    <a16:rowId xmlns:a16="http://schemas.microsoft.com/office/drawing/2014/main" val="10004"/>
                  </a:ext>
                </a:extLst>
              </a:tr>
            </a:tbl>
          </a:graphicData>
        </a:graphic>
      </p:graphicFrame>
      <p:graphicFrame>
        <p:nvGraphicFramePr>
          <p:cNvPr id="15" name="表格 14"/>
          <p:cNvGraphicFramePr/>
          <p:nvPr>
            <p:custDataLst>
              <p:tags r:id="rId2"/>
            </p:custDataLst>
          </p:nvPr>
        </p:nvGraphicFramePr>
        <p:xfrm>
          <a:off x="6617970" y="1155065"/>
          <a:ext cx="3508375" cy="1706880"/>
        </p:xfrm>
        <a:graphic>
          <a:graphicData uri="http://schemas.openxmlformats.org/drawingml/2006/table">
            <a:tbl>
              <a:tblPr firstRow="1" bandRow="1">
                <a:tableStyleId>{5C22544A-7EE6-4342-B048-85BDC9FD1C3A}</a:tableStyleId>
              </a:tblPr>
              <a:tblGrid>
                <a:gridCol w="1104265">
                  <a:extLst>
                    <a:ext uri="{9D8B030D-6E8A-4147-A177-3AD203B41FA5}">
                      <a16:colId xmlns:a16="http://schemas.microsoft.com/office/drawing/2014/main" val="20000"/>
                    </a:ext>
                  </a:extLst>
                </a:gridCol>
                <a:gridCol w="2404110">
                  <a:extLst>
                    <a:ext uri="{9D8B030D-6E8A-4147-A177-3AD203B41FA5}">
                      <a16:colId xmlns:a16="http://schemas.microsoft.com/office/drawing/2014/main" val="20001"/>
                    </a:ext>
                  </a:extLst>
                </a:gridCol>
              </a:tblGrid>
              <a:tr h="365760">
                <a:tc>
                  <a:txBody>
                    <a:bodyPr/>
                    <a:lstStyle/>
                    <a:p>
                      <a:pPr>
                        <a:buNone/>
                      </a:pPr>
                      <a:r>
                        <a:rPr lang="en-US" altLang="zh-CN"/>
                        <a:t>CPU</a:t>
                      </a:r>
                    </a:p>
                  </a:txBody>
                  <a:tcPr/>
                </a:tc>
                <a:tc>
                  <a:txBody>
                    <a:bodyPr/>
                    <a:lstStyle/>
                    <a:p>
                      <a:pPr>
                        <a:buNone/>
                      </a:pPr>
                      <a:r>
                        <a:rPr lang="zh-CN" altLang="en-US"/>
                        <a:t>奔腾</a:t>
                      </a:r>
                      <a:r>
                        <a:rPr lang="en-US" altLang="zh-CN"/>
                        <a:t>III</a:t>
                      </a:r>
                    </a:p>
                  </a:txBody>
                  <a:tcPr/>
                </a:tc>
                <a:extLst>
                  <a:ext uri="{0D108BD9-81ED-4DB2-BD59-A6C34878D82A}">
                    <a16:rowId xmlns:a16="http://schemas.microsoft.com/office/drawing/2014/main" val="10000"/>
                  </a:ext>
                </a:extLst>
              </a:tr>
              <a:tr h="335280">
                <a:tc>
                  <a:txBody>
                    <a:bodyPr/>
                    <a:lstStyle/>
                    <a:p>
                      <a:pPr>
                        <a:buNone/>
                      </a:pPr>
                      <a:r>
                        <a:rPr lang="zh-CN" altLang="en-US" sz="1600"/>
                        <a:t>年份</a:t>
                      </a:r>
                    </a:p>
                  </a:txBody>
                  <a:tcPr/>
                </a:tc>
                <a:tc>
                  <a:txBody>
                    <a:bodyPr/>
                    <a:lstStyle/>
                    <a:p>
                      <a:pPr>
                        <a:buNone/>
                      </a:pPr>
                      <a:r>
                        <a:rPr lang="en-US" altLang="zh-CN" sz="1600"/>
                        <a:t>1999</a:t>
                      </a:r>
                    </a:p>
                  </a:txBody>
                  <a:tcPr/>
                </a:tc>
                <a:extLst>
                  <a:ext uri="{0D108BD9-81ED-4DB2-BD59-A6C34878D82A}">
                    <a16:rowId xmlns:a16="http://schemas.microsoft.com/office/drawing/2014/main" val="10001"/>
                  </a:ext>
                </a:extLst>
              </a:tr>
              <a:tr h="335280">
                <a:tc>
                  <a:txBody>
                    <a:bodyPr/>
                    <a:lstStyle/>
                    <a:p>
                      <a:pPr>
                        <a:buNone/>
                      </a:pPr>
                      <a:r>
                        <a:rPr lang="zh-CN" altLang="en-US" sz="1600"/>
                        <a:t>工艺</a:t>
                      </a:r>
                    </a:p>
                  </a:txBody>
                  <a:tcPr/>
                </a:tc>
                <a:tc>
                  <a:txBody>
                    <a:bodyPr/>
                    <a:lstStyle/>
                    <a:p>
                      <a:pPr>
                        <a:buNone/>
                      </a:pPr>
                      <a:r>
                        <a:rPr lang="en-US" altLang="zh-CN" sz="1600"/>
                        <a:t>250</a:t>
                      </a:r>
                      <a:r>
                        <a:rPr lang="zh-CN" altLang="en-US" sz="1600"/>
                        <a:t>微米</a:t>
                      </a:r>
                    </a:p>
                  </a:txBody>
                  <a:tcPr/>
                </a:tc>
                <a:extLst>
                  <a:ext uri="{0D108BD9-81ED-4DB2-BD59-A6C34878D82A}">
                    <a16:rowId xmlns:a16="http://schemas.microsoft.com/office/drawing/2014/main" val="10002"/>
                  </a:ext>
                </a:extLst>
              </a:tr>
              <a:tr h="335280">
                <a:tc>
                  <a:txBody>
                    <a:bodyPr/>
                    <a:lstStyle/>
                    <a:p>
                      <a:pPr>
                        <a:buNone/>
                      </a:pPr>
                      <a:r>
                        <a:rPr lang="zh-CN" altLang="en-US" sz="1600"/>
                        <a:t>主频</a:t>
                      </a:r>
                    </a:p>
                  </a:txBody>
                  <a:tcPr/>
                </a:tc>
                <a:tc>
                  <a:txBody>
                    <a:bodyPr/>
                    <a:lstStyle/>
                    <a:p>
                      <a:pPr>
                        <a:buNone/>
                      </a:pPr>
                      <a:r>
                        <a:rPr lang="en-US" altLang="zh-CN" sz="1600"/>
                        <a:t>450/500/800/1 300MHz</a:t>
                      </a:r>
                    </a:p>
                  </a:txBody>
                  <a:tcPr/>
                </a:tc>
                <a:extLst>
                  <a:ext uri="{0D108BD9-81ED-4DB2-BD59-A6C34878D82A}">
                    <a16:rowId xmlns:a16="http://schemas.microsoft.com/office/drawing/2014/main" val="10003"/>
                  </a:ext>
                </a:extLst>
              </a:tr>
              <a:tr h="335280">
                <a:tc>
                  <a:txBody>
                    <a:bodyPr/>
                    <a:lstStyle/>
                    <a:p>
                      <a:pPr>
                        <a:buNone/>
                      </a:pPr>
                      <a:r>
                        <a:rPr lang="zh-CN" altLang="en-US" sz="1600"/>
                        <a:t>位宽</a:t>
                      </a:r>
                    </a:p>
                  </a:txBody>
                  <a:tcPr/>
                </a:tc>
                <a:tc>
                  <a:txBody>
                    <a:bodyPr/>
                    <a:lstStyle/>
                    <a:p>
                      <a:pPr>
                        <a:buNone/>
                      </a:pPr>
                      <a:r>
                        <a:rPr lang="en-US" altLang="zh-CN" sz="1600"/>
                        <a:t>32, 32</a:t>
                      </a:r>
                      <a:r>
                        <a:rPr lang="zh-CN" altLang="en-US" sz="1600"/>
                        <a:t>位地址线</a:t>
                      </a:r>
                    </a:p>
                  </a:txBody>
                  <a:tcPr/>
                </a:tc>
                <a:extLst>
                  <a:ext uri="{0D108BD9-81ED-4DB2-BD59-A6C34878D82A}">
                    <a16:rowId xmlns:a16="http://schemas.microsoft.com/office/drawing/2014/main" val="10004"/>
                  </a:ext>
                </a:extLst>
              </a:tr>
            </a:tbl>
          </a:graphicData>
        </a:graphic>
      </p:graphicFrame>
      <p:pic>
        <p:nvPicPr>
          <p:cNvPr id="3" name="图片 2" descr="崩腾III-1"/>
          <p:cNvPicPr>
            <a:picLocks noChangeAspect="1"/>
          </p:cNvPicPr>
          <p:nvPr/>
        </p:nvPicPr>
        <p:blipFill>
          <a:blip r:embed="rId5"/>
          <a:stretch>
            <a:fillRect/>
          </a:stretch>
        </p:blipFill>
        <p:spPr>
          <a:xfrm>
            <a:off x="827404" y="1120774"/>
            <a:ext cx="2382520" cy="1845945"/>
          </a:xfrm>
          <a:prstGeom prst="rect">
            <a:avLst/>
          </a:prstGeom>
        </p:spPr>
      </p:pic>
      <p:pic>
        <p:nvPicPr>
          <p:cNvPr id="4" name="图片 3" descr="崩腾III-2"/>
          <p:cNvPicPr>
            <a:picLocks noChangeAspect="1"/>
          </p:cNvPicPr>
          <p:nvPr/>
        </p:nvPicPr>
        <p:blipFill>
          <a:blip r:embed="rId6"/>
          <a:stretch>
            <a:fillRect/>
          </a:stretch>
        </p:blipFill>
        <p:spPr>
          <a:xfrm>
            <a:off x="3842067" y="1189354"/>
            <a:ext cx="2143760" cy="1777365"/>
          </a:xfrm>
          <a:prstGeom prst="rect">
            <a:avLst/>
          </a:prstGeom>
        </p:spPr>
      </p:pic>
      <p:pic>
        <p:nvPicPr>
          <p:cNvPr id="7" name="图片 6" descr="崩腾4-1"/>
          <p:cNvPicPr>
            <a:picLocks noChangeAspect="1"/>
          </p:cNvPicPr>
          <p:nvPr/>
        </p:nvPicPr>
        <p:blipFill>
          <a:blip r:embed="rId7"/>
          <a:stretch>
            <a:fillRect/>
          </a:stretch>
        </p:blipFill>
        <p:spPr>
          <a:xfrm>
            <a:off x="3745865" y="4192905"/>
            <a:ext cx="2336165" cy="2345690"/>
          </a:xfrm>
          <a:prstGeom prst="rect">
            <a:avLst/>
          </a:prstGeom>
        </p:spPr>
      </p:pic>
      <p:sp>
        <p:nvSpPr>
          <p:cNvPr id="16" name="文本框 15"/>
          <p:cNvSpPr txBox="1"/>
          <p:nvPr/>
        </p:nvSpPr>
        <p:spPr>
          <a:xfrm>
            <a:off x="121602" y="4835525"/>
            <a:ext cx="3207385" cy="1383665"/>
          </a:xfrm>
          <a:prstGeom prst="rect">
            <a:avLst/>
          </a:prstGeom>
          <a:noFill/>
        </p:spPr>
        <p:txBody>
          <a:bodyPr wrap="none" rtlCol="0">
            <a:spAutoFit/>
          </a:bodyPr>
          <a:lstStyle/>
          <a:p>
            <a:pPr algn="ctr" fontAlgn="auto">
              <a:lnSpc>
                <a:spcPct val="150000"/>
              </a:lnSpc>
            </a:pPr>
            <a:r>
              <a:rPr lang="en-US" altLang="zh-CN" sz="2800" b="1" dirty="0"/>
              <a:t>Intel </a:t>
            </a:r>
            <a:r>
              <a:rPr lang="zh-CN" altLang="en-US" sz="2800" b="1" dirty="0"/>
              <a:t>历代经典</a:t>
            </a:r>
            <a:r>
              <a:rPr lang="en-US" altLang="zh-CN" sz="2800" b="1" dirty="0"/>
              <a:t>CPU</a:t>
            </a:r>
          </a:p>
          <a:p>
            <a:pPr algn="ctr" fontAlgn="auto">
              <a:lnSpc>
                <a:spcPct val="150000"/>
              </a:lnSpc>
            </a:pPr>
            <a:r>
              <a:rPr lang="zh-CN" altLang="en-US" sz="2800" b="1" dirty="0"/>
              <a:t>长相</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a:p>
        </p:txBody>
      </p:sp>
      <p:sp>
        <p:nvSpPr>
          <p:cNvPr id="4" name="文本框 3"/>
          <p:cNvSpPr txBox="1"/>
          <p:nvPr/>
        </p:nvSpPr>
        <p:spPr>
          <a:xfrm>
            <a:off x="1254125" y="1656715"/>
            <a:ext cx="8651240" cy="4246245"/>
          </a:xfrm>
          <a:prstGeom prst="rect">
            <a:avLst/>
          </a:prstGeom>
          <a:noFill/>
        </p:spPr>
        <p:txBody>
          <a:bodyPr wrap="square" rtlCol="0">
            <a:spAutoFit/>
          </a:bodyPr>
          <a:lstStyle/>
          <a:p>
            <a:pPr fontAlgn="auto">
              <a:lnSpc>
                <a:spcPct val="150000"/>
              </a:lnSpc>
            </a:pPr>
            <a:r>
              <a:rPr lang="zh-CN" altLang="en-US"/>
              <a:t>（</a:t>
            </a:r>
            <a:r>
              <a:rPr lang="en-US" altLang="zh-CN"/>
              <a:t>3</a:t>
            </a:r>
            <a:r>
              <a:rPr lang="zh-CN" altLang="en-US"/>
              <a:t>）输入设备和输出设备</a:t>
            </a:r>
          </a:p>
          <a:p>
            <a:pPr indent="457200" fontAlgn="auto">
              <a:lnSpc>
                <a:spcPct val="150000"/>
              </a:lnSpc>
            </a:pPr>
            <a:r>
              <a:rPr lang="zh-CN" altLang="en-US"/>
              <a:t>输入</a:t>
            </a:r>
            <a:r>
              <a:rPr lang="en-US" altLang="zh-CN"/>
              <a:t>/</a:t>
            </a:r>
            <a:r>
              <a:rPr lang="zh-CN" altLang="en-US"/>
              <a:t>输出设备又称为</a:t>
            </a:r>
            <a:r>
              <a:rPr lang="en-US" altLang="zh-CN"/>
              <a:t>I/O</a:t>
            </a:r>
            <a:r>
              <a:rPr lang="zh-CN" altLang="en-US"/>
              <a:t>设备。</a:t>
            </a:r>
            <a:r>
              <a:rPr lang="en-US" altLang="zh-CN"/>
              <a:t>I/O</a:t>
            </a:r>
            <a:r>
              <a:rPr lang="zh-CN" altLang="en-US"/>
              <a:t>设备通过总线连接到计算机系统中，每个</a:t>
            </a:r>
            <a:r>
              <a:rPr lang="en-US" altLang="zh-CN"/>
              <a:t>I/O</a:t>
            </a:r>
            <a:r>
              <a:rPr lang="zh-CN" altLang="en-US"/>
              <a:t>设备都有自己的唯一编号，这个编号称为</a:t>
            </a:r>
            <a:r>
              <a:rPr lang="en-US" altLang="zh-CN"/>
              <a:t>I/O</a:t>
            </a:r>
            <a:r>
              <a:rPr lang="zh-CN" altLang="en-US"/>
              <a:t>地址。</a:t>
            </a:r>
            <a:r>
              <a:rPr lang="en-US" altLang="zh-CN"/>
              <a:t>CPU</a:t>
            </a:r>
            <a:r>
              <a:rPr lang="zh-CN" altLang="en-US"/>
              <a:t>通过</a:t>
            </a:r>
            <a:r>
              <a:rPr lang="en-US" altLang="zh-CN"/>
              <a:t>I/O</a:t>
            </a:r>
            <a:r>
              <a:rPr lang="zh-CN" altLang="en-US"/>
              <a:t>地址来控制设备和数据交换。</a:t>
            </a:r>
          </a:p>
          <a:p>
            <a:pPr indent="457200" fontAlgn="auto">
              <a:lnSpc>
                <a:spcPct val="150000"/>
              </a:lnSpc>
            </a:pPr>
            <a:r>
              <a:rPr lang="zh-CN" altLang="en-US"/>
              <a:t>输入设备：向计算机系统输入程序和数据的设备。如键盘、鼠标、光盘驱动器、磁盘驱动器等。</a:t>
            </a:r>
          </a:p>
          <a:p>
            <a:pPr indent="457200" fontAlgn="auto">
              <a:lnSpc>
                <a:spcPct val="150000"/>
              </a:lnSpc>
            </a:pPr>
            <a:r>
              <a:rPr lang="zh-CN" altLang="en-US"/>
              <a:t>输出设备：将计算机的运算结果输出的设备。如显示器、打印机、磁盘驱动器等。</a:t>
            </a:r>
          </a:p>
          <a:p>
            <a:pPr indent="0" fontAlgn="auto">
              <a:lnSpc>
                <a:spcPct val="150000"/>
              </a:lnSpc>
            </a:pPr>
            <a:r>
              <a:rPr lang="zh-CN" altLang="en-US"/>
              <a:t>（</a:t>
            </a:r>
            <a:r>
              <a:rPr lang="en-US" altLang="zh-CN"/>
              <a:t>4</a:t>
            </a:r>
            <a:r>
              <a:rPr lang="zh-CN" altLang="en-US"/>
              <a:t>）总线</a:t>
            </a:r>
          </a:p>
          <a:p>
            <a:pPr indent="457200" fontAlgn="auto">
              <a:lnSpc>
                <a:spcPct val="150000"/>
              </a:lnSpc>
            </a:pPr>
            <a:r>
              <a:rPr lang="zh-CN" altLang="en-US"/>
              <a:t>将计算机五大部件连接起来成为一个整体的线路。总线分为</a:t>
            </a:r>
            <a:r>
              <a:rPr lang="zh-CN" altLang="en-US" b="1">
                <a:solidFill>
                  <a:srgbClr val="FF0000"/>
                </a:solidFill>
              </a:rPr>
              <a:t>控制总线</a:t>
            </a:r>
            <a:r>
              <a:rPr lang="zh-CN" altLang="en-US"/>
              <a:t>、</a:t>
            </a:r>
            <a:r>
              <a:rPr lang="zh-CN" altLang="en-US" b="1">
                <a:solidFill>
                  <a:srgbClr val="FF0000"/>
                </a:solidFill>
              </a:rPr>
              <a:t>数据总线</a:t>
            </a:r>
            <a:r>
              <a:rPr lang="zh-CN" altLang="en-US"/>
              <a:t>和</a:t>
            </a:r>
            <a:r>
              <a:rPr lang="zh-CN" altLang="en-US" b="1">
                <a:solidFill>
                  <a:srgbClr val="FF0000"/>
                </a:solidFill>
              </a:rPr>
              <a:t>地址总线</a:t>
            </a:r>
            <a:r>
              <a:rPr lang="zh-CN" altLang="en-US"/>
              <a:t>三类。</a:t>
            </a:r>
          </a:p>
        </p:txBody>
      </p:sp>
      <p:sp>
        <p:nvSpPr>
          <p:cNvPr id="3" name="文本框 2"/>
          <p:cNvSpPr txBox="1"/>
          <p:nvPr/>
        </p:nvSpPr>
        <p:spPr>
          <a:xfrm>
            <a:off x="872837" y="1288472"/>
            <a:ext cx="2011680" cy="368300"/>
          </a:xfrm>
          <a:prstGeom prst="rect">
            <a:avLst/>
          </a:prstGeom>
          <a:noFill/>
        </p:spPr>
        <p:txBody>
          <a:bodyPr wrap="none" rtlCol="0">
            <a:spAutoFit/>
          </a:bodyPr>
          <a:lstStyle/>
          <a:p>
            <a:pPr algn="l"/>
            <a:r>
              <a:rPr lang="zh-CN" altLang="en-US" dirty="0" smtClean="0">
                <a:sym typeface="+mn-ea"/>
              </a:rPr>
              <a:t>三、计算机的组成</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软硬件关系"/>
          <p:cNvPicPr>
            <a:picLocks noChangeAspect="1"/>
          </p:cNvPicPr>
          <p:nvPr/>
        </p:nvPicPr>
        <p:blipFill>
          <a:blip r:embed="rId2"/>
          <a:stretch>
            <a:fillRect/>
          </a:stretch>
        </p:blipFill>
        <p:spPr>
          <a:xfrm>
            <a:off x="8731250" y="3373755"/>
            <a:ext cx="3392805" cy="3484245"/>
          </a:xfrm>
          <a:prstGeom prst="rect">
            <a:avLst/>
          </a:prstGeom>
        </p:spPr>
      </p:pic>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a:p>
        </p:txBody>
      </p:sp>
      <p:sp>
        <p:nvSpPr>
          <p:cNvPr id="3" name="文本框 2"/>
          <p:cNvSpPr txBox="1"/>
          <p:nvPr/>
        </p:nvSpPr>
        <p:spPr>
          <a:xfrm>
            <a:off x="872837" y="1288472"/>
            <a:ext cx="2011680" cy="368300"/>
          </a:xfrm>
          <a:prstGeom prst="rect">
            <a:avLst/>
          </a:prstGeom>
          <a:noFill/>
        </p:spPr>
        <p:txBody>
          <a:bodyPr wrap="none" rtlCol="0">
            <a:spAutoFit/>
          </a:bodyPr>
          <a:lstStyle/>
          <a:p>
            <a:pPr algn="l"/>
            <a:r>
              <a:rPr lang="zh-CN" altLang="en-US" dirty="0" smtClean="0">
                <a:sym typeface="+mn-ea"/>
              </a:rPr>
              <a:t>三、计算机的组成</a:t>
            </a:r>
          </a:p>
        </p:txBody>
      </p:sp>
      <p:sp>
        <p:nvSpPr>
          <p:cNvPr id="5" name="文本框 4"/>
          <p:cNvSpPr txBox="1"/>
          <p:nvPr/>
        </p:nvSpPr>
        <p:spPr>
          <a:xfrm>
            <a:off x="1352550" y="1598930"/>
            <a:ext cx="8853805" cy="2999740"/>
          </a:xfrm>
          <a:prstGeom prst="rect">
            <a:avLst/>
          </a:prstGeom>
          <a:noFill/>
        </p:spPr>
        <p:txBody>
          <a:bodyPr wrap="square" rtlCol="0">
            <a:spAutoFit/>
          </a:bodyPr>
          <a:lstStyle/>
          <a:p>
            <a:pPr fontAlgn="auto">
              <a:lnSpc>
                <a:spcPct val="150000"/>
              </a:lnSpc>
            </a:pPr>
            <a:r>
              <a:rPr lang="en-US" altLang="zh-CN"/>
              <a:t>2. </a:t>
            </a:r>
            <a:r>
              <a:rPr lang="zh-CN" altLang="en-US"/>
              <a:t>软件系统</a:t>
            </a:r>
          </a:p>
          <a:p>
            <a:pPr indent="457200" fontAlgn="auto">
              <a:lnSpc>
                <a:spcPct val="150000"/>
              </a:lnSpc>
            </a:pPr>
            <a:r>
              <a:rPr lang="zh-CN" altLang="en-US">
                <a:solidFill>
                  <a:schemeClr val="tx1"/>
                </a:solidFill>
              </a:rPr>
              <a:t>软件系统是为了使硬件完成各种功能而编制的计算机程序的集合。软件系统根据功能分为</a:t>
            </a:r>
            <a:r>
              <a:rPr lang="zh-CN" altLang="en-US" b="1">
                <a:solidFill>
                  <a:srgbClr val="FF0000"/>
                </a:solidFill>
              </a:rPr>
              <a:t>系统软件</a:t>
            </a:r>
            <a:r>
              <a:rPr lang="zh-CN" altLang="en-US">
                <a:solidFill>
                  <a:schemeClr val="tx1"/>
                </a:solidFill>
              </a:rPr>
              <a:t>和</a:t>
            </a:r>
            <a:r>
              <a:rPr lang="zh-CN" altLang="en-US" b="1">
                <a:solidFill>
                  <a:srgbClr val="FF0000"/>
                </a:solidFill>
              </a:rPr>
              <a:t>应用软件</a:t>
            </a:r>
            <a:r>
              <a:rPr lang="zh-CN" altLang="en-US">
                <a:solidFill>
                  <a:schemeClr val="tx1"/>
                </a:solidFill>
              </a:rPr>
              <a:t>两大类。</a:t>
            </a:r>
          </a:p>
          <a:p>
            <a:pPr indent="457200" fontAlgn="auto">
              <a:lnSpc>
                <a:spcPct val="150000"/>
              </a:lnSpc>
            </a:pPr>
            <a:r>
              <a:rPr lang="zh-CN" altLang="en-US">
                <a:solidFill>
                  <a:schemeClr val="tx1"/>
                </a:solidFill>
              </a:rPr>
              <a:t>为了使用和管理计算机软硬件资源的软件称为系统个软件。如操作系统，程序语言编译器等。</a:t>
            </a:r>
          </a:p>
          <a:p>
            <a:pPr indent="457200" fontAlgn="auto">
              <a:lnSpc>
                <a:spcPct val="150000"/>
              </a:lnSpc>
            </a:pPr>
            <a:r>
              <a:rPr lang="zh-CN" altLang="en-US">
                <a:solidFill>
                  <a:schemeClr val="tx1"/>
                </a:solidFill>
              </a:rPr>
              <a:t>为了解决实际问题而设计出来的软件称为应用软件。如</a:t>
            </a:r>
            <a:r>
              <a:rPr lang="en-US" altLang="zh-CN">
                <a:solidFill>
                  <a:schemeClr val="tx1"/>
                </a:solidFill>
              </a:rPr>
              <a:t>Office</a:t>
            </a:r>
            <a:r>
              <a:rPr lang="zh-CN" altLang="en-US">
                <a:solidFill>
                  <a:schemeClr val="tx1"/>
                </a:solidFill>
              </a:rPr>
              <a:t>、</a:t>
            </a:r>
            <a:r>
              <a:rPr lang="en-US" altLang="zh-CN">
                <a:solidFill>
                  <a:schemeClr val="tx1"/>
                </a:solidFill>
              </a:rPr>
              <a:t>AutoCAD</a:t>
            </a:r>
            <a:r>
              <a:rPr lang="zh-CN" altLang="en-US">
                <a:solidFill>
                  <a:schemeClr val="tx1"/>
                </a:solidFill>
              </a:rPr>
              <a:t>、</a:t>
            </a:r>
            <a:r>
              <a:rPr lang="en-US" altLang="zh-CN">
                <a:solidFill>
                  <a:schemeClr val="tx1"/>
                </a:solidFill>
              </a:rPr>
              <a:t>Photoshop</a:t>
            </a:r>
            <a:r>
              <a:rPr lang="zh-CN" altLang="en-US">
                <a:solidFill>
                  <a:schemeClr val="tx1"/>
                </a:solidFill>
              </a:rPr>
              <a:t>等。</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a:p>
        </p:txBody>
      </p:sp>
      <p:sp>
        <p:nvSpPr>
          <p:cNvPr id="4" name="文本框 3"/>
          <p:cNvSpPr txBox="1"/>
          <p:nvPr/>
        </p:nvSpPr>
        <p:spPr>
          <a:xfrm>
            <a:off x="872837" y="1288472"/>
            <a:ext cx="2240280" cy="368300"/>
          </a:xfrm>
          <a:prstGeom prst="rect">
            <a:avLst/>
          </a:prstGeom>
          <a:noFill/>
        </p:spPr>
        <p:txBody>
          <a:bodyPr wrap="none" rtlCol="0">
            <a:spAutoFit/>
          </a:bodyPr>
          <a:lstStyle/>
          <a:p>
            <a:pPr algn="l"/>
            <a:r>
              <a:rPr lang="zh-CN" altLang="en-US" dirty="0" smtClean="0">
                <a:sym typeface="+mn-ea"/>
              </a:rPr>
              <a:t>四、</a:t>
            </a:r>
            <a:r>
              <a:rPr lang="zh-CN" altLang="en-US" dirty="0">
                <a:sym typeface="+mn-ea"/>
              </a:rPr>
              <a:t>计算机</a:t>
            </a:r>
            <a:r>
              <a:rPr lang="zh-CN" altLang="en-US" dirty="0" smtClean="0">
                <a:sym typeface="+mn-ea"/>
              </a:rPr>
              <a:t>性能指标</a:t>
            </a:r>
          </a:p>
        </p:txBody>
      </p:sp>
      <p:sp>
        <p:nvSpPr>
          <p:cNvPr id="5" name="文本框 4"/>
          <p:cNvSpPr txBox="1"/>
          <p:nvPr/>
        </p:nvSpPr>
        <p:spPr>
          <a:xfrm>
            <a:off x="1444625" y="1884680"/>
            <a:ext cx="8933180" cy="3415030"/>
          </a:xfrm>
          <a:prstGeom prst="rect">
            <a:avLst/>
          </a:prstGeom>
          <a:noFill/>
        </p:spPr>
        <p:txBody>
          <a:bodyPr wrap="square" rtlCol="0">
            <a:spAutoFit/>
          </a:bodyPr>
          <a:lstStyle/>
          <a:p>
            <a:pPr fontAlgn="auto">
              <a:lnSpc>
                <a:spcPct val="150000"/>
              </a:lnSpc>
            </a:pPr>
            <a:r>
              <a:rPr lang="en-US" altLang="zh-CN"/>
              <a:t>1. </a:t>
            </a:r>
            <a:r>
              <a:rPr lang="zh-CN" altLang="en-US"/>
              <a:t>机器字长</a:t>
            </a:r>
          </a:p>
          <a:p>
            <a:pPr indent="457200" fontAlgn="auto">
              <a:lnSpc>
                <a:spcPct val="150000"/>
              </a:lnSpc>
            </a:pPr>
            <a:r>
              <a:rPr lang="zh-CN" altLang="en-US"/>
              <a:t>参与运算的数的基本二进制位数。是由加法器、通用寄存器的位数决定，字长也长，精度也高。</a:t>
            </a:r>
          </a:p>
          <a:p>
            <a:pPr fontAlgn="auto">
              <a:lnSpc>
                <a:spcPct val="150000"/>
              </a:lnSpc>
            </a:pPr>
            <a:r>
              <a:rPr lang="en-US" altLang="zh-CN"/>
              <a:t>2. </a:t>
            </a:r>
            <a:r>
              <a:rPr lang="zh-CN" altLang="en-US"/>
              <a:t>总线宽度</a:t>
            </a:r>
          </a:p>
          <a:p>
            <a:pPr indent="457200" fontAlgn="auto">
              <a:lnSpc>
                <a:spcPct val="150000"/>
              </a:lnSpc>
            </a:pPr>
            <a:r>
              <a:rPr lang="zh-CN" altLang="en-US"/>
              <a:t>数据总线宽度：一次能传送数据的二进制位数为数据总线宽度。有些</a:t>
            </a:r>
            <a:r>
              <a:rPr lang="en-US" altLang="zh-CN"/>
              <a:t>CPU</a:t>
            </a:r>
            <a:r>
              <a:rPr lang="zh-CN" altLang="en-US"/>
              <a:t>数据总线宽度等于内部通用寄存器的位宽。如</a:t>
            </a:r>
            <a:r>
              <a:rPr lang="en-US" altLang="zh-CN"/>
              <a:t>Intel</a:t>
            </a:r>
            <a:r>
              <a:rPr lang="zh-CN" altLang="en-US"/>
              <a:t>系列</a:t>
            </a:r>
            <a:r>
              <a:rPr lang="en-US" altLang="zh-CN"/>
              <a:t>CPU</a:t>
            </a:r>
            <a:r>
              <a:rPr lang="zh-CN" altLang="en-US"/>
              <a:t>。</a:t>
            </a:r>
          </a:p>
          <a:p>
            <a:pPr indent="457200" fontAlgn="auto">
              <a:lnSpc>
                <a:spcPct val="150000"/>
              </a:lnSpc>
            </a:pPr>
            <a:r>
              <a:rPr lang="zh-CN" altLang="en-US"/>
              <a:t>地址总线宽度：地址总线宽度决定了</a:t>
            </a:r>
            <a:r>
              <a:rPr lang="en-US" altLang="zh-CN"/>
              <a:t>CPU</a:t>
            </a:r>
            <a:r>
              <a:rPr lang="zh-CN" altLang="en-US"/>
              <a:t>最大能访问的内存储器大小。</a:t>
            </a:r>
          </a:p>
          <a:p>
            <a:pPr fontAlgn="auto">
              <a:lnSpc>
                <a:spcPct val="150000"/>
              </a:lnSpc>
            </a:pP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a:p>
        </p:txBody>
      </p:sp>
      <p:sp>
        <p:nvSpPr>
          <p:cNvPr id="3" name="文本框 2"/>
          <p:cNvSpPr txBox="1"/>
          <p:nvPr/>
        </p:nvSpPr>
        <p:spPr>
          <a:xfrm>
            <a:off x="1133475" y="1848485"/>
            <a:ext cx="9175750" cy="1337945"/>
          </a:xfrm>
          <a:prstGeom prst="rect">
            <a:avLst/>
          </a:prstGeom>
          <a:noFill/>
        </p:spPr>
        <p:txBody>
          <a:bodyPr wrap="square" rtlCol="0" anchor="t">
            <a:spAutoFit/>
          </a:bodyPr>
          <a:lstStyle/>
          <a:p>
            <a:pPr fontAlgn="auto">
              <a:lnSpc>
                <a:spcPct val="150000"/>
              </a:lnSpc>
            </a:pPr>
            <a:r>
              <a:rPr lang="en-US" altLang="zh-CN">
                <a:sym typeface="+mn-ea"/>
              </a:rPr>
              <a:t>3. </a:t>
            </a:r>
            <a:r>
              <a:rPr lang="zh-CN" altLang="en-US">
                <a:sym typeface="+mn-ea"/>
              </a:rPr>
              <a:t>存储器容量</a:t>
            </a:r>
            <a:endParaRPr lang="zh-CN" altLang="en-US"/>
          </a:p>
          <a:p>
            <a:pPr indent="457200" fontAlgn="auto">
              <a:lnSpc>
                <a:spcPct val="150000"/>
              </a:lnSpc>
            </a:pPr>
            <a:r>
              <a:rPr lang="zh-CN" altLang="en-US">
                <a:sym typeface="+mn-ea"/>
              </a:rPr>
              <a:t>一个存储器所能存储信息的总量。以字节（</a:t>
            </a:r>
            <a:r>
              <a:rPr lang="en-US" altLang="zh-CN">
                <a:sym typeface="+mn-ea"/>
              </a:rPr>
              <a:t>Byte</a:t>
            </a:r>
            <a:r>
              <a:rPr lang="zh-CN" altLang="en-US">
                <a:sym typeface="+mn-ea"/>
              </a:rPr>
              <a:t>）为单位进行信息存取。其他单位还有 </a:t>
            </a:r>
            <a:r>
              <a:rPr lang="en-US" altLang="zh-CN">
                <a:sym typeface="+mn-ea"/>
              </a:rPr>
              <a:t>KB</a:t>
            </a:r>
            <a:r>
              <a:rPr lang="zh-CN" altLang="en-US">
                <a:sym typeface="+mn-ea"/>
              </a:rPr>
              <a:t>、</a:t>
            </a:r>
            <a:r>
              <a:rPr lang="en-US" altLang="zh-CN">
                <a:sym typeface="+mn-ea"/>
              </a:rPr>
              <a:t>MB</a:t>
            </a:r>
            <a:r>
              <a:rPr lang="zh-CN" altLang="en-US">
                <a:sym typeface="+mn-ea"/>
              </a:rPr>
              <a:t>、</a:t>
            </a:r>
            <a:r>
              <a:rPr lang="en-US" altLang="zh-CN">
                <a:sym typeface="+mn-ea"/>
              </a:rPr>
              <a:t>GB</a:t>
            </a:r>
            <a:r>
              <a:rPr lang="zh-CN" altLang="en-US">
                <a:sym typeface="+mn-ea"/>
              </a:rPr>
              <a:t>、</a:t>
            </a:r>
            <a:r>
              <a:rPr lang="en-US" altLang="zh-CN">
                <a:sym typeface="+mn-ea"/>
              </a:rPr>
              <a:t>TB</a:t>
            </a:r>
            <a:r>
              <a:rPr lang="zh-CN" altLang="en-US">
                <a:sym typeface="+mn-ea"/>
              </a:rPr>
              <a:t>、</a:t>
            </a:r>
            <a:r>
              <a:rPr lang="en-US" altLang="zh-CN">
                <a:sym typeface="+mn-ea"/>
              </a:rPr>
              <a:t>PB</a:t>
            </a:r>
            <a:r>
              <a:rPr lang="zh-CN" altLang="en-US">
                <a:sym typeface="+mn-ea"/>
              </a:rPr>
              <a:t>。之间的转换关系为：</a:t>
            </a:r>
            <a:endParaRPr lang="zh-CN" altLang="en-US"/>
          </a:p>
        </p:txBody>
      </p:sp>
      <p:sp>
        <p:nvSpPr>
          <p:cNvPr id="4" name="文本框 3"/>
          <p:cNvSpPr txBox="1"/>
          <p:nvPr/>
        </p:nvSpPr>
        <p:spPr>
          <a:xfrm>
            <a:off x="872837" y="1288472"/>
            <a:ext cx="2240280" cy="368300"/>
          </a:xfrm>
          <a:prstGeom prst="rect">
            <a:avLst/>
          </a:prstGeom>
          <a:noFill/>
        </p:spPr>
        <p:txBody>
          <a:bodyPr wrap="none" rtlCol="0">
            <a:spAutoFit/>
          </a:bodyPr>
          <a:lstStyle/>
          <a:p>
            <a:pPr algn="l"/>
            <a:r>
              <a:rPr lang="zh-CN" altLang="en-US" dirty="0" smtClean="0">
                <a:sym typeface="+mn-ea"/>
              </a:rPr>
              <a:t>四、</a:t>
            </a:r>
            <a:r>
              <a:rPr lang="zh-CN" altLang="en-US" dirty="0">
                <a:sym typeface="+mn-ea"/>
              </a:rPr>
              <a:t>计算机</a:t>
            </a:r>
            <a:r>
              <a:rPr lang="zh-CN" altLang="en-US" dirty="0" smtClean="0">
                <a:sym typeface="+mn-ea"/>
              </a:rPr>
              <a:t>性能指标</a:t>
            </a:r>
          </a:p>
        </p:txBody>
      </p:sp>
      <p:graphicFrame>
        <p:nvGraphicFramePr>
          <p:cNvPr id="5" name="表格 4"/>
          <p:cNvGraphicFramePr/>
          <p:nvPr>
            <p:custDataLst>
              <p:tags r:id="rId1"/>
            </p:custDataLst>
          </p:nvPr>
        </p:nvGraphicFramePr>
        <p:xfrm>
          <a:off x="2484755" y="3186430"/>
          <a:ext cx="4980940" cy="1125220"/>
        </p:xfrm>
        <a:graphic>
          <a:graphicData uri="http://schemas.openxmlformats.org/drawingml/2006/table">
            <a:tbl>
              <a:tblPr firstRow="1" bandRow="1">
                <a:tableStyleId>{5C22544A-7EE6-4342-B048-85BDC9FD1C3A}</a:tableStyleId>
              </a:tblPr>
              <a:tblGrid>
                <a:gridCol w="2490470">
                  <a:extLst>
                    <a:ext uri="{9D8B030D-6E8A-4147-A177-3AD203B41FA5}">
                      <a16:colId xmlns:a16="http://schemas.microsoft.com/office/drawing/2014/main" val="20000"/>
                    </a:ext>
                  </a:extLst>
                </a:gridCol>
                <a:gridCol w="2490470">
                  <a:extLst>
                    <a:ext uri="{9D8B030D-6E8A-4147-A177-3AD203B41FA5}">
                      <a16:colId xmlns:a16="http://schemas.microsoft.com/office/drawing/2014/main" val="20001"/>
                    </a:ext>
                  </a:extLst>
                </a:gridCol>
              </a:tblGrid>
              <a:tr h="393700">
                <a:tc>
                  <a:txBody>
                    <a:bodyPr/>
                    <a:lstStyle/>
                    <a:p>
                      <a:pPr>
                        <a:buNone/>
                      </a:pPr>
                      <a:r>
                        <a:rPr lang="en-US" altLang="zh-CN" b="0">
                          <a:solidFill>
                            <a:schemeClr val="tx1"/>
                          </a:solidFill>
                        </a:rPr>
                        <a:t>1 Btye = 8 bit</a:t>
                      </a:r>
                    </a:p>
                  </a:txBody>
                  <a:tcPr>
                    <a:noFill/>
                  </a:tcPr>
                </a:tc>
                <a:tc>
                  <a:txBody>
                    <a:bodyPr/>
                    <a:lstStyle/>
                    <a:p>
                      <a:pPr>
                        <a:buNone/>
                      </a:pPr>
                      <a:r>
                        <a:rPr lang="en-US" altLang="zh-CN" b="0">
                          <a:solidFill>
                            <a:schemeClr val="tx1"/>
                          </a:solidFill>
                        </a:rPr>
                        <a:t>1 GB = 1024 MB</a:t>
                      </a:r>
                    </a:p>
                  </a:txBody>
                  <a:tcPr>
                    <a:noFill/>
                  </a:tcPr>
                </a:tc>
                <a:extLst>
                  <a:ext uri="{0D108BD9-81ED-4DB2-BD59-A6C34878D82A}">
                    <a16:rowId xmlns:a16="http://schemas.microsoft.com/office/drawing/2014/main" val="10000"/>
                  </a:ext>
                </a:extLst>
              </a:tr>
              <a:tr h="365760">
                <a:tc>
                  <a:txBody>
                    <a:bodyPr/>
                    <a:lstStyle/>
                    <a:p>
                      <a:pPr>
                        <a:buNone/>
                      </a:pPr>
                      <a:r>
                        <a:rPr lang="en-US" altLang="zh-CN"/>
                        <a:t>1 KB = 1024 B</a:t>
                      </a:r>
                    </a:p>
                  </a:txBody>
                  <a:tcPr>
                    <a:noFill/>
                  </a:tcPr>
                </a:tc>
                <a:tc>
                  <a:txBody>
                    <a:bodyPr/>
                    <a:lstStyle/>
                    <a:p>
                      <a:pPr>
                        <a:buNone/>
                      </a:pPr>
                      <a:r>
                        <a:rPr lang="en-US" altLang="zh-CN"/>
                        <a:t>1 TB = 1024 GB</a:t>
                      </a:r>
                    </a:p>
                  </a:txBody>
                  <a:tcPr>
                    <a:noFill/>
                  </a:tcPr>
                </a:tc>
                <a:extLst>
                  <a:ext uri="{0D108BD9-81ED-4DB2-BD59-A6C34878D82A}">
                    <a16:rowId xmlns:a16="http://schemas.microsoft.com/office/drawing/2014/main" val="10001"/>
                  </a:ext>
                </a:extLst>
              </a:tr>
              <a:tr h="365760">
                <a:tc>
                  <a:txBody>
                    <a:bodyPr/>
                    <a:lstStyle/>
                    <a:p>
                      <a:pPr>
                        <a:buNone/>
                      </a:pPr>
                      <a:r>
                        <a:rPr lang="en-US" altLang="zh-CN"/>
                        <a:t>1 MB = 1024 KB</a:t>
                      </a:r>
                    </a:p>
                  </a:txBody>
                  <a:tcPr>
                    <a:noFill/>
                  </a:tcPr>
                </a:tc>
                <a:tc>
                  <a:txBody>
                    <a:bodyPr/>
                    <a:lstStyle/>
                    <a:p>
                      <a:pPr>
                        <a:buNone/>
                      </a:pPr>
                      <a:r>
                        <a:rPr lang="en-US" altLang="zh-CN"/>
                        <a:t>1 PB = 1024 TB</a:t>
                      </a:r>
                    </a:p>
                  </a:txBody>
                  <a:tcPr>
                    <a:noFill/>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6" name="文本框 5"/>
              <p:cNvSpPr txBox="1"/>
              <p:nvPr/>
            </p:nvSpPr>
            <p:spPr>
              <a:xfrm>
                <a:off x="1133475" y="4311650"/>
                <a:ext cx="9175115" cy="2227580"/>
              </a:xfrm>
              <a:prstGeom prst="rect">
                <a:avLst/>
              </a:prstGeom>
              <a:noFill/>
            </p:spPr>
            <p:txBody>
              <a:bodyPr wrap="square" rtlCol="0" anchor="t">
                <a:spAutoFit/>
              </a:bodyPr>
              <a:lstStyle/>
              <a:p>
                <a:pPr fontAlgn="auto">
                  <a:lnSpc>
                    <a:spcPct val="150000"/>
                  </a:lnSpc>
                </a:pPr>
                <a:r>
                  <a:rPr lang="en-US" altLang="zh-CN">
                    <a:sym typeface="+mn-ea"/>
                  </a:rPr>
                  <a:t>4. </a:t>
                </a:r>
                <a:r>
                  <a:rPr lang="zh-CN" altLang="en-US">
                    <a:sym typeface="+mn-ea"/>
                  </a:rPr>
                  <a:t>运算速度</a:t>
                </a:r>
              </a:p>
              <a:p>
                <a:pPr indent="457200" fontAlgn="auto">
                  <a:lnSpc>
                    <a:spcPct val="150000"/>
                  </a:lnSpc>
                </a:pPr>
                <a:r>
                  <a:rPr lang="zh-CN" altLang="en-US"/>
                  <a:t>计算机的运行速度与多种因素有关，如</a:t>
                </a:r>
                <a:r>
                  <a:rPr lang="en-US" altLang="zh-CN"/>
                  <a:t>CPU</a:t>
                </a:r>
                <a:r>
                  <a:rPr lang="zh-CN" altLang="en-US"/>
                  <a:t>频率、总线宽度、总线频率、内存频率、执行的操作等。通常以每秒执行的指令数为速度指标，如每秒百万指令数（</a:t>
                </a:r>
                <a:r>
                  <a:rPr lang="en-US" altLang="zh-CN"/>
                  <a:t>MIPS</a:t>
                </a:r>
                <a:r>
                  <a:rPr lang="zh-CN" altLang="en-US"/>
                  <a:t>）</a:t>
                </a:r>
              </a:p>
              <a:p>
                <a:pPr indent="457200" fontAlgn="auto">
                  <a:lnSpc>
                    <a:spcPct val="150000"/>
                  </a:lnSpc>
                </a:pPr>
                <a14:m>
                  <m:oMathPara xmlns:m="http://schemas.openxmlformats.org/officeDocument/2006/math">
                    <m:oMathParaPr>
                      <m:jc m:val="centerGroup"/>
                    </m:oMathParaPr>
                    <m:oMath xmlns:m="http://schemas.openxmlformats.org/officeDocument/2006/math">
                      <m:r>
                        <m:rPr>
                          <m:sty m:val="p"/>
                        </m:rPr>
                        <a:rPr lang="en-US" altLang="zh-CN">
                          <a:latin typeface="Cambria Math" charset="0"/>
                          <a:ea typeface="+mj-ea"/>
                          <a:cs typeface="Cambria Math" charset="0"/>
                        </a:rPr>
                        <m:t>MIPS</m:t>
                      </m:r>
                      <m:r>
                        <a:rPr lang="en-US" altLang="zh-CN" i="1">
                          <a:latin typeface="Cambria Math" charset="0"/>
                          <a:cs typeface="Cambria Math" charset="0"/>
                        </a:rPr>
                        <m:t>=</m:t>
                      </m:r>
                      <m:f>
                        <m:fPr>
                          <m:ctrlPr>
                            <a:rPr lang="en-US" altLang="zh-CN" i="1">
                              <a:latin typeface="Cambria Math" panose="02040503050406030204" pitchFamily="18" charset="0"/>
                              <a:cs typeface="Cambria Math" charset="0"/>
                            </a:rPr>
                          </m:ctrlPr>
                        </m:fPr>
                        <m:num>
                          <m:r>
                            <a:rPr lang="zh-CN" altLang="en-US" i="1">
                              <a:latin typeface="Cambria Math" charset="0"/>
                              <a:cs typeface="Cambria Math" charset="0"/>
                            </a:rPr>
                            <m:t>指令条数</m:t>
                          </m:r>
                        </m:num>
                        <m:den>
                          <m:r>
                            <a:rPr lang="zh-CN" altLang="en-US" i="1">
                              <a:latin typeface="Cambria Math" charset="0"/>
                              <a:cs typeface="Cambria Math" charset="0"/>
                            </a:rPr>
                            <m:t>指令执行时间</m:t>
                          </m:r>
                          <m:r>
                            <a:rPr lang="en-US" altLang="zh-CN" i="1">
                              <a:latin typeface="Cambria Math" charset="0"/>
                              <a:cs typeface="Cambria Math" charset="0"/>
                            </a:rPr>
                            <m:t>×</m:t>
                          </m:r>
                          <m:sSup>
                            <m:sSupPr>
                              <m:ctrlPr>
                                <a:rPr lang="en-US" altLang="zh-CN" i="1">
                                  <a:latin typeface="Cambria Math" panose="02040503050406030204" pitchFamily="18"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6</m:t>
                              </m:r>
                            </m:sup>
                          </m:sSup>
                        </m:den>
                      </m:f>
                    </m:oMath>
                  </m:oMathPara>
                </a14:m>
                <a:endParaRPr lang="en-US" altLang="zh-CN"/>
              </a:p>
            </p:txBody>
          </p:sp>
        </mc:Choice>
        <mc:Fallback xmlns="">
          <p:sp>
            <p:nvSpPr>
              <p:cNvPr id="6" name="文本框 5"/>
              <p:cNvSpPr txBox="1">
                <a:spLocks noRot="1" noChangeAspect="1" noMove="1" noResize="1" noEditPoints="1" noAdjustHandles="1" noChangeArrowheads="1" noChangeShapeType="1" noTextEdit="1"/>
              </p:cNvSpPr>
              <p:nvPr/>
            </p:nvSpPr>
            <p:spPr>
              <a:xfrm>
                <a:off x="1133475" y="4311650"/>
                <a:ext cx="9175115" cy="222758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a:p>
        </p:txBody>
      </p:sp>
      <p:sp>
        <p:nvSpPr>
          <p:cNvPr id="4" name="文本框 3"/>
          <p:cNvSpPr txBox="1"/>
          <p:nvPr/>
        </p:nvSpPr>
        <p:spPr>
          <a:xfrm>
            <a:off x="872837" y="1288472"/>
            <a:ext cx="1554480" cy="368300"/>
          </a:xfrm>
          <a:prstGeom prst="rect">
            <a:avLst/>
          </a:prstGeom>
          <a:noFill/>
        </p:spPr>
        <p:txBody>
          <a:bodyPr wrap="none" rtlCol="0">
            <a:spAutoFit/>
          </a:bodyPr>
          <a:lstStyle/>
          <a:p>
            <a:pPr algn="l"/>
            <a:r>
              <a:rPr lang="zh-CN" altLang="en-US" dirty="0" smtClean="0">
                <a:sym typeface="+mn-ea"/>
              </a:rPr>
              <a:t>五、数制与数</a:t>
            </a:r>
          </a:p>
        </p:txBody>
      </p:sp>
      <p:sp>
        <p:nvSpPr>
          <p:cNvPr id="3" name="文本框 2"/>
          <p:cNvSpPr txBox="1"/>
          <p:nvPr/>
        </p:nvSpPr>
        <p:spPr>
          <a:xfrm>
            <a:off x="1203325" y="1788795"/>
            <a:ext cx="894080" cy="368300"/>
          </a:xfrm>
          <a:prstGeom prst="rect">
            <a:avLst/>
          </a:prstGeom>
          <a:noFill/>
        </p:spPr>
        <p:txBody>
          <a:bodyPr wrap="none" rtlCol="0">
            <a:spAutoFit/>
          </a:bodyPr>
          <a:lstStyle/>
          <a:p>
            <a:r>
              <a:rPr lang="en-US" altLang="zh-CN"/>
              <a:t>1. </a:t>
            </a:r>
            <a:r>
              <a:rPr lang="zh-CN" altLang="en-US"/>
              <a:t>数制</a:t>
            </a:r>
          </a:p>
        </p:txBody>
      </p:sp>
      <p:sp>
        <p:nvSpPr>
          <p:cNvPr id="7" name="文本框 6"/>
          <p:cNvSpPr txBox="1"/>
          <p:nvPr/>
        </p:nvSpPr>
        <p:spPr>
          <a:xfrm>
            <a:off x="1505585" y="2345055"/>
            <a:ext cx="8215630" cy="2999740"/>
          </a:xfrm>
          <a:prstGeom prst="rect">
            <a:avLst/>
          </a:prstGeom>
          <a:noFill/>
        </p:spPr>
        <p:txBody>
          <a:bodyPr wrap="square" rtlCol="0">
            <a:spAutoFit/>
          </a:bodyPr>
          <a:lstStyle/>
          <a:p>
            <a:pPr fontAlgn="auto">
              <a:lnSpc>
                <a:spcPct val="150000"/>
              </a:lnSpc>
            </a:pPr>
            <a:r>
              <a:rPr lang="zh-CN" altLang="en-US"/>
              <a:t>数制三要素：基数，数码，权值。</a:t>
            </a:r>
          </a:p>
          <a:p>
            <a:pPr fontAlgn="auto">
              <a:lnSpc>
                <a:spcPct val="150000"/>
              </a:lnSpc>
            </a:pPr>
            <a:endParaRPr lang="zh-CN" altLang="en-US"/>
          </a:p>
          <a:p>
            <a:pPr marL="285750" indent="-285750" fontAlgn="auto">
              <a:lnSpc>
                <a:spcPct val="150000"/>
              </a:lnSpc>
              <a:buFont typeface="Wingdings" panose="05000000000000000000" charset="0"/>
              <a:buChar char=""/>
            </a:pPr>
            <a:r>
              <a:rPr lang="zh-CN" altLang="en-US"/>
              <a:t>基数：数码的个数</a:t>
            </a:r>
          </a:p>
          <a:p>
            <a:pPr marL="285750" indent="-285750" fontAlgn="auto">
              <a:lnSpc>
                <a:spcPct val="150000"/>
              </a:lnSpc>
              <a:buFont typeface="Wingdings" panose="05000000000000000000" charset="0"/>
              <a:buChar char=""/>
            </a:pPr>
            <a:r>
              <a:rPr lang="zh-CN" altLang="en-US"/>
              <a:t>数码：数字符号</a:t>
            </a:r>
          </a:p>
          <a:p>
            <a:pPr marL="285750" indent="-285750" fontAlgn="auto">
              <a:lnSpc>
                <a:spcPct val="150000"/>
              </a:lnSpc>
              <a:buFont typeface="Wingdings" panose="05000000000000000000" charset="0"/>
              <a:buChar char=""/>
            </a:pPr>
            <a:r>
              <a:rPr lang="zh-CN" altLang="en-US"/>
              <a:t>权值：</a:t>
            </a:r>
            <a:r>
              <a:rPr lang="zh-CN" altLang="en-US">
                <a:sym typeface="+mn-ea"/>
              </a:rPr>
              <a:t>一组数字中，某一个数码所处数字中的位置，取值范围</a:t>
            </a:r>
            <a:r>
              <a:rPr lang="en-US" altLang="zh-CN">
                <a:sym typeface="+mn-ea"/>
              </a:rPr>
              <a:t>[n, -m] n,m∈</a:t>
            </a:r>
            <a:r>
              <a:rPr lang="zh-CN" altLang="en-US">
                <a:sym typeface="+mn-ea"/>
              </a:rPr>
              <a:t>整数。以小数点为中心，位置越靠左，权值越大，越靠右越小。小数点左边第一位数权值为</a:t>
            </a:r>
            <a:r>
              <a:rPr lang="en-US" altLang="zh-CN">
                <a:sym typeface="+mn-ea"/>
              </a:rPr>
              <a:t>0</a:t>
            </a:r>
            <a:r>
              <a:rPr lang="zh-CN" altLang="en-US">
                <a:sym typeface="+mn-ea"/>
              </a:rPr>
              <a:t>，右边第一个数权值为</a:t>
            </a:r>
            <a:r>
              <a:rPr lang="en-US" altLang="zh-CN">
                <a:sym typeface="+mn-ea"/>
              </a:rPr>
              <a:t>-1</a:t>
            </a:r>
            <a:r>
              <a:rPr lang="zh-CN" altLang="en-US">
                <a:sym typeface="+mn-ea"/>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a:p>
        </p:txBody>
      </p:sp>
      <p:sp>
        <p:nvSpPr>
          <p:cNvPr id="6" name="文本框 5"/>
          <p:cNvSpPr txBox="1"/>
          <p:nvPr/>
        </p:nvSpPr>
        <p:spPr>
          <a:xfrm>
            <a:off x="1232535" y="2225675"/>
            <a:ext cx="8357870" cy="1753235"/>
          </a:xfrm>
          <a:prstGeom prst="rect">
            <a:avLst/>
          </a:prstGeom>
          <a:noFill/>
        </p:spPr>
        <p:txBody>
          <a:bodyPr wrap="square" rtlCol="0">
            <a:spAutoFit/>
          </a:bodyPr>
          <a:lstStyle/>
          <a:p>
            <a:pPr marL="285750" indent="-285750" algn="l" fontAlgn="auto">
              <a:lnSpc>
                <a:spcPct val="150000"/>
              </a:lnSpc>
              <a:buFont typeface="Wingdings" panose="05000000000000000000" charset="0"/>
              <a:buChar char=""/>
            </a:pPr>
            <a:r>
              <a:rPr lang="zh-CN" altLang="en-US"/>
              <a:t>十进制</a:t>
            </a:r>
            <a:r>
              <a:rPr lang="en-US" altLang="zh-CN"/>
              <a:t>D</a:t>
            </a:r>
            <a:r>
              <a:rPr lang="zh-CN" altLang="en-US"/>
              <a:t>ecimal</a:t>
            </a:r>
          </a:p>
          <a:p>
            <a:pPr marL="342900" indent="-342900" algn="l" fontAlgn="auto">
              <a:lnSpc>
                <a:spcPct val="150000"/>
              </a:lnSpc>
              <a:buFont typeface="+mj-ea"/>
              <a:buAutoNum type="circleNumDbPlain"/>
            </a:pPr>
            <a:r>
              <a:rPr lang="zh-CN" altLang="en-US">
                <a:sym typeface="+mn-ea"/>
              </a:rPr>
              <a:t>基数：</a:t>
            </a:r>
            <a:r>
              <a:rPr lang="en-US" altLang="zh-CN">
                <a:sym typeface="+mn-ea"/>
              </a:rPr>
              <a:t>10</a:t>
            </a:r>
            <a:endParaRPr lang="en-US" altLang="zh-CN"/>
          </a:p>
          <a:p>
            <a:pPr marL="342900" indent="-342900" algn="l" fontAlgn="auto">
              <a:lnSpc>
                <a:spcPct val="150000"/>
              </a:lnSpc>
              <a:buFont typeface="+mj-ea"/>
              <a:buAutoNum type="circleNumDbPlain"/>
            </a:pPr>
            <a:r>
              <a:rPr lang="zh-CN" altLang="en-US">
                <a:sym typeface="+mn-ea"/>
              </a:rPr>
              <a:t>数码：</a:t>
            </a:r>
            <a:r>
              <a:rPr lang="en-US" altLang="zh-CN">
                <a:sym typeface="+mn-ea"/>
              </a:rPr>
              <a:t>0</a:t>
            </a:r>
            <a:r>
              <a:rPr lang="zh-CN" altLang="en-US">
                <a:sym typeface="+mn-ea"/>
              </a:rPr>
              <a:t>，</a:t>
            </a:r>
            <a:r>
              <a:rPr lang="en-US" altLang="zh-CN">
                <a:sym typeface="+mn-ea"/>
              </a:rPr>
              <a:t>1</a:t>
            </a:r>
            <a:r>
              <a:rPr lang="zh-CN" altLang="en-US">
                <a:sym typeface="+mn-ea"/>
              </a:rPr>
              <a:t>，</a:t>
            </a:r>
            <a:r>
              <a:rPr lang="en-US" altLang="zh-CN">
                <a:sym typeface="+mn-ea"/>
              </a:rPr>
              <a:t>2</a:t>
            </a:r>
            <a:r>
              <a:rPr lang="zh-CN" altLang="en-US">
                <a:sym typeface="+mn-ea"/>
              </a:rPr>
              <a:t>，</a:t>
            </a:r>
            <a:r>
              <a:rPr lang="en-US" altLang="zh-CN">
                <a:sym typeface="+mn-ea"/>
              </a:rPr>
              <a:t>3</a:t>
            </a:r>
            <a:r>
              <a:rPr lang="zh-CN" altLang="en-US">
                <a:sym typeface="+mn-ea"/>
              </a:rPr>
              <a:t>，</a:t>
            </a:r>
            <a:r>
              <a:rPr lang="en-US" altLang="zh-CN">
                <a:sym typeface="+mn-ea"/>
              </a:rPr>
              <a:t>4</a:t>
            </a:r>
            <a:r>
              <a:rPr lang="zh-CN" altLang="en-US">
                <a:sym typeface="+mn-ea"/>
              </a:rPr>
              <a:t>，</a:t>
            </a:r>
            <a:r>
              <a:rPr lang="en-US" altLang="zh-CN">
                <a:sym typeface="+mn-ea"/>
              </a:rPr>
              <a:t>5</a:t>
            </a:r>
            <a:r>
              <a:rPr lang="zh-CN" altLang="en-US">
                <a:sym typeface="+mn-ea"/>
              </a:rPr>
              <a:t>，</a:t>
            </a:r>
            <a:r>
              <a:rPr lang="en-US" altLang="zh-CN">
                <a:sym typeface="+mn-ea"/>
              </a:rPr>
              <a:t>6</a:t>
            </a:r>
            <a:r>
              <a:rPr lang="zh-CN" altLang="en-US">
                <a:sym typeface="+mn-ea"/>
              </a:rPr>
              <a:t>，</a:t>
            </a:r>
            <a:r>
              <a:rPr lang="en-US" altLang="zh-CN">
                <a:sym typeface="+mn-ea"/>
              </a:rPr>
              <a:t>7</a:t>
            </a:r>
            <a:r>
              <a:rPr lang="zh-CN" altLang="en-US">
                <a:sym typeface="+mn-ea"/>
              </a:rPr>
              <a:t>，</a:t>
            </a:r>
            <a:r>
              <a:rPr lang="en-US" altLang="zh-CN">
                <a:sym typeface="+mn-ea"/>
              </a:rPr>
              <a:t>8</a:t>
            </a:r>
            <a:r>
              <a:rPr lang="zh-CN" altLang="en-US">
                <a:sym typeface="+mn-ea"/>
              </a:rPr>
              <a:t>，</a:t>
            </a:r>
            <a:r>
              <a:rPr lang="en-US" altLang="zh-CN">
                <a:sym typeface="+mn-ea"/>
              </a:rPr>
              <a:t>9</a:t>
            </a:r>
          </a:p>
          <a:p>
            <a:pPr indent="0" algn="l" fontAlgn="auto">
              <a:lnSpc>
                <a:spcPct val="150000"/>
              </a:lnSpc>
              <a:buFont typeface="+mj-ea"/>
              <a:buNone/>
            </a:pPr>
            <a:r>
              <a:rPr lang="zh-CN" altLang="en-US"/>
              <a:t>一个十进制数</a:t>
            </a:r>
            <a:r>
              <a:rPr lang="en-US" altLang="zh-CN"/>
              <a:t>n</a:t>
            </a:r>
            <a:r>
              <a:rPr lang="zh-CN" altLang="en-US"/>
              <a:t>可表示为：</a:t>
            </a:r>
          </a:p>
        </p:txBody>
      </p:sp>
      <mc:AlternateContent xmlns:mc="http://schemas.openxmlformats.org/markup-compatibility/2006" xmlns:a14="http://schemas.microsoft.com/office/drawing/2010/main">
        <mc:Choice Requires="a14">
          <p:sp>
            <p:nvSpPr>
              <p:cNvPr id="4" name="文本框 3"/>
              <p:cNvSpPr txBox="1"/>
              <p:nvPr/>
            </p:nvSpPr>
            <p:spPr>
              <a:xfrm>
                <a:off x="786702" y="4273804"/>
                <a:ext cx="10815955" cy="41529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charset="0"/>
                          <a:cs typeface="Cambria Math" charset="0"/>
                        </a:rPr>
                        <m:t>𝑛</m:t>
                      </m:r>
                      <m:r>
                        <a:rPr lang="en-US" altLang="zh-CN" i="1">
                          <a:latin typeface="Cambria Math" charset="0"/>
                          <a:cs typeface="Cambria Math" charset="0"/>
                        </a:rPr>
                        <m:t>=</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𝑛</m:t>
                          </m:r>
                          <m:r>
                            <a:rPr lang="en-US" altLang="zh-CN" i="1">
                              <a:latin typeface="Cambria Math" charset="0"/>
                              <a:cs typeface="Cambria Math" charset="0"/>
                            </a:rPr>
                            <m:t>+1</m:t>
                          </m:r>
                        </m:sub>
                      </m:sSub>
                      <m:r>
                        <a:rPr lang="en-US" altLang="zh-CN" i="1">
                          <a:latin typeface="Cambria Math" charset="0"/>
                          <a:cs typeface="Cambria Math" charset="0"/>
                        </a:rPr>
                        <m:t>×</m:t>
                      </m:r>
                      <m:sSup>
                        <m:sSupPr>
                          <m:ctrlPr>
                            <a:rPr lang="en-US" altLang="zh-CN" i="1">
                              <a:latin typeface="Cambria Math" panose="02040503050406030204" pitchFamily="18"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𝑛</m:t>
                          </m:r>
                          <m:r>
                            <a:rPr lang="en-US" altLang="zh-CN" i="1">
                              <a:latin typeface="Cambria Math" charset="0"/>
                              <a:cs typeface="Cambria Math" charset="0"/>
                            </a:rPr>
                            <m:t>+1</m:t>
                          </m:r>
                        </m:sup>
                      </m:sSup>
                      <m:r>
                        <a:rPr lang="en-US" altLang="zh-CN" i="1">
                          <a:latin typeface="Cambria Math" charset="0"/>
                          <a:cs typeface="Cambria Math" charset="0"/>
                        </a:rPr>
                        <m:t>+</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𝑛</m:t>
                          </m:r>
                        </m:sub>
                      </m:sSub>
                      <m:r>
                        <a:rPr lang="en-US" altLang="zh-CN" i="1">
                          <a:latin typeface="Cambria Math" charset="0"/>
                          <a:cs typeface="Cambria Math" charset="0"/>
                        </a:rPr>
                        <m:t>×</m:t>
                      </m:r>
                      <m:sSup>
                        <m:sSupPr>
                          <m:ctrlPr>
                            <a:rPr lang="en-US" altLang="zh-CN" i="1">
                              <a:latin typeface="Cambria Math" panose="02040503050406030204" pitchFamily="18"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𝑛</m:t>
                          </m:r>
                        </m:sup>
                      </m:sSup>
                      <m:r>
                        <a:rPr lang="en-US" altLang="zh-CN" i="1">
                          <a:latin typeface="Cambria Math" charset="0"/>
                          <a:cs typeface="Cambria Math" charset="0"/>
                        </a:rPr>
                        <m:t> + ... + </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1</m:t>
                          </m:r>
                        </m:sub>
                      </m:sSub>
                      <m:r>
                        <a:rPr lang="en-US" altLang="zh-CN" i="1">
                          <a:latin typeface="Cambria Math" charset="0"/>
                          <a:cs typeface="Cambria Math" charset="0"/>
                        </a:rPr>
                        <m:t>×</m:t>
                      </m:r>
                      <m:sSup>
                        <m:sSupPr>
                          <m:ctrlPr>
                            <a:rPr lang="en-US" altLang="zh-CN" i="1">
                              <a:latin typeface="Cambria Math" panose="02040503050406030204" pitchFamily="18"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1</m:t>
                          </m:r>
                        </m:sup>
                      </m:sSup>
                      <m:r>
                        <a:rPr lang="en-US" altLang="zh-CN" i="1">
                          <a:latin typeface="Cambria Math" charset="0"/>
                          <a:cs typeface="Cambria Math" charset="0"/>
                        </a:rPr>
                        <m:t>+</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0</m:t>
                          </m:r>
                        </m:sub>
                      </m:sSub>
                      <m:r>
                        <a:rPr lang="en-US" altLang="zh-CN" i="1">
                          <a:latin typeface="Cambria Math" charset="0"/>
                          <a:cs typeface="Cambria Math" charset="0"/>
                        </a:rPr>
                        <m:t>×</m:t>
                      </m:r>
                      <m:sSup>
                        <m:sSupPr>
                          <m:ctrlPr>
                            <a:rPr lang="en-US" altLang="zh-CN" i="1">
                              <a:latin typeface="Cambria Math" panose="02040503050406030204" pitchFamily="18"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0</m:t>
                          </m:r>
                        </m:sup>
                      </m:sSup>
                      <m:r>
                        <a:rPr lang="en-US" altLang="zh-CN" i="1">
                          <a:latin typeface="Cambria Math" charset="0"/>
                          <a:cs typeface="Cambria Math" charset="0"/>
                        </a:rPr>
                        <m:t>+</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−1</m:t>
                          </m:r>
                        </m:sub>
                      </m:sSub>
                      <m:r>
                        <a:rPr lang="en-US" altLang="zh-CN" i="1">
                          <a:latin typeface="Cambria Math" charset="0"/>
                          <a:cs typeface="Cambria Math" charset="0"/>
                        </a:rPr>
                        <m:t>×</m:t>
                      </m:r>
                      <m:sSup>
                        <m:sSupPr>
                          <m:ctrlPr>
                            <a:rPr lang="en-US" altLang="zh-CN" i="1">
                              <a:latin typeface="Cambria Math" panose="02040503050406030204" pitchFamily="18"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−1</m:t>
                          </m:r>
                        </m:sup>
                      </m:sSup>
                      <m:r>
                        <a:rPr lang="en-US" altLang="zh-CN" i="1">
                          <a:latin typeface="Cambria Math" charset="0"/>
                          <a:cs typeface="Cambria Math" charset="0"/>
                        </a:rPr>
                        <m:t>+</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−2</m:t>
                          </m:r>
                        </m:sub>
                      </m:sSub>
                      <m:r>
                        <a:rPr lang="en-US" altLang="zh-CN" i="1">
                          <a:latin typeface="Cambria Math" charset="0"/>
                          <a:cs typeface="Cambria Math" charset="0"/>
                        </a:rPr>
                        <m:t>×</m:t>
                      </m:r>
                      <m:sSup>
                        <m:sSupPr>
                          <m:ctrlPr>
                            <a:rPr lang="en-US" altLang="zh-CN" i="1">
                              <a:latin typeface="Cambria Math" panose="02040503050406030204" pitchFamily="18"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−2</m:t>
                          </m:r>
                        </m:sup>
                      </m:sSup>
                      <m:r>
                        <a:rPr lang="en-US" altLang="zh-CN" i="1">
                          <a:latin typeface="Cambria Math" charset="0"/>
                          <a:cs typeface="Cambria Math" charset="0"/>
                        </a:rPr>
                        <m:t>+...+</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m:t>
                          </m:r>
                          <m:r>
                            <a:rPr lang="en-US" altLang="zh-CN" i="1">
                              <a:latin typeface="Cambria Math" charset="0"/>
                              <a:cs typeface="Cambria Math" charset="0"/>
                            </a:rPr>
                            <m:t>𝑚</m:t>
                          </m:r>
                        </m:sub>
                      </m:sSub>
                      <m:r>
                        <a:rPr lang="en-US" altLang="zh-CN" i="1">
                          <a:latin typeface="Cambria Math" charset="0"/>
                          <a:cs typeface="Cambria Math" charset="0"/>
                        </a:rPr>
                        <m:t>×</m:t>
                      </m:r>
                      <m:sSup>
                        <m:sSupPr>
                          <m:ctrlPr>
                            <a:rPr lang="en-US" altLang="zh-CN" i="1">
                              <a:latin typeface="Cambria Math" panose="02040503050406030204" pitchFamily="18"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m:t>
                          </m:r>
                          <m:r>
                            <a:rPr lang="en-US" altLang="zh-CN" i="1">
                              <a:latin typeface="Cambria Math" charset="0"/>
                              <a:cs typeface="Cambria Math" charset="0"/>
                            </a:rPr>
                            <m:t>𝑚</m:t>
                          </m:r>
                        </m:sup>
                      </m:sSup>
                    </m:oMath>
                  </m:oMathPara>
                </a14:m>
                <a:endParaRPr lang="zh-CN" altLang="en-US"/>
              </a:p>
            </p:txBody>
          </p:sp>
        </mc:Choice>
        <mc:Fallback xmlns="">
          <p:sp>
            <p:nvSpPr>
              <p:cNvPr id="4" name="文本框 3"/>
              <p:cNvSpPr txBox="1">
                <a:spLocks noRot="1" noChangeAspect="1" noMove="1" noResize="1" noEditPoints="1" noAdjustHandles="1" noChangeArrowheads="1" noChangeShapeType="1" noTextEdit="1"/>
              </p:cNvSpPr>
              <p:nvPr/>
            </p:nvSpPr>
            <p:spPr>
              <a:xfrm>
                <a:off x="786702" y="4273804"/>
                <a:ext cx="10815955" cy="415290"/>
              </a:xfrm>
              <a:prstGeom prst="rect">
                <a:avLst/>
              </a:prstGeom>
              <a:blipFill rotWithShape="1">
                <a:blip r:embed="rId2"/>
                <a:stretch>
                  <a:fillRect l="-5" t="-61" r="5" b="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599752" y="5520309"/>
                <a:ext cx="3180715" cy="94234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sz="2800" i="1">
                          <a:latin typeface="Cambria Math" charset="0"/>
                          <a:cs typeface="Cambria Math" charset="0"/>
                        </a:rPr>
                        <m:t>𝑛</m:t>
                      </m:r>
                      <m:r>
                        <a:rPr lang="en-US" altLang="zh-CN" sz="2800" i="1">
                          <a:latin typeface="Cambria Math" charset="0"/>
                          <a:cs typeface="Cambria Math" charset="0"/>
                        </a:rPr>
                        <m:t>=</m:t>
                      </m:r>
                      <m:nary>
                        <m:naryPr>
                          <m:chr m:val="∑"/>
                          <m:limLoc m:val="undOvr"/>
                          <m:ctrlPr>
                            <a:rPr lang="en-US" altLang="zh-CN" sz="2800" i="1">
                              <a:latin typeface="Cambria Math" panose="02040503050406030204" pitchFamily="18" charset="0"/>
                              <a:cs typeface="Cambria Math" charset="0"/>
                            </a:rPr>
                          </m:ctrlPr>
                        </m:naryPr>
                        <m:sub>
                          <m:r>
                            <a:rPr lang="en-US" altLang="zh-CN" sz="2800" i="1">
                              <a:latin typeface="Cambria Math" charset="0"/>
                              <a:cs typeface="Cambria Math" charset="0"/>
                            </a:rPr>
                            <m:t>𝑖</m:t>
                          </m:r>
                          <m:r>
                            <a:rPr lang="en-US" altLang="zh-CN" sz="2800" i="1">
                              <a:latin typeface="Cambria Math" charset="0"/>
                              <a:cs typeface="Cambria Math" charset="0"/>
                            </a:rPr>
                            <m:t>=−</m:t>
                          </m:r>
                          <m:r>
                            <a:rPr lang="en-US" altLang="zh-CN" sz="2800" i="1">
                              <a:latin typeface="Cambria Math" charset="0"/>
                              <a:cs typeface="Cambria Math" charset="0"/>
                            </a:rPr>
                            <m:t>𝑚</m:t>
                          </m:r>
                        </m:sub>
                        <m:sup>
                          <m:r>
                            <a:rPr lang="en-US" altLang="zh-CN" sz="2800" i="1">
                              <a:latin typeface="Cambria Math" charset="0"/>
                              <a:cs typeface="Cambria Math" charset="0"/>
                            </a:rPr>
                            <m:t>𝑛</m:t>
                          </m:r>
                          <m:r>
                            <a:rPr lang="en-US" altLang="zh-CN" sz="2800" i="1">
                              <a:latin typeface="Cambria Math" charset="0"/>
                              <a:cs typeface="Cambria Math" charset="0"/>
                            </a:rPr>
                            <m:t>−1</m:t>
                          </m:r>
                        </m:sup>
                        <m:e>
                          <m:sSub>
                            <m:sSubPr>
                              <m:ctrlPr>
                                <a:rPr lang="en-US" altLang="zh-CN" sz="2800" i="1">
                                  <a:latin typeface="Cambria Math" panose="02040503050406030204" pitchFamily="18" charset="0"/>
                                  <a:cs typeface="Cambria Math" charset="0"/>
                                </a:rPr>
                              </m:ctrlPr>
                            </m:sSubPr>
                            <m:e>
                              <m:r>
                                <a:rPr lang="en-US" altLang="zh-CN" sz="2800" i="1">
                                  <a:latin typeface="Cambria Math" charset="0"/>
                                  <a:cs typeface="Cambria Math" charset="0"/>
                                </a:rPr>
                                <m:t>𝑎</m:t>
                              </m:r>
                            </m:e>
                            <m:sub>
                              <m:r>
                                <a:rPr lang="en-US" altLang="zh-CN" sz="2800" i="1">
                                  <a:latin typeface="Cambria Math" charset="0"/>
                                  <a:cs typeface="Cambria Math" charset="0"/>
                                </a:rPr>
                                <m:t>𝑖</m:t>
                              </m:r>
                            </m:sub>
                          </m:sSub>
                          <m:r>
                            <a:rPr lang="en-US" altLang="zh-CN" sz="2800" i="1">
                              <a:latin typeface="Cambria Math" charset="0"/>
                              <a:cs typeface="Cambria Math" charset="0"/>
                            </a:rPr>
                            <m:t>×</m:t>
                          </m:r>
                          <m:sSup>
                            <m:sSupPr>
                              <m:ctrlPr>
                                <a:rPr lang="en-US" altLang="zh-CN" sz="2800" i="1">
                                  <a:latin typeface="Cambria Math" panose="02040503050406030204" pitchFamily="18" charset="0"/>
                                  <a:cs typeface="Cambria Math" charset="0"/>
                                </a:rPr>
                              </m:ctrlPr>
                            </m:sSupPr>
                            <m:e>
                              <m:r>
                                <a:rPr lang="en-US" altLang="zh-CN" sz="2800" i="1">
                                  <a:latin typeface="Cambria Math" charset="0"/>
                                  <a:cs typeface="Cambria Math" charset="0"/>
                                </a:rPr>
                                <m:t>10</m:t>
                              </m:r>
                            </m:e>
                            <m:sup>
                              <m:r>
                                <a:rPr lang="en-US" altLang="zh-CN" sz="2800" i="1">
                                  <a:latin typeface="Cambria Math" charset="0"/>
                                  <a:cs typeface="Cambria Math" charset="0"/>
                                </a:rPr>
                                <m:t>𝑖</m:t>
                              </m:r>
                            </m:sup>
                          </m:sSup>
                        </m:e>
                      </m:nary>
                    </m:oMath>
                  </m:oMathPara>
                </a14:m>
                <a:endParaRPr lang="en-US" altLang="zh-CN" sz="2800" i="1">
                  <a:latin typeface="Cambria Math" charset="0"/>
                  <a:cs typeface="Cambria Math"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3599752" y="5520309"/>
                <a:ext cx="3180715" cy="942340"/>
              </a:xfrm>
              <a:prstGeom prst="rect">
                <a:avLst/>
              </a:prstGeom>
              <a:blipFill rotWithShape="1">
                <a:blip r:embed="rId3"/>
                <a:stretch>
                  <a:fillRect l="-18" t="-27" r="18" b="27"/>
                </a:stretch>
              </a:blipFill>
            </p:spPr>
            <p:txBody>
              <a:bodyPr/>
              <a:lstStyle/>
              <a:p>
                <a:r>
                  <a:rPr lang="zh-CN" altLang="en-US">
                    <a:noFill/>
                  </a:rPr>
                  <a:t> </a:t>
                </a:r>
              </a:p>
            </p:txBody>
          </p:sp>
        </mc:Fallback>
      </mc:AlternateContent>
      <p:sp>
        <p:nvSpPr>
          <p:cNvPr id="7" name="文本框 6"/>
          <p:cNvSpPr txBox="1"/>
          <p:nvPr/>
        </p:nvSpPr>
        <p:spPr>
          <a:xfrm>
            <a:off x="4924425" y="4964430"/>
            <a:ext cx="153035" cy="368300"/>
          </a:xfrm>
          <a:prstGeom prst="rect">
            <a:avLst/>
          </a:prstGeom>
          <a:noFill/>
        </p:spPr>
        <p:txBody>
          <a:bodyPr wrap="square" rtlCol="0">
            <a:spAutoFit/>
          </a:bodyPr>
          <a:lstStyle/>
          <a:p>
            <a:r>
              <a:rPr lang="zh-CN" altLang="en-US"/>
              <a:t>即：</a:t>
            </a:r>
          </a:p>
        </p:txBody>
      </p:sp>
      <p:sp>
        <p:nvSpPr>
          <p:cNvPr id="10" name="文本框 9"/>
          <p:cNvSpPr txBox="1"/>
          <p:nvPr/>
        </p:nvSpPr>
        <p:spPr>
          <a:xfrm>
            <a:off x="872837" y="1288472"/>
            <a:ext cx="1554480" cy="368300"/>
          </a:xfrm>
          <a:prstGeom prst="rect">
            <a:avLst/>
          </a:prstGeom>
          <a:noFill/>
        </p:spPr>
        <p:txBody>
          <a:bodyPr wrap="none" rtlCol="0">
            <a:spAutoFit/>
          </a:bodyPr>
          <a:lstStyle/>
          <a:p>
            <a:pPr algn="l"/>
            <a:r>
              <a:rPr lang="zh-CN" altLang="en-US" dirty="0" smtClean="0">
                <a:sym typeface="+mn-ea"/>
              </a:rPr>
              <a:t>五、数制与数</a:t>
            </a:r>
          </a:p>
        </p:txBody>
      </p:sp>
      <p:sp>
        <p:nvSpPr>
          <p:cNvPr id="11" name="文本框 10"/>
          <p:cNvSpPr txBox="1"/>
          <p:nvPr/>
        </p:nvSpPr>
        <p:spPr>
          <a:xfrm>
            <a:off x="1203325" y="1788795"/>
            <a:ext cx="894080" cy="368300"/>
          </a:xfrm>
          <a:prstGeom prst="rect">
            <a:avLst/>
          </a:prstGeom>
          <a:noFill/>
        </p:spPr>
        <p:txBody>
          <a:bodyPr wrap="none" rtlCol="0">
            <a:spAutoFit/>
          </a:bodyPr>
          <a:lstStyle/>
          <a:p>
            <a:r>
              <a:rPr lang="en-US" altLang="zh-CN"/>
              <a:t>1. </a:t>
            </a:r>
            <a:r>
              <a:rPr lang="zh-CN" altLang="en-US"/>
              <a:t>数制</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a:p>
        </p:txBody>
      </p:sp>
      <p:sp>
        <p:nvSpPr>
          <p:cNvPr id="6" name="文本框 5"/>
          <p:cNvSpPr txBox="1"/>
          <p:nvPr/>
        </p:nvSpPr>
        <p:spPr>
          <a:xfrm>
            <a:off x="1658620" y="2155825"/>
            <a:ext cx="8357870" cy="1337945"/>
          </a:xfrm>
          <a:prstGeom prst="rect">
            <a:avLst/>
          </a:prstGeom>
          <a:noFill/>
        </p:spPr>
        <p:txBody>
          <a:bodyPr wrap="square" rtlCol="0">
            <a:spAutoFit/>
          </a:bodyPr>
          <a:lstStyle/>
          <a:p>
            <a:pPr marL="285750" indent="-285750" algn="l" fontAlgn="auto">
              <a:lnSpc>
                <a:spcPct val="150000"/>
              </a:lnSpc>
              <a:buFont typeface="Wingdings" panose="05000000000000000000" charset="0"/>
              <a:buChar char=""/>
            </a:pPr>
            <a:r>
              <a:rPr lang="zh-CN" altLang="en-US"/>
              <a:t>二进制Binary</a:t>
            </a:r>
          </a:p>
          <a:p>
            <a:pPr marL="342900" indent="-342900" algn="l" fontAlgn="auto">
              <a:lnSpc>
                <a:spcPct val="150000"/>
              </a:lnSpc>
              <a:buFont typeface="+mj-ea"/>
              <a:buAutoNum type="circleNumDbPlain"/>
            </a:pPr>
            <a:r>
              <a:rPr lang="zh-CN" altLang="en-US">
                <a:sym typeface="+mn-ea"/>
              </a:rPr>
              <a:t>基数：</a:t>
            </a:r>
            <a:r>
              <a:rPr lang="en-US" altLang="zh-CN">
                <a:sym typeface="+mn-ea"/>
              </a:rPr>
              <a:t>2</a:t>
            </a:r>
            <a:endParaRPr lang="en-US" altLang="zh-CN"/>
          </a:p>
          <a:p>
            <a:pPr marL="342900" indent="-342900" algn="l" fontAlgn="auto">
              <a:lnSpc>
                <a:spcPct val="150000"/>
              </a:lnSpc>
              <a:buFont typeface="+mj-ea"/>
              <a:buAutoNum type="circleNumDbPlain"/>
            </a:pPr>
            <a:r>
              <a:rPr lang="zh-CN" altLang="en-US">
                <a:sym typeface="+mn-ea"/>
              </a:rPr>
              <a:t>数码：</a:t>
            </a:r>
            <a:r>
              <a:rPr lang="en-US" altLang="zh-CN">
                <a:sym typeface="+mn-ea"/>
              </a:rPr>
              <a:t>0</a:t>
            </a:r>
            <a:r>
              <a:rPr lang="zh-CN" altLang="en-US">
                <a:sym typeface="+mn-ea"/>
              </a:rPr>
              <a:t>，</a:t>
            </a:r>
            <a:r>
              <a:rPr lang="en-US" altLang="zh-CN">
                <a:sym typeface="+mn-ea"/>
              </a:rPr>
              <a:t>1</a:t>
            </a:r>
            <a:endParaRPr lang="zh-CN" altLang="en-US"/>
          </a:p>
        </p:txBody>
      </p:sp>
      <p:sp>
        <p:nvSpPr>
          <p:cNvPr id="10" name="文本框 9"/>
          <p:cNvSpPr txBox="1"/>
          <p:nvPr/>
        </p:nvSpPr>
        <p:spPr>
          <a:xfrm>
            <a:off x="872837" y="1288472"/>
            <a:ext cx="1554480" cy="368300"/>
          </a:xfrm>
          <a:prstGeom prst="rect">
            <a:avLst/>
          </a:prstGeom>
          <a:noFill/>
        </p:spPr>
        <p:txBody>
          <a:bodyPr wrap="none" rtlCol="0">
            <a:spAutoFit/>
          </a:bodyPr>
          <a:lstStyle/>
          <a:p>
            <a:pPr algn="l"/>
            <a:r>
              <a:rPr lang="zh-CN" altLang="en-US" dirty="0" smtClean="0">
                <a:sym typeface="+mn-ea"/>
              </a:rPr>
              <a:t>五、数制与数</a:t>
            </a:r>
          </a:p>
        </p:txBody>
      </p:sp>
      <p:sp>
        <p:nvSpPr>
          <p:cNvPr id="11" name="文本框 10"/>
          <p:cNvSpPr txBox="1"/>
          <p:nvPr/>
        </p:nvSpPr>
        <p:spPr>
          <a:xfrm>
            <a:off x="1203325" y="1788795"/>
            <a:ext cx="894080" cy="368300"/>
          </a:xfrm>
          <a:prstGeom prst="rect">
            <a:avLst/>
          </a:prstGeom>
          <a:noFill/>
        </p:spPr>
        <p:txBody>
          <a:bodyPr wrap="none" rtlCol="0">
            <a:spAutoFit/>
          </a:bodyPr>
          <a:lstStyle/>
          <a:p>
            <a:r>
              <a:rPr lang="en-US" altLang="zh-CN"/>
              <a:t>1. </a:t>
            </a:r>
            <a:r>
              <a:rPr lang="zh-CN" altLang="en-US"/>
              <a:t>数制</a:t>
            </a:r>
          </a:p>
        </p:txBody>
      </p:sp>
      <p:sp>
        <p:nvSpPr>
          <p:cNvPr id="3" name="文本框 2"/>
          <p:cNvSpPr txBox="1"/>
          <p:nvPr/>
        </p:nvSpPr>
        <p:spPr>
          <a:xfrm>
            <a:off x="1658620" y="3609975"/>
            <a:ext cx="8357870" cy="1337945"/>
          </a:xfrm>
          <a:prstGeom prst="rect">
            <a:avLst/>
          </a:prstGeom>
          <a:noFill/>
        </p:spPr>
        <p:txBody>
          <a:bodyPr wrap="square" rtlCol="0">
            <a:spAutoFit/>
          </a:bodyPr>
          <a:lstStyle/>
          <a:p>
            <a:pPr marL="285750" indent="-285750" algn="l" fontAlgn="auto">
              <a:lnSpc>
                <a:spcPct val="150000"/>
              </a:lnSpc>
              <a:buFont typeface="Wingdings" panose="05000000000000000000" charset="0"/>
              <a:buChar char=""/>
            </a:pPr>
            <a:r>
              <a:rPr lang="zh-CN" altLang="en-US"/>
              <a:t>八进制Octal</a:t>
            </a:r>
          </a:p>
          <a:p>
            <a:pPr marL="342900" indent="-342900" algn="l" fontAlgn="auto">
              <a:lnSpc>
                <a:spcPct val="150000"/>
              </a:lnSpc>
              <a:buFont typeface="+mj-ea"/>
              <a:buAutoNum type="circleNumDbPlain"/>
            </a:pPr>
            <a:r>
              <a:rPr lang="zh-CN" altLang="en-US">
                <a:sym typeface="+mn-ea"/>
              </a:rPr>
              <a:t>基数：</a:t>
            </a:r>
            <a:r>
              <a:rPr lang="en-US" altLang="zh-CN">
                <a:sym typeface="+mn-ea"/>
              </a:rPr>
              <a:t>8</a:t>
            </a:r>
            <a:endParaRPr lang="en-US" altLang="zh-CN"/>
          </a:p>
          <a:p>
            <a:pPr marL="342900" indent="-342900" algn="l" fontAlgn="auto">
              <a:lnSpc>
                <a:spcPct val="150000"/>
              </a:lnSpc>
              <a:buFont typeface="+mj-ea"/>
              <a:buAutoNum type="circleNumDbPlain"/>
            </a:pPr>
            <a:r>
              <a:rPr lang="zh-CN" altLang="en-US">
                <a:sym typeface="+mn-ea"/>
              </a:rPr>
              <a:t>数码：</a:t>
            </a:r>
            <a:r>
              <a:rPr lang="en-US" altLang="zh-CN">
                <a:sym typeface="+mn-ea"/>
              </a:rPr>
              <a:t>0</a:t>
            </a:r>
            <a:r>
              <a:rPr lang="zh-CN" altLang="en-US">
                <a:sym typeface="+mn-ea"/>
              </a:rPr>
              <a:t>，</a:t>
            </a:r>
            <a:r>
              <a:rPr lang="en-US" altLang="zh-CN">
                <a:sym typeface="+mn-ea"/>
              </a:rPr>
              <a:t>1</a:t>
            </a:r>
            <a:r>
              <a:rPr lang="zh-CN" altLang="en-US">
                <a:sym typeface="+mn-ea"/>
              </a:rPr>
              <a:t>，</a:t>
            </a:r>
            <a:r>
              <a:rPr lang="en-US" altLang="zh-CN">
                <a:sym typeface="+mn-ea"/>
              </a:rPr>
              <a:t>2</a:t>
            </a:r>
            <a:r>
              <a:rPr lang="zh-CN" altLang="en-US">
                <a:sym typeface="+mn-ea"/>
              </a:rPr>
              <a:t>，</a:t>
            </a:r>
            <a:r>
              <a:rPr lang="en-US" altLang="zh-CN">
                <a:sym typeface="+mn-ea"/>
              </a:rPr>
              <a:t>3</a:t>
            </a:r>
            <a:r>
              <a:rPr lang="zh-CN" altLang="en-US">
                <a:sym typeface="+mn-ea"/>
              </a:rPr>
              <a:t>，</a:t>
            </a:r>
            <a:r>
              <a:rPr lang="en-US" altLang="zh-CN">
                <a:sym typeface="+mn-ea"/>
              </a:rPr>
              <a:t>4</a:t>
            </a:r>
            <a:r>
              <a:rPr lang="zh-CN" altLang="en-US">
                <a:sym typeface="+mn-ea"/>
              </a:rPr>
              <a:t>，</a:t>
            </a:r>
            <a:r>
              <a:rPr lang="en-US" altLang="zh-CN">
                <a:sym typeface="+mn-ea"/>
              </a:rPr>
              <a:t>5</a:t>
            </a:r>
            <a:r>
              <a:rPr lang="zh-CN" altLang="en-US">
                <a:sym typeface="+mn-ea"/>
              </a:rPr>
              <a:t>，</a:t>
            </a:r>
            <a:r>
              <a:rPr lang="en-US" altLang="zh-CN">
                <a:sym typeface="+mn-ea"/>
              </a:rPr>
              <a:t>6</a:t>
            </a:r>
            <a:r>
              <a:rPr lang="zh-CN" altLang="en-US">
                <a:sym typeface="+mn-ea"/>
              </a:rPr>
              <a:t>，</a:t>
            </a:r>
            <a:r>
              <a:rPr lang="en-US" altLang="zh-CN">
                <a:sym typeface="+mn-ea"/>
              </a:rPr>
              <a:t>7</a:t>
            </a:r>
            <a:endParaRPr lang="zh-CN" altLang="en-US"/>
          </a:p>
        </p:txBody>
      </p:sp>
      <p:sp>
        <p:nvSpPr>
          <p:cNvPr id="8" name="文本框 7"/>
          <p:cNvSpPr txBox="1"/>
          <p:nvPr/>
        </p:nvSpPr>
        <p:spPr>
          <a:xfrm>
            <a:off x="1658620" y="5121275"/>
            <a:ext cx="8357870" cy="1337945"/>
          </a:xfrm>
          <a:prstGeom prst="rect">
            <a:avLst/>
          </a:prstGeom>
          <a:noFill/>
        </p:spPr>
        <p:txBody>
          <a:bodyPr wrap="square" rtlCol="0">
            <a:spAutoFit/>
          </a:bodyPr>
          <a:lstStyle/>
          <a:p>
            <a:pPr marL="285750" indent="-285750" algn="l" fontAlgn="auto">
              <a:lnSpc>
                <a:spcPct val="150000"/>
              </a:lnSpc>
              <a:buFont typeface="Wingdings" panose="05000000000000000000" charset="0"/>
              <a:buChar char=""/>
            </a:pPr>
            <a:r>
              <a:rPr lang="zh-CN" altLang="en-US"/>
              <a:t>十六进制Hex</a:t>
            </a:r>
          </a:p>
          <a:p>
            <a:pPr marL="342900" indent="-342900" algn="l" fontAlgn="auto">
              <a:lnSpc>
                <a:spcPct val="150000"/>
              </a:lnSpc>
              <a:buFont typeface="+mj-ea"/>
              <a:buAutoNum type="circleNumDbPlain"/>
            </a:pPr>
            <a:r>
              <a:rPr lang="zh-CN" altLang="en-US">
                <a:sym typeface="+mn-ea"/>
              </a:rPr>
              <a:t>基数：</a:t>
            </a:r>
            <a:r>
              <a:rPr lang="en-US" altLang="zh-CN">
                <a:sym typeface="+mn-ea"/>
              </a:rPr>
              <a:t>16</a:t>
            </a:r>
            <a:endParaRPr lang="en-US" altLang="zh-CN"/>
          </a:p>
          <a:p>
            <a:pPr marL="342900" indent="-342900" algn="l" fontAlgn="auto">
              <a:lnSpc>
                <a:spcPct val="150000"/>
              </a:lnSpc>
              <a:buFont typeface="+mj-ea"/>
              <a:buAutoNum type="circleNumDbPlain"/>
            </a:pPr>
            <a:r>
              <a:rPr lang="zh-CN" altLang="en-US">
                <a:sym typeface="+mn-ea"/>
              </a:rPr>
              <a:t>数码：</a:t>
            </a:r>
            <a:r>
              <a:rPr lang="en-US" altLang="zh-CN">
                <a:sym typeface="+mn-ea"/>
              </a:rPr>
              <a:t>0</a:t>
            </a:r>
            <a:r>
              <a:rPr lang="zh-CN" altLang="en-US">
                <a:sym typeface="+mn-ea"/>
              </a:rPr>
              <a:t>，</a:t>
            </a:r>
            <a:r>
              <a:rPr lang="en-US" altLang="zh-CN">
                <a:sym typeface="+mn-ea"/>
              </a:rPr>
              <a:t>1</a:t>
            </a:r>
            <a:r>
              <a:rPr lang="zh-CN" altLang="en-US">
                <a:sym typeface="+mn-ea"/>
              </a:rPr>
              <a:t>，</a:t>
            </a:r>
            <a:r>
              <a:rPr lang="en-US" altLang="zh-CN">
                <a:sym typeface="+mn-ea"/>
              </a:rPr>
              <a:t>2</a:t>
            </a:r>
            <a:r>
              <a:rPr lang="zh-CN" altLang="en-US">
                <a:sym typeface="+mn-ea"/>
              </a:rPr>
              <a:t>，</a:t>
            </a:r>
            <a:r>
              <a:rPr lang="en-US" altLang="zh-CN">
                <a:sym typeface="+mn-ea"/>
              </a:rPr>
              <a:t>3</a:t>
            </a:r>
            <a:r>
              <a:rPr lang="zh-CN" altLang="en-US">
                <a:sym typeface="+mn-ea"/>
              </a:rPr>
              <a:t>，</a:t>
            </a:r>
            <a:r>
              <a:rPr lang="en-US" altLang="zh-CN">
                <a:sym typeface="+mn-ea"/>
              </a:rPr>
              <a:t>4</a:t>
            </a:r>
            <a:r>
              <a:rPr lang="zh-CN" altLang="en-US">
                <a:sym typeface="+mn-ea"/>
              </a:rPr>
              <a:t>，</a:t>
            </a:r>
            <a:r>
              <a:rPr lang="en-US" altLang="zh-CN">
                <a:sym typeface="+mn-ea"/>
              </a:rPr>
              <a:t>5</a:t>
            </a:r>
            <a:r>
              <a:rPr lang="zh-CN" altLang="en-US">
                <a:sym typeface="+mn-ea"/>
              </a:rPr>
              <a:t>，</a:t>
            </a:r>
            <a:r>
              <a:rPr lang="en-US" altLang="zh-CN">
                <a:sym typeface="+mn-ea"/>
              </a:rPr>
              <a:t>6</a:t>
            </a:r>
            <a:r>
              <a:rPr lang="zh-CN" altLang="en-US">
                <a:sym typeface="+mn-ea"/>
              </a:rPr>
              <a:t>，</a:t>
            </a:r>
            <a:r>
              <a:rPr lang="en-US" altLang="zh-CN">
                <a:sym typeface="+mn-ea"/>
              </a:rPr>
              <a:t>7</a:t>
            </a:r>
            <a:r>
              <a:rPr lang="zh-CN" altLang="en-US">
                <a:sym typeface="+mn-ea"/>
              </a:rPr>
              <a:t>，</a:t>
            </a:r>
            <a:r>
              <a:rPr lang="en-US" altLang="zh-CN">
                <a:sym typeface="+mn-ea"/>
              </a:rPr>
              <a:t>8</a:t>
            </a:r>
            <a:r>
              <a:rPr lang="zh-CN" altLang="en-US">
                <a:sym typeface="+mn-ea"/>
              </a:rPr>
              <a:t>，</a:t>
            </a:r>
            <a:r>
              <a:rPr lang="en-US" altLang="zh-CN">
                <a:sym typeface="+mn-ea"/>
              </a:rPr>
              <a:t>9</a:t>
            </a:r>
            <a:r>
              <a:rPr lang="zh-CN" altLang="en-US">
                <a:sym typeface="+mn-ea"/>
              </a:rPr>
              <a:t>，</a:t>
            </a:r>
            <a:r>
              <a:rPr lang="en-US" altLang="zh-CN">
                <a:sym typeface="+mn-ea"/>
              </a:rPr>
              <a:t>A</a:t>
            </a:r>
            <a:r>
              <a:rPr lang="zh-CN" altLang="en-US">
                <a:sym typeface="+mn-ea"/>
              </a:rPr>
              <a:t>，</a:t>
            </a:r>
            <a:r>
              <a:rPr lang="en-US" altLang="zh-CN">
                <a:sym typeface="+mn-ea"/>
              </a:rPr>
              <a:t>B</a:t>
            </a:r>
            <a:r>
              <a:rPr lang="zh-CN" altLang="en-US">
                <a:sym typeface="+mn-ea"/>
              </a:rPr>
              <a:t>，</a:t>
            </a:r>
            <a:r>
              <a:rPr lang="en-US" altLang="zh-CN">
                <a:sym typeface="+mn-ea"/>
              </a:rPr>
              <a:t>C</a:t>
            </a:r>
            <a:r>
              <a:rPr lang="zh-CN" altLang="en-US">
                <a:sym typeface="+mn-ea"/>
              </a:rPr>
              <a:t>，</a:t>
            </a:r>
            <a:r>
              <a:rPr lang="en-US" altLang="zh-CN">
                <a:sym typeface="+mn-ea"/>
              </a:rPr>
              <a:t>D</a:t>
            </a:r>
            <a:r>
              <a:rPr lang="zh-CN" altLang="en-US">
                <a:sym typeface="+mn-ea"/>
              </a:rPr>
              <a:t>，</a:t>
            </a:r>
            <a:r>
              <a:rPr lang="en-US" altLang="zh-CN">
                <a:sym typeface="+mn-ea"/>
              </a:rPr>
              <a:t>E</a:t>
            </a:r>
            <a:r>
              <a:rPr lang="zh-CN" altLang="en-US">
                <a:sym typeface="+mn-ea"/>
              </a:rPr>
              <a:t>，</a:t>
            </a:r>
            <a:r>
              <a:rPr lang="en-US" altLang="zh-CN">
                <a:sym typeface="+mn-ea"/>
              </a:rPr>
              <a:t>F</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文本框 3"/>
          <p:cNvSpPr txBox="1"/>
          <p:nvPr/>
        </p:nvSpPr>
        <p:spPr>
          <a:xfrm>
            <a:off x="4899025" y="1243965"/>
            <a:ext cx="1921510" cy="1014730"/>
          </a:xfrm>
          <a:prstGeom prst="rect">
            <a:avLst/>
          </a:prstGeom>
          <a:noFill/>
        </p:spPr>
        <p:txBody>
          <a:bodyPr wrap="none" rtlCol="0">
            <a:spAutoFit/>
          </a:bodyPr>
          <a:lstStyle/>
          <a:p>
            <a:r>
              <a:rPr lang="zh-CN" altLang="en-US" sz="6000" b="1" dirty="0">
                <a:solidFill>
                  <a:schemeClr val="tx1">
                    <a:lumMod val="75000"/>
                    <a:lumOff val="25000"/>
                  </a:schemeClr>
                </a:solidFill>
              </a:rPr>
              <a:t>目 录</a:t>
            </a:r>
          </a:p>
        </p:txBody>
      </p:sp>
      <p:sp>
        <p:nvSpPr>
          <p:cNvPr id="2" name="文本框 1"/>
          <p:cNvSpPr txBox="1"/>
          <p:nvPr/>
        </p:nvSpPr>
        <p:spPr>
          <a:xfrm>
            <a:off x="4079485" y="2660072"/>
            <a:ext cx="3560590" cy="584775"/>
          </a:xfrm>
          <a:prstGeom prst="rect">
            <a:avLst/>
          </a:prstGeom>
          <a:noFill/>
        </p:spPr>
        <p:txBody>
          <a:bodyPr wrap="none" rtlCol="0">
            <a:spAutoFit/>
          </a:bodyPr>
          <a:lstStyle/>
          <a:p>
            <a:r>
              <a:rPr lang="zh-CN" altLang="en-US" sz="3200" dirty="0" smtClean="0">
                <a:solidFill>
                  <a:schemeClr val="tx1">
                    <a:lumMod val="75000"/>
                    <a:lumOff val="25000"/>
                  </a:schemeClr>
                </a:solidFill>
              </a:rPr>
              <a:t>第一章 计算机基础</a:t>
            </a:r>
            <a:endParaRPr lang="en-US" altLang="zh-CN" sz="3200" dirty="0" smtClean="0">
              <a:solidFill>
                <a:schemeClr val="tx1">
                  <a:lumMod val="75000"/>
                  <a:lumOff val="25000"/>
                </a:schemeClr>
              </a:solidFill>
            </a:endParaRPr>
          </a:p>
        </p:txBody>
      </p:sp>
      <p:sp>
        <p:nvSpPr>
          <p:cNvPr id="5" name="文本框 4"/>
          <p:cNvSpPr txBox="1"/>
          <p:nvPr/>
        </p:nvSpPr>
        <p:spPr>
          <a:xfrm>
            <a:off x="4300508" y="3244847"/>
            <a:ext cx="3535680" cy="2861310"/>
          </a:xfrm>
          <a:prstGeom prst="rect">
            <a:avLst/>
          </a:prstGeom>
          <a:noFill/>
        </p:spPr>
        <p:txBody>
          <a:bodyPr wrap="none" rtlCol="0">
            <a:spAutoFit/>
          </a:bodyPr>
          <a:lstStyle>
            <a:defPPr>
              <a:defRPr lang="zh-CN"/>
            </a:defPPr>
            <a:lvl1pPr>
              <a:defRPr sz="3200">
                <a:solidFill>
                  <a:schemeClr val="tx1">
                    <a:lumMod val="75000"/>
                    <a:lumOff val="25000"/>
                  </a:schemeClr>
                </a:solidFill>
              </a:defRPr>
            </a:lvl1pPr>
          </a:lstStyle>
          <a:p>
            <a:pPr marL="514350" indent="-514350" algn="l">
              <a:lnSpc>
                <a:spcPct val="150000"/>
              </a:lnSpc>
              <a:buFont typeface="+mj-ea"/>
              <a:buAutoNum type="ea1JpnChsDbPeriod"/>
            </a:pPr>
            <a:r>
              <a:rPr lang="zh-CN" altLang="en-US" sz="2400" dirty="0"/>
              <a:t>计算机初代机</a:t>
            </a:r>
            <a:endParaRPr lang="en-US" altLang="zh-CN" sz="2400" dirty="0"/>
          </a:p>
          <a:p>
            <a:pPr marL="514350" indent="-514350" algn="l">
              <a:lnSpc>
                <a:spcPct val="150000"/>
              </a:lnSpc>
              <a:buFont typeface="+mj-ea"/>
              <a:buAutoNum type="ea1JpnChsDbPeriod"/>
            </a:pPr>
            <a:r>
              <a:rPr lang="zh-CN" altLang="en-US" sz="2400" dirty="0" smtClean="0">
                <a:sym typeface="+mn-ea"/>
              </a:rPr>
              <a:t>计算机编程语言发展</a:t>
            </a:r>
            <a:endParaRPr lang="en-US" altLang="zh-CN" sz="2400" dirty="0"/>
          </a:p>
          <a:p>
            <a:pPr marL="514350" indent="-514350" algn="l">
              <a:lnSpc>
                <a:spcPct val="150000"/>
              </a:lnSpc>
              <a:buFont typeface="+mj-ea"/>
              <a:buAutoNum type="ea1JpnChsDbPeriod"/>
            </a:pPr>
            <a:r>
              <a:rPr lang="zh-CN" altLang="en-US" sz="2400" dirty="0" smtClean="0">
                <a:sym typeface="+mn-ea"/>
              </a:rPr>
              <a:t>计算机的组成</a:t>
            </a:r>
            <a:endParaRPr lang="zh-CN" altLang="en-US" sz="2400" dirty="0" smtClean="0"/>
          </a:p>
          <a:p>
            <a:pPr marL="514350" indent="-514350" algn="l">
              <a:lnSpc>
                <a:spcPct val="150000"/>
              </a:lnSpc>
              <a:buFont typeface="+mj-ea"/>
              <a:buAutoNum type="ea1JpnChsDbPeriod"/>
            </a:pPr>
            <a:r>
              <a:rPr lang="zh-CN" altLang="en-US" sz="2400" dirty="0">
                <a:sym typeface="+mn-ea"/>
              </a:rPr>
              <a:t>计算机</a:t>
            </a:r>
            <a:r>
              <a:rPr lang="zh-CN" altLang="en-US" sz="2400" dirty="0" smtClean="0">
                <a:sym typeface="+mn-ea"/>
              </a:rPr>
              <a:t>性能指标</a:t>
            </a:r>
            <a:endParaRPr lang="en-US" altLang="zh-CN" sz="2400" dirty="0" smtClean="0"/>
          </a:p>
          <a:p>
            <a:pPr marL="514350" indent="-514350" algn="l">
              <a:lnSpc>
                <a:spcPct val="150000"/>
              </a:lnSpc>
              <a:buFont typeface="+mj-ea"/>
              <a:buAutoNum type="ea1JpnChsDbPeriod"/>
            </a:pPr>
            <a:r>
              <a:rPr lang="zh-CN" altLang="en-US" sz="2400" dirty="0" smtClean="0"/>
              <a:t>数与数制</a:t>
            </a: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a:p>
        </p:txBody>
      </p:sp>
      <p:sp>
        <p:nvSpPr>
          <p:cNvPr id="10" name="文本框 9"/>
          <p:cNvSpPr txBox="1"/>
          <p:nvPr/>
        </p:nvSpPr>
        <p:spPr>
          <a:xfrm>
            <a:off x="872837" y="1288472"/>
            <a:ext cx="1554480" cy="368300"/>
          </a:xfrm>
          <a:prstGeom prst="rect">
            <a:avLst/>
          </a:prstGeom>
          <a:noFill/>
        </p:spPr>
        <p:txBody>
          <a:bodyPr wrap="none" rtlCol="0">
            <a:spAutoFit/>
          </a:bodyPr>
          <a:lstStyle/>
          <a:p>
            <a:pPr algn="l"/>
            <a:r>
              <a:rPr lang="zh-CN" altLang="en-US" dirty="0" smtClean="0">
                <a:sym typeface="+mn-ea"/>
              </a:rPr>
              <a:t>五、数制与数</a:t>
            </a:r>
          </a:p>
        </p:txBody>
      </p:sp>
      <p:sp>
        <p:nvSpPr>
          <p:cNvPr id="11" name="文本框 10"/>
          <p:cNvSpPr txBox="1"/>
          <p:nvPr/>
        </p:nvSpPr>
        <p:spPr>
          <a:xfrm>
            <a:off x="1203325" y="1788795"/>
            <a:ext cx="1808480" cy="368300"/>
          </a:xfrm>
          <a:prstGeom prst="rect">
            <a:avLst/>
          </a:prstGeom>
          <a:noFill/>
        </p:spPr>
        <p:txBody>
          <a:bodyPr wrap="none" rtlCol="0">
            <a:spAutoFit/>
          </a:bodyPr>
          <a:lstStyle/>
          <a:p>
            <a:r>
              <a:rPr lang="en-US" altLang="zh-CN"/>
              <a:t>2. </a:t>
            </a:r>
            <a:r>
              <a:rPr lang="zh-CN" altLang="en-US"/>
              <a:t>数制之间转换</a:t>
            </a:r>
          </a:p>
        </p:txBody>
      </p:sp>
      <p:sp>
        <p:nvSpPr>
          <p:cNvPr id="3" name="文本框 2"/>
          <p:cNvSpPr txBox="1"/>
          <p:nvPr/>
        </p:nvSpPr>
        <p:spPr>
          <a:xfrm>
            <a:off x="1722120" y="2289175"/>
            <a:ext cx="2424430" cy="368300"/>
          </a:xfrm>
          <a:prstGeom prst="rect">
            <a:avLst/>
          </a:prstGeom>
          <a:noFill/>
        </p:spPr>
        <p:txBody>
          <a:bodyPr wrap="none" rtlCol="0">
            <a:spAutoFit/>
          </a:bodyPr>
          <a:lstStyle/>
          <a:p>
            <a:pPr marL="285750" indent="-285750">
              <a:buFont typeface="Wingdings" panose="05000000000000000000" charset="0"/>
              <a:buChar char=""/>
            </a:pPr>
            <a:r>
              <a:rPr lang="zh-CN" altLang="en-US"/>
              <a:t>十进制 </a:t>
            </a:r>
            <a:r>
              <a:rPr lang="en-US" altLang="zh-CN"/>
              <a:t>→ </a:t>
            </a:r>
            <a:r>
              <a:rPr lang="zh-CN" altLang="en-US"/>
              <a:t>其他进制</a:t>
            </a:r>
          </a:p>
        </p:txBody>
      </p:sp>
      <p:sp>
        <p:nvSpPr>
          <p:cNvPr id="4" name="文本框 3"/>
          <p:cNvSpPr txBox="1"/>
          <p:nvPr/>
        </p:nvSpPr>
        <p:spPr>
          <a:xfrm>
            <a:off x="1722120" y="3663950"/>
            <a:ext cx="2297430" cy="368300"/>
          </a:xfrm>
          <a:prstGeom prst="rect">
            <a:avLst/>
          </a:prstGeom>
          <a:noFill/>
        </p:spPr>
        <p:txBody>
          <a:bodyPr wrap="none" rtlCol="0">
            <a:spAutoFit/>
          </a:bodyPr>
          <a:lstStyle/>
          <a:p>
            <a:pPr marL="285750" indent="-285750">
              <a:buFont typeface="Wingdings" panose="05000000000000000000" charset="0"/>
              <a:buChar char=""/>
            </a:pPr>
            <a:r>
              <a:rPr lang="zh-CN" altLang="en-US"/>
              <a:t>任意进制</a:t>
            </a:r>
            <a:r>
              <a:rPr lang="en-US" altLang="zh-CN"/>
              <a:t>→</a:t>
            </a:r>
            <a:r>
              <a:rPr lang="zh-CN" altLang="en-US"/>
              <a:t>十进制</a:t>
            </a:r>
          </a:p>
        </p:txBody>
      </p:sp>
      <mc:AlternateContent xmlns:mc="http://schemas.openxmlformats.org/markup-compatibility/2006" xmlns:a14="http://schemas.microsoft.com/office/drawing/2010/main">
        <mc:Choice Requires="a14">
          <p:sp>
            <p:nvSpPr>
              <p:cNvPr id="8" name="文本框 7"/>
              <p:cNvSpPr txBox="1"/>
              <p:nvPr/>
            </p:nvSpPr>
            <p:spPr>
              <a:xfrm>
                <a:off x="786702" y="4273804"/>
                <a:ext cx="9895205" cy="41529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charset="0"/>
                          <a:cs typeface="Cambria Math" charset="0"/>
                        </a:rPr>
                        <m:t>𝑛</m:t>
                      </m:r>
                      <m:r>
                        <a:rPr lang="en-US" altLang="zh-CN" i="1">
                          <a:latin typeface="Cambria Math" charset="0"/>
                          <a:cs typeface="Cambria Math" charset="0"/>
                        </a:rPr>
                        <m:t>=</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𝑛</m:t>
                          </m:r>
                          <m:r>
                            <a:rPr lang="en-US" altLang="zh-CN" i="1">
                              <a:latin typeface="Cambria Math" charset="0"/>
                              <a:cs typeface="Cambria Math" charset="0"/>
                            </a:rPr>
                            <m:t>+1</m:t>
                          </m:r>
                        </m:sub>
                      </m:sSub>
                      <m:r>
                        <a:rPr lang="en-US" altLang="zh-CN" i="1">
                          <a:latin typeface="Cambria Math" charset="0"/>
                          <a:cs typeface="Cambria Math" charset="0"/>
                        </a:rPr>
                        <m:t>×</m:t>
                      </m:r>
                      <m:sSup>
                        <m:sSupPr>
                          <m:ctrlPr>
                            <a:rPr lang="en-US" altLang="zh-CN" i="1">
                              <a:latin typeface="Cambria Math" panose="02040503050406030204" pitchFamily="18" charset="0"/>
                              <a:cs typeface="Cambria Math" charset="0"/>
                            </a:rPr>
                          </m:ctrlPr>
                        </m:sSupPr>
                        <m:e>
                          <m:r>
                            <a:rPr lang="en-US" altLang="zh-CN" i="1">
                              <a:latin typeface="Cambria Math" charset="0"/>
                              <a:cs typeface="Cambria Math" charset="0"/>
                            </a:rPr>
                            <m:t>𝑅</m:t>
                          </m:r>
                        </m:e>
                        <m:sup>
                          <m:r>
                            <a:rPr lang="en-US" altLang="zh-CN" i="1">
                              <a:latin typeface="Cambria Math" charset="0"/>
                              <a:cs typeface="Cambria Math" charset="0"/>
                            </a:rPr>
                            <m:t>𝑛</m:t>
                          </m:r>
                          <m:r>
                            <a:rPr lang="en-US" altLang="zh-CN" i="1">
                              <a:latin typeface="Cambria Math" charset="0"/>
                              <a:cs typeface="Cambria Math" charset="0"/>
                            </a:rPr>
                            <m:t>+1</m:t>
                          </m:r>
                        </m:sup>
                      </m:sSup>
                      <m:r>
                        <a:rPr lang="en-US" altLang="zh-CN" i="1">
                          <a:latin typeface="Cambria Math" charset="0"/>
                          <a:cs typeface="Cambria Math" charset="0"/>
                        </a:rPr>
                        <m:t>+</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𝑛</m:t>
                          </m:r>
                        </m:sub>
                      </m:sSub>
                      <m:r>
                        <a:rPr lang="en-US" altLang="zh-CN" i="1">
                          <a:latin typeface="Cambria Math" charset="0"/>
                          <a:cs typeface="Cambria Math" charset="0"/>
                        </a:rPr>
                        <m:t>×</m:t>
                      </m:r>
                      <m:sSup>
                        <m:sSupPr>
                          <m:ctrlPr>
                            <a:rPr lang="en-US" altLang="zh-CN" i="1">
                              <a:latin typeface="Cambria Math" panose="02040503050406030204" pitchFamily="18" charset="0"/>
                              <a:cs typeface="Cambria Math" charset="0"/>
                            </a:rPr>
                          </m:ctrlPr>
                        </m:sSupPr>
                        <m:e>
                          <m:r>
                            <a:rPr lang="en-US" altLang="zh-CN" i="1">
                              <a:latin typeface="Cambria Math" charset="0"/>
                              <a:cs typeface="Cambria Math" charset="0"/>
                            </a:rPr>
                            <m:t>𝑅</m:t>
                          </m:r>
                        </m:e>
                        <m:sup>
                          <m:r>
                            <a:rPr lang="en-US" altLang="zh-CN" i="1">
                              <a:latin typeface="Cambria Math" charset="0"/>
                              <a:cs typeface="Cambria Math" charset="0"/>
                            </a:rPr>
                            <m:t>𝑛</m:t>
                          </m:r>
                        </m:sup>
                      </m:sSup>
                      <m:r>
                        <a:rPr lang="en-US" altLang="zh-CN" i="1">
                          <a:latin typeface="Cambria Math" charset="0"/>
                          <a:cs typeface="Cambria Math" charset="0"/>
                        </a:rPr>
                        <m:t> + ... + </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1</m:t>
                          </m:r>
                        </m:sub>
                      </m:sSub>
                      <m:r>
                        <a:rPr lang="en-US" altLang="zh-CN" i="1">
                          <a:latin typeface="Cambria Math" charset="0"/>
                          <a:cs typeface="Cambria Math" charset="0"/>
                        </a:rPr>
                        <m:t>×</m:t>
                      </m:r>
                      <m:sSup>
                        <m:sSupPr>
                          <m:ctrlPr>
                            <a:rPr lang="en-US" altLang="zh-CN" i="1">
                              <a:latin typeface="Cambria Math" panose="02040503050406030204" pitchFamily="18" charset="0"/>
                              <a:cs typeface="Cambria Math" charset="0"/>
                            </a:rPr>
                          </m:ctrlPr>
                        </m:sSupPr>
                        <m:e>
                          <m:r>
                            <a:rPr lang="en-US" altLang="zh-CN" i="1">
                              <a:latin typeface="Cambria Math" charset="0"/>
                              <a:cs typeface="Cambria Math" charset="0"/>
                            </a:rPr>
                            <m:t>𝑅</m:t>
                          </m:r>
                        </m:e>
                        <m:sup>
                          <m:r>
                            <a:rPr lang="en-US" altLang="zh-CN" i="1">
                              <a:latin typeface="Cambria Math" charset="0"/>
                              <a:cs typeface="Cambria Math" charset="0"/>
                            </a:rPr>
                            <m:t>1</m:t>
                          </m:r>
                        </m:sup>
                      </m:sSup>
                      <m:r>
                        <a:rPr lang="en-US" altLang="zh-CN" i="1">
                          <a:latin typeface="Cambria Math" charset="0"/>
                          <a:cs typeface="Cambria Math" charset="0"/>
                        </a:rPr>
                        <m:t>+</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0</m:t>
                          </m:r>
                        </m:sub>
                      </m:sSub>
                      <m:r>
                        <a:rPr lang="en-US" altLang="zh-CN" i="1">
                          <a:latin typeface="Cambria Math" charset="0"/>
                          <a:cs typeface="Cambria Math" charset="0"/>
                        </a:rPr>
                        <m:t>×</m:t>
                      </m:r>
                      <m:sSup>
                        <m:sSupPr>
                          <m:ctrlPr>
                            <a:rPr lang="en-US" altLang="zh-CN" i="1">
                              <a:latin typeface="Cambria Math" panose="02040503050406030204" pitchFamily="18" charset="0"/>
                              <a:cs typeface="Cambria Math" charset="0"/>
                            </a:rPr>
                          </m:ctrlPr>
                        </m:sSupPr>
                        <m:e>
                          <m:r>
                            <a:rPr lang="en-US" altLang="zh-CN" i="1">
                              <a:latin typeface="Cambria Math" charset="0"/>
                              <a:cs typeface="Cambria Math" charset="0"/>
                            </a:rPr>
                            <m:t>𝑅</m:t>
                          </m:r>
                        </m:e>
                        <m:sup>
                          <m:r>
                            <a:rPr lang="en-US" altLang="zh-CN" i="1">
                              <a:latin typeface="Cambria Math" charset="0"/>
                              <a:cs typeface="Cambria Math" charset="0"/>
                            </a:rPr>
                            <m:t>0</m:t>
                          </m:r>
                        </m:sup>
                      </m:sSup>
                      <m:r>
                        <a:rPr lang="en-US" altLang="zh-CN" i="1">
                          <a:latin typeface="Cambria Math" charset="0"/>
                          <a:cs typeface="Cambria Math" charset="0"/>
                        </a:rPr>
                        <m:t>+</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−1</m:t>
                          </m:r>
                        </m:sub>
                      </m:sSub>
                      <m:r>
                        <a:rPr lang="en-US" altLang="zh-CN" i="1">
                          <a:latin typeface="Cambria Math" charset="0"/>
                          <a:cs typeface="Cambria Math" charset="0"/>
                        </a:rPr>
                        <m:t>×</m:t>
                      </m:r>
                      <m:sSup>
                        <m:sSupPr>
                          <m:ctrlPr>
                            <a:rPr lang="en-US" altLang="zh-CN" i="1">
                              <a:latin typeface="Cambria Math" panose="02040503050406030204" pitchFamily="18" charset="0"/>
                              <a:cs typeface="Cambria Math" charset="0"/>
                            </a:rPr>
                          </m:ctrlPr>
                        </m:sSupPr>
                        <m:e>
                          <m:r>
                            <a:rPr lang="en-US" altLang="zh-CN" i="1">
                              <a:latin typeface="Cambria Math" charset="0"/>
                              <a:cs typeface="Cambria Math" charset="0"/>
                            </a:rPr>
                            <m:t>𝑅</m:t>
                          </m:r>
                        </m:e>
                        <m:sup>
                          <m:r>
                            <a:rPr lang="en-US" altLang="zh-CN" i="1">
                              <a:latin typeface="Cambria Math" charset="0"/>
                              <a:cs typeface="Cambria Math" charset="0"/>
                            </a:rPr>
                            <m:t>−1</m:t>
                          </m:r>
                        </m:sup>
                      </m:sSup>
                      <m:r>
                        <a:rPr lang="en-US" altLang="zh-CN" i="1">
                          <a:latin typeface="Cambria Math" charset="0"/>
                          <a:cs typeface="Cambria Math" charset="0"/>
                        </a:rPr>
                        <m:t>+</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−2</m:t>
                          </m:r>
                        </m:sub>
                      </m:sSub>
                      <m:r>
                        <a:rPr lang="en-US" altLang="zh-CN" i="1">
                          <a:latin typeface="Cambria Math" charset="0"/>
                          <a:cs typeface="Cambria Math" charset="0"/>
                        </a:rPr>
                        <m:t>×</m:t>
                      </m:r>
                      <m:sSup>
                        <m:sSupPr>
                          <m:ctrlPr>
                            <a:rPr lang="en-US" altLang="zh-CN" i="1">
                              <a:latin typeface="Cambria Math" panose="02040503050406030204" pitchFamily="18" charset="0"/>
                              <a:cs typeface="Cambria Math" charset="0"/>
                            </a:rPr>
                          </m:ctrlPr>
                        </m:sSupPr>
                        <m:e>
                          <m:r>
                            <a:rPr lang="en-US" altLang="zh-CN" i="1">
                              <a:latin typeface="Cambria Math" charset="0"/>
                              <a:cs typeface="Cambria Math" charset="0"/>
                            </a:rPr>
                            <m:t>𝑅</m:t>
                          </m:r>
                        </m:e>
                        <m:sup>
                          <m:r>
                            <a:rPr lang="en-US" altLang="zh-CN" i="1">
                              <a:latin typeface="Cambria Math" charset="0"/>
                              <a:cs typeface="Cambria Math" charset="0"/>
                            </a:rPr>
                            <m:t>−2</m:t>
                          </m:r>
                        </m:sup>
                      </m:sSup>
                      <m:r>
                        <a:rPr lang="en-US" altLang="zh-CN" i="1">
                          <a:latin typeface="Cambria Math" charset="0"/>
                          <a:cs typeface="Cambria Math" charset="0"/>
                        </a:rPr>
                        <m:t>+...+</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m:t>
                          </m:r>
                          <m:r>
                            <a:rPr lang="en-US" altLang="zh-CN" i="1">
                              <a:latin typeface="Cambria Math" charset="0"/>
                              <a:cs typeface="Cambria Math" charset="0"/>
                            </a:rPr>
                            <m:t>𝑚</m:t>
                          </m:r>
                        </m:sub>
                      </m:sSub>
                      <m:r>
                        <a:rPr lang="en-US" altLang="zh-CN" i="1">
                          <a:latin typeface="Cambria Math" charset="0"/>
                          <a:cs typeface="Cambria Math" charset="0"/>
                        </a:rPr>
                        <m:t>×</m:t>
                      </m:r>
                      <m:sSup>
                        <m:sSupPr>
                          <m:ctrlPr>
                            <a:rPr lang="en-US" altLang="zh-CN" i="1">
                              <a:latin typeface="Cambria Math" panose="02040503050406030204" pitchFamily="18" charset="0"/>
                              <a:cs typeface="Cambria Math" charset="0"/>
                            </a:rPr>
                          </m:ctrlPr>
                        </m:sSupPr>
                        <m:e>
                          <m:r>
                            <a:rPr lang="en-US" altLang="zh-CN" i="1">
                              <a:latin typeface="Cambria Math" charset="0"/>
                              <a:cs typeface="Cambria Math" charset="0"/>
                            </a:rPr>
                            <m:t>𝑅</m:t>
                          </m:r>
                        </m:e>
                        <m:sup>
                          <m:r>
                            <a:rPr lang="en-US" altLang="zh-CN" i="1">
                              <a:latin typeface="Cambria Math" charset="0"/>
                              <a:cs typeface="Cambria Math" charset="0"/>
                            </a:rPr>
                            <m:t>−</m:t>
                          </m:r>
                          <m:r>
                            <a:rPr lang="en-US" altLang="zh-CN" i="1">
                              <a:latin typeface="Cambria Math" charset="0"/>
                              <a:cs typeface="Cambria Math" charset="0"/>
                            </a:rPr>
                            <m:t>𝑚</m:t>
                          </m:r>
                        </m:sup>
                      </m:sSup>
                    </m:oMath>
                  </m:oMathPara>
                </a14:m>
                <a:endParaRPr lang="zh-CN" altLang="en-US"/>
              </a:p>
            </p:txBody>
          </p:sp>
        </mc:Choice>
        <mc:Fallback xmlns="">
          <p:sp>
            <p:nvSpPr>
              <p:cNvPr id="8" name="文本框 7"/>
              <p:cNvSpPr txBox="1">
                <a:spLocks noRot="1" noChangeAspect="1" noMove="1" noResize="1" noEditPoints="1" noAdjustHandles="1" noChangeArrowheads="1" noChangeShapeType="1" noTextEdit="1"/>
              </p:cNvSpPr>
              <p:nvPr/>
            </p:nvSpPr>
            <p:spPr>
              <a:xfrm>
                <a:off x="786702" y="4273804"/>
                <a:ext cx="9895205" cy="415290"/>
              </a:xfrm>
              <a:prstGeom prst="rect">
                <a:avLst/>
              </a:prstGeom>
              <a:blipFill rotWithShape="1">
                <a:blip r:embed="rId2"/>
                <a:stretch>
                  <a:fillRect l="-6" t="-61" r="6"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3954780" y="5457732"/>
                <a:ext cx="2744470" cy="94234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sz="2800" i="1">
                          <a:latin typeface="Cambria Math" charset="0"/>
                          <a:cs typeface="Cambria Math" charset="0"/>
                        </a:rPr>
                        <m:t>𝑛</m:t>
                      </m:r>
                      <m:r>
                        <a:rPr lang="en-US" altLang="zh-CN" sz="2800" i="1">
                          <a:latin typeface="Cambria Math" charset="0"/>
                          <a:cs typeface="Cambria Math" charset="0"/>
                        </a:rPr>
                        <m:t>=</m:t>
                      </m:r>
                      <m:nary>
                        <m:naryPr>
                          <m:chr m:val="∑"/>
                          <m:limLoc m:val="undOvr"/>
                          <m:ctrlPr>
                            <a:rPr lang="en-US" altLang="zh-CN" sz="2800" i="1">
                              <a:latin typeface="Cambria Math" panose="02040503050406030204" pitchFamily="18" charset="0"/>
                              <a:cs typeface="Cambria Math" charset="0"/>
                            </a:rPr>
                          </m:ctrlPr>
                        </m:naryPr>
                        <m:sub>
                          <m:r>
                            <a:rPr lang="en-US" altLang="zh-CN" sz="2800" i="1">
                              <a:latin typeface="Cambria Math" charset="0"/>
                              <a:cs typeface="Cambria Math" charset="0"/>
                            </a:rPr>
                            <m:t>𝑖</m:t>
                          </m:r>
                          <m:r>
                            <a:rPr lang="en-US" altLang="zh-CN" sz="2800" i="1">
                              <a:latin typeface="Cambria Math" charset="0"/>
                              <a:cs typeface="Cambria Math" charset="0"/>
                            </a:rPr>
                            <m:t>=−</m:t>
                          </m:r>
                          <m:r>
                            <a:rPr lang="en-US" altLang="zh-CN" sz="2800" i="1">
                              <a:latin typeface="Cambria Math" charset="0"/>
                              <a:cs typeface="Cambria Math" charset="0"/>
                            </a:rPr>
                            <m:t>𝑚</m:t>
                          </m:r>
                        </m:sub>
                        <m:sup>
                          <m:r>
                            <a:rPr lang="en-US" altLang="zh-CN" sz="2800" i="1">
                              <a:latin typeface="Cambria Math" charset="0"/>
                              <a:cs typeface="Cambria Math" charset="0"/>
                            </a:rPr>
                            <m:t>𝑛</m:t>
                          </m:r>
                          <m:r>
                            <a:rPr lang="en-US" altLang="zh-CN" sz="2800" i="1">
                              <a:latin typeface="Cambria Math" charset="0"/>
                              <a:cs typeface="Cambria Math" charset="0"/>
                            </a:rPr>
                            <m:t>−1</m:t>
                          </m:r>
                        </m:sup>
                        <m:e>
                          <m:sSub>
                            <m:sSubPr>
                              <m:ctrlPr>
                                <a:rPr lang="en-US" altLang="zh-CN" sz="2800" i="1">
                                  <a:latin typeface="Cambria Math" panose="02040503050406030204" pitchFamily="18" charset="0"/>
                                  <a:cs typeface="Cambria Math" charset="0"/>
                                </a:rPr>
                              </m:ctrlPr>
                            </m:sSubPr>
                            <m:e>
                              <m:r>
                                <a:rPr lang="en-US" altLang="zh-CN" sz="2800" i="1">
                                  <a:latin typeface="Cambria Math" charset="0"/>
                                  <a:cs typeface="Cambria Math" charset="0"/>
                                </a:rPr>
                                <m:t>𝑎</m:t>
                              </m:r>
                            </m:e>
                            <m:sub>
                              <m:r>
                                <a:rPr lang="en-US" altLang="zh-CN" sz="2800" i="1">
                                  <a:latin typeface="Cambria Math" charset="0"/>
                                  <a:cs typeface="Cambria Math" charset="0"/>
                                </a:rPr>
                                <m:t>𝑖</m:t>
                              </m:r>
                            </m:sub>
                          </m:sSub>
                          <m:r>
                            <a:rPr lang="en-US" altLang="zh-CN" sz="2800" i="1">
                              <a:latin typeface="Cambria Math" charset="0"/>
                              <a:cs typeface="Cambria Math" charset="0"/>
                            </a:rPr>
                            <m:t>×</m:t>
                          </m:r>
                          <m:sSup>
                            <m:sSupPr>
                              <m:ctrlPr>
                                <a:rPr lang="en-US" altLang="zh-CN" sz="2800" i="1">
                                  <a:latin typeface="Cambria Math" panose="02040503050406030204" pitchFamily="18" charset="0"/>
                                  <a:cs typeface="Cambria Math" charset="0"/>
                                </a:rPr>
                              </m:ctrlPr>
                            </m:sSupPr>
                            <m:e>
                              <m:r>
                                <a:rPr lang="en-US" altLang="zh-CN" sz="2800" i="1">
                                  <a:latin typeface="Cambria Math" charset="0"/>
                                  <a:cs typeface="Cambria Math" charset="0"/>
                                </a:rPr>
                                <m:t>𝑅</m:t>
                              </m:r>
                            </m:e>
                            <m:sup>
                              <m:r>
                                <a:rPr lang="en-US" altLang="zh-CN" sz="2800" i="1">
                                  <a:latin typeface="Cambria Math" charset="0"/>
                                  <a:cs typeface="Cambria Math" charset="0"/>
                                </a:rPr>
                                <m:t>𝑖</m:t>
                              </m:r>
                            </m:sup>
                          </m:sSup>
                        </m:e>
                      </m:nary>
                    </m:oMath>
                  </m:oMathPara>
                </a14:m>
                <a:endParaRPr lang="en-US" altLang="zh-CN" sz="2800" i="1" dirty="0">
                  <a:latin typeface="Cambria Math" charset="0"/>
                  <a:cs typeface="Cambria Math"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3954780" y="5457732"/>
                <a:ext cx="2744470" cy="942340"/>
              </a:xfrm>
              <a:prstGeom prst="rect">
                <a:avLst/>
              </a:prstGeom>
              <a:blipFill>
                <a:blip r:embed="rId3"/>
                <a:stretch>
                  <a:fillRect b="-32258"/>
                </a:stretch>
              </a:blipFill>
            </p:spPr>
            <p:txBody>
              <a:bodyPr/>
              <a:lstStyle/>
              <a:p>
                <a:r>
                  <a:rPr lang="zh-CN" altLang="en-US">
                    <a:noFill/>
                  </a:rPr>
                  <a:t> </a:t>
                </a:r>
              </a:p>
            </p:txBody>
          </p:sp>
        </mc:Fallback>
      </mc:AlternateContent>
      <p:sp>
        <p:nvSpPr>
          <p:cNvPr id="12" name="文本框 11"/>
          <p:cNvSpPr txBox="1"/>
          <p:nvPr/>
        </p:nvSpPr>
        <p:spPr>
          <a:xfrm>
            <a:off x="4857115" y="4930140"/>
            <a:ext cx="469900" cy="368300"/>
          </a:xfrm>
          <a:prstGeom prst="rect">
            <a:avLst/>
          </a:prstGeom>
          <a:noFill/>
        </p:spPr>
        <p:txBody>
          <a:bodyPr wrap="square" rtlCol="0">
            <a:spAutoFit/>
          </a:bodyPr>
          <a:lstStyle/>
          <a:p>
            <a:r>
              <a:rPr lang="zh-CN" altLang="en-US"/>
              <a:t>即：</a:t>
            </a:r>
          </a:p>
        </p:txBody>
      </p:sp>
      <p:sp>
        <p:nvSpPr>
          <p:cNvPr id="16" name="文本框 15"/>
          <p:cNvSpPr txBox="1"/>
          <p:nvPr/>
        </p:nvSpPr>
        <p:spPr>
          <a:xfrm>
            <a:off x="1925955" y="2905125"/>
            <a:ext cx="1097280" cy="368300"/>
          </a:xfrm>
          <a:prstGeom prst="rect">
            <a:avLst/>
          </a:prstGeom>
          <a:noFill/>
        </p:spPr>
        <p:txBody>
          <a:bodyPr wrap="none" rtlCol="0">
            <a:spAutoFit/>
          </a:bodyPr>
          <a:lstStyle/>
          <a:p>
            <a:r>
              <a:rPr lang="zh-CN" altLang="en-US"/>
              <a:t>除权取余</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a:p>
        </p:txBody>
      </p:sp>
      <p:sp>
        <p:nvSpPr>
          <p:cNvPr id="10" name="文本框 9"/>
          <p:cNvSpPr txBox="1"/>
          <p:nvPr/>
        </p:nvSpPr>
        <p:spPr>
          <a:xfrm>
            <a:off x="698270" y="1180407"/>
            <a:ext cx="1554480" cy="368300"/>
          </a:xfrm>
          <a:prstGeom prst="rect">
            <a:avLst/>
          </a:prstGeom>
          <a:noFill/>
        </p:spPr>
        <p:txBody>
          <a:bodyPr wrap="none" rtlCol="0">
            <a:spAutoFit/>
          </a:bodyPr>
          <a:lstStyle/>
          <a:p>
            <a:pPr algn="l"/>
            <a:r>
              <a:rPr lang="zh-CN" altLang="en-US" dirty="0" smtClean="0">
                <a:sym typeface="+mn-ea"/>
              </a:rPr>
              <a:t>五、数制与数</a:t>
            </a:r>
          </a:p>
        </p:txBody>
      </p:sp>
      <p:sp>
        <p:nvSpPr>
          <p:cNvPr id="11" name="文本框 10"/>
          <p:cNvSpPr txBox="1"/>
          <p:nvPr/>
        </p:nvSpPr>
        <p:spPr>
          <a:xfrm>
            <a:off x="1133475" y="1612380"/>
            <a:ext cx="8975725" cy="2169825"/>
          </a:xfrm>
          <a:prstGeom prst="rect">
            <a:avLst/>
          </a:prstGeom>
          <a:noFill/>
        </p:spPr>
        <p:txBody>
          <a:bodyPr wrap="square" rtlCol="0">
            <a:spAutoFit/>
          </a:bodyPr>
          <a:lstStyle/>
          <a:p>
            <a:pPr fontAlgn="auto">
              <a:lnSpc>
                <a:spcPct val="150000"/>
              </a:lnSpc>
            </a:pPr>
            <a:r>
              <a:rPr lang="en-US" altLang="zh-CN" dirty="0"/>
              <a:t>3. </a:t>
            </a:r>
            <a:r>
              <a:rPr lang="zh-CN" altLang="en-US" dirty="0" smtClean="0"/>
              <a:t>整数</a:t>
            </a:r>
            <a:endParaRPr lang="zh-CN" altLang="en-US" dirty="0"/>
          </a:p>
          <a:p>
            <a:pPr indent="457200" fontAlgn="auto">
              <a:lnSpc>
                <a:spcPct val="150000"/>
              </a:lnSpc>
            </a:pPr>
            <a:r>
              <a:rPr lang="zh-CN" altLang="en-US" dirty="0"/>
              <a:t>数分为</a:t>
            </a:r>
            <a:r>
              <a:rPr lang="zh-CN" altLang="en-US" b="1" dirty="0">
                <a:solidFill>
                  <a:srgbClr val="FF0000"/>
                </a:solidFill>
              </a:rPr>
              <a:t>有符号数</a:t>
            </a:r>
            <a:r>
              <a:rPr lang="zh-CN" altLang="en-US" dirty="0"/>
              <a:t>和</a:t>
            </a:r>
            <a:r>
              <a:rPr lang="zh-CN" altLang="en-US" b="1" dirty="0">
                <a:solidFill>
                  <a:srgbClr val="FF0000"/>
                </a:solidFill>
              </a:rPr>
              <a:t>无符号数</a:t>
            </a:r>
            <a:r>
              <a:rPr lang="zh-CN" altLang="en-US" dirty="0" smtClean="0">
                <a:solidFill>
                  <a:schemeClr val="tx1"/>
                </a:solidFill>
              </a:rPr>
              <a:t>，</a:t>
            </a:r>
            <a:r>
              <a:rPr lang="zh-CN" altLang="en-US" dirty="0" smtClean="0"/>
              <a:t>用</a:t>
            </a:r>
            <a:r>
              <a:rPr lang="zh-CN" altLang="en-US" dirty="0"/>
              <a:t>全部数值位来表示数的大小称为无符号数；用最高位表示正负符号，其余数值位表示数的大小称为有符号数，并规定符号位</a:t>
            </a:r>
            <a:r>
              <a:rPr lang="en-US" altLang="zh-CN" dirty="0"/>
              <a:t>0</a:t>
            </a:r>
            <a:r>
              <a:rPr lang="zh-CN" altLang="en-US" dirty="0"/>
              <a:t>正，</a:t>
            </a:r>
            <a:r>
              <a:rPr lang="en-US" altLang="zh-CN" dirty="0"/>
              <a:t>1</a:t>
            </a:r>
            <a:r>
              <a:rPr lang="zh-CN" altLang="en-US" dirty="0"/>
              <a:t>负数。</a:t>
            </a:r>
          </a:p>
          <a:p>
            <a:pPr indent="457200" fontAlgn="auto">
              <a:lnSpc>
                <a:spcPct val="150000"/>
              </a:lnSpc>
            </a:pPr>
            <a:r>
              <a:rPr lang="zh-CN" altLang="en-US" dirty="0"/>
              <a:t>一</a:t>
            </a:r>
            <a:r>
              <a:rPr lang="zh-CN" altLang="en-US" dirty="0" smtClean="0"/>
              <a:t>个现实世界中的数值在机器中的二进制表现方式称为</a:t>
            </a:r>
            <a:r>
              <a:rPr lang="zh-CN" altLang="en-US" b="1" dirty="0">
                <a:solidFill>
                  <a:srgbClr val="FF0000"/>
                </a:solidFill>
              </a:rPr>
              <a:t>机器</a:t>
            </a:r>
            <a:r>
              <a:rPr lang="zh-CN" altLang="en-US" b="1" dirty="0" smtClean="0">
                <a:solidFill>
                  <a:srgbClr val="FF0000"/>
                </a:solidFill>
              </a:rPr>
              <a:t>数</a:t>
            </a:r>
            <a:r>
              <a:rPr lang="zh-CN" altLang="en-US" dirty="0"/>
              <a:t>，</a:t>
            </a:r>
            <a:r>
              <a:rPr lang="zh-CN" altLang="en-US" dirty="0" smtClean="0"/>
              <a:t>而现实</a:t>
            </a:r>
            <a:r>
              <a:rPr lang="zh-CN" altLang="en-US" dirty="0"/>
              <a:t>世界中的数值称为</a:t>
            </a:r>
            <a:r>
              <a:rPr lang="zh-CN" altLang="en-US" b="1" dirty="0">
                <a:solidFill>
                  <a:srgbClr val="FF0000"/>
                </a:solidFill>
              </a:rPr>
              <a:t>真值</a:t>
            </a:r>
            <a:r>
              <a:rPr lang="zh-CN" altLang="en-US" dirty="0" smtClean="0"/>
              <a:t>。</a:t>
            </a:r>
            <a:endParaRPr lang="en-US" altLang="zh-CN"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框 3"/>
          <p:cNvSpPr txBox="1"/>
          <p:nvPr/>
        </p:nvSpPr>
        <p:spPr>
          <a:xfrm>
            <a:off x="698270" y="1180407"/>
            <a:ext cx="1554480" cy="368300"/>
          </a:xfrm>
          <a:prstGeom prst="rect">
            <a:avLst/>
          </a:prstGeom>
          <a:noFill/>
        </p:spPr>
        <p:txBody>
          <a:bodyPr wrap="none" rtlCol="0">
            <a:spAutoFit/>
          </a:bodyPr>
          <a:lstStyle/>
          <a:p>
            <a:pPr algn="l"/>
            <a:r>
              <a:rPr lang="zh-CN" altLang="en-US" dirty="0" smtClean="0">
                <a:sym typeface="+mn-ea"/>
              </a:rPr>
              <a:t>五、数制与数</a:t>
            </a:r>
          </a:p>
        </p:txBody>
      </p:sp>
      <p:sp>
        <p:nvSpPr>
          <p:cNvPr id="6" name="文本框 5"/>
          <p:cNvSpPr txBox="1"/>
          <p:nvPr/>
        </p:nvSpPr>
        <p:spPr>
          <a:xfrm>
            <a:off x="1133475" y="2100582"/>
            <a:ext cx="9019309" cy="3416320"/>
          </a:xfrm>
          <a:prstGeom prst="rect">
            <a:avLst/>
          </a:prstGeom>
          <a:noFill/>
        </p:spPr>
        <p:txBody>
          <a:bodyPr wrap="square" rtlCol="0">
            <a:spAutoFit/>
          </a:bodyPr>
          <a:lstStyle/>
          <a:p>
            <a:pPr>
              <a:lnSpc>
                <a:spcPct val="150000"/>
              </a:lnSpc>
            </a:pPr>
            <a:r>
              <a:rPr lang="zh-CN" altLang="en-US" dirty="0" smtClean="0"/>
              <a:t>（</a:t>
            </a:r>
            <a:r>
              <a:rPr lang="en-US" altLang="zh-CN" dirty="0" smtClean="0"/>
              <a:t>1</a:t>
            </a:r>
            <a:r>
              <a:rPr lang="zh-CN" altLang="en-US" dirty="0" smtClean="0"/>
              <a:t>）整数的表现方式</a:t>
            </a:r>
            <a:endParaRPr lang="en-US" altLang="zh-CN" dirty="0" smtClean="0"/>
          </a:p>
          <a:p>
            <a:pPr indent="457200">
              <a:lnSpc>
                <a:spcPct val="150000"/>
              </a:lnSpc>
            </a:pPr>
            <a:r>
              <a:rPr lang="zh-CN" altLang="en-US" dirty="0"/>
              <a:t>对于有符号数，机器数又分为</a:t>
            </a:r>
            <a:r>
              <a:rPr lang="zh-CN" altLang="en-US" b="1" dirty="0">
                <a:solidFill>
                  <a:srgbClr val="FF0000"/>
                </a:solidFill>
              </a:rPr>
              <a:t>原码</a:t>
            </a:r>
            <a:r>
              <a:rPr lang="zh-CN" altLang="en-US" dirty="0"/>
              <a:t>、</a:t>
            </a:r>
            <a:r>
              <a:rPr lang="zh-CN" altLang="en-US" b="1" dirty="0">
                <a:solidFill>
                  <a:srgbClr val="FF0000"/>
                </a:solidFill>
              </a:rPr>
              <a:t>反码</a:t>
            </a:r>
            <a:r>
              <a:rPr lang="zh-CN" altLang="en-US" dirty="0"/>
              <a:t>、</a:t>
            </a:r>
            <a:r>
              <a:rPr lang="zh-CN" altLang="en-US" b="1" dirty="0">
                <a:solidFill>
                  <a:srgbClr val="FF0000"/>
                </a:solidFill>
              </a:rPr>
              <a:t>补码三</a:t>
            </a:r>
            <a:r>
              <a:rPr lang="zh-CN" altLang="en-US" dirty="0"/>
              <a:t>种。</a:t>
            </a:r>
            <a:endParaRPr lang="en-US" altLang="zh-CN" dirty="0">
              <a:sym typeface="+mn-ea"/>
            </a:endParaRPr>
          </a:p>
          <a:p>
            <a:pPr marL="285750" indent="0" fontAlgn="auto">
              <a:lnSpc>
                <a:spcPct val="150000"/>
              </a:lnSpc>
              <a:buFont typeface="Wingdings" panose="05000000000000000000" charset="0"/>
              <a:buChar char=""/>
            </a:pPr>
            <a:r>
              <a:rPr lang="zh-CN" altLang="en-US" dirty="0">
                <a:sym typeface="+mn-ea"/>
              </a:rPr>
              <a:t>原码</a:t>
            </a:r>
            <a:endParaRPr lang="zh-CN" altLang="en-US" dirty="0"/>
          </a:p>
          <a:p>
            <a:pPr indent="457200" fontAlgn="auto">
              <a:lnSpc>
                <a:spcPct val="150000"/>
              </a:lnSpc>
            </a:pPr>
            <a:r>
              <a:rPr lang="zh-CN" altLang="en-US" dirty="0"/>
              <a:t>最高位为符号位，其余位为数值的绝对值。</a:t>
            </a:r>
          </a:p>
          <a:p>
            <a:pPr marL="285750" indent="0" fontAlgn="auto">
              <a:lnSpc>
                <a:spcPct val="150000"/>
              </a:lnSpc>
              <a:buFont typeface="Wingdings" panose="05000000000000000000" charset="0"/>
              <a:buChar char=""/>
            </a:pPr>
            <a:r>
              <a:rPr lang="zh-CN" altLang="en-US" dirty="0"/>
              <a:t>反码</a:t>
            </a:r>
          </a:p>
          <a:p>
            <a:pPr indent="457200" fontAlgn="auto">
              <a:lnSpc>
                <a:spcPct val="150000"/>
              </a:lnSpc>
            </a:pPr>
            <a:r>
              <a:rPr lang="zh-CN" altLang="en-US" dirty="0"/>
              <a:t>正数反码与原码相同；负数反码，符号位不变，其余位按位取反。</a:t>
            </a:r>
          </a:p>
          <a:p>
            <a:pPr marL="285750" indent="0" fontAlgn="auto">
              <a:lnSpc>
                <a:spcPct val="150000"/>
              </a:lnSpc>
              <a:buFont typeface="Wingdings" panose="05000000000000000000" charset="0"/>
              <a:buChar char=""/>
            </a:pPr>
            <a:r>
              <a:rPr lang="zh-CN" altLang="en-US" dirty="0">
                <a:sym typeface="+mn-ea"/>
              </a:rPr>
              <a:t>补码</a:t>
            </a:r>
          </a:p>
          <a:p>
            <a:pPr indent="457200" fontAlgn="auto">
              <a:lnSpc>
                <a:spcPct val="150000"/>
              </a:lnSpc>
            </a:pPr>
            <a:r>
              <a:rPr lang="zh-CN" altLang="en-US" dirty="0">
                <a:sym typeface="+mn-ea"/>
              </a:rPr>
              <a:t>正数补码与原码相同；负数补码，是其反码加</a:t>
            </a:r>
            <a:r>
              <a:rPr lang="en-US" altLang="zh-CN" dirty="0">
                <a:sym typeface="+mn-ea"/>
              </a:rPr>
              <a:t>1</a:t>
            </a:r>
            <a:r>
              <a:rPr lang="zh-CN" altLang="en-US" dirty="0" smtClean="0">
                <a:sym typeface="+mn-ea"/>
              </a:rPr>
              <a:t>。</a:t>
            </a:r>
            <a:endParaRPr lang="zh-CN" altLang="en-US" dirty="0"/>
          </a:p>
        </p:txBody>
      </p:sp>
      <p:sp>
        <p:nvSpPr>
          <p:cNvPr id="8" name="矩形 7"/>
          <p:cNvSpPr/>
          <p:nvPr/>
        </p:nvSpPr>
        <p:spPr>
          <a:xfrm>
            <a:off x="1038531" y="1687107"/>
            <a:ext cx="873957" cy="507831"/>
          </a:xfrm>
          <a:prstGeom prst="rect">
            <a:avLst/>
          </a:prstGeom>
        </p:spPr>
        <p:txBody>
          <a:bodyPr wrap="none">
            <a:spAutoFit/>
          </a:bodyPr>
          <a:lstStyle/>
          <a:p>
            <a:pPr fontAlgn="auto">
              <a:lnSpc>
                <a:spcPct val="150000"/>
              </a:lnSpc>
            </a:pPr>
            <a:r>
              <a:rPr lang="en-US" altLang="zh-CN" dirty="0"/>
              <a:t>3. </a:t>
            </a:r>
            <a:r>
              <a:rPr lang="zh-CN" altLang="en-US" dirty="0"/>
              <a:t>整数</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3112874190"/>
              </p:ext>
            </p:extLst>
          </p:nvPr>
        </p:nvGraphicFramePr>
        <p:xfrm>
          <a:off x="7609841" y="1801323"/>
          <a:ext cx="3944850" cy="2225040"/>
        </p:xfrm>
        <a:graphic>
          <a:graphicData uri="http://schemas.openxmlformats.org/drawingml/2006/table">
            <a:tbl>
              <a:tblPr firstRow="1" bandRow="1">
                <a:tableStyleId>{3B4B98B0-60AC-42C2-AFA5-B58CD77FA1E5}</a:tableStyleId>
              </a:tblPr>
              <a:tblGrid>
                <a:gridCol w="1314950">
                  <a:extLst>
                    <a:ext uri="{9D8B030D-6E8A-4147-A177-3AD203B41FA5}">
                      <a16:colId xmlns:a16="http://schemas.microsoft.com/office/drawing/2014/main" val="1022751023"/>
                    </a:ext>
                  </a:extLst>
                </a:gridCol>
                <a:gridCol w="1314950">
                  <a:extLst>
                    <a:ext uri="{9D8B030D-6E8A-4147-A177-3AD203B41FA5}">
                      <a16:colId xmlns:a16="http://schemas.microsoft.com/office/drawing/2014/main" val="226127190"/>
                    </a:ext>
                  </a:extLst>
                </a:gridCol>
                <a:gridCol w="1314950">
                  <a:extLst>
                    <a:ext uri="{9D8B030D-6E8A-4147-A177-3AD203B41FA5}">
                      <a16:colId xmlns:a16="http://schemas.microsoft.com/office/drawing/2014/main" val="629654627"/>
                    </a:ext>
                  </a:extLst>
                </a:gridCol>
              </a:tblGrid>
              <a:tr h="370840">
                <a:tc>
                  <a:txBody>
                    <a:bodyPr/>
                    <a:lstStyle/>
                    <a:p>
                      <a:pPr algn="ctr"/>
                      <a:r>
                        <a:rPr lang="zh-CN" altLang="en-US" dirty="0" smtClean="0"/>
                        <a:t>十进制</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-5</a:t>
                      </a:r>
                      <a:endParaRPr lang="zh-CN" altLang="en-US" dirty="0"/>
                    </a:p>
                  </a:txBody>
                  <a:tcPr/>
                </a:tc>
                <a:extLst>
                  <a:ext uri="{0D108BD9-81ED-4DB2-BD59-A6C34878D82A}">
                    <a16:rowId xmlns:a16="http://schemas.microsoft.com/office/drawing/2014/main" val="3131806156"/>
                  </a:ext>
                </a:extLst>
              </a:tr>
              <a:tr h="370840">
                <a:tc>
                  <a:txBody>
                    <a:bodyPr/>
                    <a:lstStyle/>
                    <a:p>
                      <a:pPr algn="ctr"/>
                      <a:r>
                        <a:rPr lang="zh-CN" altLang="en-US" dirty="0" smtClean="0"/>
                        <a:t>真值</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-5</a:t>
                      </a:r>
                      <a:endParaRPr lang="zh-CN" altLang="en-US" dirty="0"/>
                    </a:p>
                  </a:txBody>
                  <a:tcPr/>
                </a:tc>
                <a:extLst>
                  <a:ext uri="{0D108BD9-81ED-4DB2-BD59-A6C34878D82A}">
                    <a16:rowId xmlns:a16="http://schemas.microsoft.com/office/drawing/2014/main" val="2404231936"/>
                  </a:ext>
                </a:extLst>
              </a:tr>
              <a:tr h="370840">
                <a:tc>
                  <a:txBody>
                    <a:bodyPr/>
                    <a:lstStyle/>
                    <a:p>
                      <a:pPr algn="ctr"/>
                      <a:r>
                        <a:rPr lang="zh-CN" altLang="en-US" dirty="0" smtClean="0"/>
                        <a:t>二进制</a:t>
                      </a:r>
                      <a:endParaRPr lang="zh-CN" altLang="en-US" dirty="0"/>
                    </a:p>
                  </a:txBody>
                  <a:tcPr/>
                </a:tc>
                <a:tc>
                  <a:txBody>
                    <a:bodyPr/>
                    <a:lstStyle/>
                    <a:p>
                      <a:pPr algn="ctr"/>
                      <a:r>
                        <a:rPr lang="en-US" altLang="zh-CN" dirty="0" smtClean="0"/>
                        <a:t>101</a:t>
                      </a:r>
                      <a:endParaRPr lang="zh-CN" altLang="en-US" dirty="0"/>
                    </a:p>
                  </a:txBody>
                  <a:tcPr/>
                </a:tc>
                <a:tc>
                  <a:txBody>
                    <a:bodyPr/>
                    <a:lstStyle/>
                    <a:p>
                      <a:pPr algn="ctr"/>
                      <a:r>
                        <a:rPr lang="en-US" altLang="zh-CN" dirty="0" smtClean="0"/>
                        <a:t>-101</a:t>
                      </a:r>
                      <a:endParaRPr lang="zh-CN" altLang="en-US" dirty="0"/>
                    </a:p>
                  </a:txBody>
                  <a:tcPr/>
                </a:tc>
                <a:extLst>
                  <a:ext uri="{0D108BD9-81ED-4DB2-BD59-A6C34878D82A}">
                    <a16:rowId xmlns:a16="http://schemas.microsoft.com/office/drawing/2014/main" val="3885986391"/>
                  </a:ext>
                </a:extLst>
              </a:tr>
              <a:tr h="370840">
                <a:tc>
                  <a:txBody>
                    <a:bodyPr/>
                    <a:lstStyle/>
                    <a:p>
                      <a:pPr algn="ctr"/>
                      <a:r>
                        <a:rPr lang="zh-CN" altLang="en-US" dirty="0" smtClean="0"/>
                        <a:t>原码</a:t>
                      </a:r>
                      <a:endParaRPr lang="zh-CN" altLang="en-US" dirty="0"/>
                    </a:p>
                  </a:txBody>
                  <a:tcPr/>
                </a:tc>
                <a:tc>
                  <a:txBody>
                    <a:bodyPr/>
                    <a:lstStyle/>
                    <a:p>
                      <a:pPr algn="ctr"/>
                      <a:r>
                        <a:rPr lang="en-US" altLang="zh-CN" dirty="0" smtClean="0"/>
                        <a:t>0000 0101</a:t>
                      </a:r>
                      <a:endParaRPr lang="zh-CN" altLang="en-US" dirty="0"/>
                    </a:p>
                  </a:txBody>
                  <a:tcPr/>
                </a:tc>
                <a:tc>
                  <a:txBody>
                    <a:bodyPr/>
                    <a:lstStyle/>
                    <a:p>
                      <a:pPr algn="ctr"/>
                      <a:r>
                        <a:rPr lang="en-US" altLang="zh-CN" dirty="0" smtClean="0"/>
                        <a:t>1000 0101</a:t>
                      </a:r>
                      <a:endParaRPr lang="zh-CN" altLang="en-US" dirty="0"/>
                    </a:p>
                  </a:txBody>
                  <a:tcPr/>
                </a:tc>
                <a:extLst>
                  <a:ext uri="{0D108BD9-81ED-4DB2-BD59-A6C34878D82A}">
                    <a16:rowId xmlns:a16="http://schemas.microsoft.com/office/drawing/2014/main" val="534858034"/>
                  </a:ext>
                </a:extLst>
              </a:tr>
              <a:tr h="370840">
                <a:tc>
                  <a:txBody>
                    <a:bodyPr/>
                    <a:lstStyle/>
                    <a:p>
                      <a:pPr algn="ctr"/>
                      <a:r>
                        <a:rPr lang="zh-CN" altLang="en-US" dirty="0" smtClean="0"/>
                        <a:t>反码</a:t>
                      </a:r>
                      <a:endParaRPr lang="zh-CN" altLang="en-US" dirty="0"/>
                    </a:p>
                  </a:txBody>
                  <a:tcPr/>
                </a:tc>
                <a:tc>
                  <a:txBody>
                    <a:bodyPr/>
                    <a:lstStyle/>
                    <a:p>
                      <a:pPr algn="ctr"/>
                      <a:r>
                        <a:rPr lang="en-US" altLang="zh-CN" dirty="0" smtClean="0"/>
                        <a:t>0000</a:t>
                      </a:r>
                      <a:r>
                        <a:rPr lang="en-US" altLang="zh-CN" baseline="0" dirty="0" smtClean="0"/>
                        <a:t> 0101</a:t>
                      </a:r>
                      <a:endParaRPr lang="zh-CN" altLang="en-US" dirty="0"/>
                    </a:p>
                  </a:txBody>
                  <a:tcPr/>
                </a:tc>
                <a:tc>
                  <a:txBody>
                    <a:bodyPr/>
                    <a:lstStyle/>
                    <a:p>
                      <a:pPr algn="ctr"/>
                      <a:r>
                        <a:rPr lang="en-US" altLang="zh-CN" dirty="0" smtClean="0"/>
                        <a:t>1111 1010</a:t>
                      </a:r>
                      <a:endParaRPr lang="zh-CN" altLang="en-US" dirty="0"/>
                    </a:p>
                  </a:txBody>
                  <a:tcPr/>
                </a:tc>
                <a:extLst>
                  <a:ext uri="{0D108BD9-81ED-4DB2-BD59-A6C34878D82A}">
                    <a16:rowId xmlns:a16="http://schemas.microsoft.com/office/drawing/2014/main" val="226324026"/>
                  </a:ext>
                </a:extLst>
              </a:tr>
              <a:tr h="370840">
                <a:tc>
                  <a:txBody>
                    <a:bodyPr/>
                    <a:lstStyle/>
                    <a:p>
                      <a:pPr algn="ctr"/>
                      <a:r>
                        <a:rPr lang="zh-CN" altLang="en-US" dirty="0" smtClean="0"/>
                        <a:t>补码</a:t>
                      </a:r>
                      <a:endParaRPr lang="zh-CN" altLang="en-US" dirty="0"/>
                    </a:p>
                  </a:txBody>
                  <a:tcPr/>
                </a:tc>
                <a:tc>
                  <a:txBody>
                    <a:bodyPr/>
                    <a:lstStyle/>
                    <a:p>
                      <a:pPr algn="ctr"/>
                      <a:r>
                        <a:rPr lang="en-US" altLang="zh-CN" dirty="0" smtClean="0"/>
                        <a:t>0000 0101</a:t>
                      </a:r>
                      <a:endParaRPr lang="zh-CN" altLang="en-US" dirty="0"/>
                    </a:p>
                  </a:txBody>
                  <a:tcPr/>
                </a:tc>
                <a:tc>
                  <a:txBody>
                    <a:bodyPr/>
                    <a:lstStyle/>
                    <a:p>
                      <a:pPr algn="ctr"/>
                      <a:r>
                        <a:rPr lang="en-US" altLang="zh-CN" dirty="0" smtClean="0"/>
                        <a:t>1111 1011</a:t>
                      </a:r>
                      <a:endParaRPr lang="zh-CN" altLang="en-US" dirty="0"/>
                    </a:p>
                  </a:txBody>
                  <a:tcPr/>
                </a:tc>
                <a:extLst>
                  <a:ext uri="{0D108BD9-81ED-4DB2-BD59-A6C34878D82A}">
                    <a16:rowId xmlns:a16="http://schemas.microsoft.com/office/drawing/2014/main" val="3791299048"/>
                  </a:ext>
                </a:extLst>
              </a:tr>
            </a:tbl>
          </a:graphicData>
        </a:graphic>
      </p:graphicFrame>
    </p:spTree>
    <p:extLst>
      <p:ext uri="{BB962C8B-B14F-4D97-AF65-F5344CB8AC3E}">
        <p14:creationId xmlns:p14="http://schemas.microsoft.com/office/powerpoint/2010/main" val="3856414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dirty="0"/>
          </a:p>
        </p:txBody>
      </p:sp>
      <p:sp>
        <p:nvSpPr>
          <p:cNvPr id="10" name="文本框 9"/>
          <p:cNvSpPr txBox="1"/>
          <p:nvPr/>
        </p:nvSpPr>
        <p:spPr>
          <a:xfrm>
            <a:off x="665018" y="1082040"/>
            <a:ext cx="1554480" cy="368300"/>
          </a:xfrm>
          <a:prstGeom prst="rect">
            <a:avLst/>
          </a:prstGeom>
          <a:noFill/>
        </p:spPr>
        <p:txBody>
          <a:bodyPr wrap="none" rtlCol="0">
            <a:spAutoFit/>
          </a:bodyPr>
          <a:lstStyle/>
          <a:p>
            <a:pPr algn="l"/>
            <a:r>
              <a:rPr lang="zh-CN" altLang="en-US" dirty="0" smtClean="0">
                <a:sym typeface="+mn-ea"/>
              </a:rPr>
              <a:t>五、数制与数</a:t>
            </a:r>
          </a:p>
        </p:txBody>
      </p:sp>
      <mc:AlternateContent xmlns:mc="http://schemas.openxmlformats.org/markup-compatibility/2006">
        <mc:Choice xmlns:a14="http://schemas.microsoft.com/office/drawing/2010/main" Requires="a14">
          <p:sp>
            <p:nvSpPr>
              <p:cNvPr id="11" name="文本框 10"/>
              <p:cNvSpPr txBox="1"/>
              <p:nvPr/>
            </p:nvSpPr>
            <p:spPr>
              <a:xfrm>
                <a:off x="1216602" y="1722755"/>
                <a:ext cx="8975725" cy="5135245"/>
              </a:xfrm>
              <a:prstGeom prst="rect">
                <a:avLst/>
              </a:prstGeom>
              <a:noFill/>
            </p:spPr>
            <p:txBody>
              <a:bodyPr wrap="square" rtlCol="0">
                <a:spAutoFit/>
              </a:bodyPr>
              <a:lstStyle/>
              <a:p>
                <a:pPr fontAlgn="auto">
                  <a:lnSpc>
                    <a:spcPct val="150000"/>
                  </a:lnSpc>
                </a:pPr>
                <a:r>
                  <a:rPr lang="zh-CN" altLang="en-US" dirty="0" smtClean="0"/>
                  <a:t>（</a:t>
                </a:r>
                <a:r>
                  <a:rPr lang="en-US" altLang="zh-CN" dirty="0" smtClean="0"/>
                  <a:t>2</a:t>
                </a:r>
                <a:r>
                  <a:rPr lang="zh-CN" altLang="en-US" dirty="0" smtClean="0"/>
                  <a:t>）数值</a:t>
                </a:r>
                <a:r>
                  <a:rPr lang="zh-CN" altLang="en-US" dirty="0"/>
                  <a:t>的加、减运算</a:t>
                </a:r>
              </a:p>
              <a:p>
                <a:pPr indent="457200" fontAlgn="auto">
                  <a:lnSpc>
                    <a:spcPct val="150000"/>
                  </a:lnSpc>
                </a:pPr>
                <a:r>
                  <a:rPr lang="zh-CN" altLang="en-US" dirty="0"/>
                  <a:t>有符号数在计算机内使用补码来表示，这样无论是加法还是减法均可以用单一的加法来计算。这就简化了运算器的电路、提高了运算效率。</a:t>
                </a:r>
              </a:p>
              <a:p>
                <a:pPr indent="0" fontAlgn="auto">
                  <a:lnSpc>
                    <a:spcPct val="150000"/>
                  </a:lnSpc>
                </a:pPr>
                <a:r>
                  <a:rPr lang="zh-CN" altLang="en-US" dirty="0" smtClean="0"/>
                  <a:t>（</a:t>
                </a:r>
                <a:r>
                  <a:rPr lang="en-US" altLang="zh-CN" dirty="0" smtClean="0"/>
                  <a:t>3</a:t>
                </a:r>
                <a:r>
                  <a:rPr lang="zh-CN" altLang="en-US" dirty="0" smtClean="0"/>
                  <a:t>）进位</a:t>
                </a:r>
                <a:r>
                  <a:rPr lang="zh-CN" altLang="en-US" dirty="0"/>
                  <a:t>与溢出</a:t>
                </a:r>
              </a:p>
              <a:p>
                <a:pPr indent="457200" fontAlgn="auto">
                  <a:lnSpc>
                    <a:spcPct val="150000"/>
                  </a:lnSpc>
                </a:pPr>
                <a:r>
                  <a:rPr lang="zh-CN" altLang="en-US" dirty="0"/>
                  <a:t>进位：最高位发生了进位。</a:t>
                </a:r>
              </a:p>
              <a:p>
                <a:pPr indent="457200" fontAlgn="auto">
                  <a:lnSpc>
                    <a:spcPct val="150000"/>
                  </a:lnSpc>
                </a:pPr>
                <a:r>
                  <a:rPr lang="zh-CN" altLang="en-US" dirty="0"/>
                  <a:t>溢出：有符号数算术运算结果超出了所能表示的范围。</a:t>
                </a:r>
              </a:p>
              <a:p>
                <a:pPr indent="0" fontAlgn="auto">
                  <a:lnSpc>
                    <a:spcPct val="150000"/>
                  </a:lnSpc>
                </a:pPr>
                <a:r>
                  <a:rPr lang="zh-CN" altLang="en-US" dirty="0" smtClean="0">
                    <a:sym typeface="+mn-ea"/>
                  </a:rPr>
                  <a:t>（</a:t>
                </a:r>
                <a:r>
                  <a:rPr lang="en-US" altLang="zh-CN" dirty="0" smtClean="0">
                    <a:sym typeface="+mn-ea"/>
                  </a:rPr>
                  <a:t>4</a:t>
                </a:r>
                <a:r>
                  <a:rPr lang="zh-CN" altLang="en-US" dirty="0" smtClean="0">
                    <a:sym typeface="+mn-ea"/>
                  </a:rPr>
                  <a:t>）溢出</a:t>
                </a:r>
                <a:r>
                  <a:rPr lang="zh-CN" altLang="en-US" dirty="0">
                    <a:sym typeface="+mn-ea"/>
                  </a:rPr>
                  <a:t>判断</a:t>
                </a:r>
              </a:p>
              <a:p>
                <a:pPr indent="0" fontAlgn="auto">
                  <a:lnSpc>
                    <a:spcPct val="150000"/>
                  </a:lnSpc>
                </a:pPr>
                <a:endParaRPr lang="zh-CN" altLang="en-US" dirty="0">
                  <a:sym typeface="+mn-ea"/>
                </a:endParaRPr>
              </a:p>
              <a:p>
                <a:pPr indent="457200" fontAlgn="auto">
                  <a:lnSpc>
                    <a:spcPct val="150000"/>
                  </a:lnSpc>
                </a:pPr>
                <a14:m>
                  <m:oMathPara xmlns:m="http://schemas.openxmlformats.org/officeDocument/2006/math">
                    <m:oMathParaPr>
                      <m:jc m:val="left"/>
                    </m:oMathParaPr>
                    <m:oMath xmlns:m="http://schemas.openxmlformats.org/officeDocument/2006/math">
                      <m:r>
                        <a:rPr lang="zh-CN" altLang="en-US" i="1">
                          <a:latin typeface="Cambria Math" charset="0"/>
                          <a:cs typeface="Cambria Math" charset="0"/>
                        </a:rPr>
                        <m:t>设</m:t>
                      </m:r>
                      <m:r>
                        <a:rPr lang="en-US" altLang="zh-CN" i="1">
                          <a:latin typeface="Cambria Math" charset="0"/>
                          <a:cs typeface="Cambria Math" charset="0"/>
                        </a:rPr>
                        <m:t>：</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𝐶</m:t>
                          </m:r>
                        </m:e>
                        <m:sub>
                          <m:r>
                            <a:rPr lang="en-US" altLang="zh-CN" i="1">
                              <a:latin typeface="Cambria Math" charset="0"/>
                              <a:cs typeface="Cambria Math" charset="0"/>
                            </a:rPr>
                            <m:t>𝑠</m:t>
                          </m:r>
                        </m:sub>
                      </m:sSub>
                      <m:r>
                        <a:rPr lang="zh-CN" altLang="en-US" i="1">
                          <a:latin typeface="Cambria Math" charset="0"/>
                          <a:cs typeface="Cambria Math" charset="0"/>
                        </a:rPr>
                        <m:t>为符号位进位标志</m:t>
                      </m:r>
                      <m:r>
                        <a:rPr lang="en-US" altLang="zh-CN" i="1">
                          <a:latin typeface="Cambria Math" charset="0"/>
                          <a:cs typeface="Cambria Math" charset="0"/>
                        </a:rPr>
                        <m:t>，</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𝐶</m:t>
                          </m:r>
                        </m:e>
                        <m:sub>
                          <m:r>
                            <a:rPr lang="en-US" altLang="zh-CN" i="1">
                              <a:latin typeface="Cambria Math" charset="0"/>
                              <a:cs typeface="Cambria Math" charset="0"/>
                            </a:rPr>
                            <m:t>𝑝</m:t>
                          </m:r>
                        </m:sub>
                      </m:sSub>
                      <m:r>
                        <a:rPr lang="zh-CN" altLang="en-US" i="1">
                          <a:latin typeface="Cambria Math" charset="0"/>
                          <a:cs typeface="Cambria Math" charset="0"/>
                        </a:rPr>
                        <m:t>为</m:t>
                      </m:r>
                      <m:r>
                        <a:rPr lang="zh-CN" altLang="en-US" i="1">
                          <a:latin typeface="Cambria Math" charset="0"/>
                          <a:cs typeface="Cambria Math" charset="0"/>
                          <a:sym typeface="+mn-ea"/>
                        </a:rPr>
                        <m:t>数值位的最高位的进位标志。标志位</m:t>
                      </m:r>
                      <m:r>
                        <a:rPr lang="en-US" altLang="zh-CN" i="1">
                          <a:latin typeface="Cambria Math" charset="0"/>
                          <a:cs typeface="Cambria Math" charset="0"/>
                          <a:sym typeface="+mn-ea"/>
                        </a:rPr>
                        <m:t>=1，</m:t>
                      </m:r>
                      <m:r>
                        <a:rPr lang="zh-CN" altLang="en-US" i="1">
                          <a:latin typeface="Cambria Math" charset="0"/>
                          <a:ea typeface="宋体" charset="0"/>
                          <a:cs typeface="Cambria Math" charset="0"/>
                          <a:sym typeface="+mn-ea"/>
                        </a:rPr>
                        <m:t>表示有进位</m:t>
                      </m:r>
                      <m:r>
                        <a:rPr lang="en-US" altLang="zh-CN" i="1">
                          <a:latin typeface="Cambria Math" charset="0"/>
                          <a:ea typeface="宋体" charset="0"/>
                          <a:cs typeface="Cambria Math" charset="0"/>
                          <a:sym typeface="+mn-ea"/>
                        </a:rPr>
                        <m:t>，</m:t>
                      </m:r>
                      <m:r>
                        <a:rPr lang="zh-CN" altLang="en-US" i="1">
                          <a:latin typeface="Cambria Math" charset="0"/>
                          <a:ea typeface="宋体" charset="0"/>
                          <a:cs typeface="Cambria Math" charset="0"/>
                          <a:sym typeface="+mn-ea"/>
                        </a:rPr>
                        <m:t>标志位</m:t>
                      </m:r>
                      <m:r>
                        <a:rPr lang="en-US" altLang="zh-CN" i="1">
                          <a:latin typeface="Cambria Math" charset="0"/>
                          <a:ea typeface="宋体" charset="0"/>
                          <a:cs typeface="Cambria Math" charset="0"/>
                          <a:sym typeface="+mn-ea"/>
                        </a:rPr>
                        <m:t>=0</m:t>
                      </m:r>
                      <m:r>
                        <a:rPr lang="zh-CN" altLang="en-US" i="1">
                          <a:latin typeface="Cambria Math" charset="0"/>
                          <a:ea typeface="宋体" charset="0"/>
                          <a:cs typeface="Cambria Math" charset="0"/>
                          <a:sym typeface="+mn-ea"/>
                        </a:rPr>
                        <m:t>表示无进位</m:t>
                      </m:r>
                      <m:r>
                        <a:rPr lang="en-US" altLang="zh-CN" i="1">
                          <a:latin typeface="Cambria Math" charset="0"/>
                          <a:ea typeface="宋体" charset="0"/>
                          <a:cs typeface="Cambria Math" charset="0"/>
                          <a:sym typeface="+mn-ea"/>
                        </a:rPr>
                        <m:t>，</m:t>
                      </m:r>
                      <m:r>
                        <a:rPr lang="zh-CN" altLang="en-US" i="1">
                          <a:latin typeface="Cambria Math" charset="0"/>
                          <a:ea typeface="宋体" charset="0"/>
                          <a:cs typeface="Cambria Math" charset="0"/>
                          <a:sym typeface="+mn-ea"/>
                        </a:rPr>
                        <m:t>则</m:t>
                      </m:r>
                      <m:r>
                        <a:rPr lang="en-US" altLang="zh-CN" i="1">
                          <a:latin typeface="Cambria Math" charset="0"/>
                          <a:ea typeface="宋体" charset="0"/>
                          <a:cs typeface="Cambria Math" charset="0"/>
                          <a:sym typeface="+mn-ea"/>
                        </a:rPr>
                        <m:t>：</m:t>
                      </m:r>
                    </m:oMath>
                  </m:oMathPara>
                </a14:m>
                <a:endParaRPr lang="en-US" altLang="zh-CN" i="1" dirty="0">
                  <a:latin typeface="Cambria Math" charset="0"/>
                  <a:ea typeface="宋体" charset="0"/>
                  <a:cs typeface="Cambria Math" charset="0"/>
                  <a:sym typeface="+mn-ea"/>
                </a:endParaRPr>
              </a:p>
              <a:p>
                <a:pPr indent="457200" fontAlgn="auto">
                  <a:lnSpc>
                    <a:spcPct val="150000"/>
                  </a:lnSpc>
                </a:pPr>
                <a14:m>
                  <m:oMathPara xmlns:m="http://schemas.openxmlformats.org/officeDocument/2006/math">
                    <m:oMathParaPr>
                      <m:jc m:val="centerGroup"/>
                    </m:oMathParaPr>
                    <m:oMath xmlns:m="http://schemas.openxmlformats.org/officeDocument/2006/math">
                      <m:r>
                        <a:rPr lang="zh-CN" altLang="en-US" i="1">
                          <a:latin typeface="Cambria Math" charset="0"/>
                          <a:cs typeface="Cambria Math" charset="0"/>
                        </a:rPr>
                        <m:t>溢出标志</m:t>
                      </m:r>
                      <m:r>
                        <a:rPr lang="en-US" altLang="zh-CN" i="1">
                          <a:latin typeface="Cambria Math" charset="0"/>
                          <a:cs typeface="Cambria Math" charset="0"/>
                        </a:rPr>
                        <m:t>𝑂𝐹</m:t>
                      </m:r>
                      <m:r>
                        <a:rPr lang="en-US" altLang="zh-CN" i="1">
                          <a:latin typeface="Cambria Math" charset="0"/>
                          <a:cs typeface="Cambria Math" charset="0"/>
                        </a:rPr>
                        <m:t>=</m:t>
                      </m:r>
                      <m:sSub>
                        <m:sSubPr>
                          <m:ctrlPr>
                            <a:rPr lang="en-US" altLang="zh-CN" i="1">
                              <a:latin typeface="Cambria Math" panose="02040503050406030204" pitchFamily="18" charset="0"/>
                              <a:cs typeface="Cambria Math" charset="0"/>
                            </a:rPr>
                          </m:ctrlPr>
                        </m:sSubPr>
                        <m:e>
                          <m:r>
                            <a:rPr lang="en-US" altLang="zh-CN" i="1">
                              <a:latin typeface="Cambria Math" charset="0"/>
                              <a:cs typeface="Cambria Math" charset="0"/>
                            </a:rPr>
                            <m:t>𝐶</m:t>
                          </m:r>
                        </m:e>
                        <m:sub>
                          <m:r>
                            <a:rPr lang="en-US" altLang="zh-CN" i="1">
                              <a:latin typeface="Cambria Math" charset="0"/>
                              <a:cs typeface="Cambria Math" charset="0"/>
                            </a:rPr>
                            <m:t>𝑠</m:t>
                          </m:r>
                        </m:sub>
                      </m:sSub>
                      <m:r>
                        <a:rPr lang="zh-CN" altLang="en-US" i="1">
                          <a:latin typeface="Cambria Math" charset="0"/>
                          <a:cs typeface="Cambria Math" charset="0"/>
                        </a:rPr>
                        <m:t>⨁</m:t>
                      </m:r>
                      <m:r>
                        <a:rPr lang="en-US" altLang="zh-CN" i="1">
                          <a:latin typeface="Cambria Math" charset="0"/>
                          <a:cs typeface="Cambria Math" charset="0"/>
                        </a:rPr>
                        <m:t> </m:t>
                      </m:r>
                      <m:sSub>
                        <m:sSubPr>
                          <m:ctrlPr>
                            <a:rPr lang="zh-CN" altLang="en-US" i="1">
                              <a:latin typeface="Cambria Math" panose="02040503050406030204" pitchFamily="18" charset="0"/>
                              <a:cs typeface="Cambria Math" charset="0"/>
                            </a:rPr>
                          </m:ctrlPr>
                        </m:sSubPr>
                        <m:e>
                          <m:r>
                            <a:rPr lang="en-US" altLang="zh-CN" i="1">
                              <a:latin typeface="Cambria Math" charset="0"/>
                              <a:cs typeface="Cambria Math" charset="0"/>
                            </a:rPr>
                            <m:t>𝐶</m:t>
                          </m:r>
                        </m:e>
                        <m:sub>
                          <m:r>
                            <a:rPr lang="en-US" altLang="zh-CN" i="1">
                              <a:latin typeface="Cambria Math" charset="0"/>
                              <a:cs typeface="Cambria Math" charset="0"/>
                            </a:rPr>
                            <m:t>𝑝</m:t>
                          </m:r>
                        </m:sub>
                      </m:sSub>
                    </m:oMath>
                  </m:oMathPara>
                </a14:m>
                <a:endParaRPr lang="zh-CN" altLang="en-US" i="1" dirty="0">
                  <a:latin typeface="Cambria Math" charset="0"/>
                  <a:cs typeface="Cambria Math" charset="0"/>
                </a:endParaRPr>
              </a:p>
              <a:p>
                <a:pPr indent="457200" fontAlgn="auto">
                  <a:lnSpc>
                    <a:spcPct val="150000"/>
                  </a:lnSpc>
                </a:pPr>
                <a:r>
                  <a:rPr lang="en-US" altLang="zh-CN" i="1" dirty="0">
                    <a:latin typeface="Cambria Math" charset="0"/>
                    <a:cs typeface="Cambria Math" charset="0"/>
                  </a:rPr>
                  <a:t>OF=1</a:t>
                </a:r>
                <a:r>
                  <a:rPr lang="zh-CN" altLang="en-US" i="1" dirty="0">
                    <a:latin typeface="Cambria Math" charset="0"/>
                    <a:cs typeface="Cambria Math" charset="0"/>
                  </a:rPr>
                  <a:t>表示溢出；</a:t>
                </a:r>
                <a:r>
                  <a:rPr lang="en-US" altLang="zh-CN" i="1" dirty="0">
                    <a:latin typeface="Cambria Math" charset="0"/>
                    <a:cs typeface="Cambria Math" charset="0"/>
                  </a:rPr>
                  <a:t>OF=0</a:t>
                </a:r>
                <a:r>
                  <a:rPr lang="zh-CN" altLang="en-US" i="1" dirty="0">
                    <a:latin typeface="Cambria Math" charset="0"/>
                    <a:cs typeface="Cambria Math" charset="0"/>
                  </a:rPr>
                  <a:t>表示未溢出</a:t>
                </a:r>
              </a:p>
            </p:txBody>
          </p:sp>
        </mc:Choice>
        <mc:Fallback>
          <p:sp>
            <p:nvSpPr>
              <p:cNvPr id="11" name="文本框 10"/>
              <p:cNvSpPr txBox="1">
                <a:spLocks noRot="1" noChangeAspect="1" noMove="1" noResize="1" noEditPoints="1" noAdjustHandles="1" noChangeArrowheads="1" noChangeShapeType="1" noTextEdit="1"/>
              </p:cNvSpPr>
              <p:nvPr/>
            </p:nvSpPr>
            <p:spPr>
              <a:xfrm>
                <a:off x="1216602" y="1722755"/>
                <a:ext cx="8975725" cy="5135245"/>
              </a:xfrm>
              <a:prstGeom prst="rect">
                <a:avLst/>
              </a:prstGeom>
              <a:blipFill>
                <a:blip r:embed="rId3"/>
                <a:stretch>
                  <a:fillRect l="-611" b="-356"/>
                </a:stretch>
              </a:blipFill>
            </p:spPr>
            <p:txBody>
              <a:bodyPr/>
              <a:lstStyle/>
              <a:p>
                <a:r>
                  <a:rPr lang="zh-CN" altLang="en-US">
                    <a:noFill/>
                  </a:rPr>
                  <a:t> </a:t>
                </a:r>
              </a:p>
            </p:txBody>
          </p:sp>
        </mc:Fallback>
      </mc:AlternateContent>
      <p:graphicFrame>
        <p:nvGraphicFramePr>
          <p:cNvPr id="3" name="表格 2"/>
          <p:cNvGraphicFramePr/>
          <p:nvPr>
            <p:custDataLst>
              <p:tags r:id="rId1"/>
            </p:custDataLst>
            <p:extLst>
              <p:ext uri="{D42A27DB-BD31-4B8C-83A1-F6EECF244321}">
                <p14:modId xmlns:p14="http://schemas.microsoft.com/office/powerpoint/2010/main" val="126243384"/>
              </p:ext>
            </p:extLst>
          </p:nvPr>
        </p:nvGraphicFramePr>
        <p:xfrm>
          <a:off x="1741054" y="4718685"/>
          <a:ext cx="8534400" cy="3810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7467600">
                  <a:extLst>
                    <a:ext uri="{9D8B030D-6E8A-4147-A177-3AD203B41FA5}">
                      <a16:colId xmlns:a16="http://schemas.microsoft.com/office/drawing/2014/main" val="20001"/>
                    </a:ext>
                  </a:extLst>
                </a:gridCol>
              </a:tblGrid>
              <a:tr h="381000">
                <a:tc>
                  <a:txBody>
                    <a:bodyPr/>
                    <a:lstStyle/>
                    <a:p>
                      <a:pPr>
                        <a:buNone/>
                      </a:pPr>
                      <a:r>
                        <a:rPr lang="zh-CN" altLang="en-US"/>
                        <a:t>符号位</a:t>
                      </a:r>
                    </a:p>
                  </a:txBody>
                  <a:tcPr/>
                </a:tc>
                <a:tc>
                  <a:txBody>
                    <a:bodyPr/>
                    <a:lstStyle/>
                    <a:p>
                      <a:pPr algn="ctr">
                        <a:buNone/>
                      </a:pPr>
                      <a:r>
                        <a:rPr lang="zh-CN" altLang="en-US" dirty="0"/>
                        <a:t>数值位</a:t>
                      </a:r>
                    </a:p>
                  </a:txBody>
                  <a:tcPr/>
                </a:tc>
                <a:extLst>
                  <a:ext uri="{0D108BD9-81ED-4DB2-BD59-A6C34878D82A}">
                    <a16:rowId xmlns:a16="http://schemas.microsoft.com/office/drawing/2014/main" val="10000"/>
                  </a:ext>
                </a:extLst>
              </a:tr>
            </a:tbl>
          </a:graphicData>
        </a:graphic>
      </p:graphicFrame>
      <p:sp>
        <p:nvSpPr>
          <p:cNvPr id="6" name="矩形 5"/>
          <p:cNvSpPr/>
          <p:nvPr/>
        </p:nvSpPr>
        <p:spPr>
          <a:xfrm>
            <a:off x="1133475" y="1402799"/>
            <a:ext cx="873957" cy="507831"/>
          </a:xfrm>
          <a:prstGeom prst="rect">
            <a:avLst/>
          </a:prstGeom>
        </p:spPr>
        <p:txBody>
          <a:bodyPr wrap="none">
            <a:spAutoFit/>
          </a:bodyPr>
          <a:lstStyle/>
          <a:p>
            <a:pPr fontAlgn="auto">
              <a:lnSpc>
                <a:spcPct val="150000"/>
              </a:lnSpc>
            </a:pPr>
            <a:r>
              <a:rPr lang="en-US" altLang="zh-CN" dirty="0"/>
              <a:t>3. </a:t>
            </a:r>
            <a:r>
              <a:rPr lang="zh-CN" altLang="en-US" dirty="0"/>
              <a:t>整数</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dirty="0"/>
          </a:p>
        </p:txBody>
      </p:sp>
      <p:sp>
        <p:nvSpPr>
          <p:cNvPr id="3" name="文本框 2"/>
          <p:cNvSpPr txBox="1"/>
          <p:nvPr/>
        </p:nvSpPr>
        <p:spPr>
          <a:xfrm>
            <a:off x="683785" y="1082068"/>
            <a:ext cx="1554480" cy="368300"/>
          </a:xfrm>
          <a:prstGeom prst="rect">
            <a:avLst/>
          </a:prstGeom>
          <a:noFill/>
        </p:spPr>
        <p:txBody>
          <a:bodyPr wrap="none" rtlCol="0">
            <a:spAutoFit/>
          </a:bodyPr>
          <a:lstStyle/>
          <a:p>
            <a:pPr algn="l"/>
            <a:r>
              <a:rPr lang="zh-CN" altLang="en-US" dirty="0" smtClean="0">
                <a:sym typeface="+mn-ea"/>
              </a:rPr>
              <a:t>五、数制与数</a:t>
            </a:r>
          </a:p>
        </p:txBody>
      </p:sp>
      <p:sp>
        <p:nvSpPr>
          <p:cNvPr id="4" name="矩形 3"/>
          <p:cNvSpPr/>
          <p:nvPr/>
        </p:nvSpPr>
        <p:spPr>
          <a:xfrm>
            <a:off x="1133475" y="1450368"/>
            <a:ext cx="9074554" cy="1754326"/>
          </a:xfrm>
          <a:prstGeom prst="rect">
            <a:avLst/>
          </a:prstGeom>
        </p:spPr>
        <p:txBody>
          <a:bodyPr wrap="square">
            <a:spAutoFit/>
          </a:bodyPr>
          <a:lstStyle/>
          <a:p>
            <a:pPr fontAlgn="auto">
              <a:lnSpc>
                <a:spcPct val="150000"/>
              </a:lnSpc>
            </a:pPr>
            <a:r>
              <a:rPr lang="en-US" altLang="zh-CN" dirty="0" smtClean="0"/>
              <a:t>4. </a:t>
            </a:r>
            <a:r>
              <a:rPr lang="zh-CN" altLang="en-US" dirty="0" smtClean="0"/>
              <a:t>实数</a:t>
            </a:r>
            <a:endParaRPr lang="en-US" altLang="zh-CN" dirty="0" smtClean="0"/>
          </a:p>
          <a:p>
            <a:pPr indent="457200" fontAlgn="auto">
              <a:lnSpc>
                <a:spcPct val="150000"/>
              </a:lnSpc>
            </a:pPr>
            <a:r>
              <a:rPr lang="zh-CN" altLang="en-US" dirty="0" smtClean="0"/>
              <a:t>实数有两种表示方法，即</a:t>
            </a:r>
            <a:r>
              <a:rPr lang="zh-CN" altLang="en-US" b="1" dirty="0" smtClean="0">
                <a:solidFill>
                  <a:srgbClr val="FF0000"/>
                </a:solidFill>
              </a:rPr>
              <a:t>定点数</a:t>
            </a:r>
            <a:r>
              <a:rPr lang="zh-CN" altLang="en-US" dirty="0" smtClean="0"/>
              <a:t>和</a:t>
            </a:r>
            <a:r>
              <a:rPr lang="zh-CN" altLang="en-US" b="1" dirty="0" smtClean="0">
                <a:solidFill>
                  <a:srgbClr val="FF0000"/>
                </a:solidFill>
              </a:rPr>
              <a:t>浮点数</a:t>
            </a:r>
            <a:r>
              <a:rPr lang="zh-CN" altLang="en-US" dirty="0" smtClean="0"/>
              <a:t>。定点数小数点位置固定不变，通常有纯小数形式和纯整数两种形式。浮点数小数点位置不固定。</a:t>
            </a:r>
            <a:endParaRPr lang="en-US" altLang="zh-CN" dirty="0" smtClean="0"/>
          </a:p>
          <a:p>
            <a:pPr indent="457200" fontAlgn="auto">
              <a:lnSpc>
                <a:spcPct val="150000"/>
              </a:lnSpc>
            </a:pPr>
            <a:r>
              <a:rPr lang="zh-CN" altLang="en-US" dirty="0" smtClean="0"/>
              <a:t>在计算机内部，浮点数广泛使用</a:t>
            </a:r>
            <a:r>
              <a:rPr lang="en-US" altLang="zh-CN" dirty="0" smtClean="0"/>
              <a:t>IEEE 754</a:t>
            </a:r>
            <a:r>
              <a:rPr lang="zh-CN" altLang="en-US" dirty="0" smtClean="0"/>
              <a:t>格式存储和计算。</a:t>
            </a:r>
          </a:p>
        </p:txBody>
      </p:sp>
      <p:sp>
        <p:nvSpPr>
          <p:cNvPr id="7" name="文本框 6"/>
          <p:cNvSpPr txBox="1"/>
          <p:nvPr/>
        </p:nvSpPr>
        <p:spPr>
          <a:xfrm>
            <a:off x="1461025" y="3325090"/>
            <a:ext cx="8422808" cy="1338828"/>
          </a:xfrm>
          <a:prstGeom prst="rect">
            <a:avLst/>
          </a:prstGeom>
          <a:noFill/>
        </p:spPr>
        <p:txBody>
          <a:bodyPr wrap="square" rtlCol="0">
            <a:spAutoFit/>
          </a:bodyPr>
          <a:lstStyle/>
          <a:p>
            <a:pPr>
              <a:lnSpc>
                <a:spcPct val="150000"/>
              </a:lnSpc>
            </a:pPr>
            <a:r>
              <a:rPr lang="zh-CN" altLang="en-US" dirty="0" smtClean="0"/>
              <a:t>（</a:t>
            </a:r>
            <a:r>
              <a:rPr lang="en-US" altLang="zh-CN" dirty="0" smtClean="0"/>
              <a:t>1</a:t>
            </a:r>
            <a:r>
              <a:rPr lang="zh-CN" altLang="en-US" dirty="0" smtClean="0"/>
              <a:t>）浮点数的分类</a:t>
            </a:r>
            <a:endParaRPr lang="en-US" altLang="zh-CN" dirty="0" smtClean="0"/>
          </a:p>
          <a:p>
            <a:pPr indent="457200">
              <a:lnSpc>
                <a:spcPct val="150000"/>
              </a:lnSpc>
            </a:pPr>
            <a:r>
              <a:rPr lang="zh-CN" altLang="en-US" dirty="0" smtClean="0"/>
              <a:t>共分为四类：单精度、双精度、</a:t>
            </a:r>
            <a:r>
              <a:rPr lang="zh-CN" altLang="en-US" dirty="0"/>
              <a:t>扩展</a:t>
            </a:r>
            <a:r>
              <a:rPr lang="zh-CN" altLang="en-US" dirty="0" smtClean="0"/>
              <a:t>单精度、扩展双精度。其中单精度和双精度最为常用，扩展单精度失传。</a:t>
            </a:r>
            <a:endParaRPr lang="zh-CN" altLang="en-US" dirty="0"/>
          </a:p>
        </p:txBody>
      </p:sp>
    </p:spTree>
    <p:extLst>
      <p:ext uri="{BB962C8B-B14F-4D97-AF65-F5344CB8AC3E}">
        <p14:creationId xmlns:p14="http://schemas.microsoft.com/office/powerpoint/2010/main" val="533865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068561544"/>
              </p:ext>
            </p:extLst>
          </p:nvPr>
        </p:nvGraphicFramePr>
        <p:xfrm>
          <a:off x="1839508" y="2371005"/>
          <a:ext cx="8127999" cy="370840"/>
        </p:xfrm>
        <a:graphic>
          <a:graphicData uri="http://schemas.openxmlformats.org/drawingml/2006/table">
            <a:tbl>
              <a:tblPr firstRow="1" bandRow="1">
                <a:tableStyleId>{5940675A-B579-460E-94D1-54222C63F5DA}</a:tableStyleId>
              </a:tblPr>
              <a:tblGrid>
                <a:gridCol w="912005">
                  <a:extLst>
                    <a:ext uri="{9D8B030D-6E8A-4147-A177-3AD203B41FA5}">
                      <a16:colId xmlns:a16="http://schemas.microsoft.com/office/drawing/2014/main" val="188506521"/>
                    </a:ext>
                  </a:extLst>
                </a:gridCol>
                <a:gridCol w="2385752">
                  <a:extLst>
                    <a:ext uri="{9D8B030D-6E8A-4147-A177-3AD203B41FA5}">
                      <a16:colId xmlns:a16="http://schemas.microsoft.com/office/drawing/2014/main" val="1323889136"/>
                    </a:ext>
                  </a:extLst>
                </a:gridCol>
                <a:gridCol w="4830242">
                  <a:extLst>
                    <a:ext uri="{9D8B030D-6E8A-4147-A177-3AD203B41FA5}">
                      <a16:colId xmlns:a16="http://schemas.microsoft.com/office/drawing/2014/main" val="53304092"/>
                    </a:ext>
                  </a:extLst>
                </a:gridCol>
              </a:tblGrid>
              <a:tr h="370840">
                <a:tc>
                  <a:txBody>
                    <a:bodyPr/>
                    <a:lstStyle/>
                    <a:p>
                      <a:pPr algn="ctr"/>
                      <a:r>
                        <a:rPr lang="en-US" altLang="zh-CN" dirty="0" smtClean="0"/>
                        <a:t>S</a:t>
                      </a:r>
                      <a:endParaRPr lang="zh-CN" altLang="en-US" dirty="0"/>
                    </a:p>
                  </a:txBody>
                  <a:tcPr anchor="ctr"/>
                </a:tc>
                <a:tc>
                  <a:txBody>
                    <a:bodyPr/>
                    <a:lstStyle/>
                    <a:p>
                      <a:pPr algn="ctr"/>
                      <a:r>
                        <a:rPr lang="en-US" altLang="zh-CN" dirty="0" smtClean="0"/>
                        <a:t>E</a:t>
                      </a:r>
                      <a:endParaRPr lang="zh-CN" altLang="en-US" dirty="0"/>
                    </a:p>
                  </a:txBody>
                  <a:tcPr anchor="ctr"/>
                </a:tc>
                <a:tc>
                  <a:txBody>
                    <a:bodyPr/>
                    <a:lstStyle/>
                    <a:p>
                      <a:pPr algn="ctr"/>
                      <a:r>
                        <a:rPr lang="en-US" altLang="zh-CN" dirty="0" smtClean="0"/>
                        <a:t>M</a:t>
                      </a:r>
                      <a:endParaRPr lang="zh-CN" altLang="en-US" dirty="0"/>
                    </a:p>
                  </a:txBody>
                  <a:tcPr anchor="ctr"/>
                </a:tc>
                <a:extLst>
                  <a:ext uri="{0D108BD9-81ED-4DB2-BD59-A6C34878D82A}">
                    <a16:rowId xmlns:a16="http://schemas.microsoft.com/office/drawing/2014/main" val="1559631930"/>
                  </a:ext>
                </a:extLst>
              </a:tr>
            </a:tbl>
          </a:graphicData>
        </a:graphic>
      </p:graphicFrame>
      <p:sp>
        <p:nvSpPr>
          <p:cNvPr id="4" name="文本框 3"/>
          <p:cNvSpPr txBox="1"/>
          <p:nvPr/>
        </p:nvSpPr>
        <p:spPr>
          <a:xfrm>
            <a:off x="4508346" y="2821018"/>
            <a:ext cx="1736373" cy="261610"/>
          </a:xfrm>
          <a:prstGeom prst="rect">
            <a:avLst/>
          </a:prstGeom>
          <a:noFill/>
        </p:spPr>
        <p:txBody>
          <a:bodyPr wrap="none" rtlCol="0">
            <a:spAutoFit/>
          </a:bodyPr>
          <a:lstStyle/>
          <a:p>
            <a:r>
              <a:rPr lang="zh-CN" altLang="en-US" sz="1100" dirty="0" smtClean="0"/>
              <a:t>一个字长浮点数组成部分</a:t>
            </a:r>
            <a:endParaRPr lang="zh-CN" altLang="en-US" sz="1100" dirty="0"/>
          </a:p>
        </p:txBody>
      </p:sp>
      <mc:AlternateContent xmlns:mc="http://schemas.openxmlformats.org/markup-compatibility/2006">
        <mc:Choice xmlns:a14="http://schemas.microsoft.com/office/drawing/2010/main" Requires="a14">
          <p:sp>
            <p:nvSpPr>
              <p:cNvPr id="5" name="矩形 4"/>
              <p:cNvSpPr/>
              <p:nvPr/>
            </p:nvSpPr>
            <p:spPr>
              <a:xfrm>
                <a:off x="781396" y="1656771"/>
                <a:ext cx="9518073" cy="4347537"/>
              </a:xfrm>
              <a:prstGeom prst="rect">
                <a:avLst/>
              </a:prstGeom>
            </p:spPr>
            <p:txBody>
              <a:bodyPr wrap="square">
                <a:spAutoFit/>
              </a:bodyPr>
              <a:lstStyle/>
              <a:p>
                <a:pPr fontAlgn="auto">
                  <a:lnSpc>
                    <a:spcPct val="150000"/>
                  </a:lnSpc>
                </a:pPr>
                <a:r>
                  <a:rPr lang="zh-CN" altLang="en-US" dirty="0" smtClean="0"/>
                  <a:t>（</a:t>
                </a:r>
                <a:r>
                  <a:rPr lang="en-US" altLang="zh-CN" dirty="0" smtClean="0"/>
                  <a:t>2</a:t>
                </a:r>
                <a:r>
                  <a:rPr lang="zh-CN" altLang="en-US" dirty="0" smtClean="0"/>
                  <a:t>）浮点数的表示方法：</a:t>
                </a:r>
                <a:endParaRPr lang="en-US" altLang="zh-CN" dirty="0" smtClean="0"/>
              </a:p>
              <a:p>
                <a:pPr fontAlgn="auto">
                  <a:lnSpc>
                    <a:spcPct val="150000"/>
                  </a:lnSpc>
                </a:pPr>
                <a:endParaRPr lang="en-US" altLang="zh-CN" dirty="0"/>
              </a:p>
              <a:p>
                <a:pPr fontAlgn="auto">
                  <a:lnSpc>
                    <a:spcPct val="150000"/>
                  </a:lnSpc>
                </a:pPr>
                <a:endParaRPr lang="en-US" altLang="zh-CN" dirty="0" smtClean="0"/>
              </a:p>
              <a:p>
                <a:pPr fontAlgn="auto">
                  <a:lnSpc>
                    <a:spcPct val="150000"/>
                  </a:lnSpc>
                </a:pPr>
                <a:endParaRPr lang="en-US" altLang="zh-CN" dirty="0"/>
              </a:p>
              <a:p>
                <a:pPr fontAlgn="auto">
                  <a:lnSpc>
                    <a:spcPct val="150000"/>
                  </a:lnSpc>
                </a:pPr>
                <a:r>
                  <a:rPr lang="en-US" altLang="zh-CN" dirty="0" smtClean="0"/>
                  <a:t>IEEE 754</a:t>
                </a:r>
                <a:r>
                  <a:rPr lang="zh-CN" altLang="en-US" dirty="0" smtClean="0"/>
                  <a:t>标准规定一个浮点数</a:t>
                </a:r>
                <a:r>
                  <a:rPr lang="en-US" altLang="zh-CN" dirty="0" smtClean="0"/>
                  <a:t>V</a:t>
                </a:r>
                <a:r>
                  <a:rPr lang="zh-CN" altLang="en-US" dirty="0" smtClean="0"/>
                  <a:t>由一下三部分组成：</a:t>
                </a:r>
                <a:endParaRPr lang="en-US" altLang="zh-CN" dirty="0" smtClean="0"/>
              </a:p>
              <a:p>
                <a:pPr marL="742950" lvl="1" indent="-285750">
                  <a:lnSpc>
                    <a:spcPct val="150000"/>
                  </a:lnSpc>
                  <a:buFont typeface="Wingdings" panose="05000000000000000000" pitchFamily="2" charset="2"/>
                  <a:buChar char="Ø"/>
                </a:pPr>
                <a:r>
                  <a:rPr lang="zh-CN" altLang="en-US" dirty="0" smtClean="0"/>
                  <a:t>符号位 </a:t>
                </a:r>
                <a:r>
                  <a:rPr lang="en-US" altLang="zh-CN" dirty="0" smtClean="0"/>
                  <a:t>S</a:t>
                </a:r>
                <a:r>
                  <a:rPr lang="zh-CN" altLang="en-US" dirty="0" smtClean="0"/>
                  <a:t>：用</a:t>
                </a:r>
                <a:r>
                  <a:rPr lang="en-US" altLang="zh-CN" dirty="0" smtClean="0"/>
                  <a:t>1</a:t>
                </a:r>
                <a:r>
                  <a:rPr lang="zh-CN" altLang="en-US" dirty="0" smtClean="0"/>
                  <a:t>位二进制数表示，</a:t>
                </a:r>
                <a:r>
                  <a:rPr lang="en-US" altLang="zh-CN" dirty="0" smtClean="0"/>
                  <a:t>0——</a:t>
                </a:r>
                <a:r>
                  <a:rPr lang="zh-CN" altLang="en-US" dirty="0" smtClean="0"/>
                  <a:t>正数；</a:t>
                </a:r>
                <a:r>
                  <a:rPr lang="en-US" altLang="zh-CN" dirty="0" smtClean="0"/>
                  <a:t>1——</a:t>
                </a:r>
                <a:r>
                  <a:rPr lang="zh-CN" altLang="en-US" dirty="0" smtClean="0"/>
                  <a:t>负数。</a:t>
                </a:r>
                <a:endParaRPr lang="en-US" altLang="zh-CN" dirty="0" smtClean="0"/>
              </a:p>
              <a:p>
                <a:pPr marL="742950" lvl="1" indent="-285750">
                  <a:lnSpc>
                    <a:spcPct val="150000"/>
                  </a:lnSpc>
                  <a:buFont typeface="Wingdings" panose="05000000000000000000" pitchFamily="2" charset="2"/>
                  <a:buChar char="Ø"/>
                </a:pPr>
                <a:r>
                  <a:rPr lang="zh-CN" altLang="en-US" dirty="0" smtClean="0"/>
                  <a:t>指数位 </a:t>
                </a:r>
                <a:r>
                  <a:rPr lang="en-US" altLang="zh-CN" dirty="0" smtClean="0"/>
                  <a:t>E</a:t>
                </a:r>
                <a:r>
                  <a:rPr lang="zh-CN" altLang="en-US" dirty="0" smtClean="0"/>
                  <a:t>：</a:t>
                </a:r>
                <a:r>
                  <a:rPr lang="en-US" altLang="zh-CN" dirty="0" smtClean="0"/>
                  <a:t>2</a:t>
                </a:r>
                <a:r>
                  <a:rPr lang="zh-CN" altLang="en-US" dirty="0" smtClean="0"/>
                  <a:t>的幂，也称阶码。用于移动小数点位置，即对浮点数加权。</a:t>
                </a:r>
                <a:endParaRPr lang="en-US" altLang="zh-CN" dirty="0" smtClean="0"/>
              </a:p>
              <a:p>
                <a:pPr marL="742950" lvl="1" indent="-285750">
                  <a:lnSpc>
                    <a:spcPct val="150000"/>
                  </a:lnSpc>
                  <a:buFont typeface="Wingdings" panose="05000000000000000000" pitchFamily="2" charset="2"/>
                  <a:buChar char="Ø"/>
                </a:pPr>
                <a:r>
                  <a:rPr lang="zh-CN" altLang="en-US" dirty="0" smtClean="0"/>
                  <a:t>有效数字位</a:t>
                </a:r>
                <a:r>
                  <a:rPr lang="en-US" altLang="zh-CN" dirty="0" smtClean="0"/>
                  <a:t>M</a:t>
                </a:r>
                <a:r>
                  <a:rPr lang="zh-CN" altLang="en-US" dirty="0" smtClean="0"/>
                  <a:t>：是二进制的小数部分。也称尾数、小数。</a:t>
                </a:r>
                <a:endParaRPr lang="en-US" altLang="zh-CN" dirty="0" smtClean="0"/>
              </a:p>
              <a:p>
                <a:pPr fontAlgn="auto">
                  <a:lnSpc>
                    <a:spcPct val="150000"/>
                  </a:lnSpc>
                </a:pPr>
                <a:r>
                  <a:rPr lang="zh-CN" altLang="en-US" dirty="0" smtClean="0"/>
                  <a:t>三者之间的关系：</a:t>
                </a:r>
                <a:endParaRPr lang="en-US" altLang="zh-CN" dirty="0" smtClean="0"/>
              </a:p>
              <a:p>
                <a:pPr fontAlgn="auto">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𝑆</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𝐸</m:t>
                          </m:r>
                        </m:sup>
                      </m:sSup>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781396" y="1656771"/>
                <a:ext cx="9518073" cy="4347537"/>
              </a:xfrm>
              <a:prstGeom prst="rect">
                <a:avLst/>
              </a:prstGeom>
              <a:blipFill>
                <a:blip r:embed="rId2"/>
                <a:stretch>
                  <a:fillRect l="-512"/>
                </a:stretch>
              </a:blipFill>
            </p:spPr>
            <p:txBody>
              <a:bodyPr/>
              <a:lstStyle/>
              <a:p>
                <a:r>
                  <a:rPr lang="zh-CN" altLang="en-US">
                    <a:noFill/>
                  </a:rPr>
                  <a:t> </a:t>
                </a:r>
              </a:p>
            </p:txBody>
          </p:sp>
        </mc:Fallback>
      </mc:AlternateContent>
      <p:sp>
        <p:nvSpPr>
          <p:cNvPr id="6" name="文本框 5"/>
          <p:cNvSpPr txBox="1"/>
          <p:nvPr/>
        </p:nvSpPr>
        <p:spPr>
          <a:xfrm>
            <a:off x="683785" y="1082068"/>
            <a:ext cx="1554480" cy="368300"/>
          </a:xfrm>
          <a:prstGeom prst="rect">
            <a:avLst/>
          </a:prstGeom>
          <a:noFill/>
        </p:spPr>
        <p:txBody>
          <a:bodyPr wrap="none" rtlCol="0">
            <a:spAutoFit/>
          </a:bodyPr>
          <a:lstStyle/>
          <a:p>
            <a:pPr algn="l"/>
            <a:r>
              <a:rPr lang="zh-CN" altLang="en-US" dirty="0" smtClean="0">
                <a:sym typeface="+mn-ea"/>
              </a:rPr>
              <a:t>五、数制与数</a:t>
            </a:r>
          </a:p>
        </p:txBody>
      </p:sp>
    </p:spTree>
    <p:extLst>
      <p:ext uri="{BB962C8B-B14F-4D97-AF65-F5344CB8AC3E}">
        <p14:creationId xmlns:p14="http://schemas.microsoft.com/office/powerpoint/2010/main" val="4089183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452494646"/>
              </p:ext>
            </p:extLst>
          </p:nvPr>
        </p:nvGraphicFramePr>
        <p:xfrm>
          <a:off x="1839508" y="2371005"/>
          <a:ext cx="8127999" cy="370840"/>
        </p:xfrm>
        <a:graphic>
          <a:graphicData uri="http://schemas.openxmlformats.org/drawingml/2006/table">
            <a:tbl>
              <a:tblPr firstRow="1" bandRow="1">
                <a:tableStyleId>{5940675A-B579-460E-94D1-54222C63F5DA}</a:tableStyleId>
              </a:tblPr>
              <a:tblGrid>
                <a:gridCol w="912005">
                  <a:extLst>
                    <a:ext uri="{9D8B030D-6E8A-4147-A177-3AD203B41FA5}">
                      <a16:colId xmlns:a16="http://schemas.microsoft.com/office/drawing/2014/main" val="188506521"/>
                    </a:ext>
                  </a:extLst>
                </a:gridCol>
                <a:gridCol w="2385752">
                  <a:extLst>
                    <a:ext uri="{9D8B030D-6E8A-4147-A177-3AD203B41FA5}">
                      <a16:colId xmlns:a16="http://schemas.microsoft.com/office/drawing/2014/main" val="1323889136"/>
                    </a:ext>
                  </a:extLst>
                </a:gridCol>
                <a:gridCol w="4830242">
                  <a:extLst>
                    <a:ext uri="{9D8B030D-6E8A-4147-A177-3AD203B41FA5}">
                      <a16:colId xmlns:a16="http://schemas.microsoft.com/office/drawing/2014/main" val="53304092"/>
                    </a:ext>
                  </a:extLst>
                </a:gridCol>
              </a:tblGrid>
              <a:tr h="370840">
                <a:tc>
                  <a:txBody>
                    <a:bodyPr/>
                    <a:lstStyle/>
                    <a:p>
                      <a:pPr algn="ctr"/>
                      <a:r>
                        <a:rPr lang="en-US" altLang="zh-CN" dirty="0" smtClean="0"/>
                        <a:t>S</a:t>
                      </a:r>
                      <a:endParaRPr lang="zh-CN" altLang="en-US" dirty="0"/>
                    </a:p>
                  </a:txBody>
                  <a:tcPr anchor="ctr"/>
                </a:tc>
                <a:tc>
                  <a:txBody>
                    <a:bodyPr/>
                    <a:lstStyle/>
                    <a:p>
                      <a:pPr algn="ctr"/>
                      <a:r>
                        <a:rPr lang="en-US" altLang="zh-CN" dirty="0" smtClean="0"/>
                        <a:t>E</a:t>
                      </a:r>
                      <a:endParaRPr lang="zh-CN" altLang="en-US" dirty="0"/>
                    </a:p>
                  </a:txBody>
                  <a:tcPr anchor="ctr"/>
                </a:tc>
                <a:tc>
                  <a:txBody>
                    <a:bodyPr/>
                    <a:lstStyle/>
                    <a:p>
                      <a:pPr algn="ctr"/>
                      <a:r>
                        <a:rPr lang="en-US" altLang="zh-CN" dirty="0" smtClean="0"/>
                        <a:t>M</a:t>
                      </a:r>
                      <a:endParaRPr lang="zh-CN" altLang="en-US" dirty="0"/>
                    </a:p>
                  </a:txBody>
                  <a:tcPr anchor="ctr"/>
                </a:tc>
                <a:extLst>
                  <a:ext uri="{0D108BD9-81ED-4DB2-BD59-A6C34878D82A}">
                    <a16:rowId xmlns:a16="http://schemas.microsoft.com/office/drawing/2014/main" val="1559631930"/>
                  </a:ext>
                </a:extLst>
              </a:tr>
            </a:tbl>
          </a:graphicData>
        </a:graphic>
      </p:graphicFrame>
      <p:sp>
        <p:nvSpPr>
          <p:cNvPr id="4" name="文本框 3"/>
          <p:cNvSpPr txBox="1"/>
          <p:nvPr/>
        </p:nvSpPr>
        <p:spPr>
          <a:xfrm>
            <a:off x="4508346" y="2821018"/>
            <a:ext cx="1736373" cy="261610"/>
          </a:xfrm>
          <a:prstGeom prst="rect">
            <a:avLst/>
          </a:prstGeom>
          <a:noFill/>
        </p:spPr>
        <p:txBody>
          <a:bodyPr wrap="none" rtlCol="0">
            <a:spAutoFit/>
          </a:bodyPr>
          <a:lstStyle/>
          <a:p>
            <a:r>
              <a:rPr lang="zh-CN" altLang="en-US" sz="1100" dirty="0" smtClean="0"/>
              <a:t>一个字长浮点数组成部分</a:t>
            </a:r>
            <a:endParaRPr lang="zh-CN" altLang="en-US" sz="1100" dirty="0"/>
          </a:p>
        </p:txBody>
      </p:sp>
      <p:sp>
        <p:nvSpPr>
          <p:cNvPr id="5" name="矩形 4"/>
          <p:cNvSpPr/>
          <p:nvPr/>
        </p:nvSpPr>
        <p:spPr>
          <a:xfrm>
            <a:off x="781396" y="1656771"/>
            <a:ext cx="9518073" cy="2169825"/>
          </a:xfrm>
          <a:prstGeom prst="rect">
            <a:avLst/>
          </a:prstGeom>
        </p:spPr>
        <p:txBody>
          <a:bodyPr wrap="square">
            <a:spAutoFit/>
          </a:bodyPr>
          <a:lstStyle/>
          <a:p>
            <a:pPr fontAlgn="auto">
              <a:lnSpc>
                <a:spcPct val="150000"/>
              </a:lnSpc>
            </a:pPr>
            <a:r>
              <a:rPr lang="zh-CN" altLang="en-US" dirty="0" smtClean="0"/>
              <a:t>（</a:t>
            </a:r>
            <a:r>
              <a:rPr lang="en-US" altLang="zh-CN" dirty="0" smtClean="0"/>
              <a:t>2</a:t>
            </a:r>
            <a:r>
              <a:rPr lang="zh-CN" altLang="en-US" dirty="0" smtClean="0"/>
              <a:t>）</a:t>
            </a:r>
            <a:r>
              <a:rPr lang="zh-CN" altLang="en-US" dirty="0"/>
              <a:t>浮点数的表示方法</a:t>
            </a:r>
            <a:r>
              <a:rPr lang="zh-CN" altLang="en-US" dirty="0" smtClean="0"/>
              <a:t>：</a:t>
            </a:r>
            <a:endParaRPr lang="en-US" altLang="zh-CN" dirty="0" smtClean="0"/>
          </a:p>
          <a:p>
            <a:pPr fontAlgn="auto">
              <a:lnSpc>
                <a:spcPct val="150000"/>
              </a:lnSpc>
            </a:pPr>
            <a:endParaRPr lang="en-US" altLang="zh-CN" dirty="0"/>
          </a:p>
          <a:p>
            <a:pPr fontAlgn="auto">
              <a:lnSpc>
                <a:spcPct val="150000"/>
              </a:lnSpc>
            </a:pPr>
            <a:endParaRPr lang="en-US" altLang="zh-CN" dirty="0" smtClean="0"/>
          </a:p>
          <a:p>
            <a:pPr fontAlgn="auto">
              <a:lnSpc>
                <a:spcPct val="150000"/>
              </a:lnSpc>
            </a:pPr>
            <a:endParaRPr lang="en-US" altLang="zh-CN" dirty="0"/>
          </a:p>
          <a:p>
            <a:pPr fontAlgn="auto">
              <a:lnSpc>
                <a:spcPct val="150000"/>
              </a:lnSpc>
            </a:pPr>
            <a:r>
              <a:rPr lang="zh-CN" altLang="en-US" dirty="0" smtClean="0"/>
              <a:t>对于不同精度的浮点数</a:t>
            </a:r>
            <a:r>
              <a:rPr lang="en-US" altLang="zh-CN" dirty="0" smtClean="0"/>
              <a:t>E</a:t>
            </a:r>
            <a:r>
              <a:rPr lang="zh-CN" altLang="en-US" dirty="0" smtClean="0"/>
              <a:t>和</a:t>
            </a:r>
            <a:r>
              <a:rPr lang="en-US" altLang="zh-CN" dirty="0" smtClean="0"/>
              <a:t>M</a:t>
            </a:r>
            <a:r>
              <a:rPr lang="zh-CN" altLang="en-US" dirty="0" smtClean="0"/>
              <a:t>的位数是不同的</a:t>
            </a:r>
            <a:endParaRPr lang="en-US" altLang="zh-CN" dirty="0" smtClean="0"/>
          </a:p>
        </p:txBody>
      </p:sp>
      <p:sp>
        <p:nvSpPr>
          <p:cNvPr id="6" name="文本框 5"/>
          <p:cNvSpPr txBox="1"/>
          <p:nvPr/>
        </p:nvSpPr>
        <p:spPr>
          <a:xfrm>
            <a:off x="683785" y="1082068"/>
            <a:ext cx="1554480" cy="368300"/>
          </a:xfrm>
          <a:prstGeom prst="rect">
            <a:avLst/>
          </a:prstGeom>
          <a:noFill/>
        </p:spPr>
        <p:txBody>
          <a:bodyPr wrap="none" rtlCol="0">
            <a:spAutoFit/>
          </a:bodyPr>
          <a:lstStyle/>
          <a:p>
            <a:pPr algn="l"/>
            <a:r>
              <a:rPr lang="zh-CN" altLang="en-US" dirty="0" smtClean="0">
                <a:sym typeface="+mn-ea"/>
              </a:rPr>
              <a:t>五、数制与数</a:t>
            </a:r>
          </a:p>
        </p:txBody>
      </p:sp>
      <mc:AlternateContent xmlns:mc="http://schemas.openxmlformats.org/markup-compatibility/2006">
        <mc:Choice xmlns:a14="http://schemas.microsoft.com/office/drawing/2010/main" Requires="a14">
          <p:graphicFrame>
            <p:nvGraphicFramePr>
              <p:cNvPr id="7" name="表格 6"/>
              <p:cNvGraphicFramePr>
                <a:graphicFrameLocks noGrp="1"/>
              </p:cNvGraphicFramePr>
              <p:nvPr>
                <p:extLst>
                  <p:ext uri="{D42A27DB-BD31-4B8C-83A1-F6EECF244321}">
                    <p14:modId xmlns:p14="http://schemas.microsoft.com/office/powerpoint/2010/main" val="1301504609"/>
                  </p:ext>
                </p:extLst>
              </p:nvPr>
            </p:nvGraphicFramePr>
            <p:xfrm>
              <a:off x="1558175" y="3905769"/>
              <a:ext cx="8192655" cy="2494280"/>
            </p:xfrm>
            <a:graphic>
              <a:graphicData uri="http://schemas.openxmlformats.org/drawingml/2006/table">
                <a:tbl>
                  <a:tblPr firstRow="1" bandRow="1">
                    <a:tableStyleId>{5940675A-B579-460E-94D1-54222C63F5DA}</a:tableStyleId>
                  </a:tblPr>
                  <a:tblGrid>
                    <a:gridCol w="1924857">
                      <a:extLst>
                        <a:ext uri="{9D8B030D-6E8A-4147-A177-3AD203B41FA5}">
                          <a16:colId xmlns:a16="http://schemas.microsoft.com/office/drawing/2014/main" val="1129882699"/>
                        </a:ext>
                      </a:extLst>
                    </a:gridCol>
                    <a:gridCol w="2003368">
                      <a:extLst>
                        <a:ext uri="{9D8B030D-6E8A-4147-A177-3AD203B41FA5}">
                          <a16:colId xmlns:a16="http://schemas.microsoft.com/office/drawing/2014/main" val="1198920824"/>
                        </a:ext>
                      </a:extLst>
                    </a:gridCol>
                    <a:gridCol w="1795549">
                      <a:extLst>
                        <a:ext uri="{9D8B030D-6E8A-4147-A177-3AD203B41FA5}">
                          <a16:colId xmlns:a16="http://schemas.microsoft.com/office/drawing/2014/main" val="2503135598"/>
                        </a:ext>
                      </a:extLst>
                    </a:gridCol>
                    <a:gridCol w="2468881">
                      <a:extLst>
                        <a:ext uri="{9D8B030D-6E8A-4147-A177-3AD203B41FA5}">
                          <a16:colId xmlns:a16="http://schemas.microsoft.com/office/drawing/2014/main" val="3331258167"/>
                        </a:ext>
                      </a:extLst>
                    </a:gridCol>
                  </a:tblGrid>
                  <a:tr h="370840">
                    <a:tc>
                      <a:txBody>
                        <a:bodyPr/>
                        <a:lstStyle/>
                        <a:p>
                          <a:pPr algn="ctr"/>
                          <a:endParaRPr lang="zh-CN" altLang="en-US" dirty="0"/>
                        </a:p>
                      </a:txBody>
                      <a:tcPr anchor="ctr"/>
                    </a:tc>
                    <a:tc>
                      <a:txBody>
                        <a:bodyPr/>
                        <a:lstStyle/>
                        <a:p>
                          <a:pPr algn="ctr"/>
                          <a:r>
                            <a:rPr lang="zh-CN" altLang="en-US" dirty="0" smtClean="0"/>
                            <a:t>单精度</a:t>
                          </a:r>
                          <a:endParaRPr lang="zh-CN" altLang="en-US" dirty="0"/>
                        </a:p>
                      </a:txBody>
                      <a:tcPr anchor="ctr"/>
                    </a:tc>
                    <a:tc>
                      <a:txBody>
                        <a:bodyPr/>
                        <a:lstStyle/>
                        <a:p>
                          <a:pPr algn="ctr"/>
                          <a:r>
                            <a:rPr lang="zh-CN" altLang="en-US" dirty="0" smtClean="0"/>
                            <a:t>双精度</a:t>
                          </a:r>
                          <a:endParaRPr lang="zh-CN" altLang="en-US" dirty="0"/>
                        </a:p>
                      </a:txBody>
                      <a:tcPr anchor="ctr"/>
                    </a:tc>
                    <a:tc>
                      <a:txBody>
                        <a:bodyPr/>
                        <a:lstStyle/>
                        <a:p>
                          <a:pPr algn="ctr"/>
                          <a:r>
                            <a:rPr lang="zh-CN" altLang="en-US" dirty="0" smtClean="0"/>
                            <a:t>扩展双精度</a:t>
                          </a:r>
                          <a:endParaRPr lang="en-US" altLang="zh-CN" dirty="0" smtClean="0"/>
                        </a:p>
                        <a:p>
                          <a:pPr algn="ctr"/>
                          <a:r>
                            <a:rPr lang="en-US" altLang="zh-CN" dirty="0" smtClean="0"/>
                            <a:t>Intel x86</a:t>
                          </a:r>
                          <a:endParaRPr lang="zh-CN" altLang="en-US" dirty="0"/>
                        </a:p>
                      </a:txBody>
                      <a:tcPr anchor="ctr"/>
                    </a:tc>
                    <a:extLst>
                      <a:ext uri="{0D108BD9-81ED-4DB2-BD59-A6C34878D82A}">
                        <a16:rowId xmlns:a16="http://schemas.microsoft.com/office/drawing/2014/main" val="951302222"/>
                      </a:ext>
                    </a:extLst>
                  </a:tr>
                  <a:tr h="370840">
                    <a:tc>
                      <a:txBody>
                        <a:bodyPr/>
                        <a:lstStyle/>
                        <a:p>
                          <a:r>
                            <a:rPr lang="zh-CN" altLang="en-US" dirty="0" smtClean="0"/>
                            <a:t>存储宽度</a:t>
                          </a:r>
                          <a:endParaRPr lang="zh-CN" altLang="en-US" dirty="0"/>
                        </a:p>
                      </a:txBody>
                      <a:tcPr/>
                    </a:tc>
                    <a:tc>
                      <a:txBody>
                        <a:bodyPr/>
                        <a:lstStyle/>
                        <a:p>
                          <a:pPr algn="ctr"/>
                          <a:r>
                            <a:rPr lang="en-US" altLang="zh-CN" dirty="0" smtClean="0"/>
                            <a:t>32</a:t>
                          </a:r>
                          <a:endParaRPr lang="zh-CN" altLang="en-US" dirty="0"/>
                        </a:p>
                      </a:txBody>
                      <a:tcPr/>
                    </a:tc>
                    <a:tc>
                      <a:txBody>
                        <a:bodyPr/>
                        <a:lstStyle/>
                        <a:p>
                          <a:pPr algn="ctr"/>
                          <a:r>
                            <a:rPr lang="en-US" altLang="zh-CN" dirty="0" smtClean="0"/>
                            <a:t>64</a:t>
                          </a:r>
                          <a:endParaRPr lang="zh-CN" altLang="en-US" dirty="0"/>
                        </a:p>
                      </a:txBody>
                      <a:tcPr/>
                    </a:tc>
                    <a:tc>
                      <a:txBody>
                        <a:bodyPr/>
                        <a:lstStyle/>
                        <a:p>
                          <a:pPr algn="ctr"/>
                          <a:r>
                            <a:rPr lang="en-US" altLang="zh-CN" dirty="0" smtClean="0"/>
                            <a:t>80</a:t>
                          </a:r>
                          <a:endParaRPr lang="zh-CN" altLang="en-US" dirty="0"/>
                        </a:p>
                      </a:txBody>
                      <a:tcPr/>
                    </a:tc>
                    <a:extLst>
                      <a:ext uri="{0D108BD9-81ED-4DB2-BD59-A6C34878D82A}">
                        <a16:rowId xmlns:a16="http://schemas.microsoft.com/office/drawing/2014/main" val="1185892678"/>
                      </a:ext>
                    </a:extLst>
                  </a:tr>
                  <a:tr h="370840">
                    <a:tc>
                      <a:txBody>
                        <a:bodyPr/>
                        <a:lstStyle/>
                        <a:p>
                          <a:r>
                            <a:rPr lang="zh-CN" altLang="en-US" dirty="0" smtClean="0"/>
                            <a:t>符号位</a:t>
                          </a:r>
                          <a:r>
                            <a:rPr lang="en-US" altLang="zh-CN" dirty="0" smtClean="0"/>
                            <a:t>S</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val="745249894"/>
                      </a:ext>
                    </a:extLst>
                  </a:tr>
                  <a:tr h="370840">
                    <a:tc>
                      <a:txBody>
                        <a:bodyPr/>
                        <a:lstStyle/>
                        <a:p>
                          <a:r>
                            <a:rPr lang="zh-CN" altLang="en-US" dirty="0" smtClean="0"/>
                            <a:t>有效数字位</a:t>
                          </a:r>
                          <a:r>
                            <a:rPr lang="en-US" altLang="zh-CN" dirty="0" smtClean="0"/>
                            <a:t>M</a:t>
                          </a:r>
                          <a:endParaRPr lang="zh-CN" altLang="en-US" dirty="0"/>
                        </a:p>
                      </a:txBody>
                      <a:tcPr/>
                    </a:tc>
                    <a:tc>
                      <a:txBody>
                        <a:bodyPr/>
                        <a:lstStyle/>
                        <a:p>
                          <a:pPr algn="ctr"/>
                          <a:r>
                            <a:rPr lang="en-US" altLang="zh-CN" dirty="0" smtClean="0"/>
                            <a:t>23</a:t>
                          </a:r>
                          <a:endParaRPr lang="zh-CN" altLang="en-US" dirty="0"/>
                        </a:p>
                      </a:txBody>
                      <a:tcPr/>
                    </a:tc>
                    <a:tc>
                      <a:txBody>
                        <a:bodyPr/>
                        <a:lstStyle/>
                        <a:p>
                          <a:pPr algn="ctr"/>
                          <a:r>
                            <a:rPr lang="en-US" altLang="zh-CN" dirty="0" smtClean="0"/>
                            <a:t>52</a:t>
                          </a:r>
                          <a:endParaRPr lang="zh-CN" altLang="en-US" dirty="0"/>
                        </a:p>
                      </a:txBody>
                      <a:tcPr/>
                    </a:tc>
                    <a:tc>
                      <a:txBody>
                        <a:bodyPr/>
                        <a:lstStyle/>
                        <a:p>
                          <a:pPr algn="ctr"/>
                          <a:r>
                            <a:rPr lang="en-US" altLang="zh-CN" dirty="0" smtClean="0"/>
                            <a:t>64</a:t>
                          </a:r>
                          <a:endParaRPr lang="zh-CN" altLang="en-US" dirty="0"/>
                        </a:p>
                      </a:txBody>
                      <a:tcPr/>
                    </a:tc>
                    <a:extLst>
                      <a:ext uri="{0D108BD9-81ED-4DB2-BD59-A6C34878D82A}">
                        <a16:rowId xmlns:a16="http://schemas.microsoft.com/office/drawing/2014/main" val="2279317355"/>
                      </a:ext>
                    </a:extLst>
                  </a:tr>
                  <a:tr h="370840">
                    <a:tc>
                      <a:txBody>
                        <a:bodyPr/>
                        <a:lstStyle/>
                        <a:p>
                          <a:r>
                            <a:rPr lang="zh-CN" altLang="en-US" dirty="0" smtClean="0"/>
                            <a:t>指数为</a:t>
                          </a:r>
                          <a:r>
                            <a:rPr lang="en-US" altLang="zh-CN" dirty="0" smtClean="0"/>
                            <a:t>E</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15</a:t>
                          </a:r>
                          <a:endParaRPr lang="zh-CN" altLang="en-US" dirty="0"/>
                        </a:p>
                      </a:txBody>
                      <a:tcPr/>
                    </a:tc>
                    <a:extLst>
                      <a:ext uri="{0D108BD9-81ED-4DB2-BD59-A6C34878D82A}">
                        <a16:rowId xmlns:a16="http://schemas.microsoft.com/office/drawing/2014/main" val="3884382806"/>
                      </a:ext>
                    </a:extLst>
                  </a:tr>
                  <a:tr h="370840">
                    <a:tc>
                      <a:txBody>
                        <a:bodyPr/>
                        <a:lstStyle/>
                        <a:p>
                          <a:r>
                            <a:rPr lang="zh-CN" altLang="en-US" dirty="0" smtClean="0"/>
                            <a:t>偏移值</a:t>
                          </a:r>
                          <a:r>
                            <a:rPr lang="en-US" altLang="zh-CN" dirty="0" smtClean="0"/>
                            <a:t>Bias</a:t>
                          </a:r>
                          <a:endParaRPr lang="zh-CN" altLang="en-US" dirty="0"/>
                        </a:p>
                      </a:txBody>
                      <a:tcPr/>
                    </a:tc>
                    <a:tc>
                      <a:txBody>
                        <a:bodyPr/>
                        <a:lstStyle/>
                        <a:p>
                          <a:pPr algn="ct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7</m:t>
                                  </m:r>
                                </m:sup>
                              </m:sSup>
                            </m:oMath>
                          </a14:m>
                          <a:r>
                            <a:rPr lang="en-US" altLang="zh-CN" dirty="0" smtClean="0"/>
                            <a:t>-1</a:t>
                          </a:r>
                          <a:endParaRPr lang="zh-CN" altLang="en-US" dirty="0"/>
                        </a:p>
                      </a:txBody>
                      <a:tcPr/>
                    </a:tc>
                    <a:tc>
                      <a:txBody>
                        <a:bodyPr/>
                        <a:lstStyle/>
                        <a:p>
                          <a:pPr algn="ct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10</m:t>
                                  </m:r>
                                </m:sup>
                              </m:sSup>
                            </m:oMath>
                          </a14:m>
                          <a:r>
                            <a:rPr lang="en-US" altLang="zh-CN" dirty="0" smtClean="0"/>
                            <a:t>-1</a:t>
                          </a:r>
                          <a:endParaRPr lang="zh-CN" altLang="en-US" dirty="0"/>
                        </a:p>
                      </a:txBody>
                      <a:tcPr/>
                    </a:tc>
                    <a:tc>
                      <a:txBody>
                        <a:bodyPr/>
                        <a:lstStyle/>
                        <a:p>
                          <a:pPr algn="ct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14</m:t>
                                  </m:r>
                                </m:sup>
                              </m:sSup>
                            </m:oMath>
                          </a14:m>
                          <a:r>
                            <a:rPr lang="en-US" altLang="zh-CN" dirty="0" smtClean="0"/>
                            <a:t>-1</a:t>
                          </a:r>
                          <a:endParaRPr lang="zh-CN" altLang="en-US" dirty="0"/>
                        </a:p>
                      </a:txBody>
                      <a:tcPr/>
                    </a:tc>
                    <a:extLst>
                      <a:ext uri="{0D108BD9-81ED-4DB2-BD59-A6C34878D82A}">
                        <a16:rowId xmlns:a16="http://schemas.microsoft.com/office/drawing/2014/main" val="3187471344"/>
                      </a:ext>
                    </a:extLst>
                  </a:tr>
                </a:tbl>
              </a:graphicData>
            </a:graphic>
          </p:graphicFrame>
        </mc:Choice>
        <mc:Fallback>
          <p:graphicFrame>
            <p:nvGraphicFramePr>
              <p:cNvPr id="7" name="表格 6"/>
              <p:cNvGraphicFramePr>
                <a:graphicFrameLocks noGrp="1"/>
              </p:cNvGraphicFramePr>
              <p:nvPr>
                <p:extLst>
                  <p:ext uri="{D42A27DB-BD31-4B8C-83A1-F6EECF244321}">
                    <p14:modId xmlns:p14="http://schemas.microsoft.com/office/powerpoint/2010/main" val="1301504609"/>
                  </p:ext>
                </p:extLst>
              </p:nvPr>
            </p:nvGraphicFramePr>
            <p:xfrm>
              <a:off x="1558175" y="3905769"/>
              <a:ext cx="8192655" cy="2494280"/>
            </p:xfrm>
            <a:graphic>
              <a:graphicData uri="http://schemas.openxmlformats.org/drawingml/2006/table">
                <a:tbl>
                  <a:tblPr firstRow="1" bandRow="1">
                    <a:tableStyleId>{5940675A-B579-460E-94D1-54222C63F5DA}</a:tableStyleId>
                  </a:tblPr>
                  <a:tblGrid>
                    <a:gridCol w="1924857">
                      <a:extLst>
                        <a:ext uri="{9D8B030D-6E8A-4147-A177-3AD203B41FA5}">
                          <a16:colId xmlns:a16="http://schemas.microsoft.com/office/drawing/2014/main" val="1129882699"/>
                        </a:ext>
                      </a:extLst>
                    </a:gridCol>
                    <a:gridCol w="2003368">
                      <a:extLst>
                        <a:ext uri="{9D8B030D-6E8A-4147-A177-3AD203B41FA5}">
                          <a16:colId xmlns:a16="http://schemas.microsoft.com/office/drawing/2014/main" val="1198920824"/>
                        </a:ext>
                      </a:extLst>
                    </a:gridCol>
                    <a:gridCol w="1795549">
                      <a:extLst>
                        <a:ext uri="{9D8B030D-6E8A-4147-A177-3AD203B41FA5}">
                          <a16:colId xmlns:a16="http://schemas.microsoft.com/office/drawing/2014/main" val="2503135598"/>
                        </a:ext>
                      </a:extLst>
                    </a:gridCol>
                    <a:gridCol w="2468881">
                      <a:extLst>
                        <a:ext uri="{9D8B030D-6E8A-4147-A177-3AD203B41FA5}">
                          <a16:colId xmlns:a16="http://schemas.microsoft.com/office/drawing/2014/main" val="3331258167"/>
                        </a:ext>
                      </a:extLst>
                    </a:gridCol>
                  </a:tblGrid>
                  <a:tr h="640080">
                    <a:tc>
                      <a:txBody>
                        <a:bodyPr/>
                        <a:lstStyle/>
                        <a:p>
                          <a:pPr algn="ctr"/>
                          <a:endParaRPr lang="zh-CN" altLang="en-US" dirty="0"/>
                        </a:p>
                      </a:txBody>
                      <a:tcPr anchor="ctr"/>
                    </a:tc>
                    <a:tc>
                      <a:txBody>
                        <a:bodyPr/>
                        <a:lstStyle/>
                        <a:p>
                          <a:pPr algn="ctr"/>
                          <a:r>
                            <a:rPr lang="zh-CN" altLang="en-US" dirty="0" smtClean="0"/>
                            <a:t>单精度</a:t>
                          </a:r>
                          <a:endParaRPr lang="zh-CN" altLang="en-US" dirty="0"/>
                        </a:p>
                      </a:txBody>
                      <a:tcPr anchor="ctr"/>
                    </a:tc>
                    <a:tc>
                      <a:txBody>
                        <a:bodyPr/>
                        <a:lstStyle/>
                        <a:p>
                          <a:pPr algn="ctr"/>
                          <a:r>
                            <a:rPr lang="zh-CN" altLang="en-US" dirty="0" smtClean="0"/>
                            <a:t>双精度</a:t>
                          </a:r>
                          <a:endParaRPr lang="zh-CN" altLang="en-US" dirty="0"/>
                        </a:p>
                      </a:txBody>
                      <a:tcPr anchor="ctr"/>
                    </a:tc>
                    <a:tc>
                      <a:txBody>
                        <a:bodyPr/>
                        <a:lstStyle/>
                        <a:p>
                          <a:pPr algn="ctr"/>
                          <a:r>
                            <a:rPr lang="zh-CN" altLang="en-US" dirty="0" smtClean="0"/>
                            <a:t>扩展双精度</a:t>
                          </a:r>
                          <a:endParaRPr lang="en-US" altLang="zh-CN" dirty="0" smtClean="0"/>
                        </a:p>
                        <a:p>
                          <a:pPr algn="ctr"/>
                          <a:r>
                            <a:rPr lang="en-US" altLang="zh-CN" dirty="0" smtClean="0"/>
                            <a:t>Intel x86</a:t>
                          </a:r>
                          <a:endParaRPr lang="zh-CN" altLang="en-US" dirty="0"/>
                        </a:p>
                      </a:txBody>
                      <a:tcPr anchor="ctr"/>
                    </a:tc>
                    <a:extLst>
                      <a:ext uri="{0D108BD9-81ED-4DB2-BD59-A6C34878D82A}">
                        <a16:rowId xmlns:a16="http://schemas.microsoft.com/office/drawing/2014/main" val="951302222"/>
                      </a:ext>
                    </a:extLst>
                  </a:tr>
                  <a:tr h="370840">
                    <a:tc>
                      <a:txBody>
                        <a:bodyPr/>
                        <a:lstStyle/>
                        <a:p>
                          <a:r>
                            <a:rPr lang="zh-CN" altLang="en-US" dirty="0" smtClean="0"/>
                            <a:t>存储宽度</a:t>
                          </a:r>
                          <a:endParaRPr lang="zh-CN" altLang="en-US" dirty="0"/>
                        </a:p>
                      </a:txBody>
                      <a:tcPr/>
                    </a:tc>
                    <a:tc>
                      <a:txBody>
                        <a:bodyPr/>
                        <a:lstStyle/>
                        <a:p>
                          <a:pPr algn="ctr"/>
                          <a:r>
                            <a:rPr lang="en-US" altLang="zh-CN" dirty="0" smtClean="0"/>
                            <a:t>32</a:t>
                          </a:r>
                          <a:endParaRPr lang="zh-CN" altLang="en-US" dirty="0"/>
                        </a:p>
                      </a:txBody>
                      <a:tcPr/>
                    </a:tc>
                    <a:tc>
                      <a:txBody>
                        <a:bodyPr/>
                        <a:lstStyle/>
                        <a:p>
                          <a:pPr algn="ctr"/>
                          <a:r>
                            <a:rPr lang="en-US" altLang="zh-CN" dirty="0" smtClean="0"/>
                            <a:t>64</a:t>
                          </a:r>
                          <a:endParaRPr lang="zh-CN" altLang="en-US" dirty="0"/>
                        </a:p>
                      </a:txBody>
                      <a:tcPr/>
                    </a:tc>
                    <a:tc>
                      <a:txBody>
                        <a:bodyPr/>
                        <a:lstStyle/>
                        <a:p>
                          <a:pPr algn="ctr"/>
                          <a:r>
                            <a:rPr lang="en-US" altLang="zh-CN" dirty="0" smtClean="0"/>
                            <a:t>80</a:t>
                          </a:r>
                          <a:endParaRPr lang="zh-CN" altLang="en-US" dirty="0"/>
                        </a:p>
                      </a:txBody>
                      <a:tcPr/>
                    </a:tc>
                    <a:extLst>
                      <a:ext uri="{0D108BD9-81ED-4DB2-BD59-A6C34878D82A}">
                        <a16:rowId xmlns:a16="http://schemas.microsoft.com/office/drawing/2014/main" val="1185892678"/>
                      </a:ext>
                    </a:extLst>
                  </a:tr>
                  <a:tr h="370840">
                    <a:tc>
                      <a:txBody>
                        <a:bodyPr/>
                        <a:lstStyle/>
                        <a:p>
                          <a:r>
                            <a:rPr lang="zh-CN" altLang="en-US" dirty="0" smtClean="0"/>
                            <a:t>符号位</a:t>
                          </a:r>
                          <a:r>
                            <a:rPr lang="en-US" altLang="zh-CN" dirty="0" smtClean="0"/>
                            <a:t>S</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val="745249894"/>
                      </a:ext>
                    </a:extLst>
                  </a:tr>
                  <a:tr h="370840">
                    <a:tc>
                      <a:txBody>
                        <a:bodyPr/>
                        <a:lstStyle/>
                        <a:p>
                          <a:r>
                            <a:rPr lang="zh-CN" altLang="en-US" dirty="0" smtClean="0"/>
                            <a:t>有效数字位</a:t>
                          </a:r>
                          <a:r>
                            <a:rPr lang="en-US" altLang="zh-CN" dirty="0" smtClean="0"/>
                            <a:t>M</a:t>
                          </a:r>
                          <a:endParaRPr lang="zh-CN" altLang="en-US" dirty="0"/>
                        </a:p>
                      </a:txBody>
                      <a:tcPr/>
                    </a:tc>
                    <a:tc>
                      <a:txBody>
                        <a:bodyPr/>
                        <a:lstStyle/>
                        <a:p>
                          <a:pPr algn="ctr"/>
                          <a:r>
                            <a:rPr lang="en-US" altLang="zh-CN" dirty="0" smtClean="0"/>
                            <a:t>23</a:t>
                          </a:r>
                          <a:endParaRPr lang="zh-CN" altLang="en-US" dirty="0"/>
                        </a:p>
                      </a:txBody>
                      <a:tcPr/>
                    </a:tc>
                    <a:tc>
                      <a:txBody>
                        <a:bodyPr/>
                        <a:lstStyle/>
                        <a:p>
                          <a:pPr algn="ctr"/>
                          <a:r>
                            <a:rPr lang="en-US" altLang="zh-CN" dirty="0" smtClean="0"/>
                            <a:t>52</a:t>
                          </a:r>
                          <a:endParaRPr lang="zh-CN" altLang="en-US" dirty="0"/>
                        </a:p>
                      </a:txBody>
                      <a:tcPr/>
                    </a:tc>
                    <a:tc>
                      <a:txBody>
                        <a:bodyPr/>
                        <a:lstStyle/>
                        <a:p>
                          <a:pPr algn="ctr"/>
                          <a:r>
                            <a:rPr lang="en-US" altLang="zh-CN" dirty="0" smtClean="0"/>
                            <a:t>64</a:t>
                          </a:r>
                          <a:endParaRPr lang="zh-CN" altLang="en-US" dirty="0"/>
                        </a:p>
                      </a:txBody>
                      <a:tcPr/>
                    </a:tc>
                    <a:extLst>
                      <a:ext uri="{0D108BD9-81ED-4DB2-BD59-A6C34878D82A}">
                        <a16:rowId xmlns:a16="http://schemas.microsoft.com/office/drawing/2014/main" val="2279317355"/>
                      </a:ext>
                    </a:extLst>
                  </a:tr>
                  <a:tr h="370840">
                    <a:tc>
                      <a:txBody>
                        <a:bodyPr/>
                        <a:lstStyle/>
                        <a:p>
                          <a:r>
                            <a:rPr lang="zh-CN" altLang="en-US" dirty="0" smtClean="0"/>
                            <a:t>指数为</a:t>
                          </a:r>
                          <a:r>
                            <a:rPr lang="en-US" altLang="zh-CN" dirty="0" smtClean="0"/>
                            <a:t>E</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15</a:t>
                          </a:r>
                          <a:endParaRPr lang="zh-CN" altLang="en-US" dirty="0"/>
                        </a:p>
                      </a:txBody>
                      <a:tcPr/>
                    </a:tc>
                    <a:extLst>
                      <a:ext uri="{0D108BD9-81ED-4DB2-BD59-A6C34878D82A}">
                        <a16:rowId xmlns:a16="http://schemas.microsoft.com/office/drawing/2014/main" val="3884382806"/>
                      </a:ext>
                    </a:extLst>
                  </a:tr>
                  <a:tr h="370840">
                    <a:tc>
                      <a:txBody>
                        <a:bodyPr/>
                        <a:lstStyle/>
                        <a:p>
                          <a:r>
                            <a:rPr lang="zh-CN" altLang="en-US" dirty="0" smtClean="0"/>
                            <a:t>偏移值</a:t>
                          </a:r>
                          <a:r>
                            <a:rPr lang="en-US" altLang="zh-CN" dirty="0" smtClean="0"/>
                            <a:t>Bias</a:t>
                          </a:r>
                          <a:endParaRPr lang="zh-CN" altLang="en-US" dirty="0"/>
                        </a:p>
                      </a:txBody>
                      <a:tcPr/>
                    </a:tc>
                    <a:tc>
                      <a:txBody>
                        <a:bodyPr/>
                        <a:lstStyle/>
                        <a:p>
                          <a:endParaRPr lang="zh-CN"/>
                        </a:p>
                      </a:txBody>
                      <a:tcPr>
                        <a:blipFill>
                          <a:blip r:embed="rId2"/>
                          <a:stretch>
                            <a:fillRect l="-96353" t="-585246" r="-213374" b="-26230"/>
                          </a:stretch>
                        </a:blipFill>
                      </a:tcPr>
                    </a:tc>
                    <a:tc>
                      <a:txBody>
                        <a:bodyPr/>
                        <a:lstStyle/>
                        <a:p>
                          <a:endParaRPr lang="zh-CN"/>
                        </a:p>
                      </a:txBody>
                      <a:tcPr>
                        <a:blipFill>
                          <a:blip r:embed="rId2"/>
                          <a:stretch>
                            <a:fillRect l="-218983" t="-585246" r="-137966" b="-26230"/>
                          </a:stretch>
                        </a:blipFill>
                      </a:tcPr>
                    </a:tc>
                    <a:tc>
                      <a:txBody>
                        <a:bodyPr/>
                        <a:lstStyle/>
                        <a:p>
                          <a:endParaRPr lang="zh-CN"/>
                        </a:p>
                      </a:txBody>
                      <a:tcPr>
                        <a:blipFill>
                          <a:blip r:embed="rId2"/>
                          <a:stretch>
                            <a:fillRect l="-232346" t="-585246" r="-494" b="-26230"/>
                          </a:stretch>
                        </a:blipFill>
                      </a:tcPr>
                    </a:tc>
                    <a:extLst>
                      <a:ext uri="{0D108BD9-81ED-4DB2-BD59-A6C34878D82A}">
                        <a16:rowId xmlns:a16="http://schemas.microsoft.com/office/drawing/2014/main" val="3187471344"/>
                      </a:ext>
                    </a:extLst>
                  </a:tr>
                </a:tbl>
              </a:graphicData>
            </a:graphic>
          </p:graphicFrame>
        </mc:Fallback>
      </mc:AlternateContent>
    </p:spTree>
    <p:extLst>
      <p:ext uri="{BB962C8B-B14F-4D97-AF65-F5344CB8AC3E}">
        <p14:creationId xmlns:p14="http://schemas.microsoft.com/office/powerpoint/2010/main" val="4178247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dirty="0"/>
          </a:p>
        </p:txBody>
      </p:sp>
      <mc:AlternateContent xmlns:mc="http://schemas.openxmlformats.org/markup-compatibility/2006">
        <mc:Choice xmlns:a14="http://schemas.microsoft.com/office/drawing/2010/main" Requires="a14">
          <p:sp>
            <p:nvSpPr>
              <p:cNvPr id="3" name="矩形 2"/>
              <p:cNvSpPr/>
              <p:nvPr/>
            </p:nvSpPr>
            <p:spPr>
              <a:xfrm>
                <a:off x="781396" y="1656771"/>
                <a:ext cx="9518073" cy="3000821"/>
              </a:xfrm>
              <a:prstGeom prst="rect">
                <a:avLst/>
              </a:prstGeom>
            </p:spPr>
            <p:txBody>
              <a:bodyPr wrap="square">
                <a:spAutoFit/>
              </a:bodyPr>
              <a:lstStyle/>
              <a:p>
                <a:pPr fontAlgn="auto">
                  <a:lnSpc>
                    <a:spcPct val="150000"/>
                  </a:lnSpc>
                </a:pPr>
                <a:r>
                  <a:rPr lang="zh-CN" altLang="en-US" dirty="0" smtClean="0"/>
                  <a:t>（</a:t>
                </a:r>
                <a:r>
                  <a:rPr lang="en-US" altLang="zh-CN" dirty="0" smtClean="0"/>
                  <a:t>2</a:t>
                </a:r>
                <a:r>
                  <a:rPr lang="zh-CN" altLang="en-US" dirty="0" smtClean="0"/>
                  <a:t>）</a:t>
                </a:r>
                <a:r>
                  <a:rPr lang="zh-CN" altLang="en-US" dirty="0"/>
                  <a:t>浮点数</a:t>
                </a:r>
                <a:r>
                  <a:rPr lang="zh-CN" altLang="en-US" dirty="0" smtClean="0"/>
                  <a:t>的机器数：</a:t>
                </a:r>
                <a:endParaRPr lang="en-US" altLang="zh-CN" dirty="0" smtClean="0"/>
              </a:p>
              <a:p>
                <a:pPr fontAlgn="auto">
                  <a:lnSpc>
                    <a:spcPct val="150000"/>
                  </a:lnSpc>
                </a:pPr>
                <a:endParaRPr lang="en-US" altLang="zh-CN" dirty="0"/>
              </a:p>
              <a:p>
                <a:pPr fontAlgn="auto">
                  <a:lnSpc>
                    <a:spcPct val="150000"/>
                  </a:lnSpc>
                </a:pPr>
                <a:endParaRPr lang="en-US" altLang="zh-CN" dirty="0" smtClean="0"/>
              </a:p>
              <a:p>
                <a:pPr fontAlgn="auto">
                  <a:lnSpc>
                    <a:spcPct val="150000"/>
                  </a:lnSpc>
                </a:pPr>
                <a:r>
                  <a:rPr lang="zh-CN" altLang="en-US" dirty="0" smtClean="0"/>
                  <a:t>其中：</a:t>
                </a:r>
                <a:endParaRPr lang="en-US" altLang="zh-CN" dirty="0" smtClean="0"/>
              </a:p>
              <a:p>
                <a:pPr indent="457200" fontAlgn="auto">
                  <a:lnSpc>
                    <a:spcPct val="150000"/>
                  </a:lnSpc>
                </a:pPr>
                <a:r>
                  <a:rPr lang="zh-CN" altLang="en-US" dirty="0" smtClean="0"/>
                  <a:t>符号位</a:t>
                </a:r>
                <a:r>
                  <a:rPr lang="en-US" altLang="zh-CN" dirty="0" smtClean="0"/>
                  <a:t>s</a:t>
                </a:r>
                <a:r>
                  <a:rPr lang="zh-CN" altLang="en-US" dirty="0" smtClean="0"/>
                  <a:t>：同</a:t>
                </a:r>
                <a:r>
                  <a:rPr lang="en-US" altLang="zh-CN" dirty="0" smtClean="0"/>
                  <a:t>S</a:t>
                </a:r>
              </a:p>
              <a:p>
                <a:pPr indent="457200" fontAlgn="auto">
                  <a:lnSpc>
                    <a:spcPct val="150000"/>
                  </a:lnSpc>
                </a:pPr>
                <a:r>
                  <a:rPr lang="zh-CN" altLang="en-US" dirty="0" smtClean="0"/>
                  <a:t>阶码</a:t>
                </a:r>
                <a:r>
                  <a:rPr lang="en-US" altLang="zh-CN" dirty="0" smtClean="0"/>
                  <a:t>e</a:t>
                </a:r>
                <a:r>
                  <a:rPr lang="zh-CN" altLang="en-US" dirty="0" smtClean="0"/>
                  <a:t>：</a:t>
                </a:r>
                <a14:m>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𝐵𝑖𝑎𝑠</m:t>
                    </m:r>
                  </m:oMath>
                </a14:m>
                <a:endParaRPr lang="en-US" altLang="zh-CN" dirty="0" smtClean="0"/>
              </a:p>
              <a:p>
                <a:pPr indent="457200" fontAlgn="auto">
                  <a:lnSpc>
                    <a:spcPct val="150000"/>
                  </a:lnSpc>
                </a:pPr>
                <a:r>
                  <a:rPr lang="zh-CN" altLang="en-US" dirty="0" smtClean="0"/>
                  <a:t>尾数</a:t>
                </a:r>
                <a:r>
                  <a:rPr lang="en-US" altLang="zh-CN" dirty="0" smtClean="0"/>
                  <a:t>f</a:t>
                </a:r>
                <a:r>
                  <a:rPr lang="zh-CN" altLang="en-US" dirty="0" smtClean="0"/>
                  <a:t>：为真值</a:t>
                </a:r>
                <a:endParaRPr lang="en-US" altLang="zh-CN" dirty="0"/>
              </a:p>
            </p:txBody>
          </p:sp>
        </mc:Choice>
        <mc:Fallback>
          <p:sp>
            <p:nvSpPr>
              <p:cNvPr id="3" name="矩形 2"/>
              <p:cNvSpPr>
                <a:spLocks noRot="1" noChangeAspect="1" noMove="1" noResize="1" noEditPoints="1" noAdjustHandles="1" noChangeArrowheads="1" noChangeShapeType="1" noTextEdit="1"/>
              </p:cNvSpPr>
              <p:nvPr/>
            </p:nvSpPr>
            <p:spPr>
              <a:xfrm>
                <a:off x="781396" y="1656771"/>
                <a:ext cx="9518073" cy="3000821"/>
              </a:xfrm>
              <a:prstGeom prst="rect">
                <a:avLst/>
              </a:prstGeom>
              <a:blipFill>
                <a:blip r:embed="rId2"/>
                <a:stretch>
                  <a:fillRect l="-512" b="-1016"/>
                </a:stretch>
              </a:blipFill>
            </p:spPr>
            <p:txBody>
              <a:bodyPr/>
              <a:lstStyle/>
              <a:p>
                <a:r>
                  <a:rPr lang="zh-CN" altLang="en-US">
                    <a:noFill/>
                  </a:rPr>
                  <a:t> </a:t>
                </a:r>
              </a:p>
            </p:txBody>
          </p:sp>
        </mc:Fallback>
      </mc:AlternateContent>
      <p:sp>
        <p:nvSpPr>
          <p:cNvPr id="4" name="文本框 3"/>
          <p:cNvSpPr txBox="1"/>
          <p:nvPr/>
        </p:nvSpPr>
        <p:spPr>
          <a:xfrm>
            <a:off x="683785" y="1082068"/>
            <a:ext cx="1554480" cy="368300"/>
          </a:xfrm>
          <a:prstGeom prst="rect">
            <a:avLst/>
          </a:prstGeom>
          <a:noFill/>
        </p:spPr>
        <p:txBody>
          <a:bodyPr wrap="none" rtlCol="0">
            <a:spAutoFit/>
          </a:bodyPr>
          <a:lstStyle/>
          <a:p>
            <a:pPr algn="l"/>
            <a:r>
              <a:rPr lang="zh-CN" altLang="en-US" dirty="0" smtClean="0">
                <a:sym typeface="+mn-ea"/>
              </a:rPr>
              <a:t>五、数制与数</a:t>
            </a:r>
          </a:p>
        </p:txBody>
      </p:sp>
      <p:graphicFrame>
        <p:nvGraphicFramePr>
          <p:cNvPr id="5" name="表格 4"/>
          <p:cNvGraphicFramePr>
            <a:graphicFrameLocks noGrp="1"/>
          </p:cNvGraphicFramePr>
          <p:nvPr>
            <p:extLst>
              <p:ext uri="{D42A27DB-BD31-4B8C-83A1-F6EECF244321}">
                <p14:modId xmlns:p14="http://schemas.microsoft.com/office/powerpoint/2010/main" val="197242113"/>
              </p:ext>
            </p:extLst>
          </p:nvPr>
        </p:nvGraphicFramePr>
        <p:xfrm>
          <a:off x="1839508" y="2371005"/>
          <a:ext cx="8127999" cy="370840"/>
        </p:xfrm>
        <a:graphic>
          <a:graphicData uri="http://schemas.openxmlformats.org/drawingml/2006/table">
            <a:tbl>
              <a:tblPr firstRow="1" bandRow="1">
                <a:tableStyleId>{5940675A-B579-460E-94D1-54222C63F5DA}</a:tableStyleId>
              </a:tblPr>
              <a:tblGrid>
                <a:gridCol w="912005">
                  <a:extLst>
                    <a:ext uri="{9D8B030D-6E8A-4147-A177-3AD203B41FA5}">
                      <a16:colId xmlns:a16="http://schemas.microsoft.com/office/drawing/2014/main" val="188506521"/>
                    </a:ext>
                  </a:extLst>
                </a:gridCol>
                <a:gridCol w="2385752">
                  <a:extLst>
                    <a:ext uri="{9D8B030D-6E8A-4147-A177-3AD203B41FA5}">
                      <a16:colId xmlns:a16="http://schemas.microsoft.com/office/drawing/2014/main" val="1323889136"/>
                    </a:ext>
                  </a:extLst>
                </a:gridCol>
                <a:gridCol w="4830242">
                  <a:extLst>
                    <a:ext uri="{9D8B030D-6E8A-4147-A177-3AD203B41FA5}">
                      <a16:colId xmlns:a16="http://schemas.microsoft.com/office/drawing/2014/main" val="53304092"/>
                    </a:ext>
                  </a:extLst>
                </a:gridCol>
              </a:tblGrid>
              <a:tr h="370840">
                <a:tc>
                  <a:txBody>
                    <a:bodyPr/>
                    <a:lstStyle/>
                    <a:p>
                      <a:pPr algn="ctr"/>
                      <a:r>
                        <a:rPr lang="en-US" altLang="zh-CN" dirty="0" smtClean="0"/>
                        <a:t>s</a:t>
                      </a:r>
                      <a:endParaRPr lang="zh-CN" altLang="en-US" dirty="0"/>
                    </a:p>
                  </a:txBody>
                  <a:tcPr anchor="ctr"/>
                </a:tc>
                <a:tc>
                  <a:txBody>
                    <a:bodyPr/>
                    <a:lstStyle/>
                    <a:p>
                      <a:pPr algn="ctr"/>
                      <a:r>
                        <a:rPr lang="en-US" altLang="zh-CN" dirty="0" smtClean="0"/>
                        <a:t>e</a:t>
                      </a:r>
                      <a:endParaRPr lang="zh-CN" altLang="en-US" dirty="0"/>
                    </a:p>
                  </a:txBody>
                  <a:tcPr anchor="ctr"/>
                </a:tc>
                <a:tc>
                  <a:txBody>
                    <a:bodyPr/>
                    <a:lstStyle/>
                    <a:p>
                      <a:pPr algn="ctr"/>
                      <a:r>
                        <a:rPr lang="en-US" altLang="zh-CN" dirty="0" smtClean="0"/>
                        <a:t>f</a:t>
                      </a:r>
                      <a:endParaRPr lang="zh-CN" altLang="en-US" dirty="0"/>
                    </a:p>
                  </a:txBody>
                  <a:tcPr anchor="ctr"/>
                </a:tc>
                <a:extLst>
                  <a:ext uri="{0D108BD9-81ED-4DB2-BD59-A6C34878D82A}">
                    <a16:rowId xmlns:a16="http://schemas.microsoft.com/office/drawing/2014/main" val="1559631930"/>
                  </a:ext>
                </a:extLst>
              </a:tr>
            </a:tbl>
          </a:graphicData>
        </a:graphic>
      </p:graphicFrame>
    </p:spTree>
    <p:extLst>
      <p:ext uri="{BB962C8B-B14F-4D97-AF65-F5344CB8AC3E}">
        <p14:creationId xmlns:p14="http://schemas.microsoft.com/office/powerpoint/2010/main" val="60822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文本框 3"/>
          <p:cNvSpPr txBox="1"/>
          <p:nvPr/>
        </p:nvSpPr>
        <p:spPr>
          <a:xfrm>
            <a:off x="4899025" y="1243965"/>
            <a:ext cx="1921510" cy="1014730"/>
          </a:xfrm>
          <a:prstGeom prst="rect">
            <a:avLst/>
          </a:prstGeom>
          <a:noFill/>
        </p:spPr>
        <p:txBody>
          <a:bodyPr wrap="none" rtlCol="0">
            <a:spAutoFit/>
          </a:bodyPr>
          <a:lstStyle/>
          <a:p>
            <a:r>
              <a:rPr lang="zh-CN" altLang="en-US" sz="6000" b="1" dirty="0">
                <a:solidFill>
                  <a:schemeClr val="tx1">
                    <a:lumMod val="75000"/>
                    <a:lumOff val="25000"/>
                  </a:schemeClr>
                </a:solidFill>
              </a:rPr>
              <a:t>目 录</a:t>
            </a:r>
          </a:p>
        </p:txBody>
      </p:sp>
      <p:sp>
        <p:nvSpPr>
          <p:cNvPr id="2" name="文本框 1"/>
          <p:cNvSpPr txBox="1"/>
          <p:nvPr/>
        </p:nvSpPr>
        <p:spPr>
          <a:xfrm>
            <a:off x="4079485" y="2660072"/>
            <a:ext cx="3560590" cy="584775"/>
          </a:xfrm>
          <a:prstGeom prst="rect">
            <a:avLst/>
          </a:prstGeom>
          <a:noFill/>
        </p:spPr>
        <p:txBody>
          <a:bodyPr wrap="none" rtlCol="0">
            <a:spAutoFit/>
          </a:bodyPr>
          <a:lstStyle/>
          <a:p>
            <a:r>
              <a:rPr lang="zh-CN" altLang="en-US" sz="3200" dirty="0" smtClean="0">
                <a:solidFill>
                  <a:schemeClr val="tx1">
                    <a:lumMod val="75000"/>
                    <a:lumOff val="25000"/>
                  </a:schemeClr>
                </a:solidFill>
              </a:rPr>
              <a:t>第一章 计算机基础</a:t>
            </a:r>
            <a:endParaRPr lang="en-US" altLang="zh-CN" sz="3200" dirty="0" smtClean="0">
              <a:solidFill>
                <a:schemeClr val="tx1">
                  <a:lumMod val="75000"/>
                  <a:lumOff val="25000"/>
                </a:schemeClr>
              </a:solidFill>
            </a:endParaRPr>
          </a:p>
        </p:txBody>
      </p:sp>
      <p:sp>
        <p:nvSpPr>
          <p:cNvPr id="5" name="文本框 4"/>
          <p:cNvSpPr txBox="1"/>
          <p:nvPr/>
        </p:nvSpPr>
        <p:spPr>
          <a:xfrm>
            <a:off x="4079485" y="3646224"/>
            <a:ext cx="3774440" cy="1198880"/>
          </a:xfrm>
          <a:prstGeom prst="rect">
            <a:avLst/>
          </a:prstGeom>
          <a:noFill/>
        </p:spPr>
        <p:txBody>
          <a:bodyPr wrap="none" rtlCol="0">
            <a:spAutoFit/>
          </a:bodyPr>
          <a:lstStyle>
            <a:defPPr>
              <a:defRPr lang="zh-CN"/>
            </a:defPPr>
            <a:lvl1pPr>
              <a:defRPr sz="3200">
                <a:solidFill>
                  <a:schemeClr val="tx1">
                    <a:lumMod val="75000"/>
                    <a:lumOff val="25000"/>
                  </a:schemeClr>
                </a:solidFill>
              </a:defRPr>
            </a:lvl1pPr>
          </a:lstStyle>
          <a:p>
            <a:pPr marL="514350" indent="-514350">
              <a:lnSpc>
                <a:spcPct val="150000"/>
              </a:lnSpc>
              <a:buFont typeface="+mj-ea"/>
              <a:buAutoNum type="ea1JpnChsDbPeriod" startAt="6"/>
            </a:pPr>
            <a:r>
              <a:rPr lang="en-US" altLang="zh-CN" sz="2400" dirty="0" smtClean="0"/>
              <a:t>8086/8088</a:t>
            </a:r>
            <a:r>
              <a:rPr lang="zh-CN" altLang="en-US" sz="2400" dirty="0" smtClean="0"/>
              <a:t>处理器结构</a:t>
            </a:r>
            <a:endParaRPr lang="en-US" altLang="zh-CN" sz="2400" dirty="0"/>
          </a:p>
          <a:p>
            <a:pPr marL="514350" indent="-514350">
              <a:lnSpc>
                <a:spcPct val="150000"/>
              </a:lnSpc>
              <a:buFont typeface="+mj-ea"/>
              <a:buAutoNum type="ea1JpnChsDbPeriod" startAt="6"/>
            </a:pPr>
            <a:r>
              <a:rPr lang="en-US" altLang="zh-CN" sz="2400" dirty="0" smtClean="0"/>
              <a:t>8086/8088</a:t>
            </a:r>
            <a:r>
              <a:rPr lang="zh-CN" altLang="en-US" sz="2400" dirty="0" smtClean="0"/>
              <a:t>指令系统</a:t>
            </a:r>
            <a:endParaRPr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rPr>
              <a:t>第一章 计算机基础</a:t>
            </a:r>
            <a:endParaRPr lang="en-US" altLang="zh-CN" dirty="0">
              <a:solidFill>
                <a:schemeClr val="tx1">
                  <a:lumMod val="75000"/>
                  <a:lumOff val="25000"/>
                </a:schemeClr>
              </a:solidFill>
            </a:endParaRPr>
          </a:p>
        </p:txBody>
      </p:sp>
      <p:sp>
        <p:nvSpPr>
          <p:cNvPr id="3" name="文本框 2"/>
          <p:cNvSpPr txBox="1"/>
          <p:nvPr/>
        </p:nvSpPr>
        <p:spPr>
          <a:xfrm>
            <a:off x="872837" y="1288472"/>
            <a:ext cx="2468880" cy="368300"/>
          </a:xfrm>
          <a:prstGeom prst="rect">
            <a:avLst/>
          </a:prstGeom>
          <a:noFill/>
        </p:spPr>
        <p:txBody>
          <a:bodyPr wrap="none" rtlCol="0">
            <a:spAutoFit/>
          </a:bodyPr>
          <a:lstStyle/>
          <a:p>
            <a:pPr algn="l"/>
            <a:r>
              <a:rPr lang="zh-CN" altLang="en-US" dirty="0" smtClean="0"/>
              <a:t>一、电子计算机</a:t>
            </a:r>
            <a:r>
              <a:rPr lang="zh-CN" altLang="en-US" dirty="0" smtClean="0">
                <a:sym typeface="+mn-ea"/>
              </a:rPr>
              <a:t>初代</a:t>
            </a:r>
            <a:r>
              <a:rPr lang="zh-CN" altLang="en-US" dirty="0" smtClean="0"/>
              <a:t>机</a:t>
            </a:r>
          </a:p>
        </p:txBody>
      </p:sp>
      <p:sp>
        <p:nvSpPr>
          <p:cNvPr id="4" name="文本框 3"/>
          <p:cNvSpPr txBox="1"/>
          <p:nvPr/>
        </p:nvSpPr>
        <p:spPr>
          <a:xfrm>
            <a:off x="1133475" y="1762298"/>
            <a:ext cx="10080394" cy="923330"/>
          </a:xfrm>
          <a:prstGeom prst="rect">
            <a:avLst/>
          </a:prstGeom>
          <a:noFill/>
        </p:spPr>
        <p:txBody>
          <a:bodyPr wrap="square" rtlCol="0">
            <a:spAutoFit/>
          </a:bodyPr>
          <a:lstStyle/>
          <a:p>
            <a:pPr indent="457200">
              <a:lnSpc>
                <a:spcPct val="150000"/>
              </a:lnSpc>
            </a:pPr>
            <a:r>
              <a:rPr lang="zh-CN" altLang="en-US" dirty="0" smtClean="0"/>
              <a:t>世界第一台电子计算机 </a:t>
            </a:r>
            <a:r>
              <a:rPr lang="en-US" altLang="zh-CN" dirty="0" smtClean="0"/>
              <a:t>ENIAC</a:t>
            </a:r>
            <a:r>
              <a:rPr lang="zh-CN" altLang="en-US" dirty="0" smtClean="0"/>
              <a:t>，</a:t>
            </a:r>
            <a:r>
              <a:rPr lang="en-US" altLang="zh-CN" dirty="0" smtClean="0"/>
              <a:t>1946</a:t>
            </a:r>
            <a:r>
              <a:rPr lang="zh-CN" altLang="en-US" dirty="0" smtClean="0"/>
              <a:t>年正式上线。由美国政府和宾夕法尼亚大学合适开发，使用了</a:t>
            </a:r>
            <a:r>
              <a:rPr lang="en-US" altLang="zh-CN" dirty="0" smtClean="0"/>
              <a:t>18,000</a:t>
            </a:r>
            <a:r>
              <a:rPr lang="zh-CN" altLang="en-US" dirty="0" smtClean="0"/>
              <a:t>个电子管，</a:t>
            </a:r>
            <a:r>
              <a:rPr lang="en-US" altLang="zh-CN" dirty="0" smtClean="0"/>
              <a:t>70,000</a:t>
            </a:r>
            <a:r>
              <a:rPr lang="zh-CN" altLang="en-US" dirty="0" smtClean="0"/>
              <a:t>个电阻，占地</a:t>
            </a:r>
            <a:r>
              <a:rPr lang="en-US" altLang="zh-CN" dirty="0" smtClean="0"/>
              <a:t>170m²</a:t>
            </a:r>
            <a:r>
              <a:rPr lang="zh-CN" altLang="en-US" dirty="0" smtClean="0"/>
              <a:t>，重</a:t>
            </a:r>
            <a:r>
              <a:rPr lang="en-US" altLang="zh-CN" dirty="0" smtClean="0"/>
              <a:t>30</a:t>
            </a:r>
            <a:r>
              <a:rPr lang="zh-CN" altLang="en-US" dirty="0" smtClean="0"/>
              <a:t>吨，耗电</a:t>
            </a:r>
            <a:r>
              <a:rPr lang="en-US" altLang="zh-CN" dirty="0" smtClean="0"/>
              <a:t>160KW</a:t>
            </a:r>
            <a:r>
              <a:rPr lang="zh-CN" altLang="en-US" dirty="0" smtClean="0"/>
              <a:t>。</a:t>
            </a:r>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2924" y="2762744"/>
            <a:ext cx="5360945" cy="3492175"/>
          </a:xfrm>
          <a:prstGeom prst="rect">
            <a:avLst/>
          </a:prstGeom>
        </p:spPr>
      </p:pic>
      <p:sp>
        <p:nvSpPr>
          <p:cNvPr id="7" name="文本框 6"/>
          <p:cNvSpPr txBox="1"/>
          <p:nvPr/>
        </p:nvSpPr>
        <p:spPr>
          <a:xfrm>
            <a:off x="1133475" y="2762744"/>
            <a:ext cx="4486693" cy="646331"/>
          </a:xfrm>
          <a:prstGeom prst="rect">
            <a:avLst/>
          </a:prstGeom>
          <a:noFill/>
        </p:spPr>
        <p:txBody>
          <a:bodyPr wrap="square" rtlCol="0">
            <a:spAutoFit/>
          </a:bodyPr>
          <a:lstStyle/>
          <a:p>
            <a:pPr indent="457200"/>
            <a:r>
              <a:rPr lang="zh-CN" altLang="en-US" dirty="0" smtClean="0"/>
              <a:t>运算速度加法</a:t>
            </a:r>
            <a:r>
              <a:rPr lang="en-US" altLang="zh-CN" dirty="0" smtClean="0"/>
              <a:t>5000</a:t>
            </a:r>
            <a:r>
              <a:rPr lang="zh-CN" altLang="en-US" dirty="0" smtClean="0"/>
              <a:t>次</a:t>
            </a:r>
            <a:r>
              <a:rPr lang="en-US" altLang="zh-CN" dirty="0" smtClean="0"/>
              <a:t>/</a:t>
            </a:r>
            <a:r>
              <a:rPr lang="zh-CN" altLang="en-US" dirty="0" smtClean="0"/>
              <a:t>秒，乘法</a:t>
            </a:r>
            <a:r>
              <a:rPr lang="en-US" altLang="zh-CN" dirty="0" smtClean="0"/>
              <a:t>300</a:t>
            </a:r>
            <a:r>
              <a:rPr lang="zh-CN" altLang="en-US" dirty="0" smtClean="0"/>
              <a:t>次</a:t>
            </a:r>
            <a:r>
              <a:rPr lang="en-US" altLang="zh-CN" dirty="0" smtClean="0"/>
              <a:t>/</a:t>
            </a:r>
            <a:r>
              <a:rPr lang="zh-CN" altLang="en-US" dirty="0" smtClean="0"/>
              <a:t>秒。</a:t>
            </a:r>
            <a:endParaRPr lang="zh-CN" altLang="en-US" dirty="0"/>
          </a:p>
        </p:txBody>
      </p:sp>
      <p:pic>
        <p:nvPicPr>
          <p:cNvPr id="2050" name="Picture 2" descr="https://gimg2.baidu.com/image_search/src=http%3A%2F%2Fimg.alicdn.com%2Fi2%2F2621180571%2FTB22jZmkHlmpuFjSZFlXXbdQXXa_%21%212621180571.jpg&amp;refer=http%3A%2F%2Fimg.alicdn.com&amp;app=2002&amp;size=f9999,10000&amp;q=a80&amp;n=0&amp;g=0n&amp;fmt=jpeg?sec=1623922190&amp;t=a1e8440300c81aa6af1f2c0e2eccfd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157" y="3486191"/>
            <a:ext cx="3215698" cy="27523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rPr>
              <a:t>第一章 计算机基础</a:t>
            </a:r>
            <a:endParaRPr lang="en-US" altLang="zh-CN" dirty="0">
              <a:solidFill>
                <a:schemeClr val="tx1">
                  <a:lumMod val="75000"/>
                  <a:lumOff val="25000"/>
                </a:schemeClr>
              </a:solidFill>
            </a:endParaRPr>
          </a:p>
        </p:txBody>
      </p:sp>
      <p:sp>
        <p:nvSpPr>
          <p:cNvPr id="3" name="文本框 2"/>
          <p:cNvSpPr txBox="1"/>
          <p:nvPr/>
        </p:nvSpPr>
        <p:spPr>
          <a:xfrm>
            <a:off x="872837" y="1288472"/>
            <a:ext cx="2468880" cy="368300"/>
          </a:xfrm>
          <a:prstGeom prst="rect">
            <a:avLst/>
          </a:prstGeom>
          <a:noFill/>
        </p:spPr>
        <p:txBody>
          <a:bodyPr wrap="none" rtlCol="0">
            <a:spAutoFit/>
          </a:bodyPr>
          <a:lstStyle/>
          <a:p>
            <a:pPr algn="l"/>
            <a:r>
              <a:rPr lang="zh-CN" altLang="en-US" dirty="0" smtClean="0"/>
              <a:t>一、</a:t>
            </a:r>
            <a:r>
              <a:rPr lang="zh-CN" altLang="en-US" dirty="0" smtClean="0">
                <a:sym typeface="+mn-ea"/>
              </a:rPr>
              <a:t>电子计算机初代机</a:t>
            </a:r>
            <a:endParaRPr lang="zh-CN" altLang="en-US" dirty="0"/>
          </a:p>
        </p:txBody>
      </p:sp>
      <p:sp>
        <p:nvSpPr>
          <p:cNvPr id="4" name="文本框 3"/>
          <p:cNvSpPr txBox="1"/>
          <p:nvPr/>
        </p:nvSpPr>
        <p:spPr>
          <a:xfrm>
            <a:off x="1133475" y="1762298"/>
            <a:ext cx="7952336" cy="875881"/>
          </a:xfrm>
          <a:prstGeom prst="rect">
            <a:avLst/>
          </a:prstGeom>
          <a:noFill/>
        </p:spPr>
        <p:txBody>
          <a:bodyPr wrap="square" rtlCol="0">
            <a:spAutoFit/>
          </a:bodyPr>
          <a:lstStyle/>
          <a:p>
            <a:pPr indent="457200">
              <a:lnSpc>
                <a:spcPct val="150000"/>
              </a:lnSpc>
            </a:pPr>
            <a:r>
              <a:rPr lang="en-US" altLang="zh-CN" dirty="0" smtClean="0"/>
              <a:t>1949</a:t>
            </a:r>
            <a:r>
              <a:rPr lang="zh-CN" altLang="en-US" dirty="0" smtClean="0"/>
              <a:t>年，由冯</a:t>
            </a:r>
            <a:r>
              <a:rPr lang="en-US" altLang="zh-CN" dirty="0" smtClean="0"/>
              <a:t>·</a:t>
            </a:r>
            <a:r>
              <a:rPr lang="zh-CN" altLang="en-US" dirty="0" smtClean="0"/>
              <a:t>诺依曼主导出的全新架构的电子计算机</a:t>
            </a:r>
            <a:r>
              <a:rPr lang="en-US" altLang="zh-CN" dirty="0" smtClean="0"/>
              <a:t>EDVAC</a:t>
            </a:r>
            <a:r>
              <a:rPr lang="zh-CN" altLang="en-US" dirty="0" smtClean="0"/>
              <a:t>交付，于</a:t>
            </a:r>
            <a:r>
              <a:rPr lang="en-US" altLang="zh-CN" dirty="0" smtClean="0"/>
              <a:t>1951</a:t>
            </a:r>
            <a:r>
              <a:rPr lang="zh-CN" altLang="en-US" dirty="0" smtClean="0"/>
              <a:t>年正式运行。</a:t>
            </a:r>
            <a:endParaRPr lang="en-US" altLang="zh-CN" baseline="-25000" dirty="0"/>
          </a:p>
        </p:txBody>
      </p:sp>
      <p:pic>
        <p:nvPicPr>
          <p:cNvPr id="1026" name="Picture 2" descr="https://bkimg.cdn.bcebos.com/pic/3b87e950352ac65ccbe52e41f3f2b21193138a24?x-bce-process=image/resize,m_lfit,w_220,limit_1/format,f_au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9575" y="1574829"/>
            <a:ext cx="2095500" cy="273367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180908" y="2637652"/>
            <a:ext cx="6899562" cy="2168525"/>
          </a:xfrm>
          <a:prstGeom prst="rect">
            <a:avLst/>
          </a:prstGeom>
          <a:noFill/>
        </p:spPr>
        <p:txBody>
          <a:bodyPr wrap="square" rtlCol="0">
            <a:spAutoFit/>
          </a:bodyPr>
          <a:lstStyle>
            <a:defPPr>
              <a:defRPr lang="zh-CN"/>
            </a:defPPr>
            <a:lvl1pPr indent="457200">
              <a:lnSpc>
                <a:spcPct val="150000"/>
              </a:lnSpc>
            </a:lvl1pPr>
          </a:lstStyle>
          <a:p>
            <a:pPr fontAlgn="auto"/>
            <a:r>
              <a:rPr lang="zh-CN" altLang="en-US" dirty="0"/>
              <a:t>冯</a:t>
            </a:r>
            <a:r>
              <a:rPr lang="en-US" altLang="zh-CN" dirty="0"/>
              <a:t>·</a:t>
            </a:r>
            <a:r>
              <a:rPr lang="zh-CN" altLang="en-US" dirty="0" smtClean="0"/>
              <a:t>诺依曼主要奠定了两个重要的设计思想：</a:t>
            </a:r>
            <a:endParaRPr lang="en-US" altLang="zh-CN" dirty="0"/>
          </a:p>
          <a:p>
            <a:pPr marL="342900" fontAlgn="auto">
              <a:buFont typeface="Wingdings" panose="05000000000000000000" charset="0"/>
              <a:buChar char=""/>
            </a:pPr>
            <a:r>
              <a:rPr lang="zh-CN" altLang="en-US" dirty="0" smtClean="0"/>
              <a:t>明确了计算机</a:t>
            </a:r>
            <a:r>
              <a:rPr lang="zh-CN" altLang="en-US" dirty="0"/>
              <a:t>由五个部分组成：</a:t>
            </a:r>
            <a:r>
              <a:rPr lang="zh-CN" altLang="en-US" b="1" dirty="0">
                <a:solidFill>
                  <a:srgbClr val="FF0000"/>
                </a:solidFill>
              </a:rPr>
              <a:t>运算器、控制器、存储器、输入设备、</a:t>
            </a:r>
            <a:r>
              <a:rPr lang="zh-CN" altLang="en-US" b="1" dirty="0" smtClean="0">
                <a:solidFill>
                  <a:srgbClr val="FF0000"/>
                </a:solidFill>
              </a:rPr>
              <a:t>输出设备。</a:t>
            </a:r>
            <a:endParaRPr lang="en-US" altLang="zh-CN" b="1" dirty="0" smtClean="0">
              <a:solidFill>
                <a:srgbClr val="FF0000"/>
              </a:solidFill>
            </a:endParaRPr>
          </a:p>
          <a:p>
            <a:pPr marL="342900" fontAlgn="auto">
              <a:buFont typeface="Wingdings" panose="05000000000000000000" charset="0"/>
              <a:buChar char=""/>
            </a:pPr>
            <a:r>
              <a:rPr lang="zh-CN" altLang="en-US" dirty="0" smtClean="0"/>
              <a:t>根据电子元件具有双稳态的特点，确定在计算机采用</a:t>
            </a:r>
            <a:r>
              <a:rPr lang="zh-CN" altLang="en-US" b="1" dirty="0" smtClean="0">
                <a:solidFill>
                  <a:srgbClr val="FF0000"/>
                </a:solidFill>
              </a:rPr>
              <a:t>二进制</a:t>
            </a:r>
            <a:r>
              <a:rPr lang="zh-CN" altLang="en-US" dirty="0" smtClean="0"/>
              <a:t>数制。</a:t>
            </a:r>
            <a:endParaRPr lang="zh-CN" altLang="en-US" dirty="0"/>
          </a:p>
        </p:txBody>
      </p:sp>
      <p:sp>
        <p:nvSpPr>
          <p:cNvPr id="8" name="文本框 7"/>
          <p:cNvSpPr txBox="1"/>
          <p:nvPr/>
        </p:nvSpPr>
        <p:spPr>
          <a:xfrm>
            <a:off x="9151324" y="4308505"/>
            <a:ext cx="2392001" cy="261610"/>
          </a:xfrm>
          <a:prstGeom prst="rect">
            <a:avLst/>
          </a:prstGeom>
          <a:noFill/>
        </p:spPr>
        <p:txBody>
          <a:bodyPr wrap="none" rtlCol="0">
            <a:spAutoFit/>
          </a:bodyPr>
          <a:lstStyle/>
          <a:p>
            <a:r>
              <a:rPr lang="zh-CN" altLang="en-US" sz="1100" dirty="0" smtClean="0"/>
              <a:t>冯</a:t>
            </a:r>
            <a:r>
              <a:rPr lang="en-US" altLang="zh-CN" sz="1100" dirty="0" smtClean="0"/>
              <a:t>·</a:t>
            </a:r>
            <a:r>
              <a:rPr lang="zh-CN" altLang="en-US" sz="1100" dirty="0" smtClean="0"/>
              <a:t>诺依曼（</a:t>
            </a:r>
            <a:r>
              <a:rPr lang="en-US" altLang="zh-CN" sz="1100" dirty="0" smtClean="0"/>
              <a:t>1903-1957</a:t>
            </a:r>
            <a:r>
              <a:rPr lang="zh-CN" altLang="en-US" sz="1100" dirty="0"/>
              <a:t>）美籍匈牙利</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rPr>
              <a:t>第一章 计算机基础</a:t>
            </a:r>
            <a:endParaRPr lang="zh-CN" altLang="en-US" dirty="0"/>
          </a:p>
        </p:txBody>
      </p:sp>
      <p:sp>
        <p:nvSpPr>
          <p:cNvPr id="3" name="文本框 2"/>
          <p:cNvSpPr txBox="1"/>
          <p:nvPr/>
        </p:nvSpPr>
        <p:spPr>
          <a:xfrm>
            <a:off x="872837" y="1288472"/>
            <a:ext cx="2697480" cy="368300"/>
          </a:xfrm>
          <a:prstGeom prst="rect">
            <a:avLst/>
          </a:prstGeom>
          <a:noFill/>
        </p:spPr>
        <p:txBody>
          <a:bodyPr wrap="none" rtlCol="0">
            <a:spAutoFit/>
          </a:bodyPr>
          <a:lstStyle/>
          <a:p>
            <a:pPr algn="l"/>
            <a:r>
              <a:rPr lang="zh-CN" altLang="en-US" dirty="0" smtClean="0"/>
              <a:t>二、</a:t>
            </a:r>
            <a:r>
              <a:rPr lang="zh-CN" altLang="en-US" dirty="0" smtClean="0">
                <a:sym typeface="+mn-ea"/>
              </a:rPr>
              <a:t>计算机编程语言发展</a:t>
            </a:r>
          </a:p>
        </p:txBody>
      </p:sp>
      <p:sp>
        <p:nvSpPr>
          <p:cNvPr id="7" name="文本框 6"/>
          <p:cNvSpPr txBox="1"/>
          <p:nvPr/>
        </p:nvSpPr>
        <p:spPr>
          <a:xfrm>
            <a:off x="1435735" y="1673225"/>
            <a:ext cx="8689975" cy="1337945"/>
          </a:xfrm>
          <a:prstGeom prst="rect">
            <a:avLst/>
          </a:prstGeom>
          <a:noFill/>
        </p:spPr>
        <p:txBody>
          <a:bodyPr wrap="square" rtlCol="0">
            <a:spAutoFit/>
          </a:bodyPr>
          <a:lstStyle/>
          <a:p>
            <a:pPr indent="0" algn="l" fontAlgn="auto">
              <a:lnSpc>
                <a:spcPct val="150000"/>
              </a:lnSpc>
            </a:pPr>
            <a:r>
              <a:rPr lang="en-US" altLang="zh-CN">
                <a:sym typeface="+mn-ea"/>
              </a:rPr>
              <a:t>1. </a:t>
            </a:r>
            <a:r>
              <a:rPr lang="zh-CN" altLang="en-US">
                <a:sym typeface="+mn-ea"/>
              </a:rPr>
              <a:t>机器语言</a:t>
            </a:r>
          </a:p>
          <a:p>
            <a:pPr indent="457200" algn="l" fontAlgn="auto">
              <a:lnSpc>
                <a:spcPct val="150000"/>
              </a:lnSpc>
            </a:pPr>
            <a:r>
              <a:rPr lang="zh-CN" altLang="en-US"/>
              <a:t>交由计算机执行的由</a:t>
            </a:r>
            <a:r>
              <a:rPr lang="en-US" altLang="zh-CN"/>
              <a:t>0</a:t>
            </a:r>
            <a:r>
              <a:rPr lang="zh-CN" altLang="en-US"/>
              <a:t>和</a:t>
            </a:r>
            <a:r>
              <a:rPr lang="en-US" altLang="zh-CN"/>
              <a:t>1</a:t>
            </a:r>
            <a:r>
              <a:rPr lang="zh-CN" altLang="en-US"/>
              <a:t>组成的指令序列，称为机器语言。机器语言可以被计算机直接执行。</a:t>
            </a:r>
          </a:p>
        </p:txBody>
      </p:sp>
      <p:sp>
        <p:nvSpPr>
          <p:cNvPr id="8" name="文本框 7"/>
          <p:cNvSpPr txBox="1"/>
          <p:nvPr/>
        </p:nvSpPr>
        <p:spPr>
          <a:xfrm>
            <a:off x="1435735" y="2829560"/>
            <a:ext cx="8689975" cy="2168525"/>
          </a:xfrm>
          <a:prstGeom prst="rect">
            <a:avLst/>
          </a:prstGeom>
          <a:noFill/>
        </p:spPr>
        <p:txBody>
          <a:bodyPr wrap="square" rtlCol="0">
            <a:spAutoFit/>
          </a:bodyPr>
          <a:lstStyle/>
          <a:p>
            <a:pPr indent="0" algn="l" fontAlgn="auto">
              <a:lnSpc>
                <a:spcPct val="150000"/>
              </a:lnSpc>
            </a:pPr>
            <a:r>
              <a:rPr lang="en-US" altLang="zh-CN">
                <a:sym typeface="+mn-ea"/>
              </a:rPr>
              <a:t>2. </a:t>
            </a:r>
            <a:r>
              <a:rPr lang="zh-CN" altLang="en-US">
                <a:sym typeface="+mn-ea"/>
              </a:rPr>
              <a:t>汇编语言</a:t>
            </a:r>
          </a:p>
          <a:p>
            <a:pPr indent="457200" algn="l" fontAlgn="auto">
              <a:lnSpc>
                <a:spcPct val="150000"/>
              </a:lnSpc>
            </a:pPr>
            <a:r>
              <a:rPr lang="zh-CN" altLang="en-US"/>
              <a:t>由于机器语言难于阅读、修改、出错，所以将二进制指令用一系列简单的英文字母、符号和数字和语法规则来代替，然后用专门的程序将其翻译成机器语言。这种符号和规则组成的语言体系称为汇编语言。 翻译汇编语言的过程叫编译，翻译程序称为编译器。</a:t>
            </a:r>
          </a:p>
        </p:txBody>
      </p:sp>
      <p:sp>
        <p:nvSpPr>
          <p:cNvPr id="10" name="文本框 9"/>
          <p:cNvSpPr txBox="1"/>
          <p:nvPr/>
        </p:nvSpPr>
        <p:spPr>
          <a:xfrm>
            <a:off x="1435735" y="4865370"/>
            <a:ext cx="8689975" cy="1753235"/>
          </a:xfrm>
          <a:prstGeom prst="rect">
            <a:avLst/>
          </a:prstGeom>
          <a:noFill/>
        </p:spPr>
        <p:txBody>
          <a:bodyPr wrap="square" rtlCol="0">
            <a:spAutoFit/>
          </a:bodyPr>
          <a:lstStyle/>
          <a:p>
            <a:pPr indent="0" algn="l" fontAlgn="auto">
              <a:lnSpc>
                <a:spcPct val="150000"/>
              </a:lnSpc>
            </a:pPr>
            <a:r>
              <a:rPr lang="en-US" altLang="zh-CN">
                <a:sym typeface="+mn-ea"/>
              </a:rPr>
              <a:t>1. </a:t>
            </a:r>
            <a:r>
              <a:rPr lang="zh-CN" altLang="en-US">
                <a:sym typeface="+mn-ea"/>
              </a:rPr>
              <a:t>高级语言</a:t>
            </a:r>
          </a:p>
          <a:p>
            <a:pPr indent="457200" algn="l" fontAlgn="auto">
              <a:lnSpc>
                <a:spcPct val="150000"/>
              </a:lnSpc>
            </a:pPr>
            <a:r>
              <a:rPr lang="zh-CN" altLang="en-US"/>
              <a:t>用接近人类自然语言和数学语言的符号和语法组成语言体系称为高级语言。它既能被人们记忆和理解，又不依赖于硬件环境。如：</a:t>
            </a:r>
            <a:r>
              <a:rPr lang="en-US" altLang="zh-CN"/>
              <a:t>Fortran</a:t>
            </a:r>
            <a:r>
              <a:rPr lang="zh-CN" altLang="en-US"/>
              <a:t>、</a:t>
            </a:r>
            <a:r>
              <a:rPr lang="en-US" altLang="zh-CN">
                <a:sym typeface="+mn-ea"/>
              </a:rPr>
              <a:t>C/C++</a:t>
            </a:r>
            <a:r>
              <a:rPr lang="zh-CN" altLang="en-US">
                <a:sym typeface="+mn-ea"/>
              </a:rPr>
              <a:t>、</a:t>
            </a:r>
            <a:r>
              <a:rPr lang="en-US" altLang="zh-CN">
                <a:sym typeface="+mn-ea"/>
              </a:rPr>
              <a:t>Basic</a:t>
            </a:r>
            <a:r>
              <a:rPr lang="zh-CN" altLang="en-US">
                <a:sym typeface="+mn-ea"/>
              </a:rPr>
              <a:t>、</a:t>
            </a:r>
            <a:r>
              <a:rPr lang="en-US" altLang="zh-CN">
                <a:sym typeface="+mn-ea"/>
              </a:rPr>
              <a:t>Pascal</a:t>
            </a:r>
            <a:r>
              <a:rPr lang="zh-CN" altLang="en-US">
                <a:sym typeface="+mn-ea"/>
              </a:rPr>
              <a:t>等，共几十种。</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a:p>
        </p:txBody>
      </p:sp>
      <p:sp>
        <p:nvSpPr>
          <p:cNvPr id="3" name="文本框 2"/>
          <p:cNvSpPr txBox="1"/>
          <p:nvPr/>
        </p:nvSpPr>
        <p:spPr>
          <a:xfrm>
            <a:off x="872837" y="1288472"/>
            <a:ext cx="2011680" cy="368300"/>
          </a:xfrm>
          <a:prstGeom prst="rect">
            <a:avLst/>
          </a:prstGeom>
          <a:noFill/>
        </p:spPr>
        <p:txBody>
          <a:bodyPr wrap="none" rtlCol="0">
            <a:spAutoFit/>
          </a:bodyPr>
          <a:lstStyle/>
          <a:p>
            <a:pPr algn="l"/>
            <a:r>
              <a:rPr lang="zh-CN" altLang="en-US" dirty="0" smtClean="0"/>
              <a:t>三、计算机的组成</a:t>
            </a:r>
          </a:p>
        </p:txBody>
      </p:sp>
      <p:sp>
        <p:nvSpPr>
          <p:cNvPr id="4" name="文本框 3"/>
          <p:cNvSpPr txBox="1"/>
          <p:nvPr/>
        </p:nvSpPr>
        <p:spPr>
          <a:xfrm>
            <a:off x="1358265" y="1666240"/>
            <a:ext cx="4099560" cy="368300"/>
          </a:xfrm>
          <a:prstGeom prst="rect">
            <a:avLst/>
          </a:prstGeom>
          <a:noFill/>
        </p:spPr>
        <p:txBody>
          <a:bodyPr wrap="none" rtlCol="0">
            <a:spAutoFit/>
          </a:bodyPr>
          <a:lstStyle/>
          <a:p>
            <a:r>
              <a:rPr lang="zh-CN" altLang="en-US"/>
              <a:t>计算机由 </a:t>
            </a:r>
            <a:r>
              <a:rPr lang="zh-CN" altLang="en-US" b="1">
                <a:solidFill>
                  <a:srgbClr val="FF0000"/>
                </a:solidFill>
              </a:rPr>
              <a:t>硬件系统</a:t>
            </a:r>
            <a:r>
              <a:rPr lang="zh-CN" altLang="en-US"/>
              <a:t> 和 </a:t>
            </a:r>
            <a:r>
              <a:rPr lang="zh-CN" altLang="en-US" b="1">
                <a:solidFill>
                  <a:srgbClr val="FF0000"/>
                </a:solidFill>
              </a:rPr>
              <a:t>软件系统</a:t>
            </a:r>
            <a:r>
              <a:rPr lang="zh-CN" altLang="en-US"/>
              <a:t> 组成。</a:t>
            </a:r>
          </a:p>
        </p:txBody>
      </p:sp>
      <p:sp>
        <p:nvSpPr>
          <p:cNvPr id="5" name="文本框 4"/>
          <p:cNvSpPr txBox="1"/>
          <p:nvPr/>
        </p:nvSpPr>
        <p:spPr>
          <a:xfrm>
            <a:off x="1464310" y="2034540"/>
            <a:ext cx="8853805" cy="2168525"/>
          </a:xfrm>
          <a:prstGeom prst="rect">
            <a:avLst/>
          </a:prstGeom>
          <a:noFill/>
        </p:spPr>
        <p:txBody>
          <a:bodyPr wrap="square" rtlCol="0">
            <a:spAutoFit/>
          </a:bodyPr>
          <a:lstStyle/>
          <a:p>
            <a:pPr fontAlgn="auto">
              <a:lnSpc>
                <a:spcPct val="150000"/>
              </a:lnSpc>
            </a:pPr>
            <a:r>
              <a:rPr lang="en-US" altLang="zh-CN"/>
              <a:t>1. </a:t>
            </a:r>
            <a:r>
              <a:rPr lang="zh-CN" altLang="en-US"/>
              <a:t>硬件系统</a:t>
            </a:r>
          </a:p>
          <a:p>
            <a:pPr indent="457200" fontAlgn="auto">
              <a:lnSpc>
                <a:spcPct val="150000"/>
              </a:lnSpc>
            </a:pPr>
            <a:r>
              <a:rPr lang="zh-CN" altLang="en-US"/>
              <a:t>硬件系统由 </a:t>
            </a:r>
            <a:r>
              <a:rPr lang="zh-CN" altLang="en-US" b="1">
                <a:solidFill>
                  <a:srgbClr val="FF0000"/>
                </a:solidFill>
              </a:rPr>
              <a:t>控制器、运算器、存储器、输入设备</a:t>
            </a:r>
            <a:r>
              <a:rPr lang="zh-CN" altLang="en-US"/>
              <a:t>和</a:t>
            </a:r>
            <a:r>
              <a:rPr lang="zh-CN" altLang="en-US" b="1">
                <a:solidFill>
                  <a:srgbClr val="FF0000"/>
                </a:solidFill>
              </a:rPr>
              <a:t>输出设备</a:t>
            </a:r>
            <a:r>
              <a:rPr lang="zh-CN" altLang="en-US"/>
              <a:t>五部分组成。控制器和运算器合称为</a:t>
            </a:r>
            <a:r>
              <a:rPr lang="zh-CN" altLang="en-US" b="1">
                <a:solidFill>
                  <a:srgbClr val="FF0000"/>
                </a:solidFill>
              </a:rPr>
              <a:t>处理器</a:t>
            </a:r>
            <a:r>
              <a:rPr lang="zh-CN" altLang="en-US">
                <a:solidFill>
                  <a:schemeClr val="tx1"/>
                </a:solidFill>
              </a:rPr>
              <a:t>，在现代计算机中，称为中央处理器或微处理器（</a:t>
            </a:r>
            <a:r>
              <a:rPr lang="en-US" altLang="zh-CN">
                <a:solidFill>
                  <a:schemeClr val="tx1"/>
                </a:solidFill>
              </a:rPr>
              <a:t>CPU</a:t>
            </a:r>
            <a:r>
              <a:rPr lang="zh-CN" altLang="en-US">
                <a:solidFill>
                  <a:schemeClr val="tx1"/>
                </a:solidFill>
              </a:rPr>
              <a:t>）。</a:t>
            </a:r>
          </a:p>
          <a:p>
            <a:pPr indent="457200" fontAlgn="auto">
              <a:lnSpc>
                <a:spcPct val="150000"/>
              </a:lnSpc>
            </a:pPr>
            <a:r>
              <a:rPr lang="zh-CN" altLang="en-US">
                <a:solidFill>
                  <a:schemeClr val="tx1"/>
                </a:solidFill>
              </a:rPr>
              <a:t>这种结构计算机系统称为冯</a:t>
            </a:r>
            <a:r>
              <a:rPr lang="en-US" altLang="zh-CN">
                <a:solidFill>
                  <a:schemeClr val="tx1"/>
                </a:solidFill>
              </a:rPr>
              <a:t>·</a:t>
            </a:r>
            <a:r>
              <a:rPr lang="zh-CN" altLang="en-US">
                <a:solidFill>
                  <a:schemeClr val="tx1"/>
                </a:solidFill>
              </a:rPr>
              <a:t>诺依曼机型。其工作原理可概述为“存储程序，程序控制”。</a:t>
            </a:r>
          </a:p>
        </p:txBody>
      </p:sp>
      <p:pic>
        <p:nvPicPr>
          <p:cNvPr id="6" name="图片 5" descr="硬件组成"/>
          <p:cNvPicPr>
            <a:picLocks noChangeAspect="1"/>
          </p:cNvPicPr>
          <p:nvPr/>
        </p:nvPicPr>
        <p:blipFill>
          <a:blip r:embed="rId2"/>
          <a:stretch>
            <a:fillRect/>
          </a:stretch>
        </p:blipFill>
        <p:spPr>
          <a:xfrm>
            <a:off x="5411470" y="3785235"/>
            <a:ext cx="4906645" cy="28784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a:p>
        </p:txBody>
      </p:sp>
      <p:sp>
        <p:nvSpPr>
          <p:cNvPr id="3" name="文本框 2"/>
          <p:cNvSpPr txBox="1"/>
          <p:nvPr/>
        </p:nvSpPr>
        <p:spPr>
          <a:xfrm>
            <a:off x="872837" y="1288472"/>
            <a:ext cx="2011680" cy="368300"/>
          </a:xfrm>
          <a:prstGeom prst="rect">
            <a:avLst/>
          </a:prstGeom>
          <a:noFill/>
        </p:spPr>
        <p:txBody>
          <a:bodyPr wrap="none" rtlCol="0">
            <a:spAutoFit/>
          </a:bodyPr>
          <a:lstStyle/>
          <a:p>
            <a:pPr algn="l"/>
            <a:r>
              <a:rPr lang="zh-CN" altLang="en-US" dirty="0" smtClean="0">
                <a:sym typeface="+mn-ea"/>
              </a:rPr>
              <a:t>三、计算机的组成</a:t>
            </a:r>
          </a:p>
        </p:txBody>
      </p:sp>
      <p:sp>
        <p:nvSpPr>
          <p:cNvPr id="4" name="文本框 3"/>
          <p:cNvSpPr txBox="1"/>
          <p:nvPr/>
        </p:nvSpPr>
        <p:spPr>
          <a:xfrm>
            <a:off x="1627505" y="1656715"/>
            <a:ext cx="8651240" cy="4246245"/>
          </a:xfrm>
          <a:prstGeom prst="rect">
            <a:avLst/>
          </a:prstGeom>
          <a:noFill/>
        </p:spPr>
        <p:txBody>
          <a:bodyPr wrap="square" rtlCol="0">
            <a:spAutoFit/>
          </a:bodyPr>
          <a:lstStyle/>
          <a:p>
            <a:pPr fontAlgn="auto">
              <a:lnSpc>
                <a:spcPct val="150000"/>
              </a:lnSpc>
            </a:pPr>
            <a:r>
              <a:rPr lang="en-US" altLang="zh-CN"/>
              <a:t>( 1 ) </a:t>
            </a:r>
            <a:r>
              <a:rPr lang="zh-CN" altLang="en-US"/>
              <a:t>中央处理器（</a:t>
            </a:r>
            <a:r>
              <a:rPr lang="en-US" altLang="zh-CN"/>
              <a:t>CPU</a:t>
            </a:r>
            <a:r>
              <a:rPr lang="zh-CN" altLang="en-US"/>
              <a:t>）</a:t>
            </a:r>
          </a:p>
          <a:p>
            <a:pPr indent="457200" fontAlgn="auto">
              <a:lnSpc>
                <a:spcPct val="150000"/>
              </a:lnSpc>
            </a:pPr>
            <a:r>
              <a:rPr lang="zh-CN" altLang="en-US"/>
              <a:t>中央处理器由控制器、运算器组成。</a:t>
            </a:r>
          </a:p>
          <a:p>
            <a:pPr indent="457200" fontAlgn="auto">
              <a:lnSpc>
                <a:spcPct val="150000"/>
              </a:lnSpc>
            </a:pPr>
            <a:r>
              <a:rPr lang="zh-CN" altLang="en-US"/>
              <a:t>控制器：控制和协调计算机各个部件正常有序的运行。</a:t>
            </a:r>
          </a:p>
          <a:p>
            <a:pPr indent="457200" fontAlgn="auto">
              <a:lnSpc>
                <a:spcPct val="150000"/>
              </a:lnSpc>
            </a:pPr>
            <a:r>
              <a:rPr lang="zh-CN" altLang="en-US"/>
              <a:t>运算器：又称算术逻辑部件（</a:t>
            </a:r>
            <a:r>
              <a:rPr lang="en-US" altLang="zh-CN"/>
              <a:t>ALU</a:t>
            </a:r>
            <a:r>
              <a:rPr lang="zh-CN" altLang="en-US"/>
              <a:t>），执行加法和逻辑运算。其核心部件是加法器，还有若干个寄存器来存放即将要使用的数据。</a:t>
            </a:r>
          </a:p>
          <a:p>
            <a:pPr indent="0" fontAlgn="auto">
              <a:lnSpc>
                <a:spcPct val="150000"/>
              </a:lnSpc>
            </a:pPr>
            <a:r>
              <a:rPr lang="en-US" altLang="zh-CN"/>
              <a:t>( 2 ) </a:t>
            </a:r>
            <a:r>
              <a:rPr lang="zh-CN" altLang="en-US"/>
              <a:t>存储器</a:t>
            </a:r>
          </a:p>
          <a:p>
            <a:pPr indent="457200" fontAlgn="auto">
              <a:lnSpc>
                <a:spcPct val="150000"/>
              </a:lnSpc>
            </a:pPr>
            <a:r>
              <a:rPr lang="zh-CN" altLang="en-US"/>
              <a:t>存储器用于存放程序、原始数据和运行结果的设备，是存储程序控制的基础。</a:t>
            </a:r>
          </a:p>
          <a:p>
            <a:pPr indent="457200" fontAlgn="auto">
              <a:lnSpc>
                <a:spcPct val="150000"/>
              </a:lnSpc>
            </a:pPr>
            <a:r>
              <a:rPr lang="zh-CN" altLang="en-US"/>
              <a:t>存储器分为内存储器和外存储器两类。内存储器速度快，用于存放正在运行的程序和数据，但制造成本高、容量小。外存储器容量大、制造成本低，但速度慢，用于存放暂时用不到的程序和数据。</a:t>
            </a:r>
          </a:p>
        </p:txBody>
      </p:sp>
      <p:pic>
        <p:nvPicPr>
          <p:cNvPr id="5" name="图片 4" descr="笔记本内存"/>
          <p:cNvPicPr>
            <a:picLocks noChangeAspect="1"/>
          </p:cNvPicPr>
          <p:nvPr/>
        </p:nvPicPr>
        <p:blipFill>
          <a:blip r:embed="rId2"/>
          <a:stretch>
            <a:fillRect/>
          </a:stretch>
        </p:blipFill>
        <p:spPr>
          <a:xfrm>
            <a:off x="5123815" y="5488305"/>
            <a:ext cx="1943735" cy="865505"/>
          </a:xfrm>
          <a:prstGeom prst="rect">
            <a:avLst/>
          </a:prstGeom>
        </p:spPr>
      </p:pic>
      <p:pic>
        <p:nvPicPr>
          <p:cNvPr id="6" name="图片 5" descr="台式机内存条"/>
          <p:cNvPicPr>
            <a:picLocks noChangeAspect="1"/>
          </p:cNvPicPr>
          <p:nvPr/>
        </p:nvPicPr>
        <p:blipFill>
          <a:blip r:embed="rId3"/>
          <a:stretch>
            <a:fillRect/>
          </a:stretch>
        </p:blipFill>
        <p:spPr>
          <a:xfrm>
            <a:off x="7297420" y="5501005"/>
            <a:ext cx="3435350" cy="8528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sym typeface="+mn-ea"/>
              </a:rPr>
              <a:t>第一章 计算机基础</a:t>
            </a:r>
            <a:endParaRPr lang="zh-CN" altLang="en-US"/>
          </a:p>
        </p:txBody>
      </p:sp>
      <p:pic>
        <p:nvPicPr>
          <p:cNvPr id="5" name="图片 4" descr="i4004"/>
          <p:cNvPicPr>
            <a:picLocks noChangeAspect="1"/>
          </p:cNvPicPr>
          <p:nvPr/>
        </p:nvPicPr>
        <p:blipFill>
          <a:blip r:embed="rId6"/>
          <a:stretch>
            <a:fillRect/>
          </a:stretch>
        </p:blipFill>
        <p:spPr>
          <a:xfrm>
            <a:off x="4240010" y="1063221"/>
            <a:ext cx="2254250" cy="1331595"/>
          </a:xfrm>
          <a:prstGeom prst="rect">
            <a:avLst/>
          </a:prstGeom>
        </p:spPr>
      </p:pic>
      <p:pic>
        <p:nvPicPr>
          <p:cNvPr id="6" name="图片 5" descr="i8008"/>
          <p:cNvPicPr>
            <a:picLocks noChangeAspect="1"/>
          </p:cNvPicPr>
          <p:nvPr/>
        </p:nvPicPr>
        <p:blipFill>
          <a:blip r:embed="rId7"/>
          <a:stretch>
            <a:fillRect/>
          </a:stretch>
        </p:blipFill>
        <p:spPr>
          <a:xfrm>
            <a:off x="275359" y="2744470"/>
            <a:ext cx="2287905" cy="1717675"/>
          </a:xfrm>
          <a:prstGeom prst="rect">
            <a:avLst/>
          </a:prstGeom>
        </p:spPr>
      </p:pic>
      <p:pic>
        <p:nvPicPr>
          <p:cNvPr id="7" name="图片 6" descr="i8086"/>
          <p:cNvPicPr>
            <a:picLocks noChangeAspect="1"/>
          </p:cNvPicPr>
          <p:nvPr/>
        </p:nvPicPr>
        <p:blipFill>
          <a:blip r:embed="rId8"/>
          <a:stretch>
            <a:fillRect/>
          </a:stretch>
        </p:blipFill>
        <p:spPr>
          <a:xfrm>
            <a:off x="5192395" y="5012055"/>
            <a:ext cx="2747010" cy="1579880"/>
          </a:xfrm>
          <a:prstGeom prst="rect">
            <a:avLst/>
          </a:prstGeom>
        </p:spPr>
      </p:pic>
      <p:graphicFrame>
        <p:nvGraphicFramePr>
          <p:cNvPr id="10" name="表格 9"/>
          <p:cNvGraphicFramePr/>
          <p:nvPr>
            <p:custDataLst>
              <p:tags r:id="rId1"/>
            </p:custDataLst>
          </p:nvPr>
        </p:nvGraphicFramePr>
        <p:xfrm>
          <a:off x="8247380" y="4692015"/>
          <a:ext cx="3508375" cy="2042160"/>
        </p:xfrm>
        <a:graphic>
          <a:graphicData uri="http://schemas.openxmlformats.org/drawingml/2006/table">
            <a:tbl>
              <a:tblPr firstRow="1" bandRow="1">
                <a:tableStyleId>{5C22544A-7EE6-4342-B048-85BDC9FD1C3A}</a:tableStyleId>
              </a:tblPr>
              <a:tblGrid>
                <a:gridCol w="1931670">
                  <a:extLst>
                    <a:ext uri="{9D8B030D-6E8A-4147-A177-3AD203B41FA5}">
                      <a16:colId xmlns:a16="http://schemas.microsoft.com/office/drawing/2014/main" val="20000"/>
                    </a:ext>
                  </a:extLst>
                </a:gridCol>
                <a:gridCol w="1576705">
                  <a:extLst>
                    <a:ext uri="{9D8B030D-6E8A-4147-A177-3AD203B41FA5}">
                      <a16:colId xmlns:a16="http://schemas.microsoft.com/office/drawing/2014/main" val="20001"/>
                    </a:ext>
                  </a:extLst>
                </a:gridCol>
              </a:tblGrid>
              <a:tr h="365760">
                <a:tc>
                  <a:txBody>
                    <a:bodyPr/>
                    <a:lstStyle/>
                    <a:p>
                      <a:pPr>
                        <a:buNone/>
                      </a:pPr>
                      <a:r>
                        <a:rPr lang="en-US" altLang="zh-CN"/>
                        <a:t>CPU</a:t>
                      </a:r>
                    </a:p>
                  </a:txBody>
                  <a:tcPr/>
                </a:tc>
                <a:tc>
                  <a:txBody>
                    <a:bodyPr/>
                    <a:lstStyle/>
                    <a:p>
                      <a:pPr>
                        <a:buNone/>
                      </a:pPr>
                      <a:r>
                        <a:rPr lang="en-US" altLang="zh-CN"/>
                        <a:t>8086</a:t>
                      </a:r>
                    </a:p>
                  </a:txBody>
                  <a:tcPr/>
                </a:tc>
                <a:extLst>
                  <a:ext uri="{0D108BD9-81ED-4DB2-BD59-A6C34878D82A}">
                    <a16:rowId xmlns:a16="http://schemas.microsoft.com/office/drawing/2014/main" val="10000"/>
                  </a:ext>
                </a:extLst>
              </a:tr>
              <a:tr h="335280">
                <a:tc>
                  <a:txBody>
                    <a:bodyPr/>
                    <a:lstStyle/>
                    <a:p>
                      <a:pPr>
                        <a:buNone/>
                      </a:pPr>
                      <a:r>
                        <a:rPr lang="zh-CN" altLang="en-US" sz="1600"/>
                        <a:t>年份</a:t>
                      </a:r>
                    </a:p>
                  </a:txBody>
                  <a:tcPr/>
                </a:tc>
                <a:tc>
                  <a:txBody>
                    <a:bodyPr/>
                    <a:lstStyle/>
                    <a:p>
                      <a:pPr>
                        <a:buNone/>
                      </a:pPr>
                      <a:r>
                        <a:rPr lang="en-US" altLang="zh-CN" sz="1600"/>
                        <a:t>1978</a:t>
                      </a:r>
                    </a:p>
                  </a:txBody>
                  <a:tcPr/>
                </a:tc>
                <a:extLst>
                  <a:ext uri="{0D108BD9-81ED-4DB2-BD59-A6C34878D82A}">
                    <a16:rowId xmlns:a16="http://schemas.microsoft.com/office/drawing/2014/main" val="10001"/>
                  </a:ext>
                </a:extLst>
              </a:tr>
              <a:tr h="335280">
                <a:tc>
                  <a:txBody>
                    <a:bodyPr/>
                    <a:lstStyle/>
                    <a:p>
                      <a:pPr>
                        <a:buNone/>
                      </a:pPr>
                      <a:r>
                        <a:rPr lang="zh-CN" altLang="en-US" sz="1600"/>
                        <a:t>工艺</a:t>
                      </a:r>
                    </a:p>
                  </a:txBody>
                  <a:tcPr/>
                </a:tc>
                <a:tc>
                  <a:txBody>
                    <a:bodyPr/>
                    <a:lstStyle/>
                    <a:p>
                      <a:pPr>
                        <a:buNone/>
                      </a:pPr>
                      <a:r>
                        <a:rPr lang="en-US" altLang="zh-CN" sz="1600"/>
                        <a:t>3</a:t>
                      </a:r>
                      <a:r>
                        <a:rPr lang="zh-CN" altLang="en-US" sz="1600"/>
                        <a:t>微米</a:t>
                      </a:r>
                    </a:p>
                  </a:txBody>
                  <a:tcPr/>
                </a:tc>
                <a:extLst>
                  <a:ext uri="{0D108BD9-81ED-4DB2-BD59-A6C34878D82A}">
                    <a16:rowId xmlns:a16="http://schemas.microsoft.com/office/drawing/2014/main" val="10002"/>
                  </a:ext>
                </a:extLst>
              </a:tr>
              <a:tr h="335280">
                <a:tc>
                  <a:txBody>
                    <a:bodyPr/>
                    <a:lstStyle/>
                    <a:p>
                      <a:pPr>
                        <a:buNone/>
                      </a:pPr>
                      <a:r>
                        <a:rPr lang="zh-CN" altLang="en-US" sz="1600"/>
                        <a:t>晶体管数量</a:t>
                      </a:r>
                    </a:p>
                  </a:txBody>
                  <a:tcPr/>
                </a:tc>
                <a:tc>
                  <a:txBody>
                    <a:bodyPr/>
                    <a:lstStyle/>
                    <a:p>
                      <a:pPr>
                        <a:buNone/>
                      </a:pPr>
                      <a:r>
                        <a:rPr lang="en-US" altLang="zh-CN" sz="1600"/>
                        <a:t>29000</a:t>
                      </a:r>
                    </a:p>
                  </a:txBody>
                  <a:tcPr/>
                </a:tc>
                <a:extLst>
                  <a:ext uri="{0D108BD9-81ED-4DB2-BD59-A6C34878D82A}">
                    <a16:rowId xmlns:a16="http://schemas.microsoft.com/office/drawing/2014/main" val="10003"/>
                  </a:ext>
                </a:extLst>
              </a:tr>
              <a:tr h="335280">
                <a:tc>
                  <a:txBody>
                    <a:bodyPr/>
                    <a:lstStyle/>
                    <a:p>
                      <a:pPr>
                        <a:buNone/>
                      </a:pPr>
                      <a:r>
                        <a:rPr lang="zh-CN" altLang="en-US" sz="1600"/>
                        <a:t>主频</a:t>
                      </a:r>
                    </a:p>
                  </a:txBody>
                  <a:tcPr/>
                </a:tc>
                <a:tc>
                  <a:txBody>
                    <a:bodyPr/>
                    <a:lstStyle/>
                    <a:p>
                      <a:pPr>
                        <a:buNone/>
                      </a:pPr>
                      <a:r>
                        <a:rPr lang="en-US" altLang="zh-CN" sz="1600"/>
                        <a:t>4.77MHz</a:t>
                      </a:r>
                    </a:p>
                  </a:txBody>
                  <a:tcPr/>
                </a:tc>
                <a:extLst>
                  <a:ext uri="{0D108BD9-81ED-4DB2-BD59-A6C34878D82A}">
                    <a16:rowId xmlns:a16="http://schemas.microsoft.com/office/drawing/2014/main" val="10004"/>
                  </a:ext>
                </a:extLst>
              </a:tr>
              <a:tr h="335280">
                <a:tc>
                  <a:txBody>
                    <a:bodyPr/>
                    <a:lstStyle/>
                    <a:p>
                      <a:pPr>
                        <a:buNone/>
                      </a:pPr>
                      <a:r>
                        <a:rPr lang="zh-CN" altLang="en-US" sz="1600"/>
                        <a:t>位宽</a:t>
                      </a:r>
                    </a:p>
                  </a:txBody>
                  <a:tcPr/>
                </a:tc>
                <a:tc>
                  <a:txBody>
                    <a:bodyPr/>
                    <a:lstStyle/>
                    <a:p>
                      <a:pPr>
                        <a:buNone/>
                      </a:pPr>
                      <a:r>
                        <a:rPr lang="en-US" altLang="zh-CN" sz="1600"/>
                        <a:t>16</a:t>
                      </a:r>
                    </a:p>
                  </a:txBody>
                  <a:tcPr/>
                </a:tc>
                <a:extLst>
                  <a:ext uri="{0D108BD9-81ED-4DB2-BD59-A6C34878D82A}">
                    <a16:rowId xmlns:a16="http://schemas.microsoft.com/office/drawing/2014/main" val="10005"/>
                  </a:ext>
                </a:extLst>
              </a:tr>
            </a:tbl>
          </a:graphicData>
        </a:graphic>
      </p:graphicFrame>
      <p:graphicFrame>
        <p:nvGraphicFramePr>
          <p:cNvPr id="13" name="表格 12"/>
          <p:cNvGraphicFramePr/>
          <p:nvPr>
            <p:custDataLst>
              <p:tags r:id="rId2"/>
            </p:custDataLst>
            <p:extLst>
              <p:ext uri="{D42A27DB-BD31-4B8C-83A1-F6EECF244321}">
                <p14:modId xmlns:p14="http://schemas.microsoft.com/office/powerpoint/2010/main" val="164681955"/>
              </p:ext>
            </p:extLst>
          </p:nvPr>
        </p:nvGraphicFramePr>
        <p:xfrm>
          <a:off x="2791980" y="2770101"/>
          <a:ext cx="3508375" cy="1706880"/>
        </p:xfrm>
        <a:graphic>
          <a:graphicData uri="http://schemas.openxmlformats.org/drawingml/2006/table">
            <a:tbl>
              <a:tblPr firstRow="1" bandRow="1">
                <a:tableStyleId>{5C22544A-7EE6-4342-B048-85BDC9FD1C3A}</a:tableStyleId>
              </a:tblPr>
              <a:tblGrid>
                <a:gridCol w="1931670">
                  <a:extLst>
                    <a:ext uri="{9D8B030D-6E8A-4147-A177-3AD203B41FA5}">
                      <a16:colId xmlns:a16="http://schemas.microsoft.com/office/drawing/2014/main" val="20000"/>
                    </a:ext>
                  </a:extLst>
                </a:gridCol>
                <a:gridCol w="1576705">
                  <a:extLst>
                    <a:ext uri="{9D8B030D-6E8A-4147-A177-3AD203B41FA5}">
                      <a16:colId xmlns:a16="http://schemas.microsoft.com/office/drawing/2014/main" val="20001"/>
                    </a:ext>
                  </a:extLst>
                </a:gridCol>
              </a:tblGrid>
              <a:tr h="365760">
                <a:tc>
                  <a:txBody>
                    <a:bodyPr/>
                    <a:lstStyle/>
                    <a:p>
                      <a:pPr>
                        <a:buNone/>
                      </a:pPr>
                      <a:r>
                        <a:rPr lang="en-US" altLang="zh-CN"/>
                        <a:t>CPU</a:t>
                      </a:r>
                    </a:p>
                  </a:txBody>
                  <a:tcPr/>
                </a:tc>
                <a:tc>
                  <a:txBody>
                    <a:bodyPr/>
                    <a:lstStyle/>
                    <a:p>
                      <a:pPr>
                        <a:buNone/>
                      </a:pPr>
                      <a:r>
                        <a:rPr lang="en-US" altLang="zh-CN"/>
                        <a:t>8008</a:t>
                      </a:r>
                    </a:p>
                  </a:txBody>
                  <a:tcPr/>
                </a:tc>
                <a:extLst>
                  <a:ext uri="{0D108BD9-81ED-4DB2-BD59-A6C34878D82A}">
                    <a16:rowId xmlns:a16="http://schemas.microsoft.com/office/drawing/2014/main" val="10000"/>
                  </a:ext>
                </a:extLst>
              </a:tr>
              <a:tr h="335280">
                <a:tc>
                  <a:txBody>
                    <a:bodyPr/>
                    <a:lstStyle/>
                    <a:p>
                      <a:pPr>
                        <a:buNone/>
                      </a:pPr>
                      <a:r>
                        <a:rPr lang="zh-CN" altLang="en-US" sz="1600"/>
                        <a:t>年份</a:t>
                      </a:r>
                    </a:p>
                  </a:txBody>
                  <a:tcPr/>
                </a:tc>
                <a:tc>
                  <a:txBody>
                    <a:bodyPr/>
                    <a:lstStyle/>
                    <a:p>
                      <a:pPr>
                        <a:buNone/>
                      </a:pPr>
                      <a:r>
                        <a:rPr lang="en-US" altLang="zh-CN" sz="1600"/>
                        <a:t>1972</a:t>
                      </a:r>
                    </a:p>
                  </a:txBody>
                  <a:tcPr/>
                </a:tc>
                <a:extLst>
                  <a:ext uri="{0D108BD9-81ED-4DB2-BD59-A6C34878D82A}">
                    <a16:rowId xmlns:a16="http://schemas.microsoft.com/office/drawing/2014/main" val="10001"/>
                  </a:ext>
                </a:extLst>
              </a:tr>
              <a:tr h="335280">
                <a:tc>
                  <a:txBody>
                    <a:bodyPr/>
                    <a:lstStyle/>
                    <a:p>
                      <a:pPr>
                        <a:buNone/>
                      </a:pPr>
                      <a:r>
                        <a:rPr lang="zh-CN" altLang="en-US" sz="1600"/>
                        <a:t>工艺</a:t>
                      </a:r>
                    </a:p>
                  </a:txBody>
                  <a:tcPr/>
                </a:tc>
                <a:tc>
                  <a:txBody>
                    <a:bodyPr/>
                    <a:lstStyle/>
                    <a:p>
                      <a:pPr>
                        <a:buNone/>
                      </a:pPr>
                      <a:r>
                        <a:rPr lang="en-US" altLang="zh-CN" sz="1600"/>
                        <a:t>10</a:t>
                      </a:r>
                      <a:r>
                        <a:rPr lang="zh-CN" altLang="en-US" sz="1600"/>
                        <a:t>微米</a:t>
                      </a:r>
                    </a:p>
                  </a:txBody>
                  <a:tcPr/>
                </a:tc>
                <a:extLst>
                  <a:ext uri="{0D108BD9-81ED-4DB2-BD59-A6C34878D82A}">
                    <a16:rowId xmlns:a16="http://schemas.microsoft.com/office/drawing/2014/main" val="10002"/>
                  </a:ext>
                </a:extLst>
              </a:tr>
              <a:tr h="335280">
                <a:tc>
                  <a:txBody>
                    <a:bodyPr/>
                    <a:lstStyle/>
                    <a:p>
                      <a:pPr>
                        <a:buNone/>
                      </a:pPr>
                      <a:r>
                        <a:rPr lang="zh-CN" altLang="en-US" sz="1600" dirty="0"/>
                        <a:t>主频</a:t>
                      </a:r>
                    </a:p>
                  </a:txBody>
                  <a:tcPr/>
                </a:tc>
                <a:tc>
                  <a:txBody>
                    <a:bodyPr/>
                    <a:lstStyle/>
                    <a:p>
                      <a:pPr>
                        <a:buNone/>
                      </a:pPr>
                      <a:r>
                        <a:rPr lang="en-US" altLang="zh-CN" sz="1600"/>
                        <a:t>0.5-0.8MHz</a:t>
                      </a:r>
                    </a:p>
                  </a:txBody>
                  <a:tcPr/>
                </a:tc>
                <a:extLst>
                  <a:ext uri="{0D108BD9-81ED-4DB2-BD59-A6C34878D82A}">
                    <a16:rowId xmlns:a16="http://schemas.microsoft.com/office/drawing/2014/main" val="10003"/>
                  </a:ext>
                </a:extLst>
              </a:tr>
              <a:tr h="335280">
                <a:tc>
                  <a:txBody>
                    <a:bodyPr/>
                    <a:lstStyle/>
                    <a:p>
                      <a:pPr>
                        <a:buNone/>
                      </a:pPr>
                      <a:r>
                        <a:rPr lang="zh-CN" altLang="en-US" sz="1600"/>
                        <a:t>位宽</a:t>
                      </a:r>
                    </a:p>
                  </a:txBody>
                  <a:tcPr/>
                </a:tc>
                <a:tc>
                  <a:txBody>
                    <a:bodyPr/>
                    <a:lstStyle/>
                    <a:p>
                      <a:pPr>
                        <a:buNone/>
                      </a:pPr>
                      <a:r>
                        <a:rPr lang="en-US" altLang="zh-CN" sz="1600" dirty="0"/>
                        <a:t>8</a:t>
                      </a:r>
                      <a:r>
                        <a:rPr lang="zh-CN" altLang="en-US" sz="1600" dirty="0"/>
                        <a:t>，</a:t>
                      </a:r>
                      <a:r>
                        <a:rPr lang="en-US" altLang="zh-CN" sz="1600" dirty="0"/>
                        <a:t>14</a:t>
                      </a:r>
                      <a:r>
                        <a:rPr lang="zh-CN" altLang="en-US" sz="1600" dirty="0"/>
                        <a:t>地址线</a:t>
                      </a:r>
                    </a:p>
                  </a:txBody>
                  <a:tcPr/>
                </a:tc>
                <a:extLst>
                  <a:ext uri="{0D108BD9-81ED-4DB2-BD59-A6C34878D82A}">
                    <a16:rowId xmlns:a16="http://schemas.microsoft.com/office/drawing/2014/main" val="10004"/>
                  </a:ext>
                </a:extLst>
              </a:tr>
            </a:tbl>
          </a:graphicData>
        </a:graphic>
      </p:graphicFrame>
      <p:graphicFrame>
        <p:nvGraphicFramePr>
          <p:cNvPr id="15" name="表格 14"/>
          <p:cNvGraphicFramePr/>
          <p:nvPr>
            <p:custDataLst>
              <p:tags r:id="rId3"/>
            </p:custDataLst>
          </p:nvPr>
        </p:nvGraphicFramePr>
        <p:xfrm>
          <a:off x="6656070" y="875665"/>
          <a:ext cx="3508375" cy="1706880"/>
        </p:xfrm>
        <a:graphic>
          <a:graphicData uri="http://schemas.openxmlformats.org/drawingml/2006/table">
            <a:tbl>
              <a:tblPr firstRow="1" bandRow="1">
                <a:tableStyleId>{5C22544A-7EE6-4342-B048-85BDC9FD1C3A}</a:tableStyleId>
              </a:tblPr>
              <a:tblGrid>
                <a:gridCol w="1931670">
                  <a:extLst>
                    <a:ext uri="{9D8B030D-6E8A-4147-A177-3AD203B41FA5}">
                      <a16:colId xmlns:a16="http://schemas.microsoft.com/office/drawing/2014/main" val="20000"/>
                    </a:ext>
                  </a:extLst>
                </a:gridCol>
                <a:gridCol w="1576705">
                  <a:extLst>
                    <a:ext uri="{9D8B030D-6E8A-4147-A177-3AD203B41FA5}">
                      <a16:colId xmlns:a16="http://schemas.microsoft.com/office/drawing/2014/main" val="20001"/>
                    </a:ext>
                  </a:extLst>
                </a:gridCol>
              </a:tblGrid>
              <a:tr h="365760">
                <a:tc>
                  <a:txBody>
                    <a:bodyPr/>
                    <a:lstStyle/>
                    <a:p>
                      <a:pPr>
                        <a:buNone/>
                      </a:pPr>
                      <a:r>
                        <a:rPr lang="en-US" altLang="zh-CN"/>
                        <a:t>CPU</a:t>
                      </a:r>
                    </a:p>
                  </a:txBody>
                  <a:tcPr/>
                </a:tc>
                <a:tc>
                  <a:txBody>
                    <a:bodyPr/>
                    <a:lstStyle/>
                    <a:p>
                      <a:pPr>
                        <a:buNone/>
                      </a:pPr>
                      <a:r>
                        <a:rPr lang="en-US" altLang="zh-CN"/>
                        <a:t>4004</a:t>
                      </a:r>
                    </a:p>
                  </a:txBody>
                  <a:tcPr/>
                </a:tc>
                <a:extLst>
                  <a:ext uri="{0D108BD9-81ED-4DB2-BD59-A6C34878D82A}">
                    <a16:rowId xmlns:a16="http://schemas.microsoft.com/office/drawing/2014/main" val="10000"/>
                  </a:ext>
                </a:extLst>
              </a:tr>
              <a:tr h="335280">
                <a:tc>
                  <a:txBody>
                    <a:bodyPr/>
                    <a:lstStyle/>
                    <a:p>
                      <a:pPr>
                        <a:buNone/>
                      </a:pPr>
                      <a:r>
                        <a:rPr lang="zh-CN" altLang="en-US" sz="1600"/>
                        <a:t>年份</a:t>
                      </a:r>
                    </a:p>
                  </a:txBody>
                  <a:tcPr/>
                </a:tc>
                <a:tc>
                  <a:txBody>
                    <a:bodyPr/>
                    <a:lstStyle/>
                    <a:p>
                      <a:pPr>
                        <a:buNone/>
                      </a:pPr>
                      <a:r>
                        <a:rPr lang="en-US" altLang="zh-CN" sz="1600"/>
                        <a:t>1971</a:t>
                      </a:r>
                    </a:p>
                  </a:txBody>
                  <a:tcPr/>
                </a:tc>
                <a:extLst>
                  <a:ext uri="{0D108BD9-81ED-4DB2-BD59-A6C34878D82A}">
                    <a16:rowId xmlns:a16="http://schemas.microsoft.com/office/drawing/2014/main" val="10001"/>
                  </a:ext>
                </a:extLst>
              </a:tr>
              <a:tr h="335280">
                <a:tc>
                  <a:txBody>
                    <a:bodyPr/>
                    <a:lstStyle/>
                    <a:p>
                      <a:pPr>
                        <a:buNone/>
                      </a:pPr>
                      <a:r>
                        <a:rPr lang="zh-CN" altLang="en-US" sz="1600"/>
                        <a:t>工艺</a:t>
                      </a:r>
                    </a:p>
                  </a:txBody>
                  <a:tcPr/>
                </a:tc>
                <a:tc>
                  <a:txBody>
                    <a:bodyPr/>
                    <a:lstStyle/>
                    <a:p>
                      <a:pPr>
                        <a:buNone/>
                      </a:pPr>
                      <a:r>
                        <a:rPr lang="en-US" altLang="zh-CN" sz="1600"/>
                        <a:t>10</a:t>
                      </a:r>
                      <a:r>
                        <a:rPr lang="zh-CN" altLang="en-US" sz="1600"/>
                        <a:t>微米</a:t>
                      </a:r>
                    </a:p>
                  </a:txBody>
                  <a:tcPr/>
                </a:tc>
                <a:extLst>
                  <a:ext uri="{0D108BD9-81ED-4DB2-BD59-A6C34878D82A}">
                    <a16:rowId xmlns:a16="http://schemas.microsoft.com/office/drawing/2014/main" val="10002"/>
                  </a:ext>
                </a:extLst>
              </a:tr>
              <a:tr h="335280">
                <a:tc>
                  <a:txBody>
                    <a:bodyPr/>
                    <a:lstStyle/>
                    <a:p>
                      <a:pPr>
                        <a:buNone/>
                      </a:pPr>
                      <a:r>
                        <a:rPr lang="zh-CN" altLang="en-US" sz="1600"/>
                        <a:t>主频</a:t>
                      </a:r>
                    </a:p>
                  </a:txBody>
                  <a:tcPr/>
                </a:tc>
                <a:tc>
                  <a:txBody>
                    <a:bodyPr/>
                    <a:lstStyle/>
                    <a:p>
                      <a:pPr>
                        <a:buNone/>
                      </a:pPr>
                      <a:r>
                        <a:rPr lang="en-US" altLang="zh-CN" sz="1600"/>
                        <a:t>740kHz</a:t>
                      </a:r>
                    </a:p>
                  </a:txBody>
                  <a:tcPr/>
                </a:tc>
                <a:extLst>
                  <a:ext uri="{0D108BD9-81ED-4DB2-BD59-A6C34878D82A}">
                    <a16:rowId xmlns:a16="http://schemas.microsoft.com/office/drawing/2014/main" val="10003"/>
                  </a:ext>
                </a:extLst>
              </a:tr>
              <a:tr h="335280">
                <a:tc>
                  <a:txBody>
                    <a:bodyPr/>
                    <a:lstStyle/>
                    <a:p>
                      <a:pPr>
                        <a:buNone/>
                      </a:pPr>
                      <a:r>
                        <a:rPr lang="zh-CN" altLang="en-US" sz="1600"/>
                        <a:t>位宽</a:t>
                      </a:r>
                    </a:p>
                  </a:txBody>
                  <a:tcPr/>
                </a:tc>
                <a:tc>
                  <a:txBody>
                    <a:bodyPr/>
                    <a:lstStyle/>
                    <a:p>
                      <a:pPr>
                        <a:buNone/>
                      </a:pPr>
                      <a:r>
                        <a:rPr lang="en-US" altLang="zh-CN" sz="1600"/>
                        <a:t>4</a:t>
                      </a:r>
                      <a:r>
                        <a:rPr lang="zh-CN" altLang="en-US" sz="1600"/>
                        <a:t>，</a:t>
                      </a:r>
                      <a:r>
                        <a:rPr lang="en-US" altLang="zh-CN" sz="1600"/>
                        <a:t>12</a:t>
                      </a:r>
                      <a:r>
                        <a:rPr lang="zh-CN" altLang="en-US" sz="1600"/>
                        <a:t>位地址线</a:t>
                      </a:r>
                    </a:p>
                  </a:txBody>
                  <a:tcPr/>
                </a:tc>
                <a:extLst>
                  <a:ext uri="{0D108BD9-81ED-4DB2-BD59-A6C34878D82A}">
                    <a16:rowId xmlns:a16="http://schemas.microsoft.com/office/drawing/2014/main" val="10004"/>
                  </a:ext>
                </a:extLst>
              </a:tr>
            </a:tbl>
          </a:graphicData>
        </a:graphic>
      </p:graphicFrame>
      <p:sp>
        <p:nvSpPr>
          <p:cNvPr id="16" name="文本框 15"/>
          <p:cNvSpPr txBox="1"/>
          <p:nvPr/>
        </p:nvSpPr>
        <p:spPr>
          <a:xfrm>
            <a:off x="368300" y="1198880"/>
            <a:ext cx="3207385" cy="1383665"/>
          </a:xfrm>
          <a:prstGeom prst="rect">
            <a:avLst/>
          </a:prstGeom>
          <a:noFill/>
        </p:spPr>
        <p:txBody>
          <a:bodyPr wrap="none" rtlCol="0">
            <a:spAutoFit/>
          </a:bodyPr>
          <a:lstStyle/>
          <a:p>
            <a:pPr algn="ctr" fontAlgn="auto">
              <a:lnSpc>
                <a:spcPct val="150000"/>
              </a:lnSpc>
            </a:pPr>
            <a:r>
              <a:rPr lang="en-US" altLang="zh-CN" sz="2800" b="1"/>
              <a:t>Intel </a:t>
            </a:r>
            <a:r>
              <a:rPr lang="zh-CN" altLang="en-US" sz="2800" b="1"/>
              <a:t>历代经典</a:t>
            </a:r>
            <a:r>
              <a:rPr lang="en-US" altLang="zh-CN" sz="2800" b="1"/>
              <a:t>CPU</a:t>
            </a:r>
          </a:p>
          <a:p>
            <a:pPr algn="ctr" fontAlgn="auto">
              <a:lnSpc>
                <a:spcPct val="150000"/>
              </a:lnSpc>
            </a:pPr>
            <a:r>
              <a:rPr lang="zh-CN" altLang="en-US" sz="2800" b="1"/>
              <a:t>长相</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d8834dba-79ea-4df7-bc53-d850ad3822eb}"/>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d8834dba-79ea-4df7-bc53-d850ad3822eb}"/>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d8834dba-79ea-4df7-bc53-d850ad3822eb}"/>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e8d15ad2-8a60-4f1d-86e4-f1f1a1163af5}"/>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8a823af8-e64f-4e14-acd0-1da5d034389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8834dba-79ea-4df7-bc53-d850ad3822eb}"/>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8834dba-79ea-4df7-bc53-d850ad3822eb}"/>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d8834dba-79ea-4df7-bc53-d850ad3822eb}"/>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d8834dba-79ea-4df7-bc53-d850ad3822eb}"/>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d8834dba-79ea-4df7-bc53-d850ad3822eb}"/>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d8834dba-79ea-4df7-bc53-d850ad3822eb}"/>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d8834dba-79ea-4df7-bc53-d850ad3822eb}"/>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d8834dba-79ea-4df7-bc53-d850ad3822e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2119</Words>
  <Application>Microsoft Office PowerPoint</Application>
  <PresentationFormat>宽屏</PresentationFormat>
  <Paragraphs>363</Paragraphs>
  <Slides>27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宋体</vt:lpstr>
      <vt:lpstr>微软雅黑</vt:lpstr>
      <vt:lpstr>Arial</vt:lpstr>
      <vt:lpstr>Calibri</vt:lpstr>
      <vt:lpstr>Calibri Light</vt:lpstr>
      <vt:lpstr>Cambria Math</vt:lpstr>
      <vt:lpstr>Wingdings</vt:lpstr>
      <vt:lpstr>Office 主题</vt:lpstr>
      <vt:lpstr>PowerPoint 演示文稿</vt:lpstr>
      <vt:lpstr>PowerPoint 演示文稿</vt:lpstr>
      <vt:lpstr>PowerPoint 演示文稿</vt:lpstr>
      <vt:lpstr>第一章 计算机基础</vt:lpstr>
      <vt:lpstr>第一章 计算机基础</vt:lpstr>
      <vt:lpstr>第一章 计算机基础</vt:lpstr>
      <vt:lpstr>第一章 计算机基础</vt:lpstr>
      <vt:lpstr>第一章 计算机基础</vt:lpstr>
      <vt:lpstr>第一章 计算机基础</vt:lpstr>
      <vt:lpstr>第一章 计算机基础</vt:lpstr>
      <vt:lpstr>第一章 计算机基础</vt:lpstr>
      <vt:lpstr>第一章 计算机基础</vt:lpstr>
      <vt:lpstr>第一章 计算机基础</vt:lpstr>
      <vt:lpstr>第一章 计算机基础</vt:lpstr>
      <vt:lpstr>第一章 计算机基础</vt:lpstr>
      <vt:lpstr>第一章 计算机基础</vt:lpstr>
      <vt:lpstr>第一章 计算机基础</vt:lpstr>
      <vt:lpstr>第一章 计算机基础</vt:lpstr>
      <vt:lpstr>第一章 计算机基础</vt:lpstr>
      <vt:lpstr>第一章 计算机基础</vt:lpstr>
      <vt:lpstr>第一章 计算机基础</vt:lpstr>
      <vt:lpstr>PowerPoint 演示文稿</vt:lpstr>
      <vt:lpstr>第一章 计算机基础</vt:lpstr>
      <vt:lpstr>第一章 计算机基础</vt:lpstr>
      <vt:lpstr>第一章 计算机基础</vt:lpstr>
      <vt:lpstr>第一章 计算机基础</vt:lpstr>
      <vt:lpstr>第一章 计算机基础</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AIR</cp:lastModifiedBy>
  <cp:revision>105</cp:revision>
  <dcterms:created xsi:type="dcterms:W3CDTF">2021-05-23T14:04:30Z</dcterms:created>
  <dcterms:modified xsi:type="dcterms:W3CDTF">2021-05-24T09:26:56Z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