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1"/>
  </p:handoutMasterIdLst>
  <p:sldIdLst>
    <p:sldId id="256"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6" r:id="rId18"/>
    <p:sldId id="287" r:id="rId19"/>
    <p:sldId id="28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63AF"/>
    <a:srgbClr val="827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4" d="100"/>
          <a:sy n="104" d="100"/>
        </p:scale>
        <p:origin x="14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85364" y="150188"/>
            <a:ext cx="1869213" cy="1050498"/>
          </a:xfrm>
          <a:prstGeom prst="rect">
            <a:avLst/>
          </a:prstGeom>
        </p:spPr>
      </p:pic>
      <p:sp>
        <p:nvSpPr>
          <p:cNvPr id="28" name="文本框 27"/>
          <p:cNvSpPr txBox="1"/>
          <p:nvPr userDrawn="1"/>
        </p:nvSpPr>
        <p:spPr>
          <a:xfrm>
            <a:off x="10269333" y="507446"/>
            <a:ext cx="1724025" cy="368300"/>
          </a:xfrm>
          <a:prstGeom prst="rect">
            <a:avLst/>
          </a:prstGeom>
          <a:noFill/>
        </p:spPr>
        <p:txBody>
          <a:bodyPr wrap="none" rtlCol="0">
            <a:spAutoFit/>
          </a:bodyPr>
          <a:lstStyle/>
          <a:p>
            <a:r>
              <a:rPr lang="en-US" altLang="zh-CN" b="1" dirty="0">
                <a:solidFill>
                  <a:srgbClr val="7963AF"/>
                </a:solidFill>
                <a:latin typeface="微软雅黑" panose="020B0503020204020204" pitchFamily="34" charset="-122"/>
                <a:ea typeface="微软雅黑" panose="020B0503020204020204" pitchFamily="34" charset="-122"/>
              </a:rPr>
              <a:t>C</a:t>
            </a:r>
            <a:r>
              <a:rPr lang="zh-CN" altLang="en-US" b="1" dirty="0">
                <a:solidFill>
                  <a:srgbClr val="7963AF"/>
                </a:solidFill>
                <a:latin typeface="微软雅黑" panose="020B0503020204020204" pitchFamily="34" charset="-122"/>
                <a:ea typeface="微软雅黑" panose="020B0503020204020204" pitchFamily="34" charset="-122"/>
              </a:rPr>
              <a:t>语言程序设计</a:t>
            </a:r>
            <a:endParaRPr lang="zh-CN" altLang="en-US" b="1" dirty="0">
              <a:solidFill>
                <a:srgbClr val="7963AF"/>
              </a:solidFill>
              <a:latin typeface="微软雅黑" panose="020B0503020204020204" pitchFamily="34" charset="-122"/>
              <a:ea typeface="微软雅黑" panose="020B0503020204020204" pitchFamily="34" charset="-122"/>
            </a:endParaRPr>
          </a:p>
        </p:txBody>
      </p:sp>
      <p:sp>
        <p:nvSpPr>
          <p:cNvPr id="29" name="文本框 28"/>
          <p:cNvSpPr txBox="1"/>
          <p:nvPr userDrawn="1"/>
        </p:nvSpPr>
        <p:spPr>
          <a:xfrm>
            <a:off x="10269220" y="293370"/>
            <a:ext cx="1102995" cy="213995"/>
          </a:xfrm>
          <a:prstGeom prst="rect">
            <a:avLst/>
          </a:prstGeom>
          <a:noFill/>
        </p:spPr>
        <p:txBody>
          <a:bodyPr wrap="none" rtlCol="0">
            <a:spAutoFit/>
          </a:bodyPr>
          <a:lstStyle/>
          <a:p>
            <a:pPr lvl="0" algn="l"/>
            <a:r>
              <a:rPr lang="en-US" altLang="zh-CN" sz="800" b="1" dirty="0">
                <a:solidFill>
                  <a:srgbClr val="7963AF"/>
                </a:solidFill>
                <a:latin typeface="微软雅黑" panose="020B0503020204020204" pitchFamily="34" charset="-122"/>
                <a:ea typeface="微软雅黑" panose="020B0503020204020204" pitchFamily="34" charset="-122"/>
                <a:sym typeface="+mn-ea"/>
              </a:rPr>
              <a:t>计算机基础培训系列</a:t>
            </a:r>
            <a:endParaRPr lang="en-US" altLang="zh-CN" sz="800" b="1" dirty="0">
              <a:solidFill>
                <a:srgbClr val="7963AF"/>
              </a:solidFill>
              <a:latin typeface="微软雅黑" panose="020B0503020204020204" pitchFamily="34" charset="-122"/>
              <a:ea typeface="微软雅黑" panose="020B0503020204020204" pitchFamily="34" charset="-122"/>
              <a:sym typeface="+mn-ea"/>
            </a:endParaRPr>
          </a:p>
        </p:txBody>
      </p:sp>
      <p:sp>
        <p:nvSpPr>
          <p:cNvPr id="31" name="标题 30"/>
          <p:cNvSpPr>
            <a:spLocks noGrp="1"/>
          </p:cNvSpPr>
          <p:nvPr>
            <p:ph type="title"/>
          </p:nvPr>
        </p:nvSpPr>
        <p:spPr>
          <a:xfrm>
            <a:off x="1133475" y="465455"/>
            <a:ext cx="3474720" cy="410210"/>
          </a:xfrm>
        </p:spPr>
        <p:txBody>
          <a:bodyPr>
            <a:noAutofit/>
          </a:bodyPr>
          <a:lstStyle>
            <a:lvl1pPr>
              <a:defRPr sz="2000"/>
            </a:lvl1pPr>
          </a:lstStyle>
          <a:p>
            <a:r>
              <a:rPr lang="zh-CN" altLang="en-US" smtClean="0"/>
              <a:t>单击此处编辑母版标题样式</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5BE432-ADC1-4AF9-AC77-CD387D59A67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FD7460-850D-457E-864B-E14B5B6DD71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BE432-ADC1-4AF9-AC77-CD387D59A67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D7460-850D-457E-864B-E14B5B6DD71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053" y="688621"/>
            <a:ext cx="10131077" cy="5693665"/>
          </a:xfrm>
          <a:prstGeom prst="rect">
            <a:avLst/>
          </a:prstGeom>
        </p:spPr>
      </p:pic>
      <p:sp>
        <p:nvSpPr>
          <p:cNvPr id="7" name="矩形 6"/>
          <p:cNvSpPr/>
          <p:nvPr/>
        </p:nvSpPr>
        <p:spPr>
          <a:xfrm>
            <a:off x="2376114" y="4144949"/>
            <a:ext cx="2572980" cy="450443"/>
          </a:xfrm>
          <a:prstGeom prst="rect">
            <a:avLst/>
          </a:prstGeom>
          <a:solidFill>
            <a:srgbClr val="7963A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AIR</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376045" y="3081655"/>
            <a:ext cx="5043805" cy="0"/>
          </a:xfrm>
          <a:prstGeom prst="line">
            <a:avLst/>
          </a:prstGeom>
          <a:ln>
            <a:solidFill>
              <a:srgbClr val="7963AF"/>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4718" y="1929846"/>
            <a:ext cx="5313680" cy="1014730"/>
          </a:xfrm>
          <a:prstGeom prst="rect">
            <a:avLst/>
          </a:prstGeom>
          <a:noFill/>
        </p:spPr>
        <p:txBody>
          <a:bodyPr wrap="none" rtlCol="0">
            <a:spAutoFit/>
          </a:bodyPr>
          <a:lstStyle/>
          <a:p>
            <a:r>
              <a:rPr lang="en-US" altLang="zh-CN" sz="6000" b="1" dirty="0">
                <a:solidFill>
                  <a:srgbClr val="7963AF"/>
                </a:solidFill>
                <a:latin typeface="微软雅黑" panose="020B0503020204020204" pitchFamily="34" charset="-122"/>
                <a:ea typeface="微软雅黑" panose="020B0503020204020204" pitchFamily="34" charset="-122"/>
              </a:rPr>
              <a:t>C</a:t>
            </a:r>
            <a:r>
              <a:rPr lang="zh-CN" altLang="en-US" sz="6000" b="1" dirty="0">
                <a:solidFill>
                  <a:srgbClr val="7963AF"/>
                </a:solidFill>
                <a:latin typeface="微软雅黑" panose="020B0503020204020204" pitchFamily="34" charset="-122"/>
                <a:ea typeface="微软雅黑" panose="020B0503020204020204" pitchFamily="34" charset="-122"/>
              </a:rPr>
              <a:t>语言程序设计</a:t>
            </a:r>
            <a:endParaRPr lang="zh-CN" altLang="en-US" sz="6000" b="1" dirty="0">
              <a:solidFill>
                <a:srgbClr val="7963A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76045" y="1592580"/>
            <a:ext cx="2017395" cy="337185"/>
          </a:xfrm>
          <a:prstGeom prst="rect">
            <a:avLst/>
          </a:prstGeom>
          <a:noFill/>
        </p:spPr>
        <p:txBody>
          <a:bodyPr wrap="none" rtlCol="0">
            <a:spAutoFit/>
          </a:bodyPr>
          <a:lstStyle/>
          <a:p>
            <a:pPr lvl="0" algn="l"/>
            <a:r>
              <a:rPr lang="en-US" altLang="zh-CN" sz="1600" b="1" dirty="0">
                <a:solidFill>
                  <a:srgbClr val="7963AF"/>
                </a:solidFill>
                <a:latin typeface="微软雅黑" panose="020B0503020204020204" pitchFamily="34" charset="-122"/>
                <a:ea typeface="微软雅黑" panose="020B0503020204020204" pitchFamily="34" charset="-122"/>
                <a:sym typeface="+mn-ea"/>
              </a:rPr>
              <a:t>计算机基础培训系列</a:t>
            </a:r>
            <a:endParaRPr lang="en-US" altLang="zh-CN" sz="1600" b="1" dirty="0">
              <a:solidFill>
                <a:srgbClr val="7963A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软硬件关系"/>
          <p:cNvPicPr>
            <a:picLocks noChangeAspect="1"/>
          </p:cNvPicPr>
          <p:nvPr/>
        </p:nvPicPr>
        <p:blipFill>
          <a:blip r:embed="rId1"/>
          <a:stretch>
            <a:fillRect/>
          </a:stretch>
        </p:blipFill>
        <p:spPr>
          <a:xfrm>
            <a:off x="8731250" y="3373755"/>
            <a:ext cx="3392805" cy="3484245"/>
          </a:xfrm>
          <a:prstGeom prst="rect">
            <a:avLst/>
          </a:prstGeom>
        </p:spPr>
      </p:pic>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p>
            <a:pPr algn="l"/>
            <a:r>
              <a:rPr lang="zh-CN" altLang="en-US" dirty="0" smtClean="0">
                <a:sym typeface="+mn-ea"/>
              </a:rPr>
              <a:t>三、计算机的组成</a:t>
            </a:r>
            <a:endParaRPr lang="zh-CN" altLang="en-US" dirty="0" smtClean="0">
              <a:sym typeface="+mn-ea"/>
            </a:endParaRPr>
          </a:p>
        </p:txBody>
      </p:sp>
      <p:sp>
        <p:nvSpPr>
          <p:cNvPr id="5" name="文本框 4"/>
          <p:cNvSpPr txBox="1"/>
          <p:nvPr/>
        </p:nvSpPr>
        <p:spPr>
          <a:xfrm>
            <a:off x="1352550" y="1598930"/>
            <a:ext cx="8853805" cy="2999740"/>
          </a:xfrm>
          <a:prstGeom prst="rect">
            <a:avLst/>
          </a:prstGeom>
          <a:noFill/>
        </p:spPr>
        <p:txBody>
          <a:bodyPr wrap="square" rtlCol="0">
            <a:spAutoFit/>
          </a:bodyPr>
          <a:p>
            <a:pPr fontAlgn="auto">
              <a:lnSpc>
                <a:spcPct val="150000"/>
              </a:lnSpc>
            </a:pPr>
            <a:r>
              <a:rPr lang="en-US" altLang="zh-CN"/>
              <a:t>2. </a:t>
            </a:r>
            <a:r>
              <a:rPr lang="zh-CN" altLang="en-US"/>
              <a:t>软件系统</a:t>
            </a:r>
            <a:endParaRPr lang="zh-CN" altLang="en-US"/>
          </a:p>
          <a:p>
            <a:pPr indent="457200" fontAlgn="auto">
              <a:lnSpc>
                <a:spcPct val="150000"/>
              </a:lnSpc>
            </a:pPr>
            <a:r>
              <a:rPr lang="zh-CN" altLang="en-US">
                <a:solidFill>
                  <a:schemeClr val="tx1"/>
                </a:solidFill>
              </a:rPr>
              <a:t>软件系统是为了使硬件完成各种功能而编制的计算机程序的集合。软件系统根据功能分为</a:t>
            </a:r>
            <a:r>
              <a:rPr lang="zh-CN" altLang="en-US" b="1">
                <a:solidFill>
                  <a:srgbClr val="FF0000"/>
                </a:solidFill>
              </a:rPr>
              <a:t>系统软件</a:t>
            </a:r>
            <a:r>
              <a:rPr lang="zh-CN" altLang="en-US">
                <a:solidFill>
                  <a:schemeClr val="tx1"/>
                </a:solidFill>
              </a:rPr>
              <a:t>和</a:t>
            </a:r>
            <a:r>
              <a:rPr lang="zh-CN" altLang="en-US" b="1">
                <a:solidFill>
                  <a:srgbClr val="FF0000"/>
                </a:solidFill>
              </a:rPr>
              <a:t>应用软件</a:t>
            </a:r>
            <a:r>
              <a:rPr lang="zh-CN" altLang="en-US">
                <a:solidFill>
                  <a:schemeClr val="tx1"/>
                </a:solidFill>
              </a:rPr>
              <a:t>两大类。</a:t>
            </a:r>
            <a:endParaRPr lang="zh-CN" altLang="en-US">
              <a:solidFill>
                <a:schemeClr val="tx1"/>
              </a:solidFill>
            </a:endParaRPr>
          </a:p>
          <a:p>
            <a:pPr indent="457200" fontAlgn="auto">
              <a:lnSpc>
                <a:spcPct val="150000"/>
              </a:lnSpc>
            </a:pPr>
            <a:r>
              <a:rPr lang="zh-CN" altLang="en-US">
                <a:solidFill>
                  <a:schemeClr val="tx1"/>
                </a:solidFill>
              </a:rPr>
              <a:t>为了使用和管理计算机软硬件资源的软件称为系统个软件。如操作系统，程序语言编译器等。</a:t>
            </a:r>
            <a:endParaRPr lang="zh-CN" altLang="en-US">
              <a:solidFill>
                <a:schemeClr val="tx1"/>
              </a:solidFill>
            </a:endParaRPr>
          </a:p>
          <a:p>
            <a:pPr indent="457200" fontAlgn="auto">
              <a:lnSpc>
                <a:spcPct val="150000"/>
              </a:lnSpc>
            </a:pPr>
            <a:r>
              <a:rPr lang="zh-CN" altLang="en-US">
                <a:solidFill>
                  <a:schemeClr val="tx1"/>
                </a:solidFill>
              </a:rPr>
              <a:t>为了解决实际问题而设计出来的软件称为应用软件。如</a:t>
            </a:r>
            <a:r>
              <a:rPr lang="en-US" altLang="zh-CN">
                <a:solidFill>
                  <a:schemeClr val="tx1"/>
                </a:solidFill>
              </a:rPr>
              <a:t>Office</a:t>
            </a:r>
            <a:r>
              <a:rPr lang="zh-CN" altLang="en-US">
                <a:solidFill>
                  <a:schemeClr val="tx1"/>
                </a:solidFill>
              </a:rPr>
              <a:t>、</a:t>
            </a:r>
            <a:r>
              <a:rPr lang="en-US" altLang="zh-CN">
                <a:solidFill>
                  <a:schemeClr val="tx1"/>
                </a:solidFill>
              </a:rPr>
              <a:t>AutoCAD</a:t>
            </a:r>
            <a:r>
              <a:rPr lang="zh-CN" altLang="en-US">
                <a:solidFill>
                  <a:schemeClr val="tx1"/>
                </a:solidFill>
              </a:rPr>
              <a:t>、</a:t>
            </a:r>
            <a:r>
              <a:rPr lang="en-US" altLang="zh-CN">
                <a:solidFill>
                  <a:schemeClr val="tx1"/>
                </a:solidFill>
              </a:rPr>
              <a:t>Photoshop</a:t>
            </a:r>
            <a:r>
              <a:rPr lang="zh-CN" altLang="en-US">
                <a:solidFill>
                  <a:schemeClr val="tx1"/>
                </a:solidFill>
              </a:rPr>
              <a:t>等。</a:t>
            </a:r>
            <a:endParaRPr lang="zh-C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4" name="文本框 3"/>
          <p:cNvSpPr txBox="1"/>
          <p:nvPr/>
        </p:nvSpPr>
        <p:spPr>
          <a:xfrm>
            <a:off x="872837" y="1288472"/>
            <a:ext cx="2240280" cy="368300"/>
          </a:xfrm>
          <a:prstGeom prst="rect">
            <a:avLst/>
          </a:prstGeom>
          <a:noFill/>
        </p:spPr>
        <p:txBody>
          <a:bodyPr wrap="none" rtlCol="0">
            <a:spAutoFit/>
          </a:bodyPr>
          <a:p>
            <a:pPr algn="l"/>
            <a:r>
              <a:rPr lang="zh-CN" altLang="en-US" dirty="0" smtClean="0">
                <a:sym typeface="+mn-ea"/>
              </a:rPr>
              <a:t>四、</a:t>
            </a:r>
            <a:r>
              <a:rPr lang="zh-CN" altLang="en-US" dirty="0">
                <a:sym typeface="+mn-ea"/>
              </a:rPr>
              <a:t>计算机</a:t>
            </a:r>
            <a:r>
              <a:rPr lang="zh-CN" altLang="en-US" dirty="0" smtClean="0">
                <a:sym typeface="+mn-ea"/>
              </a:rPr>
              <a:t>性能指标</a:t>
            </a:r>
            <a:endParaRPr lang="zh-CN" altLang="en-US" dirty="0" smtClean="0">
              <a:sym typeface="+mn-ea"/>
            </a:endParaRPr>
          </a:p>
        </p:txBody>
      </p:sp>
      <p:sp>
        <p:nvSpPr>
          <p:cNvPr id="5" name="文本框 4"/>
          <p:cNvSpPr txBox="1"/>
          <p:nvPr/>
        </p:nvSpPr>
        <p:spPr>
          <a:xfrm>
            <a:off x="1444625" y="1884680"/>
            <a:ext cx="8933180" cy="3415030"/>
          </a:xfrm>
          <a:prstGeom prst="rect">
            <a:avLst/>
          </a:prstGeom>
          <a:noFill/>
        </p:spPr>
        <p:txBody>
          <a:bodyPr wrap="square" rtlCol="0">
            <a:spAutoFit/>
          </a:bodyPr>
          <a:p>
            <a:pPr fontAlgn="auto">
              <a:lnSpc>
                <a:spcPct val="150000"/>
              </a:lnSpc>
            </a:pPr>
            <a:r>
              <a:rPr lang="en-US" altLang="zh-CN"/>
              <a:t>1. </a:t>
            </a:r>
            <a:r>
              <a:rPr lang="zh-CN" altLang="en-US"/>
              <a:t>机器字长</a:t>
            </a:r>
            <a:endParaRPr lang="zh-CN" altLang="en-US"/>
          </a:p>
          <a:p>
            <a:pPr indent="457200" fontAlgn="auto">
              <a:lnSpc>
                <a:spcPct val="150000"/>
              </a:lnSpc>
            </a:pPr>
            <a:r>
              <a:rPr lang="zh-CN" altLang="en-US"/>
              <a:t>参与运算的数的基本二进制位数。是由加法器、通用寄存器的位数决定，字长也长，精度也高。</a:t>
            </a:r>
            <a:endParaRPr lang="zh-CN" altLang="en-US"/>
          </a:p>
          <a:p>
            <a:pPr fontAlgn="auto">
              <a:lnSpc>
                <a:spcPct val="150000"/>
              </a:lnSpc>
            </a:pPr>
            <a:r>
              <a:rPr lang="en-US" altLang="zh-CN"/>
              <a:t>2. </a:t>
            </a:r>
            <a:r>
              <a:rPr lang="zh-CN" altLang="en-US"/>
              <a:t>总线宽度</a:t>
            </a:r>
            <a:endParaRPr lang="zh-CN" altLang="en-US"/>
          </a:p>
          <a:p>
            <a:pPr indent="457200" fontAlgn="auto">
              <a:lnSpc>
                <a:spcPct val="150000"/>
              </a:lnSpc>
            </a:pPr>
            <a:r>
              <a:rPr lang="zh-CN" altLang="en-US"/>
              <a:t>数据总线宽度：一次能传送数据的二进制位数为数据总线宽度。有些</a:t>
            </a:r>
            <a:r>
              <a:rPr lang="en-US" altLang="zh-CN"/>
              <a:t>CPU</a:t>
            </a:r>
            <a:r>
              <a:rPr lang="zh-CN" altLang="en-US"/>
              <a:t>数据总线宽度等于内部通用寄存器的位宽。如</a:t>
            </a:r>
            <a:r>
              <a:rPr lang="en-US" altLang="zh-CN"/>
              <a:t>Intel</a:t>
            </a:r>
            <a:r>
              <a:rPr lang="zh-CN" altLang="en-US"/>
              <a:t>系列</a:t>
            </a:r>
            <a:r>
              <a:rPr lang="en-US" altLang="zh-CN"/>
              <a:t>CPU</a:t>
            </a:r>
            <a:r>
              <a:rPr lang="zh-CN" altLang="en-US"/>
              <a:t>。</a:t>
            </a:r>
            <a:endParaRPr lang="zh-CN" altLang="en-US"/>
          </a:p>
          <a:p>
            <a:pPr indent="457200" fontAlgn="auto">
              <a:lnSpc>
                <a:spcPct val="150000"/>
              </a:lnSpc>
            </a:pPr>
            <a:r>
              <a:rPr lang="zh-CN" altLang="en-US"/>
              <a:t>地址总线宽度：地址总线宽度决定了</a:t>
            </a:r>
            <a:r>
              <a:rPr lang="en-US" altLang="zh-CN"/>
              <a:t>CPU</a:t>
            </a:r>
            <a:r>
              <a:rPr lang="zh-CN" altLang="en-US"/>
              <a:t>最大能访问的内存储器大小。</a:t>
            </a:r>
            <a:endParaRPr lang="zh-CN" altLang="en-US"/>
          </a:p>
          <a:p>
            <a:pPr fontAlgn="auto">
              <a:lnSpc>
                <a:spcPct val="150000"/>
              </a:lnSpc>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1133475" y="1848485"/>
            <a:ext cx="9175750" cy="1337945"/>
          </a:xfrm>
          <a:prstGeom prst="rect">
            <a:avLst/>
          </a:prstGeom>
          <a:noFill/>
        </p:spPr>
        <p:txBody>
          <a:bodyPr wrap="square" rtlCol="0" anchor="t">
            <a:spAutoFit/>
          </a:bodyPr>
          <a:p>
            <a:pPr fontAlgn="auto">
              <a:lnSpc>
                <a:spcPct val="150000"/>
              </a:lnSpc>
            </a:pPr>
            <a:r>
              <a:rPr lang="en-US" altLang="zh-CN">
                <a:sym typeface="+mn-ea"/>
              </a:rPr>
              <a:t>3. </a:t>
            </a:r>
            <a:r>
              <a:rPr lang="zh-CN" altLang="en-US">
                <a:sym typeface="+mn-ea"/>
              </a:rPr>
              <a:t>存储器容量</a:t>
            </a:r>
            <a:endParaRPr lang="zh-CN" altLang="en-US"/>
          </a:p>
          <a:p>
            <a:pPr indent="457200" fontAlgn="auto">
              <a:lnSpc>
                <a:spcPct val="150000"/>
              </a:lnSpc>
            </a:pPr>
            <a:r>
              <a:rPr lang="zh-CN" altLang="en-US">
                <a:sym typeface="+mn-ea"/>
              </a:rPr>
              <a:t>一个存储器所能存储信息的总量。以字节（</a:t>
            </a:r>
            <a:r>
              <a:rPr lang="en-US" altLang="zh-CN">
                <a:sym typeface="+mn-ea"/>
              </a:rPr>
              <a:t>Byte</a:t>
            </a:r>
            <a:r>
              <a:rPr lang="zh-CN" altLang="en-US">
                <a:sym typeface="+mn-ea"/>
              </a:rPr>
              <a:t>）为单位进行信息存取。其他单位还有 </a:t>
            </a:r>
            <a:r>
              <a:rPr lang="en-US" altLang="zh-CN">
                <a:sym typeface="+mn-ea"/>
              </a:rPr>
              <a:t>KB</a:t>
            </a:r>
            <a:r>
              <a:rPr lang="zh-CN" altLang="en-US">
                <a:sym typeface="+mn-ea"/>
              </a:rPr>
              <a:t>、</a:t>
            </a:r>
            <a:r>
              <a:rPr lang="en-US" altLang="zh-CN">
                <a:sym typeface="+mn-ea"/>
              </a:rPr>
              <a:t>MB</a:t>
            </a:r>
            <a:r>
              <a:rPr lang="zh-CN" altLang="en-US">
                <a:sym typeface="+mn-ea"/>
              </a:rPr>
              <a:t>、</a:t>
            </a:r>
            <a:r>
              <a:rPr lang="en-US" altLang="zh-CN">
                <a:sym typeface="+mn-ea"/>
              </a:rPr>
              <a:t>GB</a:t>
            </a:r>
            <a:r>
              <a:rPr lang="zh-CN" altLang="en-US">
                <a:sym typeface="+mn-ea"/>
              </a:rPr>
              <a:t>、</a:t>
            </a:r>
            <a:r>
              <a:rPr lang="en-US" altLang="zh-CN">
                <a:sym typeface="+mn-ea"/>
              </a:rPr>
              <a:t>TB</a:t>
            </a:r>
            <a:r>
              <a:rPr lang="zh-CN" altLang="en-US">
                <a:sym typeface="+mn-ea"/>
              </a:rPr>
              <a:t>、</a:t>
            </a:r>
            <a:r>
              <a:rPr lang="en-US" altLang="zh-CN">
                <a:sym typeface="+mn-ea"/>
              </a:rPr>
              <a:t>PB</a:t>
            </a:r>
            <a:r>
              <a:rPr lang="zh-CN" altLang="en-US">
                <a:sym typeface="+mn-ea"/>
              </a:rPr>
              <a:t>。之间的转换关系为：</a:t>
            </a:r>
            <a:endParaRPr lang="zh-CN" altLang="en-US"/>
          </a:p>
        </p:txBody>
      </p:sp>
      <p:sp>
        <p:nvSpPr>
          <p:cNvPr id="4" name="文本框 3"/>
          <p:cNvSpPr txBox="1"/>
          <p:nvPr/>
        </p:nvSpPr>
        <p:spPr>
          <a:xfrm>
            <a:off x="872837" y="1288472"/>
            <a:ext cx="2240280" cy="368300"/>
          </a:xfrm>
          <a:prstGeom prst="rect">
            <a:avLst/>
          </a:prstGeom>
          <a:noFill/>
        </p:spPr>
        <p:txBody>
          <a:bodyPr wrap="none" rtlCol="0">
            <a:spAutoFit/>
          </a:bodyPr>
          <a:p>
            <a:pPr algn="l"/>
            <a:r>
              <a:rPr lang="zh-CN" altLang="en-US" dirty="0" smtClean="0">
                <a:sym typeface="+mn-ea"/>
              </a:rPr>
              <a:t>四、</a:t>
            </a:r>
            <a:r>
              <a:rPr lang="zh-CN" altLang="en-US" dirty="0">
                <a:sym typeface="+mn-ea"/>
              </a:rPr>
              <a:t>计算机</a:t>
            </a:r>
            <a:r>
              <a:rPr lang="zh-CN" altLang="en-US" dirty="0" smtClean="0">
                <a:sym typeface="+mn-ea"/>
              </a:rPr>
              <a:t>性能指标</a:t>
            </a:r>
            <a:endParaRPr lang="zh-CN" altLang="en-US" dirty="0" smtClean="0">
              <a:sym typeface="+mn-ea"/>
            </a:endParaRPr>
          </a:p>
        </p:txBody>
      </p:sp>
      <p:graphicFrame>
        <p:nvGraphicFramePr>
          <p:cNvPr id="5" name="表格 4"/>
          <p:cNvGraphicFramePr/>
          <p:nvPr>
            <p:custDataLst>
              <p:tags r:id="rId1"/>
            </p:custDataLst>
          </p:nvPr>
        </p:nvGraphicFramePr>
        <p:xfrm>
          <a:off x="2484755" y="3186430"/>
          <a:ext cx="4980940" cy="1125220"/>
        </p:xfrm>
        <a:graphic>
          <a:graphicData uri="http://schemas.openxmlformats.org/drawingml/2006/table">
            <a:tbl>
              <a:tblPr firstRow="1" bandRow="1">
                <a:tableStyleId>{5C22544A-7EE6-4342-B048-85BDC9FD1C3A}</a:tableStyleId>
              </a:tblPr>
              <a:tblGrid>
                <a:gridCol w="2490470"/>
                <a:gridCol w="2490470"/>
              </a:tblGrid>
              <a:tr h="393700">
                <a:tc>
                  <a:txBody>
                    <a:bodyPr/>
                    <a:p>
                      <a:pPr>
                        <a:buNone/>
                      </a:pPr>
                      <a:r>
                        <a:rPr lang="en-US" altLang="zh-CN" b="0">
                          <a:solidFill>
                            <a:schemeClr val="tx1"/>
                          </a:solidFill>
                        </a:rPr>
                        <a:t>1 Btye = 8 bit</a:t>
                      </a:r>
                      <a:endParaRPr lang="en-US" altLang="zh-CN" b="0">
                        <a:solidFill>
                          <a:schemeClr val="tx1"/>
                        </a:solidFill>
                      </a:endParaRPr>
                    </a:p>
                  </a:txBody>
                  <a:tcPr>
                    <a:noFill/>
                  </a:tcPr>
                </a:tc>
                <a:tc>
                  <a:txBody>
                    <a:bodyPr/>
                    <a:p>
                      <a:pPr>
                        <a:buNone/>
                      </a:pPr>
                      <a:r>
                        <a:rPr lang="en-US" altLang="zh-CN" b="0">
                          <a:solidFill>
                            <a:schemeClr val="tx1"/>
                          </a:solidFill>
                        </a:rPr>
                        <a:t>1 GB = 1024 MB</a:t>
                      </a:r>
                      <a:endParaRPr lang="en-US" altLang="zh-CN" b="0">
                        <a:solidFill>
                          <a:schemeClr val="tx1"/>
                        </a:solidFill>
                      </a:endParaRPr>
                    </a:p>
                  </a:txBody>
                  <a:tcPr>
                    <a:noFill/>
                  </a:tcPr>
                </a:tc>
              </a:tr>
              <a:tr h="365760">
                <a:tc>
                  <a:txBody>
                    <a:bodyPr/>
                    <a:p>
                      <a:pPr>
                        <a:buNone/>
                      </a:pPr>
                      <a:r>
                        <a:rPr lang="en-US" altLang="zh-CN"/>
                        <a:t>1 KB = 1024 B</a:t>
                      </a:r>
                      <a:endParaRPr lang="en-US" altLang="zh-CN"/>
                    </a:p>
                  </a:txBody>
                  <a:tcPr>
                    <a:noFill/>
                  </a:tcPr>
                </a:tc>
                <a:tc>
                  <a:txBody>
                    <a:bodyPr/>
                    <a:p>
                      <a:pPr>
                        <a:buNone/>
                      </a:pPr>
                      <a:r>
                        <a:rPr lang="en-US" altLang="zh-CN"/>
                        <a:t>1 TB = 1024 GB</a:t>
                      </a:r>
                      <a:endParaRPr lang="en-US" altLang="zh-CN"/>
                    </a:p>
                  </a:txBody>
                  <a:tcPr>
                    <a:noFill/>
                  </a:tcPr>
                </a:tc>
              </a:tr>
              <a:tr h="365760">
                <a:tc>
                  <a:txBody>
                    <a:bodyPr/>
                    <a:p>
                      <a:pPr>
                        <a:buNone/>
                      </a:pPr>
                      <a:r>
                        <a:rPr lang="en-US" altLang="zh-CN"/>
                        <a:t>1 MB = 1024 KB</a:t>
                      </a:r>
                      <a:endParaRPr lang="en-US" altLang="zh-CN"/>
                    </a:p>
                  </a:txBody>
                  <a:tcPr>
                    <a:noFill/>
                  </a:tcPr>
                </a:tc>
                <a:tc>
                  <a:txBody>
                    <a:bodyPr/>
                    <a:p>
                      <a:pPr>
                        <a:buNone/>
                      </a:pPr>
                      <a:r>
                        <a:rPr lang="en-US" altLang="zh-CN"/>
                        <a:t>1 PB = 1024 TB</a:t>
                      </a:r>
                      <a:endParaRPr lang="en-US" altLang="zh-CN"/>
                    </a:p>
                  </a:txBody>
                  <a:tcPr>
                    <a:noFill/>
                  </a:tcPr>
                </a:tc>
              </a:tr>
            </a:tbl>
          </a:graphicData>
        </a:graphic>
      </p:graphicFrame>
      <mc:AlternateContent xmlns:mc="http://schemas.openxmlformats.org/markup-compatibility/2006">
        <mc:Choice xmlns:a14="http://schemas.microsoft.com/office/drawing/2010/main" Requires="a14">
          <p:sp>
            <p:nvSpPr>
              <p:cNvPr id="6" name="文本框 5"/>
              <p:cNvSpPr txBox="1"/>
              <p:nvPr/>
            </p:nvSpPr>
            <p:spPr>
              <a:xfrm>
                <a:off x="1133475" y="4311650"/>
                <a:ext cx="9175115" cy="2227580"/>
              </a:xfrm>
              <a:prstGeom prst="rect">
                <a:avLst/>
              </a:prstGeom>
              <a:noFill/>
            </p:spPr>
            <p:txBody>
              <a:bodyPr wrap="square" rtlCol="0" anchor="t">
                <a:spAutoFit/>
              </a:bodyPr>
              <a:p>
                <a:pPr fontAlgn="auto">
                  <a:lnSpc>
                    <a:spcPct val="150000"/>
                  </a:lnSpc>
                </a:pPr>
                <a:r>
                  <a:rPr lang="en-US" altLang="zh-CN">
                    <a:sym typeface="+mn-ea"/>
                  </a:rPr>
                  <a:t>4. </a:t>
                </a:r>
                <a:r>
                  <a:rPr lang="zh-CN" altLang="en-US">
                    <a:sym typeface="+mn-ea"/>
                  </a:rPr>
                  <a:t>运算速度</a:t>
                </a:r>
                <a:endParaRPr lang="zh-CN" altLang="en-US">
                  <a:sym typeface="+mn-ea"/>
                </a:endParaRPr>
              </a:p>
              <a:p>
                <a:pPr indent="457200" fontAlgn="auto">
                  <a:lnSpc>
                    <a:spcPct val="150000"/>
                  </a:lnSpc>
                </a:pPr>
                <a:r>
                  <a:rPr lang="zh-CN" altLang="en-US"/>
                  <a:t>计算机的运行速度与多种因素有关，如</a:t>
                </a:r>
                <a:r>
                  <a:rPr lang="en-US" altLang="zh-CN"/>
                  <a:t>CPU</a:t>
                </a:r>
                <a:r>
                  <a:rPr lang="zh-CN" altLang="en-US"/>
                  <a:t>频率、总线宽度、总线频率、内存频率、执行的操作等。通常以每秒执行的指令数为速度指标，如每秒百万指令数（</a:t>
                </a:r>
                <a:r>
                  <a:rPr lang="en-US" altLang="zh-CN"/>
                  <a:t>MIPS</a:t>
                </a:r>
                <a:r>
                  <a:rPr lang="zh-CN" altLang="en-US"/>
                  <a:t>）</a:t>
                </a:r>
                <a:endParaRPr lang="zh-CN" altLang="en-US"/>
              </a:p>
              <a:p>
                <a:pPr indent="457200" fontAlgn="auto">
                  <a:lnSpc>
                    <a:spcPct val="150000"/>
                  </a:lnSpc>
                </a:pPr>
                <a14:m>
                  <m:oMathPara xmlns:m="http://schemas.openxmlformats.org/officeDocument/2006/math">
                    <m:oMathParaPr>
                      <m:jc m:val="centerGroup"/>
                    </m:oMathParaPr>
                    <m:oMath xmlns:m="http://schemas.openxmlformats.org/officeDocument/2006/math">
                      <m:r>
                        <m:rPr>
                          <m:sty m:val="p"/>
                        </m:rPr>
                        <a:rPr lang="en-US" altLang="zh-CN">
                          <a:latin typeface="Cambria Math" charset="0"/>
                          <a:ea typeface="+mj-ea"/>
                          <a:cs typeface="Cambria Math" charset="0"/>
                        </a:rPr>
                        <m:t>MIPS</m:t>
                      </m:r>
                      <m:r>
                        <a:rPr lang="en-US" altLang="zh-CN" i="1">
                          <a:latin typeface="Cambria Math" charset="0"/>
                          <a:cs typeface="Cambria Math" charset="0"/>
                        </a:rPr>
                        <m:t>=</m:t>
                      </m:r>
                      <m:f>
                        <m:fPr>
                          <m:ctrlPr>
                            <a:rPr lang="en-US" altLang="zh-CN" i="1">
                              <a:latin typeface="Cambria Math" charset="0"/>
                              <a:cs typeface="Cambria Math" charset="0"/>
                            </a:rPr>
                          </m:ctrlPr>
                        </m:fPr>
                        <m:num>
                          <m:r>
                            <a:rPr lang="zh-CN" altLang="en-US" i="1">
                              <a:latin typeface="Cambria Math" charset="0"/>
                              <a:cs typeface="Cambria Math" charset="0"/>
                            </a:rPr>
                            <m:t>指令条数</m:t>
                          </m:r>
                        </m:num>
                        <m:den>
                          <m:r>
                            <a:rPr lang="zh-CN" altLang="en-US" i="1">
                              <a:latin typeface="Cambria Math" charset="0"/>
                              <a:cs typeface="Cambria Math" charset="0"/>
                            </a:rPr>
                            <m:t>指令执行时间</m:t>
                          </m:r>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6</m:t>
                              </m:r>
                            </m:sup>
                          </m:sSup>
                        </m:den>
                      </m:f>
                    </m:oMath>
                  </m:oMathPara>
                </a14:m>
                <a:endParaRPr lang="en-US" altLang="zh-CN"/>
              </a:p>
            </p:txBody>
          </p:sp>
        </mc:Choice>
        <mc:Fallback>
          <p:sp>
            <p:nvSpPr>
              <p:cNvPr id="6" name="文本框 5"/>
              <p:cNvSpPr txBox="1">
                <a:spLocks noRot="1" noChangeAspect="1" noMove="1" noResize="1" noEditPoints="1" noAdjustHandles="1" noChangeArrowheads="1" noChangeShapeType="1" noTextEdit="1"/>
              </p:cNvSpPr>
              <p:nvPr/>
            </p:nvSpPr>
            <p:spPr>
              <a:xfrm>
                <a:off x="1133475" y="4311650"/>
                <a:ext cx="9175115" cy="222758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4" name="文本框 3"/>
          <p:cNvSpPr txBox="1"/>
          <p:nvPr/>
        </p:nvSpPr>
        <p:spPr>
          <a:xfrm>
            <a:off x="872837" y="1288472"/>
            <a:ext cx="1554480" cy="368300"/>
          </a:xfrm>
          <a:prstGeom prst="rect">
            <a:avLst/>
          </a:prstGeom>
          <a:noFill/>
        </p:spPr>
        <p:txBody>
          <a:bodyPr wrap="none" rtlCol="0">
            <a:spAutoFit/>
          </a:bodyPr>
          <a:p>
            <a:pPr algn="l"/>
            <a:r>
              <a:rPr lang="zh-CN" altLang="en-US" dirty="0" smtClean="0">
                <a:sym typeface="+mn-ea"/>
              </a:rPr>
              <a:t>五、</a:t>
            </a:r>
            <a:r>
              <a:rPr lang="zh-CN" altLang="en-US" dirty="0" smtClean="0">
                <a:sym typeface="+mn-ea"/>
              </a:rPr>
              <a:t>数制与数</a:t>
            </a:r>
            <a:endParaRPr lang="zh-CN" altLang="en-US" dirty="0" smtClean="0">
              <a:sym typeface="+mn-ea"/>
            </a:endParaRPr>
          </a:p>
        </p:txBody>
      </p:sp>
      <p:sp>
        <p:nvSpPr>
          <p:cNvPr id="3" name="文本框 2"/>
          <p:cNvSpPr txBox="1"/>
          <p:nvPr/>
        </p:nvSpPr>
        <p:spPr>
          <a:xfrm>
            <a:off x="1203325" y="1788795"/>
            <a:ext cx="894080" cy="368300"/>
          </a:xfrm>
          <a:prstGeom prst="rect">
            <a:avLst/>
          </a:prstGeom>
          <a:noFill/>
        </p:spPr>
        <p:txBody>
          <a:bodyPr wrap="none" rtlCol="0">
            <a:spAutoFit/>
          </a:bodyPr>
          <a:p>
            <a:r>
              <a:rPr lang="en-US" altLang="zh-CN"/>
              <a:t>1. </a:t>
            </a:r>
            <a:r>
              <a:rPr lang="zh-CN" altLang="en-US"/>
              <a:t>数制</a:t>
            </a:r>
            <a:endParaRPr lang="zh-CN" altLang="en-US"/>
          </a:p>
        </p:txBody>
      </p:sp>
      <p:sp>
        <p:nvSpPr>
          <p:cNvPr id="7" name="文本框 6"/>
          <p:cNvSpPr txBox="1"/>
          <p:nvPr/>
        </p:nvSpPr>
        <p:spPr>
          <a:xfrm>
            <a:off x="1505585" y="2345055"/>
            <a:ext cx="8215630" cy="2999740"/>
          </a:xfrm>
          <a:prstGeom prst="rect">
            <a:avLst/>
          </a:prstGeom>
          <a:noFill/>
        </p:spPr>
        <p:txBody>
          <a:bodyPr wrap="square" rtlCol="0">
            <a:spAutoFit/>
          </a:bodyPr>
          <a:p>
            <a:pPr fontAlgn="auto">
              <a:lnSpc>
                <a:spcPct val="150000"/>
              </a:lnSpc>
            </a:pPr>
            <a:r>
              <a:rPr lang="zh-CN" altLang="en-US"/>
              <a:t>数制三要素：基数，数码，权值。</a:t>
            </a:r>
            <a:endParaRPr lang="zh-CN" altLang="en-US"/>
          </a:p>
          <a:p>
            <a:pPr fontAlgn="auto">
              <a:lnSpc>
                <a:spcPct val="150000"/>
              </a:lnSpc>
            </a:pPr>
            <a:endParaRPr lang="zh-CN" altLang="en-US"/>
          </a:p>
          <a:p>
            <a:pPr marL="285750" indent="-285750" fontAlgn="auto">
              <a:lnSpc>
                <a:spcPct val="150000"/>
              </a:lnSpc>
              <a:buFont typeface="Wingdings" panose="05000000000000000000" charset="0"/>
              <a:buChar char=""/>
            </a:pPr>
            <a:r>
              <a:rPr lang="zh-CN" altLang="en-US"/>
              <a:t>基数：数码的个数</a:t>
            </a:r>
            <a:endParaRPr lang="zh-CN" altLang="en-US"/>
          </a:p>
          <a:p>
            <a:pPr marL="285750" indent="-285750" fontAlgn="auto">
              <a:lnSpc>
                <a:spcPct val="150000"/>
              </a:lnSpc>
              <a:buFont typeface="Wingdings" panose="05000000000000000000" charset="0"/>
              <a:buChar char=""/>
            </a:pPr>
            <a:r>
              <a:rPr lang="zh-CN" altLang="en-US"/>
              <a:t>数码：数字符号</a:t>
            </a:r>
            <a:endParaRPr lang="zh-CN" altLang="en-US"/>
          </a:p>
          <a:p>
            <a:pPr marL="285750" indent="-285750" fontAlgn="auto">
              <a:lnSpc>
                <a:spcPct val="150000"/>
              </a:lnSpc>
              <a:buFont typeface="Wingdings" panose="05000000000000000000" charset="0"/>
              <a:buChar char=""/>
            </a:pPr>
            <a:r>
              <a:rPr lang="zh-CN" altLang="en-US"/>
              <a:t>权值：</a:t>
            </a:r>
            <a:r>
              <a:rPr lang="zh-CN" altLang="en-US">
                <a:sym typeface="+mn-ea"/>
              </a:rPr>
              <a:t>一组数字中，某一个数码所处数字中的位置，取值范围</a:t>
            </a:r>
            <a:r>
              <a:rPr lang="en-US" altLang="zh-CN">
                <a:sym typeface="+mn-ea"/>
              </a:rPr>
              <a:t>[n, -m] n,m∈</a:t>
            </a:r>
            <a:r>
              <a:rPr lang="zh-CN" altLang="en-US">
                <a:sym typeface="+mn-ea"/>
              </a:rPr>
              <a:t>整数。以小数点为中心，位置越靠左，权值越大，越靠右越小。小数点左边第一位数权值为</a:t>
            </a:r>
            <a:r>
              <a:rPr lang="en-US" altLang="zh-CN">
                <a:sym typeface="+mn-ea"/>
              </a:rPr>
              <a:t>0</a:t>
            </a:r>
            <a:r>
              <a:rPr lang="zh-CN" altLang="en-US">
                <a:sym typeface="+mn-ea"/>
              </a:rPr>
              <a:t>，右边第一个数权值为</a:t>
            </a:r>
            <a:r>
              <a:rPr lang="en-US" altLang="zh-CN">
                <a:sym typeface="+mn-ea"/>
              </a:rPr>
              <a:t>-1</a:t>
            </a:r>
            <a:r>
              <a:rPr lang="zh-CN" altLang="en-US">
                <a:sym typeface="+mn-ea"/>
              </a:rPr>
              <a:t>。</a:t>
            </a:r>
            <a:endParaRPr lang="zh-CN" alt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6" name="文本框 5"/>
          <p:cNvSpPr txBox="1"/>
          <p:nvPr/>
        </p:nvSpPr>
        <p:spPr>
          <a:xfrm>
            <a:off x="1232535" y="2225675"/>
            <a:ext cx="8357870" cy="1753235"/>
          </a:xfrm>
          <a:prstGeom prst="rect">
            <a:avLst/>
          </a:prstGeom>
          <a:noFill/>
        </p:spPr>
        <p:txBody>
          <a:bodyPr wrap="square" rtlCol="0">
            <a:spAutoFit/>
          </a:bodyPr>
          <a:p>
            <a:pPr marL="285750" indent="-285750" algn="l" fontAlgn="auto">
              <a:lnSpc>
                <a:spcPct val="150000"/>
              </a:lnSpc>
              <a:buFont typeface="Wingdings" panose="05000000000000000000" charset="0"/>
              <a:buChar char=""/>
            </a:pPr>
            <a:r>
              <a:rPr lang="zh-CN" altLang="en-US"/>
              <a:t>十进制</a:t>
            </a:r>
            <a:r>
              <a:rPr lang="en-US" altLang="zh-CN"/>
              <a:t>D</a:t>
            </a:r>
            <a:r>
              <a:rPr lang="zh-CN" altLang="en-US"/>
              <a:t>ecimal</a:t>
            </a:r>
            <a:endParaRPr lang="zh-CN" altLang="en-US"/>
          </a:p>
          <a:p>
            <a:pPr marL="342900" indent="-342900" algn="l" fontAlgn="auto">
              <a:lnSpc>
                <a:spcPct val="150000"/>
              </a:lnSpc>
              <a:buFont typeface="+mj-ea"/>
              <a:buAutoNum type="circleNumDbPlain"/>
            </a:pPr>
            <a:r>
              <a:rPr lang="zh-CN" altLang="en-US">
                <a:sym typeface="+mn-ea"/>
              </a:rPr>
              <a:t>基数：</a:t>
            </a:r>
            <a:r>
              <a:rPr lang="en-US" altLang="zh-CN">
                <a:sym typeface="+mn-ea"/>
              </a:rPr>
              <a:t>10</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r>
              <a:rPr lang="en-US" altLang="zh-CN">
                <a:sym typeface="+mn-ea"/>
              </a:rPr>
              <a:t>7</a:t>
            </a:r>
            <a:r>
              <a:rPr lang="zh-CN" altLang="en-US">
                <a:sym typeface="+mn-ea"/>
              </a:rPr>
              <a:t>，</a:t>
            </a:r>
            <a:r>
              <a:rPr lang="en-US" altLang="zh-CN">
                <a:sym typeface="+mn-ea"/>
              </a:rPr>
              <a:t>8</a:t>
            </a:r>
            <a:r>
              <a:rPr lang="zh-CN" altLang="en-US">
                <a:sym typeface="+mn-ea"/>
              </a:rPr>
              <a:t>，</a:t>
            </a:r>
            <a:r>
              <a:rPr lang="en-US" altLang="zh-CN">
                <a:sym typeface="+mn-ea"/>
              </a:rPr>
              <a:t>9</a:t>
            </a:r>
            <a:endParaRPr lang="en-US" altLang="zh-CN">
              <a:sym typeface="+mn-ea"/>
            </a:endParaRPr>
          </a:p>
          <a:p>
            <a:pPr indent="0" algn="l" fontAlgn="auto">
              <a:lnSpc>
                <a:spcPct val="150000"/>
              </a:lnSpc>
              <a:buFont typeface="+mj-ea"/>
              <a:buNone/>
            </a:pPr>
            <a:r>
              <a:rPr lang="zh-CN" altLang="en-US"/>
              <a:t>一个十进制数</a:t>
            </a:r>
            <a:r>
              <a:rPr lang="en-US" altLang="zh-CN"/>
              <a:t>n</a:t>
            </a:r>
            <a:r>
              <a:rPr lang="zh-CN" altLang="en-US"/>
              <a:t>可表示为：</a:t>
            </a:r>
            <a:endParaRPr lang="zh-CN" altLang="en-US"/>
          </a:p>
        </p:txBody>
      </p:sp>
      <mc:AlternateContent xmlns:mc="http://schemas.openxmlformats.org/markup-compatibility/2006">
        <mc:Choice xmlns:a14="http://schemas.microsoft.com/office/drawing/2010/main" Requires="a14">
          <p:sp>
            <p:nvSpPr>
              <p:cNvPr id="4" name="文本框 3"/>
              <p:cNvSpPr txBox="1"/>
              <p:nvPr/>
            </p:nvSpPr>
            <p:spPr>
              <a:xfrm>
                <a:off x="786702" y="4273804"/>
                <a:ext cx="10815955" cy="4152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charset="0"/>
                          <a:cs typeface="Cambria Math" charset="0"/>
                        </a:rPr>
                        <m:t>𝑛</m:t>
                      </m:r>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r>
                            <a:rPr lang="en-US" altLang="zh-CN" i="1">
                              <a:latin typeface="Cambria Math" charset="0"/>
                              <a:cs typeface="Cambria Math" charset="0"/>
                            </a:rPr>
                            <m:t>+</m:t>
                          </m:r>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𝑛</m:t>
                          </m:r>
                          <m:r>
                            <a:rPr lang="en-US" altLang="zh-CN" i="1">
                              <a:latin typeface="Cambria Math" charset="0"/>
                              <a:cs typeface="Cambria Math" charset="0"/>
                            </a:rPr>
                            <m:t>+</m:t>
                          </m:r>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𝑛</m:t>
                          </m:r>
                        </m:sup>
                      </m:sSup>
                      <m:r>
                        <a:rPr lang="en-US" altLang="zh-CN" i="1">
                          <a:latin typeface="Cambria Math" charset="0"/>
                          <a:cs typeface="Cambria Math" charset="0"/>
                        </a:rPr>
                        <m:t> + ... + </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0</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0</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m:t>
                          </m:r>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2</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m:t>
                          </m:r>
                          <m:r>
                            <a:rPr lang="en-US" altLang="zh-CN" i="1">
                              <a:latin typeface="Cambria Math" charset="0"/>
                              <a:cs typeface="Cambria Math" charset="0"/>
                            </a:rPr>
                            <m:t>2</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−𝑚</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10</m:t>
                          </m:r>
                        </m:e>
                        <m:sup>
                          <m:r>
                            <a:rPr lang="en-US" altLang="zh-CN" i="1">
                              <a:latin typeface="Cambria Math" charset="0"/>
                              <a:cs typeface="Cambria Math" charset="0"/>
                            </a:rPr>
                            <m:t>−𝑚</m:t>
                          </m:r>
                        </m:sup>
                      </m:sSup>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786702" y="4273804"/>
                <a:ext cx="10815955" cy="415290"/>
              </a:xfrm>
              <a:prstGeom prst="rect">
                <a:avLst/>
              </a:prstGeom>
              <a:blipFill rotWithShape="1">
                <a:blip r:embed="rId1"/>
                <a:stretch>
                  <a:fillRect l="-5" t="-61" r="5"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599752" y="5520309"/>
                <a:ext cx="3180715" cy="9423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a:latin typeface="Cambria Math" charset="0"/>
                          <a:cs typeface="Cambria Math" charset="0"/>
                        </a:rPr>
                        <m:t>𝑛</m:t>
                      </m:r>
                      <m:r>
                        <a:rPr lang="en-US" altLang="zh-CN" sz="2800" i="1">
                          <a:latin typeface="Cambria Math" charset="0"/>
                          <a:cs typeface="Cambria Math" charset="0"/>
                        </a:rPr>
                        <m:t>=</m:t>
                      </m:r>
                      <m:nary>
                        <m:naryPr>
                          <m:chr m:val="∑"/>
                          <m:limLoc m:val="undOvr"/>
                          <m:ctrlPr>
                            <a:rPr lang="en-US" altLang="zh-CN" sz="2800" i="1">
                              <a:latin typeface="Cambria Math" charset="0"/>
                              <a:cs typeface="Cambria Math" charset="0"/>
                            </a:rPr>
                          </m:ctrlPr>
                        </m:naryPr>
                        <m:sub>
                          <m:r>
                            <a:rPr lang="en-US" altLang="zh-CN" sz="2800" i="1">
                              <a:latin typeface="Cambria Math" charset="0"/>
                              <a:cs typeface="Cambria Math" charset="0"/>
                            </a:rPr>
                            <m:t>𝑖</m:t>
                          </m:r>
                          <m:r>
                            <a:rPr lang="en-US" altLang="zh-CN" sz="2800" i="1">
                              <a:latin typeface="Cambria Math" charset="0"/>
                              <a:cs typeface="Cambria Math" charset="0"/>
                            </a:rPr>
                            <m:t>=</m:t>
                          </m:r>
                          <m:r>
                            <a:rPr lang="en-US" altLang="zh-CN" sz="2800" i="1">
                              <a:latin typeface="Cambria Math" charset="0"/>
                              <a:cs typeface="Cambria Math" charset="0"/>
                            </a:rPr>
                            <m:t>−𝑚</m:t>
                          </m:r>
                        </m:sub>
                        <m:sup>
                          <m:r>
                            <a:rPr lang="en-US" altLang="zh-CN" sz="2800" i="1">
                              <a:latin typeface="Cambria Math" charset="0"/>
                              <a:cs typeface="Cambria Math" charset="0"/>
                            </a:rPr>
                            <m:t>𝑛−</m:t>
                          </m:r>
                          <m:r>
                            <a:rPr lang="en-US" altLang="zh-CN" sz="2800" i="1">
                              <a:latin typeface="Cambria Math" charset="0"/>
                              <a:cs typeface="Cambria Math" charset="0"/>
                            </a:rPr>
                            <m:t>1</m:t>
                          </m:r>
                        </m:sup>
                        <m:e>
                          <m:sSub>
                            <m:sSubPr>
                              <m:ctrlPr>
                                <a:rPr lang="en-US" altLang="zh-CN" sz="2800" i="1">
                                  <a:latin typeface="Cambria Math" charset="0"/>
                                  <a:cs typeface="Cambria Math" charset="0"/>
                                </a:rPr>
                              </m:ctrlPr>
                            </m:sSubPr>
                            <m:e>
                              <m:r>
                                <a:rPr lang="en-US" altLang="zh-CN" sz="2800" i="1">
                                  <a:latin typeface="Cambria Math" charset="0"/>
                                  <a:cs typeface="Cambria Math" charset="0"/>
                                </a:rPr>
                                <m:t>𝑎</m:t>
                              </m:r>
                            </m:e>
                            <m:sub>
                              <m:r>
                                <a:rPr lang="en-US" altLang="zh-CN" sz="2800" i="1">
                                  <a:latin typeface="Cambria Math" charset="0"/>
                                  <a:cs typeface="Cambria Math" charset="0"/>
                                </a:rPr>
                                <m:t>𝑖</m:t>
                              </m:r>
                            </m:sub>
                          </m:sSub>
                          <m:r>
                            <a:rPr lang="en-US" altLang="zh-CN" sz="2800" i="1">
                              <a:latin typeface="Cambria Math" charset="0"/>
                              <a:cs typeface="Cambria Math" charset="0"/>
                            </a:rPr>
                            <m:t>×</m:t>
                          </m:r>
                          <m:sSup>
                            <m:sSupPr>
                              <m:ctrlPr>
                                <a:rPr lang="en-US" altLang="zh-CN" sz="2800" i="1">
                                  <a:latin typeface="Cambria Math" charset="0"/>
                                  <a:cs typeface="Cambria Math" charset="0"/>
                                </a:rPr>
                              </m:ctrlPr>
                            </m:sSupPr>
                            <m:e>
                              <m:r>
                                <a:rPr lang="en-US" altLang="zh-CN" sz="2800" i="1">
                                  <a:latin typeface="Cambria Math" charset="0"/>
                                  <a:cs typeface="Cambria Math" charset="0"/>
                                </a:rPr>
                                <m:t>10</m:t>
                              </m:r>
                            </m:e>
                            <m:sup>
                              <m:r>
                                <a:rPr lang="en-US" altLang="zh-CN" sz="2800" i="1">
                                  <a:latin typeface="Cambria Math" charset="0"/>
                                  <a:cs typeface="Cambria Math" charset="0"/>
                                </a:rPr>
                                <m:t>𝑖</m:t>
                              </m:r>
                            </m:sup>
                          </m:sSup>
                        </m:e>
                      </m:nary>
                    </m:oMath>
                  </m:oMathPara>
                </a14:m>
                <a:endParaRPr lang="en-US" altLang="zh-CN" sz="2800" i="1">
                  <a:latin typeface="Cambria Math" charset="0"/>
                  <a:cs typeface="Cambria Math"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599752" y="5520309"/>
                <a:ext cx="3180715" cy="942340"/>
              </a:xfrm>
              <a:prstGeom prst="rect">
                <a:avLst/>
              </a:prstGeom>
              <a:blipFill rotWithShape="1">
                <a:blip r:embed="rId2"/>
                <a:stretch>
                  <a:fillRect l="-18" t="-27" r="18" b="27"/>
                </a:stretch>
              </a:blipFill>
            </p:spPr>
            <p:txBody>
              <a:bodyPr/>
              <a:lstStyle/>
              <a:p>
                <a:r>
                  <a:rPr lang="zh-CN" altLang="en-US">
                    <a:noFill/>
                  </a:rPr>
                  <a:t> </a:t>
                </a:r>
              </a:p>
            </p:txBody>
          </p:sp>
        </mc:Fallback>
      </mc:AlternateContent>
      <p:sp>
        <p:nvSpPr>
          <p:cNvPr id="7" name="文本框 6"/>
          <p:cNvSpPr txBox="1"/>
          <p:nvPr/>
        </p:nvSpPr>
        <p:spPr>
          <a:xfrm>
            <a:off x="4924425" y="4964430"/>
            <a:ext cx="153035" cy="368300"/>
          </a:xfrm>
          <a:prstGeom prst="rect">
            <a:avLst/>
          </a:prstGeom>
          <a:noFill/>
        </p:spPr>
        <p:txBody>
          <a:bodyPr wrap="square" rtlCol="0">
            <a:spAutoFit/>
          </a:bodyPr>
          <a:p>
            <a:r>
              <a:rPr lang="zh-CN" altLang="en-US"/>
              <a:t>即：</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p>
            <a:pPr algn="l"/>
            <a:r>
              <a:rPr lang="zh-CN" altLang="en-US" dirty="0" smtClean="0">
                <a:sym typeface="+mn-ea"/>
              </a:rPr>
              <a:t>五、数制与</a:t>
            </a:r>
            <a:r>
              <a:rPr lang="zh-CN" altLang="en-US" dirty="0" smtClean="0">
                <a:sym typeface="+mn-ea"/>
              </a:rPr>
              <a:t>数</a:t>
            </a:r>
            <a:endParaRPr lang="zh-CN" altLang="en-US" dirty="0" smtClean="0">
              <a:sym typeface="+mn-ea"/>
            </a:endParaRPr>
          </a:p>
        </p:txBody>
      </p:sp>
      <p:sp>
        <p:nvSpPr>
          <p:cNvPr id="11" name="文本框 10"/>
          <p:cNvSpPr txBox="1"/>
          <p:nvPr/>
        </p:nvSpPr>
        <p:spPr>
          <a:xfrm>
            <a:off x="1203325" y="1788795"/>
            <a:ext cx="894080" cy="368300"/>
          </a:xfrm>
          <a:prstGeom prst="rect">
            <a:avLst/>
          </a:prstGeom>
          <a:noFill/>
        </p:spPr>
        <p:txBody>
          <a:bodyPr wrap="none" rtlCol="0">
            <a:spAutoFit/>
          </a:bodyPr>
          <a:p>
            <a:r>
              <a:rPr lang="en-US" altLang="zh-CN"/>
              <a:t>1. </a:t>
            </a:r>
            <a:r>
              <a:rPr lang="zh-CN" altLang="en-US"/>
              <a:t>数制</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6" name="文本框 5"/>
          <p:cNvSpPr txBox="1"/>
          <p:nvPr/>
        </p:nvSpPr>
        <p:spPr>
          <a:xfrm>
            <a:off x="1658620" y="2155825"/>
            <a:ext cx="8357870" cy="1337945"/>
          </a:xfrm>
          <a:prstGeom prst="rect">
            <a:avLst/>
          </a:prstGeom>
          <a:noFill/>
        </p:spPr>
        <p:txBody>
          <a:bodyPr wrap="square" rtlCol="0">
            <a:spAutoFit/>
          </a:bodyPr>
          <a:p>
            <a:pPr marL="285750" indent="-285750" algn="l" fontAlgn="auto">
              <a:lnSpc>
                <a:spcPct val="150000"/>
              </a:lnSpc>
              <a:buFont typeface="Wingdings" panose="05000000000000000000" charset="0"/>
              <a:buChar char=""/>
            </a:pPr>
            <a:r>
              <a:rPr lang="zh-CN" altLang="en-US"/>
              <a:t>二进制Binary</a:t>
            </a:r>
            <a:endParaRPr lang="zh-CN" altLang="en-US"/>
          </a:p>
          <a:p>
            <a:pPr marL="342900" indent="-342900" algn="l" fontAlgn="auto">
              <a:lnSpc>
                <a:spcPct val="150000"/>
              </a:lnSpc>
              <a:buFont typeface="+mj-ea"/>
              <a:buAutoNum type="circleNumDbPlain"/>
            </a:pPr>
            <a:r>
              <a:rPr lang="zh-CN" altLang="en-US">
                <a:sym typeface="+mn-ea"/>
              </a:rPr>
              <a:t>基数：</a:t>
            </a:r>
            <a:r>
              <a:rPr lang="en-US" altLang="zh-CN">
                <a:sym typeface="+mn-ea"/>
              </a:rPr>
              <a:t>2</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p>
            <a:pPr algn="l"/>
            <a:r>
              <a:rPr lang="zh-CN" altLang="en-US" dirty="0" smtClean="0">
                <a:sym typeface="+mn-ea"/>
              </a:rPr>
              <a:t>五、数制与</a:t>
            </a:r>
            <a:r>
              <a:rPr lang="zh-CN" altLang="en-US" dirty="0" smtClean="0">
                <a:sym typeface="+mn-ea"/>
              </a:rPr>
              <a:t>数</a:t>
            </a:r>
            <a:endParaRPr lang="zh-CN" altLang="en-US" dirty="0" smtClean="0">
              <a:sym typeface="+mn-ea"/>
            </a:endParaRPr>
          </a:p>
        </p:txBody>
      </p:sp>
      <p:sp>
        <p:nvSpPr>
          <p:cNvPr id="11" name="文本框 10"/>
          <p:cNvSpPr txBox="1"/>
          <p:nvPr/>
        </p:nvSpPr>
        <p:spPr>
          <a:xfrm>
            <a:off x="1203325" y="1788795"/>
            <a:ext cx="894080" cy="368300"/>
          </a:xfrm>
          <a:prstGeom prst="rect">
            <a:avLst/>
          </a:prstGeom>
          <a:noFill/>
        </p:spPr>
        <p:txBody>
          <a:bodyPr wrap="none" rtlCol="0">
            <a:spAutoFit/>
          </a:bodyPr>
          <a:p>
            <a:r>
              <a:rPr lang="en-US" altLang="zh-CN"/>
              <a:t>1. </a:t>
            </a:r>
            <a:r>
              <a:rPr lang="zh-CN" altLang="en-US"/>
              <a:t>数制</a:t>
            </a:r>
            <a:endParaRPr lang="zh-CN" altLang="en-US"/>
          </a:p>
        </p:txBody>
      </p:sp>
      <p:sp>
        <p:nvSpPr>
          <p:cNvPr id="3" name="文本框 2"/>
          <p:cNvSpPr txBox="1"/>
          <p:nvPr/>
        </p:nvSpPr>
        <p:spPr>
          <a:xfrm>
            <a:off x="1658620" y="3609975"/>
            <a:ext cx="8357870" cy="1337945"/>
          </a:xfrm>
          <a:prstGeom prst="rect">
            <a:avLst/>
          </a:prstGeom>
          <a:noFill/>
        </p:spPr>
        <p:txBody>
          <a:bodyPr wrap="square" rtlCol="0">
            <a:spAutoFit/>
          </a:bodyPr>
          <a:p>
            <a:pPr marL="285750" indent="-285750" algn="l" fontAlgn="auto">
              <a:lnSpc>
                <a:spcPct val="150000"/>
              </a:lnSpc>
              <a:buFont typeface="Wingdings" panose="05000000000000000000" charset="0"/>
              <a:buChar char=""/>
            </a:pPr>
            <a:r>
              <a:rPr lang="zh-CN" altLang="en-US"/>
              <a:t>八进制Octal</a:t>
            </a:r>
            <a:endParaRPr lang="zh-CN" altLang="en-US"/>
          </a:p>
          <a:p>
            <a:pPr marL="342900" indent="-342900" algn="l" fontAlgn="auto">
              <a:lnSpc>
                <a:spcPct val="150000"/>
              </a:lnSpc>
              <a:buFont typeface="+mj-ea"/>
              <a:buAutoNum type="circleNumDbPlain"/>
            </a:pPr>
            <a:r>
              <a:rPr lang="zh-CN" altLang="en-US">
                <a:sym typeface="+mn-ea"/>
              </a:rPr>
              <a:t>基数：</a:t>
            </a:r>
            <a:r>
              <a:rPr lang="en-US" altLang="zh-CN">
                <a:sym typeface="+mn-ea"/>
              </a:rPr>
              <a:t>8</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r>
              <a:rPr lang="en-US" altLang="zh-CN">
                <a:sym typeface="+mn-ea"/>
              </a:rPr>
              <a:t>7</a:t>
            </a:r>
            <a:endParaRPr lang="zh-CN" altLang="en-US"/>
          </a:p>
        </p:txBody>
      </p:sp>
      <p:sp>
        <p:nvSpPr>
          <p:cNvPr id="8" name="文本框 7"/>
          <p:cNvSpPr txBox="1"/>
          <p:nvPr/>
        </p:nvSpPr>
        <p:spPr>
          <a:xfrm>
            <a:off x="1658620" y="5121275"/>
            <a:ext cx="8357870" cy="1337945"/>
          </a:xfrm>
          <a:prstGeom prst="rect">
            <a:avLst/>
          </a:prstGeom>
          <a:noFill/>
        </p:spPr>
        <p:txBody>
          <a:bodyPr wrap="square" rtlCol="0">
            <a:spAutoFit/>
          </a:bodyPr>
          <a:p>
            <a:pPr marL="285750" indent="-285750" algn="l" fontAlgn="auto">
              <a:lnSpc>
                <a:spcPct val="150000"/>
              </a:lnSpc>
              <a:buFont typeface="Wingdings" panose="05000000000000000000" charset="0"/>
              <a:buChar char=""/>
            </a:pPr>
            <a:r>
              <a:rPr lang="zh-CN" altLang="en-US"/>
              <a:t>十六进制Hex</a:t>
            </a:r>
            <a:endParaRPr lang="zh-CN" altLang="en-US"/>
          </a:p>
          <a:p>
            <a:pPr marL="342900" indent="-342900" algn="l" fontAlgn="auto">
              <a:lnSpc>
                <a:spcPct val="150000"/>
              </a:lnSpc>
              <a:buFont typeface="+mj-ea"/>
              <a:buAutoNum type="circleNumDbPlain"/>
            </a:pPr>
            <a:r>
              <a:rPr lang="zh-CN" altLang="en-US">
                <a:sym typeface="+mn-ea"/>
              </a:rPr>
              <a:t>基数：</a:t>
            </a:r>
            <a:r>
              <a:rPr lang="en-US" altLang="zh-CN">
                <a:sym typeface="+mn-ea"/>
              </a:rPr>
              <a:t>16</a:t>
            </a:r>
            <a:endParaRPr lang="en-US" altLang="zh-CN"/>
          </a:p>
          <a:p>
            <a:pPr marL="342900" indent="-342900" algn="l" fontAlgn="auto">
              <a:lnSpc>
                <a:spcPct val="150000"/>
              </a:lnSpc>
              <a:buFont typeface="+mj-ea"/>
              <a:buAutoNum type="circleNumDbPlain"/>
            </a:pPr>
            <a:r>
              <a:rPr lang="zh-CN" altLang="en-US">
                <a:sym typeface="+mn-ea"/>
              </a:rPr>
              <a:t>数码：</a:t>
            </a:r>
            <a:r>
              <a:rPr lang="en-US" altLang="zh-CN">
                <a:sym typeface="+mn-ea"/>
              </a:rPr>
              <a:t>0</a:t>
            </a:r>
            <a:r>
              <a:rPr lang="zh-CN" altLang="en-US">
                <a:sym typeface="+mn-ea"/>
              </a:rPr>
              <a:t>，</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r>
              <a:rPr lang="en-US" altLang="zh-CN">
                <a:sym typeface="+mn-ea"/>
              </a:rPr>
              <a:t>7</a:t>
            </a:r>
            <a:r>
              <a:rPr lang="zh-CN" altLang="en-US">
                <a:sym typeface="+mn-ea"/>
              </a:rPr>
              <a:t>，</a:t>
            </a:r>
            <a:r>
              <a:rPr lang="en-US" altLang="zh-CN">
                <a:sym typeface="+mn-ea"/>
              </a:rPr>
              <a:t>8</a:t>
            </a:r>
            <a:r>
              <a:rPr lang="zh-CN" altLang="en-US">
                <a:sym typeface="+mn-ea"/>
              </a:rPr>
              <a:t>，</a:t>
            </a:r>
            <a:r>
              <a:rPr lang="en-US" altLang="zh-CN">
                <a:sym typeface="+mn-ea"/>
              </a:rPr>
              <a:t>9</a:t>
            </a:r>
            <a:r>
              <a:rPr lang="zh-CN" altLang="en-US">
                <a:sym typeface="+mn-ea"/>
              </a:rPr>
              <a:t>，</a:t>
            </a:r>
            <a:r>
              <a:rPr lang="en-US" altLang="zh-CN">
                <a:sym typeface="+mn-ea"/>
              </a:rPr>
              <a:t>A</a:t>
            </a:r>
            <a:r>
              <a:rPr lang="zh-CN" altLang="en-US">
                <a:sym typeface="+mn-ea"/>
              </a:rPr>
              <a:t>，</a:t>
            </a:r>
            <a:r>
              <a:rPr lang="en-US" altLang="zh-CN">
                <a:sym typeface="+mn-ea"/>
              </a:rPr>
              <a:t>B</a:t>
            </a:r>
            <a:r>
              <a:rPr lang="zh-CN" altLang="en-US">
                <a:sym typeface="+mn-ea"/>
              </a:rPr>
              <a:t>，</a:t>
            </a:r>
            <a:r>
              <a:rPr lang="en-US" altLang="zh-CN">
                <a:sym typeface="+mn-ea"/>
              </a:rPr>
              <a:t>C</a:t>
            </a:r>
            <a:r>
              <a:rPr lang="zh-CN" altLang="en-US">
                <a:sym typeface="+mn-ea"/>
              </a:rPr>
              <a:t>，</a:t>
            </a:r>
            <a:r>
              <a:rPr lang="en-US" altLang="zh-CN">
                <a:sym typeface="+mn-ea"/>
              </a:rPr>
              <a:t>D</a:t>
            </a:r>
            <a:r>
              <a:rPr lang="zh-CN" altLang="en-US">
                <a:sym typeface="+mn-ea"/>
              </a:rPr>
              <a:t>，</a:t>
            </a:r>
            <a:r>
              <a:rPr lang="en-US" altLang="zh-CN">
                <a:sym typeface="+mn-ea"/>
              </a:rPr>
              <a:t>E</a:t>
            </a:r>
            <a:r>
              <a:rPr lang="zh-CN" altLang="en-US">
                <a:sym typeface="+mn-ea"/>
              </a:rPr>
              <a:t>，</a:t>
            </a:r>
            <a:r>
              <a:rPr lang="en-US" altLang="zh-CN">
                <a:sym typeface="+mn-ea"/>
              </a:rPr>
              <a:t>F</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p>
            <a:pPr algn="l"/>
            <a:r>
              <a:rPr lang="zh-CN" altLang="en-US" dirty="0" smtClean="0">
                <a:sym typeface="+mn-ea"/>
              </a:rPr>
              <a:t>五、数制与</a:t>
            </a:r>
            <a:r>
              <a:rPr lang="zh-CN" altLang="en-US" dirty="0" smtClean="0">
                <a:sym typeface="+mn-ea"/>
              </a:rPr>
              <a:t>数</a:t>
            </a:r>
            <a:endParaRPr lang="zh-CN" altLang="en-US" dirty="0" smtClean="0">
              <a:sym typeface="+mn-ea"/>
            </a:endParaRPr>
          </a:p>
        </p:txBody>
      </p:sp>
      <p:sp>
        <p:nvSpPr>
          <p:cNvPr id="11" name="文本框 10"/>
          <p:cNvSpPr txBox="1"/>
          <p:nvPr/>
        </p:nvSpPr>
        <p:spPr>
          <a:xfrm>
            <a:off x="1203325" y="1788795"/>
            <a:ext cx="1808480" cy="368300"/>
          </a:xfrm>
          <a:prstGeom prst="rect">
            <a:avLst/>
          </a:prstGeom>
          <a:noFill/>
        </p:spPr>
        <p:txBody>
          <a:bodyPr wrap="none" rtlCol="0">
            <a:spAutoFit/>
          </a:bodyPr>
          <a:p>
            <a:r>
              <a:rPr lang="en-US" altLang="zh-CN"/>
              <a:t>2. </a:t>
            </a:r>
            <a:r>
              <a:rPr lang="zh-CN" altLang="en-US"/>
              <a:t>数制之间转换</a:t>
            </a:r>
            <a:endParaRPr lang="zh-CN" altLang="en-US"/>
          </a:p>
        </p:txBody>
      </p:sp>
      <p:sp>
        <p:nvSpPr>
          <p:cNvPr id="3" name="文本框 2"/>
          <p:cNvSpPr txBox="1"/>
          <p:nvPr/>
        </p:nvSpPr>
        <p:spPr>
          <a:xfrm>
            <a:off x="1722120" y="2289175"/>
            <a:ext cx="2424430" cy="368300"/>
          </a:xfrm>
          <a:prstGeom prst="rect">
            <a:avLst/>
          </a:prstGeom>
          <a:noFill/>
        </p:spPr>
        <p:txBody>
          <a:bodyPr wrap="none" rtlCol="0">
            <a:spAutoFit/>
          </a:bodyPr>
          <a:p>
            <a:pPr marL="285750" indent="-285750">
              <a:buFont typeface="Wingdings" panose="05000000000000000000" charset="0"/>
              <a:buChar char=""/>
            </a:pPr>
            <a:r>
              <a:rPr lang="zh-CN" altLang="en-US"/>
              <a:t>十进制 </a:t>
            </a:r>
            <a:r>
              <a:rPr lang="en-US" altLang="zh-CN"/>
              <a:t>→ </a:t>
            </a:r>
            <a:r>
              <a:rPr lang="zh-CN" altLang="en-US"/>
              <a:t>其他进制</a:t>
            </a:r>
            <a:endParaRPr lang="zh-CN" altLang="en-US"/>
          </a:p>
        </p:txBody>
      </p:sp>
      <p:sp>
        <p:nvSpPr>
          <p:cNvPr id="4" name="文本框 3"/>
          <p:cNvSpPr txBox="1"/>
          <p:nvPr/>
        </p:nvSpPr>
        <p:spPr>
          <a:xfrm>
            <a:off x="1722120" y="3663950"/>
            <a:ext cx="2297430" cy="368300"/>
          </a:xfrm>
          <a:prstGeom prst="rect">
            <a:avLst/>
          </a:prstGeom>
          <a:noFill/>
        </p:spPr>
        <p:txBody>
          <a:bodyPr wrap="none" rtlCol="0">
            <a:spAutoFit/>
          </a:bodyPr>
          <a:p>
            <a:pPr marL="285750" indent="-285750">
              <a:buFont typeface="Wingdings" panose="05000000000000000000" charset="0"/>
              <a:buChar char=""/>
            </a:pPr>
            <a:r>
              <a:rPr lang="zh-CN" altLang="en-US"/>
              <a:t>任意进制</a:t>
            </a:r>
            <a:r>
              <a:rPr lang="en-US" altLang="zh-CN"/>
              <a:t>→</a:t>
            </a:r>
            <a:r>
              <a:rPr lang="zh-CN" altLang="en-US"/>
              <a:t>十进制</a:t>
            </a: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786702" y="4273804"/>
                <a:ext cx="9895205" cy="41529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charset="0"/>
                          <a:cs typeface="Cambria Math" charset="0"/>
                        </a:rPr>
                        <m:t>𝑛</m:t>
                      </m:r>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r>
                            <a:rPr lang="en-US" altLang="zh-CN" i="1">
                              <a:latin typeface="Cambria Math" charset="0"/>
                              <a:cs typeface="Cambria Math" charset="0"/>
                            </a:rPr>
                            <m:t>+</m:t>
                          </m:r>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𝑛</m:t>
                          </m:r>
                          <m:r>
                            <a:rPr lang="en-US" altLang="zh-CN" i="1">
                              <a:latin typeface="Cambria Math" charset="0"/>
                              <a:cs typeface="Cambria Math" charset="0"/>
                            </a:rPr>
                            <m:t>+</m:t>
                          </m:r>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𝑛</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𝑛</m:t>
                          </m:r>
                        </m:sup>
                      </m:sSup>
                      <m:r>
                        <a:rPr lang="en-US" altLang="zh-CN" i="1">
                          <a:latin typeface="Cambria Math" charset="0"/>
                          <a:cs typeface="Cambria Math" charset="0"/>
                        </a:rPr>
                        <m:t> + ... + </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0</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0</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1</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m:t>
                          </m:r>
                          <m:r>
                            <a:rPr lang="en-US" altLang="zh-CN" i="1">
                              <a:latin typeface="Cambria Math" charset="0"/>
                              <a:cs typeface="Cambria Math" charset="0"/>
                            </a:rPr>
                            <m:t>1</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2</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m:t>
                          </m:r>
                          <m:r>
                            <a:rPr lang="en-US" altLang="zh-CN" i="1">
                              <a:latin typeface="Cambria Math" charset="0"/>
                              <a:cs typeface="Cambria Math" charset="0"/>
                            </a:rPr>
                            <m:t>2</m:t>
                          </m:r>
                        </m:sup>
                      </m:sSup>
                      <m:r>
                        <a:rPr lang="en-US" altLang="zh-CN" i="1">
                          <a:latin typeface="Cambria Math" charset="0"/>
                          <a:cs typeface="Cambria Math" charset="0"/>
                        </a:rPr>
                        <m:t>+...+</m:t>
                      </m:r>
                      <m:sSub>
                        <m:sSubPr>
                          <m:ctrlPr>
                            <a:rPr lang="en-US" altLang="zh-CN" i="1">
                              <a:latin typeface="Cambria Math" charset="0"/>
                              <a:cs typeface="Cambria Math" charset="0"/>
                            </a:rPr>
                          </m:ctrlPr>
                        </m:sSubPr>
                        <m:e>
                          <m:r>
                            <a:rPr lang="en-US" altLang="zh-CN" i="1">
                              <a:latin typeface="Cambria Math" charset="0"/>
                              <a:cs typeface="Cambria Math" charset="0"/>
                            </a:rPr>
                            <m:t>𝑎</m:t>
                          </m:r>
                        </m:e>
                        <m:sub>
                          <m:r>
                            <a:rPr lang="en-US" altLang="zh-CN" i="1">
                              <a:latin typeface="Cambria Math" charset="0"/>
                              <a:cs typeface="Cambria Math" charset="0"/>
                            </a:rPr>
                            <m:t>−</m:t>
                          </m:r>
                          <m:r>
                            <a:rPr lang="en-US" altLang="zh-CN" i="1">
                              <a:latin typeface="Cambria Math" charset="0"/>
                              <a:cs typeface="Cambria Math" charset="0"/>
                            </a:rPr>
                            <m:t>𝑚</m:t>
                          </m:r>
                        </m:sub>
                      </m:sSub>
                      <m:r>
                        <a:rPr lang="en-US" altLang="zh-CN" i="1">
                          <a:latin typeface="Cambria Math" charset="0"/>
                          <a:cs typeface="Cambria Math" charset="0"/>
                        </a:rPr>
                        <m:t>×</m:t>
                      </m:r>
                      <m:sSup>
                        <m:sSupPr>
                          <m:ctrlPr>
                            <a:rPr lang="en-US" altLang="zh-CN" i="1">
                              <a:latin typeface="Cambria Math" charset="0"/>
                              <a:cs typeface="Cambria Math" charset="0"/>
                            </a:rPr>
                          </m:ctrlPr>
                        </m:sSupPr>
                        <m:e>
                          <m:r>
                            <a:rPr lang="en-US" altLang="zh-CN" i="1">
                              <a:latin typeface="Cambria Math" charset="0"/>
                              <a:cs typeface="Cambria Math" charset="0"/>
                            </a:rPr>
                            <m:t>𝑅</m:t>
                          </m:r>
                        </m:e>
                        <m:sup>
                          <m:r>
                            <a:rPr lang="en-US" altLang="zh-CN" i="1">
                              <a:latin typeface="Cambria Math" charset="0"/>
                              <a:cs typeface="Cambria Math" charset="0"/>
                            </a:rPr>
                            <m:t>−</m:t>
                          </m:r>
                          <m:r>
                            <a:rPr lang="en-US" altLang="zh-CN" i="1">
                              <a:latin typeface="Cambria Math" charset="0"/>
                              <a:cs typeface="Cambria Math" charset="0"/>
                            </a:rPr>
                            <m:t>𝑚</m:t>
                          </m:r>
                        </m:sup>
                      </m:sSup>
                    </m:oMath>
                  </m:oMathPara>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786702" y="4273804"/>
                <a:ext cx="9895205" cy="415290"/>
              </a:xfrm>
              <a:prstGeom prst="rect">
                <a:avLst/>
              </a:prstGeom>
              <a:blipFill rotWithShape="1">
                <a:blip r:embed="rId1"/>
                <a:stretch>
                  <a:fillRect l="-6" t="-61" r="6"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3762947" y="5539359"/>
                <a:ext cx="2744470" cy="94234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800" i="1">
                          <a:latin typeface="Cambria Math" charset="0"/>
                          <a:cs typeface="Cambria Math" charset="0"/>
                        </a:rPr>
                        <m:t>𝑛</m:t>
                      </m:r>
                      <m:r>
                        <a:rPr lang="en-US" altLang="zh-CN" sz="2800" i="1">
                          <a:latin typeface="Cambria Math" charset="0"/>
                          <a:cs typeface="Cambria Math" charset="0"/>
                        </a:rPr>
                        <m:t>=</m:t>
                      </m:r>
                      <m:nary>
                        <m:naryPr>
                          <m:chr m:val="∑"/>
                          <m:limLoc m:val="undOvr"/>
                          <m:ctrlPr>
                            <a:rPr lang="en-US" altLang="zh-CN" sz="2800" i="1">
                              <a:latin typeface="Cambria Math" charset="0"/>
                              <a:cs typeface="Cambria Math" charset="0"/>
                            </a:rPr>
                          </m:ctrlPr>
                        </m:naryPr>
                        <m:sub>
                          <m:r>
                            <a:rPr lang="en-US" altLang="zh-CN" sz="2800" i="1">
                              <a:latin typeface="Cambria Math" charset="0"/>
                              <a:cs typeface="Cambria Math" charset="0"/>
                            </a:rPr>
                            <m:t>𝑖</m:t>
                          </m:r>
                          <m:r>
                            <a:rPr lang="en-US" altLang="zh-CN" sz="2800" i="1">
                              <a:latin typeface="Cambria Math" charset="0"/>
                              <a:cs typeface="Cambria Math" charset="0"/>
                            </a:rPr>
                            <m:t>=−</m:t>
                          </m:r>
                          <m:r>
                            <a:rPr lang="en-US" altLang="zh-CN" sz="2800" i="1">
                              <a:latin typeface="Cambria Math" charset="0"/>
                              <a:cs typeface="Cambria Math" charset="0"/>
                            </a:rPr>
                            <m:t>𝑚</m:t>
                          </m:r>
                        </m:sub>
                        <m:sup>
                          <m:r>
                            <a:rPr lang="en-US" altLang="zh-CN" sz="2800" i="1">
                              <a:latin typeface="Cambria Math" charset="0"/>
                              <a:cs typeface="Cambria Math" charset="0"/>
                            </a:rPr>
                            <m:t>𝑛</m:t>
                          </m:r>
                          <m:r>
                            <a:rPr lang="en-US" altLang="zh-CN" sz="2800" i="1">
                              <a:latin typeface="Cambria Math" charset="0"/>
                              <a:cs typeface="Cambria Math" charset="0"/>
                            </a:rPr>
                            <m:t>−</m:t>
                          </m:r>
                          <m:r>
                            <a:rPr lang="en-US" altLang="zh-CN" sz="2800" i="1">
                              <a:latin typeface="Cambria Math" charset="0"/>
                              <a:cs typeface="Cambria Math" charset="0"/>
                            </a:rPr>
                            <m:t>1</m:t>
                          </m:r>
                        </m:sup>
                        <m:e>
                          <m:sSub>
                            <m:sSubPr>
                              <m:ctrlPr>
                                <a:rPr lang="en-US" altLang="zh-CN" sz="2800" i="1">
                                  <a:latin typeface="Cambria Math" charset="0"/>
                                  <a:cs typeface="Cambria Math" charset="0"/>
                                </a:rPr>
                              </m:ctrlPr>
                            </m:sSubPr>
                            <m:e>
                              <m:r>
                                <a:rPr lang="en-US" altLang="zh-CN" sz="2800" i="1">
                                  <a:latin typeface="Cambria Math" charset="0"/>
                                  <a:cs typeface="Cambria Math" charset="0"/>
                                </a:rPr>
                                <m:t>𝑎</m:t>
                              </m:r>
                            </m:e>
                            <m:sub>
                              <m:r>
                                <a:rPr lang="en-US" altLang="zh-CN" sz="2800" i="1">
                                  <a:latin typeface="Cambria Math" charset="0"/>
                                  <a:cs typeface="Cambria Math" charset="0"/>
                                </a:rPr>
                                <m:t>𝑖</m:t>
                              </m:r>
                            </m:sub>
                          </m:sSub>
                          <m:r>
                            <a:rPr lang="en-US" altLang="zh-CN" sz="2800" i="1">
                              <a:latin typeface="Cambria Math" charset="0"/>
                              <a:cs typeface="Cambria Math" charset="0"/>
                            </a:rPr>
                            <m:t>×</m:t>
                          </m:r>
                          <m:sSup>
                            <m:sSupPr>
                              <m:ctrlPr>
                                <a:rPr lang="en-US" altLang="zh-CN" sz="2800" i="1">
                                  <a:latin typeface="Cambria Math" charset="0"/>
                                  <a:cs typeface="Cambria Math" charset="0"/>
                                </a:rPr>
                              </m:ctrlPr>
                            </m:sSupPr>
                            <m:e>
                              <m:r>
                                <a:rPr lang="en-US" altLang="zh-CN" sz="2800" i="1">
                                  <a:latin typeface="Cambria Math" charset="0"/>
                                  <a:cs typeface="Cambria Math" charset="0"/>
                                </a:rPr>
                                <m:t>𝑅</m:t>
                              </m:r>
                            </m:e>
                            <m:sup>
                              <m:r>
                                <a:rPr lang="en-US" altLang="zh-CN" sz="2800" i="1">
                                  <a:latin typeface="Cambria Math" charset="0"/>
                                  <a:cs typeface="Cambria Math" charset="0"/>
                                </a:rPr>
                                <m:t>𝑖</m:t>
                              </m:r>
                            </m:sup>
                          </m:sSup>
                        </m:e>
                      </m:nary>
                    </m:oMath>
                  </m:oMathPara>
                </a14:m>
                <a:endParaRPr lang="en-US" altLang="zh-CN" sz="2800" i="1">
                  <a:latin typeface="Cambria Math" charset="0"/>
                  <a:cs typeface="Cambria Math"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3762947" y="5539359"/>
                <a:ext cx="2744470" cy="942340"/>
              </a:xfrm>
              <a:prstGeom prst="rect">
                <a:avLst/>
              </a:prstGeom>
              <a:blipFill rotWithShape="1">
                <a:blip r:embed="rId2"/>
                <a:stretch>
                  <a:fillRect l="-21" t="-27" r="21" b="27"/>
                </a:stretch>
              </a:blipFill>
            </p:spPr>
            <p:txBody>
              <a:bodyPr/>
              <a:lstStyle/>
              <a:p>
                <a:r>
                  <a:rPr lang="zh-CN" altLang="en-US">
                    <a:noFill/>
                  </a:rPr>
                  <a:t> </a:t>
                </a:r>
              </a:p>
            </p:txBody>
          </p:sp>
        </mc:Fallback>
      </mc:AlternateContent>
      <p:sp>
        <p:nvSpPr>
          <p:cNvPr id="12" name="文本框 11"/>
          <p:cNvSpPr txBox="1"/>
          <p:nvPr/>
        </p:nvSpPr>
        <p:spPr>
          <a:xfrm>
            <a:off x="4857115" y="4930140"/>
            <a:ext cx="469900" cy="368300"/>
          </a:xfrm>
          <a:prstGeom prst="rect">
            <a:avLst/>
          </a:prstGeom>
          <a:noFill/>
        </p:spPr>
        <p:txBody>
          <a:bodyPr wrap="square" rtlCol="0">
            <a:spAutoFit/>
          </a:bodyPr>
          <a:p>
            <a:r>
              <a:rPr lang="zh-CN" altLang="en-US"/>
              <a:t>即：</a:t>
            </a:r>
            <a:endParaRPr lang="zh-CN" altLang="en-US"/>
          </a:p>
        </p:txBody>
      </p:sp>
      <p:sp>
        <p:nvSpPr>
          <p:cNvPr id="16" name="文本框 15"/>
          <p:cNvSpPr txBox="1"/>
          <p:nvPr/>
        </p:nvSpPr>
        <p:spPr>
          <a:xfrm>
            <a:off x="1925955" y="2905125"/>
            <a:ext cx="1097280" cy="368300"/>
          </a:xfrm>
          <a:prstGeom prst="rect">
            <a:avLst/>
          </a:prstGeom>
          <a:noFill/>
        </p:spPr>
        <p:txBody>
          <a:bodyPr wrap="none" rtlCol="0">
            <a:spAutoFit/>
          </a:bodyPr>
          <a:p>
            <a:r>
              <a:rPr lang="zh-CN" altLang="en-US"/>
              <a:t>除权取余</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p>
            <a:pPr algn="l"/>
            <a:r>
              <a:rPr lang="zh-CN" altLang="en-US" dirty="0" smtClean="0">
                <a:sym typeface="+mn-ea"/>
              </a:rPr>
              <a:t>五、数制与数</a:t>
            </a:r>
            <a:endParaRPr lang="zh-CN" altLang="en-US" dirty="0" smtClean="0">
              <a:sym typeface="+mn-ea"/>
            </a:endParaRPr>
          </a:p>
        </p:txBody>
      </p:sp>
      <p:sp>
        <p:nvSpPr>
          <p:cNvPr id="11" name="文本框 10"/>
          <p:cNvSpPr txBox="1"/>
          <p:nvPr/>
        </p:nvSpPr>
        <p:spPr>
          <a:xfrm>
            <a:off x="1191260" y="1474470"/>
            <a:ext cx="8975725" cy="2999740"/>
          </a:xfrm>
          <a:prstGeom prst="rect">
            <a:avLst/>
          </a:prstGeom>
          <a:noFill/>
        </p:spPr>
        <p:txBody>
          <a:bodyPr wrap="square" rtlCol="0">
            <a:spAutoFit/>
          </a:bodyPr>
          <a:p>
            <a:pPr fontAlgn="auto">
              <a:lnSpc>
                <a:spcPct val="150000"/>
              </a:lnSpc>
            </a:pPr>
            <a:r>
              <a:rPr lang="en-US" altLang="zh-CN"/>
              <a:t>3. </a:t>
            </a:r>
            <a:r>
              <a:rPr lang="zh-CN" altLang="en-US"/>
              <a:t>数</a:t>
            </a:r>
            <a:endParaRPr lang="zh-CN" altLang="en-US"/>
          </a:p>
          <a:p>
            <a:pPr indent="457200" fontAlgn="auto">
              <a:lnSpc>
                <a:spcPct val="150000"/>
              </a:lnSpc>
            </a:pPr>
            <a:r>
              <a:rPr lang="zh-CN" altLang="en-US"/>
              <a:t>数分为</a:t>
            </a:r>
            <a:r>
              <a:rPr lang="zh-CN" altLang="en-US" b="1">
                <a:solidFill>
                  <a:srgbClr val="FF0000"/>
                </a:solidFill>
              </a:rPr>
              <a:t>有符号数</a:t>
            </a:r>
            <a:r>
              <a:rPr lang="zh-CN" altLang="en-US"/>
              <a:t>和</a:t>
            </a:r>
            <a:r>
              <a:rPr lang="zh-CN" altLang="en-US" b="1">
                <a:solidFill>
                  <a:srgbClr val="FF0000"/>
                </a:solidFill>
              </a:rPr>
              <a:t>无符号数</a:t>
            </a:r>
            <a:r>
              <a:rPr lang="zh-CN" altLang="en-US">
                <a:solidFill>
                  <a:schemeClr val="tx1"/>
                </a:solidFill>
              </a:rPr>
              <a:t>，</a:t>
            </a:r>
            <a:r>
              <a:rPr lang="zh-CN" altLang="en-US" b="1">
                <a:solidFill>
                  <a:srgbClr val="FF0000"/>
                </a:solidFill>
              </a:rPr>
              <a:t>整数</a:t>
            </a:r>
            <a:r>
              <a:rPr lang="zh-CN" altLang="en-US">
                <a:solidFill>
                  <a:schemeClr val="tx1"/>
                </a:solidFill>
              </a:rPr>
              <a:t>和</a:t>
            </a:r>
            <a:r>
              <a:rPr lang="zh-CN" altLang="en-US" b="1">
                <a:solidFill>
                  <a:srgbClr val="FF0000"/>
                </a:solidFill>
              </a:rPr>
              <a:t>浮点数</a:t>
            </a:r>
            <a:r>
              <a:rPr lang="zh-CN" altLang="en-US"/>
              <a:t>。用全部数值位来表示数的大小称为无符号数；用最高位表示正负符号，其余数值位表示数的大小称为有符号数，并规定符号位</a:t>
            </a:r>
            <a:r>
              <a:rPr lang="en-US" altLang="zh-CN"/>
              <a:t>0</a:t>
            </a:r>
            <a:r>
              <a:rPr lang="zh-CN" altLang="en-US"/>
              <a:t>正，</a:t>
            </a:r>
            <a:r>
              <a:rPr lang="en-US" altLang="zh-CN"/>
              <a:t>1</a:t>
            </a:r>
            <a:r>
              <a:rPr lang="zh-CN" altLang="en-US"/>
              <a:t>负数。</a:t>
            </a:r>
            <a:endParaRPr lang="zh-CN" altLang="en-US"/>
          </a:p>
          <a:p>
            <a:pPr indent="457200" fontAlgn="auto">
              <a:lnSpc>
                <a:spcPct val="150000"/>
              </a:lnSpc>
            </a:pPr>
            <a:r>
              <a:rPr lang="zh-CN" altLang="en-US"/>
              <a:t>一个数和其符号在机器中表示的二进制数称为</a:t>
            </a:r>
            <a:r>
              <a:rPr lang="zh-CN" altLang="en-US" b="1">
                <a:solidFill>
                  <a:srgbClr val="FF0000"/>
                </a:solidFill>
              </a:rPr>
              <a:t>机器数</a:t>
            </a:r>
            <a:r>
              <a:rPr lang="zh-CN" altLang="en-US"/>
              <a:t>。机器数所表示的现实世界中的数值称为</a:t>
            </a:r>
            <a:r>
              <a:rPr lang="zh-CN" altLang="en-US" b="1">
                <a:solidFill>
                  <a:srgbClr val="FF0000"/>
                </a:solidFill>
              </a:rPr>
              <a:t>真值</a:t>
            </a:r>
            <a:r>
              <a:rPr lang="zh-CN" altLang="en-US"/>
              <a:t>。</a:t>
            </a:r>
            <a:endParaRPr lang="zh-CN" altLang="en-US"/>
          </a:p>
          <a:p>
            <a:pPr indent="457200" fontAlgn="auto">
              <a:lnSpc>
                <a:spcPct val="150000"/>
              </a:lnSpc>
            </a:pPr>
            <a:r>
              <a:rPr lang="zh-CN" altLang="en-US"/>
              <a:t>对于有符号数，机器数又分为</a:t>
            </a:r>
            <a:r>
              <a:rPr lang="zh-CN" altLang="en-US" b="1">
                <a:solidFill>
                  <a:srgbClr val="FF0000"/>
                </a:solidFill>
              </a:rPr>
              <a:t>原码</a:t>
            </a:r>
            <a:r>
              <a:rPr lang="zh-CN" altLang="en-US"/>
              <a:t>、</a:t>
            </a:r>
            <a:r>
              <a:rPr lang="zh-CN" altLang="en-US" b="1">
                <a:solidFill>
                  <a:srgbClr val="FF0000"/>
                </a:solidFill>
              </a:rPr>
              <a:t>反码</a:t>
            </a:r>
            <a:r>
              <a:rPr lang="zh-CN" altLang="en-US"/>
              <a:t>、</a:t>
            </a:r>
            <a:r>
              <a:rPr lang="zh-CN" altLang="en-US" b="1">
                <a:solidFill>
                  <a:srgbClr val="FF0000"/>
                </a:solidFill>
              </a:rPr>
              <a:t>补码</a:t>
            </a:r>
            <a:r>
              <a:rPr lang="zh-CN" altLang="en-US"/>
              <a:t>三种。</a:t>
            </a:r>
            <a:endParaRPr lang="zh-CN" altLang="en-US"/>
          </a:p>
        </p:txBody>
      </p:sp>
      <p:sp>
        <p:nvSpPr>
          <p:cNvPr id="6" name="文本框 5"/>
          <p:cNvSpPr txBox="1"/>
          <p:nvPr/>
        </p:nvSpPr>
        <p:spPr>
          <a:xfrm>
            <a:off x="1191895" y="4273550"/>
            <a:ext cx="8975090" cy="2584450"/>
          </a:xfrm>
          <a:prstGeom prst="rect">
            <a:avLst/>
          </a:prstGeom>
          <a:noFill/>
        </p:spPr>
        <p:txBody>
          <a:bodyPr wrap="square" rtlCol="0">
            <a:spAutoFit/>
          </a:bodyPr>
          <a:p>
            <a:pPr marL="285750" indent="0" fontAlgn="auto">
              <a:lnSpc>
                <a:spcPct val="150000"/>
              </a:lnSpc>
              <a:buFont typeface="Wingdings" panose="05000000000000000000" charset="0"/>
              <a:buChar char=""/>
            </a:pPr>
            <a:r>
              <a:rPr lang="zh-CN" altLang="en-US">
                <a:sym typeface="+mn-ea"/>
              </a:rPr>
              <a:t>原码</a:t>
            </a:r>
            <a:endParaRPr lang="zh-CN" altLang="en-US"/>
          </a:p>
          <a:p>
            <a:pPr indent="457200" fontAlgn="auto">
              <a:lnSpc>
                <a:spcPct val="150000"/>
              </a:lnSpc>
            </a:pPr>
            <a:r>
              <a:rPr lang="zh-CN" altLang="en-US"/>
              <a:t>最高位为符号位，其余位为数值的绝对值。</a:t>
            </a:r>
            <a:endParaRPr lang="zh-CN" altLang="en-US"/>
          </a:p>
          <a:p>
            <a:pPr marL="285750" indent="0" fontAlgn="auto">
              <a:lnSpc>
                <a:spcPct val="150000"/>
              </a:lnSpc>
              <a:buFont typeface="Wingdings" panose="05000000000000000000" charset="0"/>
              <a:buChar char=""/>
            </a:pPr>
            <a:r>
              <a:rPr lang="zh-CN" altLang="en-US"/>
              <a:t>反码</a:t>
            </a:r>
            <a:endParaRPr lang="zh-CN" altLang="en-US"/>
          </a:p>
          <a:p>
            <a:pPr indent="457200" fontAlgn="auto">
              <a:lnSpc>
                <a:spcPct val="150000"/>
              </a:lnSpc>
            </a:pPr>
            <a:r>
              <a:rPr lang="zh-CN" altLang="en-US"/>
              <a:t>正数反码与原码相同；负数反码，符号位不变，其余位按位取反。</a:t>
            </a:r>
            <a:endParaRPr lang="zh-CN" altLang="en-US"/>
          </a:p>
          <a:p>
            <a:pPr marL="285750" indent="0" fontAlgn="auto">
              <a:lnSpc>
                <a:spcPct val="150000"/>
              </a:lnSpc>
              <a:buFont typeface="Wingdings" panose="05000000000000000000" charset="0"/>
              <a:buChar char=""/>
            </a:pPr>
            <a:r>
              <a:rPr lang="zh-CN" altLang="en-US">
                <a:sym typeface="+mn-ea"/>
              </a:rPr>
              <a:t>补码</a:t>
            </a:r>
            <a:endParaRPr lang="zh-CN" altLang="en-US">
              <a:sym typeface="+mn-ea"/>
            </a:endParaRPr>
          </a:p>
          <a:p>
            <a:pPr indent="457200" fontAlgn="auto">
              <a:lnSpc>
                <a:spcPct val="150000"/>
              </a:lnSpc>
            </a:pPr>
            <a:r>
              <a:rPr lang="zh-CN" altLang="en-US">
                <a:sym typeface="+mn-ea"/>
              </a:rPr>
              <a:t>正数补码与原码相同；负数补码，是其反码加</a:t>
            </a:r>
            <a:r>
              <a:rPr lang="en-US" altLang="zh-CN">
                <a:sym typeface="+mn-ea"/>
              </a:rPr>
              <a:t>1</a:t>
            </a:r>
            <a:r>
              <a:rPr lang="zh-CN" altLang="en-US">
                <a:sym typeface="+mn-ea"/>
              </a:rPr>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10" name="文本框 9"/>
          <p:cNvSpPr txBox="1"/>
          <p:nvPr/>
        </p:nvSpPr>
        <p:spPr>
          <a:xfrm>
            <a:off x="872837" y="1288472"/>
            <a:ext cx="1554480" cy="368300"/>
          </a:xfrm>
          <a:prstGeom prst="rect">
            <a:avLst/>
          </a:prstGeom>
          <a:noFill/>
        </p:spPr>
        <p:txBody>
          <a:bodyPr wrap="none" rtlCol="0">
            <a:spAutoFit/>
          </a:bodyPr>
          <a:p>
            <a:pPr algn="l"/>
            <a:r>
              <a:rPr lang="zh-CN" altLang="en-US" dirty="0" smtClean="0">
                <a:sym typeface="+mn-ea"/>
              </a:rPr>
              <a:t>五、数制与数</a:t>
            </a:r>
            <a:endParaRPr lang="zh-CN" altLang="en-US" dirty="0" smtClean="0">
              <a:sym typeface="+mn-ea"/>
            </a:endParaRPr>
          </a:p>
        </p:txBody>
      </p:sp>
      <p:sp>
        <p:nvSpPr>
          <p:cNvPr id="11" name="文本框 10"/>
          <p:cNvSpPr txBox="1"/>
          <p:nvPr/>
        </p:nvSpPr>
        <p:spPr>
          <a:xfrm>
            <a:off x="1191260" y="1656715"/>
            <a:ext cx="8975725" cy="3830955"/>
          </a:xfrm>
          <a:prstGeom prst="rect">
            <a:avLst/>
          </a:prstGeom>
          <a:noFill/>
        </p:spPr>
        <p:txBody>
          <a:bodyPr wrap="square" rtlCol="0">
            <a:spAutoFit/>
          </a:bodyPr>
          <a:p>
            <a:pPr fontAlgn="auto">
              <a:lnSpc>
                <a:spcPct val="150000"/>
              </a:lnSpc>
            </a:pPr>
            <a:r>
              <a:rPr lang="en-US" altLang="zh-CN"/>
              <a:t>4. </a:t>
            </a:r>
            <a:r>
              <a:rPr lang="zh-CN" altLang="en-US"/>
              <a:t>数值的加、减运算</a:t>
            </a:r>
            <a:endParaRPr lang="zh-CN" altLang="en-US"/>
          </a:p>
          <a:p>
            <a:pPr indent="457200" fontAlgn="auto">
              <a:lnSpc>
                <a:spcPct val="150000"/>
              </a:lnSpc>
            </a:pPr>
            <a:r>
              <a:rPr lang="zh-CN" altLang="en-US"/>
              <a:t>有符号数在计算机内使用补码来表示，这样无论是加法还是减法均可以用单一的加法来计算。这就简化了运算器的电路、提高了运算效率。</a:t>
            </a:r>
            <a:endParaRPr lang="zh-CN" altLang="en-US"/>
          </a:p>
          <a:p>
            <a:pPr indent="457200" fontAlgn="auto">
              <a:lnSpc>
                <a:spcPct val="150000"/>
              </a:lnSpc>
            </a:pPr>
            <a:endParaRPr lang="zh-CN" altLang="en-US"/>
          </a:p>
          <a:p>
            <a:pPr indent="0" fontAlgn="auto">
              <a:lnSpc>
                <a:spcPct val="150000"/>
              </a:lnSpc>
            </a:pPr>
            <a:r>
              <a:rPr lang="en-US" altLang="zh-CN"/>
              <a:t>5. </a:t>
            </a:r>
            <a:r>
              <a:rPr lang="zh-CN" altLang="en-US"/>
              <a:t>进位与溢出</a:t>
            </a:r>
            <a:endParaRPr lang="zh-CN" altLang="en-US"/>
          </a:p>
          <a:p>
            <a:pPr indent="0" fontAlgn="auto">
              <a:lnSpc>
                <a:spcPct val="150000"/>
              </a:lnSpc>
            </a:pPr>
            <a:r>
              <a:rPr lang="zh-CN" altLang="en-US"/>
              <a:t>进位：最高位发生了进位。</a:t>
            </a:r>
            <a:endParaRPr lang="zh-CN" altLang="en-US"/>
          </a:p>
          <a:p>
            <a:pPr indent="0" fontAlgn="auto">
              <a:lnSpc>
                <a:spcPct val="150000"/>
              </a:lnSpc>
            </a:pPr>
            <a:r>
              <a:rPr lang="zh-CN" altLang="en-US"/>
              <a:t>溢出：有符号数算术运算结果超出了所能表示的范围。</a:t>
            </a:r>
            <a:endParaRPr lang="zh-CN" altLang="en-US"/>
          </a:p>
          <a:p>
            <a:pPr indent="0" fontAlgn="auto">
              <a:lnSpc>
                <a:spcPct val="150000"/>
              </a:lnSpc>
            </a:pPr>
            <a:r>
              <a:rPr lang="en-US" altLang="zh-CN">
                <a:sym typeface="+mn-ea"/>
              </a:rPr>
              <a:t>6. </a:t>
            </a:r>
            <a:r>
              <a:rPr lang="zh-CN" altLang="en-US">
                <a:sym typeface="+mn-ea"/>
              </a:rPr>
              <a:t>溢出判断</a:t>
            </a:r>
            <a:endParaRPr lang="en-US" altLang="zh-CN"/>
          </a:p>
          <a:p>
            <a:pPr indent="0" fontAlgn="auto">
              <a:lnSpc>
                <a:spcPct val="150000"/>
              </a:lnSpc>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框 3"/>
          <p:cNvSpPr txBox="1"/>
          <p:nvPr/>
        </p:nvSpPr>
        <p:spPr>
          <a:xfrm>
            <a:off x="4899025" y="1243965"/>
            <a:ext cx="1921510" cy="1014730"/>
          </a:xfrm>
          <a:prstGeom prst="rect">
            <a:avLst/>
          </a:prstGeom>
          <a:noFill/>
        </p:spPr>
        <p:txBody>
          <a:bodyPr wrap="none" rtlCol="0">
            <a:spAutoFit/>
          </a:bodyPr>
          <a:lstStyle/>
          <a:p>
            <a:r>
              <a:rPr lang="zh-CN" altLang="en-US" sz="6000" b="1" dirty="0">
                <a:solidFill>
                  <a:schemeClr val="tx1">
                    <a:lumMod val="75000"/>
                    <a:lumOff val="25000"/>
                  </a:schemeClr>
                </a:solidFill>
              </a:rPr>
              <a:t>目 录</a:t>
            </a:r>
            <a:endParaRPr lang="zh-CN" altLang="en-US" sz="6000" b="1" dirty="0">
              <a:solidFill>
                <a:schemeClr val="tx1">
                  <a:lumMod val="75000"/>
                  <a:lumOff val="25000"/>
                </a:schemeClr>
              </a:solidFill>
            </a:endParaRPr>
          </a:p>
        </p:txBody>
      </p:sp>
      <p:sp>
        <p:nvSpPr>
          <p:cNvPr id="2" name="文本框 1"/>
          <p:cNvSpPr txBox="1"/>
          <p:nvPr/>
        </p:nvSpPr>
        <p:spPr>
          <a:xfrm>
            <a:off x="4079485" y="2660072"/>
            <a:ext cx="3560590" cy="584775"/>
          </a:xfrm>
          <a:prstGeom prst="rect">
            <a:avLst/>
          </a:prstGeom>
          <a:noFill/>
        </p:spPr>
        <p:txBody>
          <a:bodyPr wrap="none" rtlCol="0">
            <a:spAutoFit/>
          </a:bodyPr>
          <a:lstStyle/>
          <a:p>
            <a:r>
              <a:rPr lang="zh-CN" altLang="en-US" sz="3200" dirty="0" smtClean="0">
                <a:solidFill>
                  <a:schemeClr val="tx1">
                    <a:lumMod val="75000"/>
                    <a:lumOff val="25000"/>
                  </a:schemeClr>
                </a:solidFill>
              </a:rPr>
              <a:t>第一章 计算机基础</a:t>
            </a:r>
            <a:endParaRPr lang="en-US" altLang="zh-CN" sz="3200" dirty="0" smtClean="0">
              <a:solidFill>
                <a:schemeClr val="tx1">
                  <a:lumMod val="75000"/>
                  <a:lumOff val="25000"/>
                </a:schemeClr>
              </a:solidFill>
            </a:endParaRPr>
          </a:p>
        </p:txBody>
      </p:sp>
      <p:sp>
        <p:nvSpPr>
          <p:cNvPr id="5" name="文本框 4"/>
          <p:cNvSpPr txBox="1"/>
          <p:nvPr/>
        </p:nvSpPr>
        <p:spPr>
          <a:xfrm>
            <a:off x="4300508" y="3244847"/>
            <a:ext cx="3535680" cy="2861310"/>
          </a:xfrm>
          <a:prstGeom prst="rect">
            <a:avLst/>
          </a:prstGeom>
          <a:noFill/>
        </p:spPr>
        <p:txBody>
          <a:bodyPr wrap="none" rtlCol="0">
            <a:spAutoFit/>
          </a:bodyPr>
          <a:lstStyle>
            <a:defPPr>
              <a:defRPr lang="zh-CN"/>
            </a:defPPr>
            <a:lvl1pPr>
              <a:defRPr sz="3200">
                <a:solidFill>
                  <a:schemeClr val="tx1">
                    <a:lumMod val="75000"/>
                    <a:lumOff val="25000"/>
                  </a:schemeClr>
                </a:solidFill>
              </a:defRPr>
            </a:lvl1pPr>
          </a:lstStyle>
          <a:p>
            <a:pPr marL="514350" indent="-514350" algn="l">
              <a:lnSpc>
                <a:spcPct val="150000"/>
              </a:lnSpc>
              <a:buFont typeface="+mj-ea"/>
              <a:buAutoNum type="ea1JpnChsDbPeriod"/>
            </a:pPr>
            <a:r>
              <a:rPr lang="zh-CN" altLang="en-US" sz="2400" dirty="0"/>
              <a:t>计算机初代机</a:t>
            </a:r>
            <a:endParaRPr lang="en-US" altLang="zh-CN" sz="2400" dirty="0"/>
          </a:p>
          <a:p>
            <a:pPr marL="514350" indent="-514350" algn="l">
              <a:lnSpc>
                <a:spcPct val="150000"/>
              </a:lnSpc>
              <a:buFont typeface="+mj-ea"/>
              <a:buAutoNum type="ea1JpnChsDbPeriod"/>
            </a:pPr>
            <a:r>
              <a:rPr lang="zh-CN" altLang="en-US" sz="2400" dirty="0" smtClean="0">
                <a:sym typeface="+mn-ea"/>
              </a:rPr>
              <a:t>计算机编程语言发展</a:t>
            </a:r>
            <a:endParaRPr lang="en-US" altLang="zh-CN" sz="2400" dirty="0"/>
          </a:p>
          <a:p>
            <a:pPr marL="514350" indent="-514350" algn="l">
              <a:lnSpc>
                <a:spcPct val="150000"/>
              </a:lnSpc>
              <a:buFont typeface="+mj-ea"/>
              <a:buAutoNum type="ea1JpnChsDbPeriod"/>
            </a:pPr>
            <a:r>
              <a:rPr lang="zh-CN" altLang="en-US" sz="2400" dirty="0" smtClean="0">
                <a:sym typeface="+mn-ea"/>
              </a:rPr>
              <a:t>计算机的组成</a:t>
            </a:r>
            <a:endParaRPr lang="zh-CN" altLang="en-US" sz="2400" dirty="0" smtClean="0"/>
          </a:p>
          <a:p>
            <a:pPr marL="514350" indent="-514350" algn="l">
              <a:lnSpc>
                <a:spcPct val="150000"/>
              </a:lnSpc>
              <a:buFont typeface="+mj-ea"/>
              <a:buAutoNum type="ea1JpnChsDbPeriod"/>
            </a:pPr>
            <a:r>
              <a:rPr lang="zh-CN" altLang="en-US" sz="2400" dirty="0">
                <a:sym typeface="+mn-ea"/>
              </a:rPr>
              <a:t>计算机</a:t>
            </a:r>
            <a:r>
              <a:rPr lang="zh-CN" altLang="en-US" sz="2400" dirty="0" smtClean="0">
                <a:sym typeface="+mn-ea"/>
              </a:rPr>
              <a:t>性能指标</a:t>
            </a:r>
            <a:endParaRPr lang="en-US" altLang="zh-CN" sz="2400" dirty="0" smtClean="0"/>
          </a:p>
          <a:p>
            <a:pPr marL="514350" indent="-514350" algn="l">
              <a:lnSpc>
                <a:spcPct val="150000"/>
              </a:lnSpc>
              <a:buFont typeface="+mj-ea"/>
              <a:buAutoNum type="ea1JpnChsDbPeriod"/>
            </a:pPr>
            <a:r>
              <a:rPr lang="zh-CN" altLang="en-US" sz="2400" dirty="0" smtClean="0"/>
              <a:t>数与数制</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框 3"/>
          <p:cNvSpPr txBox="1"/>
          <p:nvPr/>
        </p:nvSpPr>
        <p:spPr>
          <a:xfrm>
            <a:off x="4899025" y="1243965"/>
            <a:ext cx="1921510" cy="1014730"/>
          </a:xfrm>
          <a:prstGeom prst="rect">
            <a:avLst/>
          </a:prstGeom>
          <a:noFill/>
        </p:spPr>
        <p:txBody>
          <a:bodyPr wrap="none" rtlCol="0">
            <a:spAutoFit/>
          </a:bodyPr>
          <a:lstStyle/>
          <a:p>
            <a:r>
              <a:rPr lang="zh-CN" altLang="en-US" sz="6000" b="1" dirty="0">
                <a:solidFill>
                  <a:schemeClr val="tx1">
                    <a:lumMod val="75000"/>
                    <a:lumOff val="25000"/>
                  </a:schemeClr>
                </a:solidFill>
              </a:rPr>
              <a:t>目 录</a:t>
            </a:r>
            <a:endParaRPr lang="zh-CN" altLang="en-US" sz="6000" b="1" dirty="0">
              <a:solidFill>
                <a:schemeClr val="tx1">
                  <a:lumMod val="75000"/>
                  <a:lumOff val="25000"/>
                </a:schemeClr>
              </a:solidFill>
            </a:endParaRPr>
          </a:p>
        </p:txBody>
      </p:sp>
      <p:sp>
        <p:nvSpPr>
          <p:cNvPr id="2" name="文本框 1"/>
          <p:cNvSpPr txBox="1"/>
          <p:nvPr/>
        </p:nvSpPr>
        <p:spPr>
          <a:xfrm>
            <a:off x="4079485" y="2660072"/>
            <a:ext cx="3560590" cy="584775"/>
          </a:xfrm>
          <a:prstGeom prst="rect">
            <a:avLst/>
          </a:prstGeom>
          <a:noFill/>
        </p:spPr>
        <p:txBody>
          <a:bodyPr wrap="none" rtlCol="0">
            <a:spAutoFit/>
          </a:bodyPr>
          <a:lstStyle/>
          <a:p>
            <a:r>
              <a:rPr lang="zh-CN" altLang="en-US" sz="3200" dirty="0" smtClean="0">
                <a:solidFill>
                  <a:schemeClr val="tx1">
                    <a:lumMod val="75000"/>
                    <a:lumOff val="25000"/>
                  </a:schemeClr>
                </a:solidFill>
              </a:rPr>
              <a:t>第一章 计算机基础</a:t>
            </a:r>
            <a:endParaRPr lang="en-US" altLang="zh-CN" sz="3200" dirty="0" smtClean="0">
              <a:solidFill>
                <a:schemeClr val="tx1">
                  <a:lumMod val="75000"/>
                  <a:lumOff val="25000"/>
                </a:schemeClr>
              </a:solidFill>
            </a:endParaRPr>
          </a:p>
        </p:txBody>
      </p:sp>
      <p:sp>
        <p:nvSpPr>
          <p:cNvPr id="5" name="文本框 4"/>
          <p:cNvSpPr txBox="1"/>
          <p:nvPr/>
        </p:nvSpPr>
        <p:spPr>
          <a:xfrm>
            <a:off x="4079485" y="3646224"/>
            <a:ext cx="3774440" cy="1198880"/>
          </a:xfrm>
          <a:prstGeom prst="rect">
            <a:avLst/>
          </a:prstGeom>
          <a:noFill/>
        </p:spPr>
        <p:txBody>
          <a:bodyPr wrap="none" rtlCol="0">
            <a:spAutoFit/>
          </a:bodyPr>
          <a:lstStyle>
            <a:defPPr>
              <a:defRPr lang="zh-CN"/>
            </a:defPPr>
            <a:lvl1pPr>
              <a:defRPr sz="3200">
                <a:solidFill>
                  <a:schemeClr val="tx1">
                    <a:lumMod val="75000"/>
                    <a:lumOff val="25000"/>
                  </a:schemeClr>
                </a:solidFill>
              </a:defRPr>
            </a:lvl1pPr>
          </a:lstStyle>
          <a:p>
            <a:pPr marL="514350" indent="-514350">
              <a:lnSpc>
                <a:spcPct val="150000"/>
              </a:lnSpc>
              <a:buFont typeface="+mj-ea"/>
              <a:buAutoNum type="ea1JpnChsDbPeriod" startAt="6"/>
            </a:pPr>
            <a:r>
              <a:rPr lang="en-US" altLang="zh-CN" sz="2400" dirty="0" smtClean="0"/>
              <a:t>8086/8088</a:t>
            </a:r>
            <a:r>
              <a:rPr lang="zh-CN" altLang="en-US" sz="2400" dirty="0" smtClean="0"/>
              <a:t>处理器结构</a:t>
            </a:r>
            <a:endParaRPr lang="en-US" altLang="zh-CN" sz="2400" dirty="0"/>
          </a:p>
          <a:p>
            <a:pPr marL="514350" indent="-514350">
              <a:lnSpc>
                <a:spcPct val="150000"/>
              </a:lnSpc>
              <a:buFont typeface="+mj-ea"/>
              <a:buAutoNum type="ea1JpnChsDbPeriod" startAt="6"/>
            </a:pPr>
            <a:r>
              <a:rPr lang="en-US" altLang="zh-CN" sz="2400" dirty="0" smtClean="0"/>
              <a:t>8086/8088</a:t>
            </a:r>
            <a:r>
              <a:rPr lang="zh-CN" altLang="en-US" sz="2400" dirty="0" smtClean="0"/>
              <a:t>指令系统</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第一章 计算机基础</a:t>
            </a:r>
            <a:endParaRPr lang="en-US" altLang="zh-CN" dirty="0">
              <a:solidFill>
                <a:schemeClr val="tx1">
                  <a:lumMod val="75000"/>
                  <a:lumOff val="25000"/>
                </a:schemeClr>
              </a:solidFill>
            </a:endParaRPr>
          </a:p>
        </p:txBody>
      </p:sp>
      <p:sp>
        <p:nvSpPr>
          <p:cNvPr id="3" name="文本框 2"/>
          <p:cNvSpPr txBox="1"/>
          <p:nvPr/>
        </p:nvSpPr>
        <p:spPr>
          <a:xfrm>
            <a:off x="872837" y="1288472"/>
            <a:ext cx="2468880" cy="368300"/>
          </a:xfrm>
          <a:prstGeom prst="rect">
            <a:avLst/>
          </a:prstGeom>
          <a:noFill/>
        </p:spPr>
        <p:txBody>
          <a:bodyPr wrap="none" rtlCol="0">
            <a:spAutoFit/>
          </a:bodyPr>
          <a:lstStyle/>
          <a:p>
            <a:pPr algn="l"/>
            <a:r>
              <a:rPr lang="zh-CN" altLang="en-US" dirty="0" smtClean="0"/>
              <a:t>一、电子计算机</a:t>
            </a:r>
            <a:r>
              <a:rPr lang="zh-CN" altLang="en-US" dirty="0" smtClean="0">
                <a:sym typeface="+mn-ea"/>
              </a:rPr>
              <a:t>初代</a:t>
            </a:r>
            <a:r>
              <a:rPr lang="zh-CN" altLang="en-US" dirty="0" smtClean="0"/>
              <a:t>机</a:t>
            </a:r>
            <a:endParaRPr lang="zh-CN" altLang="en-US" dirty="0" smtClean="0"/>
          </a:p>
        </p:txBody>
      </p:sp>
      <p:sp>
        <p:nvSpPr>
          <p:cNvPr id="4" name="文本框 3"/>
          <p:cNvSpPr txBox="1"/>
          <p:nvPr/>
        </p:nvSpPr>
        <p:spPr>
          <a:xfrm>
            <a:off x="1133475" y="1762298"/>
            <a:ext cx="10080394" cy="923330"/>
          </a:xfrm>
          <a:prstGeom prst="rect">
            <a:avLst/>
          </a:prstGeom>
          <a:noFill/>
        </p:spPr>
        <p:txBody>
          <a:bodyPr wrap="square" rtlCol="0">
            <a:spAutoFit/>
          </a:bodyPr>
          <a:lstStyle/>
          <a:p>
            <a:pPr indent="457200">
              <a:lnSpc>
                <a:spcPct val="150000"/>
              </a:lnSpc>
            </a:pPr>
            <a:r>
              <a:rPr lang="zh-CN" altLang="en-US" dirty="0" smtClean="0"/>
              <a:t>世界第一台电子计算机 </a:t>
            </a:r>
            <a:r>
              <a:rPr lang="en-US" altLang="zh-CN" dirty="0" smtClean="0"/>
              <a:t>ENIAC</a:t>
            </a:r>
            <a:r>
              <a:rPr lang="zh-CN" altLang="en-US" dirty="0" smtClean="0"/>
              <a:t>，</a:t>
            </a:r>
            <a:r>
              <a:rPr lang="en-US" altLang="zh-CN" dirty="0" smtClean="0"/>
              <a:t>1946</a:t>
            </a:r>
            <a:r>
              <a:rPr lang="zh-CN" altLang="en-US" dirty="0" smtClean="0"/>
              <a:t>年正式上线。由美国政府和宾夕法尼亚大学合适开发，使用了</a:t>
            </a:r>
            <a:r>
              <a:rPr lang="en-US" altLang="zh-CN" dirty="0" smtClean="0"/>
              <a:t>18,000</a:t>
            </a:r>
            <a:r>
              <a:rPr lang="zh-CN" altLang="en-US" dirty="0" smtClean="0"/>
              <a:t>个电子管，</a:t>
            </a:r>
            <a:r>
              <a:rPr lang="en-US" altLang="zh-CN" dirty="0" smtClean="0"/>
              <a:t>70,000</a:t>
            </a:r>
            <a:r>
              <a:rPr lang="zh-CN" altLang="en-US" dirty="0" smtClean="0"/>
              <a:t>个电阻，占地</a:t>
            </a:r>
            <a:r>
              <a:rPr lang="en-US" altLang="zh-CN" dirty="0" smtClean="0"/>
              <a:t>170m²</a:t>
            </a:r>
            <a:r>
              <a:rPr lang="zh-CN" altLang="en-US" dirty="0" smtClean="0"/>
              <a:t>，重</a:t>
            </a:r>
            <a:r>
              <a:rPr lang="en-US" altLang="zh-CN" dirty="0" smtClean="0"/>
              <a:t>30</a:t>
            </a:r>
            <a:r>
              <a:rPr lang="zh-CN" altLang="en-US" dirty="0" smtClean="0"/>
              <a:t>吨，耗电</a:t>
            </a:r>
            <a:r>
              <a:rPr lang="en-US" altLang="zh-CN" dirty="0" smtClean="0"/>
              <a:t>160KW</a:t>
            </a:r>
            <a:r>
              <a:rPr lang="zh-CN" altLang="en-US" dirty="0" smtClean="0"/>
              <a:t>。</a:t>
            </a:r>
            <a:endParaRPr lang="zh-CN" altLang="en-US"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852924" y="2762744"/>
            <a:ext cx="5360945" cy="3492175"/>
          </a:xfrm>
          <a:prstGeom prst="rect">
            <a:avLst/>
          </a:prstGeom>
        </p:spPr>
      </p:pic>
      <p:sp>
        <p:nvSpPr>
          <p:cNvPr id="7" name="文本框 6"/>
          <p:cNvSpPr txBox="1"/>
          <p:nvPr/>
        </p:nvSpPr>
        <p:spPr>
          <a:xfrm>
            <a:off x="1133475" y="2762744"/>
            <a:ext cx="4486693" cy="646331"/>
          </a:xfrm>
          <a:prstGeom prst="rect">
            <a:avLst/>
          </a:prstGeom>
          <a:noFill/>
        </p:spPr>
        <p:txBody>
          <a:bodyPr wrap="square" rtlCol="0">
            <a:spAutoFit/>
          </a:bodyPr>
          <a:lstStyle/>
          <a:p>
            <a:pPr indent="457200"/>
            <a:r>
              <a:rPr lang="zh-CN" altLang="en-US" dirty="0" smtClean="0"/>
              <a:t>运算速度加法</a:t>
            </a:r>
            <a:r>
              <a:rPr lang="en-US" altLang="zh-CN" dirty="0" smtClean="0"/>
              <a:t>5000</a:t>
            </a:r>
            <a:r>
              <a:rPr lang="zh-CN" altLang="en-US" dirty="0" smtClean="0"/>
              <a:t>次</a:t>
            </a:r>
            <a:r>
              <a:rPr lang="en-US" altLang="zh-CN" dirty="0" smtClean="0"/>
              <a:t>/</a:t>
            </a:r>
            <a:r>
              <a:rPr lang="zh-CN" altLang="en-US" dirty="0" smtClean="0"/>
              <a:t>秒，乘法</a:t>
            </a:r>
            <a:r>
              <a:rPr lang="en-US" altLang="zh-CN" dirty="0" smtClean="0"/>
              <a:t>300</a:t>
            </a:r>
            <a:r>
              <a:rPr lang="zh-CN" altLang="en-US" dirty="0" smtClean="0"/>
              <a:t>次</a:t>
            </a:r>
            <a:r>
              <a:rPr lang="en-US" altLang="zh-CN" dirty="0" smtClean="0"/>
              <a:t>/</a:t>
            </a:r>
            <a:r>
              <a:rPr lang="zh-CN" altLang="en-US" dirty="0" smtClean="0"/>
              <a:t>秒。</a:t>
            </a:r>
            <a:endParaRPr lang="zh-CN" altLang="en-US" dirty="0"/>
          </a:p>
        </p:txBody>
      </p:sp>
      <p:pic>
        <p:nvPicPr>
          <p:cNvPr id="2050" name="Picture 2" descr="https://gimg2.baidu.com/image_search/src=http%3A%2F%2Fimg.alicdn.com%2Fi2%2F2621180571%2FTB22jZmkHlmpuFjSZFlXXbdQXXa_%21%212621180571.jpg&amp;refer=http%3A%2F%2Fimg.alicdn.com&amp;app=2002&amp;size=f9999,10000&amp;q=a80&amp;n=0&amp;g=0n&amp;fmt=jpeg?sec=1623922190&amp;t=a1e8440300c81aa6af1f2c0e2eccf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157" y="3486191"/>
            <a:ext cx="3215698" cy="2752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lumOff val="25000"/>
                  </a:schemeClr>
                </a:solidFill>
              </a:rPr>
              <a:t>第一章 计算机基础</a:t>
            </a:r>
            <a:endParaRPr lang="en-US" altLang="zh-CN" dirty="0">
              <a:solidFill>
                <a:schemeClr val="tx1">
                  <a:lumMod val="75000"/>
                  <a:lumOff val="25000"/>
                </a:schemeClr>
              </a:solidFill>
            </a:endParaRPr>
          </a:p>
        </p:txBody>
      </p:sp>
      <p:sp>
        <p:nvSpPr>
          <p:cNvPr id="3" name="文本框 2"/>
          <p:cNvSpPr txBox="1"/>
          <p:nvPr/>
        </p:nvSpPr>
        <p:spPr>
          <a:xfrm>
            <a:off x="872837" y="1288472"/>
            <a:ext cx="2468880" cy="368300"/>
          </a:xfrm>
          <a:prstGeom prst="rect">
            <a:avLst/>
          </a:prstGeom>
          <a:noFill/>
        </p:spPr>
        <p:txBody>
          <a:bodyPr wrap="none" rtlCol="0">
            <a:spAutoFit/>
          </a:bodyPr>
          <a:lstStyle/>
          <a:p>
            <a:pPr algn="l"/>
            <a:r>
              <a:rPr lang="zh-CN" altLang="en-US" dirty="0" smtClean="0"/>
              <a:t>一、</a:t>
            </a:r>
            <a:r>
              <a:rPr lang="zh-CN" altLang="en-US" dirty="0" smtClean="0">
                <a:sym typeface="+mn-ea"/>
              </a:rPr>
              <a:t>电子计算机初代机</a:t>
            </a:r>
            <a:endParaRPr lang="zh-CN" altLang="en-US" dirty="0"/>
          </a:p>
        </p:txBody>
      </p:sp>
      <p:sp>
        <p:nvSpPr>
          <p:cNvPr id="4" name="文本框 3"/>
          <p:cNvSpPr txBox="1"/>
          <p:nvPr/>
        </p:nvSpPr>
        <p:spPr>
          <a:xfrm>
            <a:off x="1133475" y="1762298"/>
            <a:ext cx="7952336" cy="875881"/>
          </a:xfrm>
          <a:prstGeom prst="rect">
            <a:avLst/>
          </a:prstGeom>
          <a:noFill/>
        </p:spPr>
        <p:txBody>
          <a:bodyPr wrap="square" rtlCol="0">
            <a:spAutoFit/>
          </a:bodyPr>
          <a:lstStyle/>
          <a:p>
            <a:pPr indent="457200">
              <a:lnSpc>
                <a:spcPct val="150000"/>
              </a:lnSpc>
            </a:pPr>
            <a:r>
              <a:rPr lang="en-US" altLang="zh-CN" dirty="0" smtClean="0"/>
              <a:t>1949</a:t>
            </a:r>
            <a:r>
              <a:rPr lang="zh-CN" altLang="en-US" dirty="0" smtClean="0"/>
              <a:t>年，由冯</a:t>
            </a:r>
            <a:r>
              <a:rPr lang="en-US" altLang="zh-CN" dirty="0" smtClean="0"/>
              <a:t>·</a:t>
            </a:r>
            <a:r>
              <a:rPr lang="zh-CN" altLang="en-US" dirty="0" smtClean="0"/>
              <a:t>诺依曼主导出的全新架构的电子计算机</a:t>
            </a:r>
            <a:r>
              <a:rPr lang="en-US" altLang="zh-CN" dirty="0" smtClean="0"/>
              <a:t>EDVAC</a:t>
            </a:r>
            <a:r>
              <a:rPr lang="zh-CN" altLang="en-US" dirty="0" smtClean="0"/>
              <a:t>交付，于</a:t>
            </a:r>
            <a:r>
              <a:rPr lang="en-US" altLang="zh-CN" dirty="0" smtClean="0"/>
              <a:t>1951</a:t>
            </a:r>
            <a:r>
              <a:rPr lang="zh-CN" altLang="en-US" dirty="0" smtClean="0"/>
              <a:t>年正式运行。</a:t>
            </a:r>
            <a:endParaRPr lang="en-US" altLang="zh-CN" baseline="-25000" dirty="0"/>
          </a:p>
        </p:txBody>
      </p:sp>
      <p:pic>
        <p:nvPicPr>
          <p:cNvPr id="1026" name="Picture 2" descr="https://bkimg.cdn.bcebos.com/pic/3b87e950352ac65ccbe52e41f3f2b21193138a24?x-bce-process=image/resize,m_lfit,w_220,limit_1/format,f_aut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99575" y="1574829"/>
            <a:ext cx="2095500" cy="273367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180908" y="2637652"/>
            <a:ext cx="6899562" cy="2168525"/>
          </a:xfrm>
          <a:prstGeom prst="rect">
            <a:avLst/>
          </a:prstGeom>
          <a:noFill/>
        </p:spPr>
        <p:txBody>
          <a:bodyPr wrap="square" rtlCol="0">
            <a:spAutoFit/>
          </a:bodyPr>
          <a:lstStyle>
            <a:defPPr>
              <a:defRPr lang="zh-CN"/>
            </a:defPPr>
            <a:lvl1pPr indent="457200">
              <a:lnSpc>
                <a:spcPct val="150000"/>
              </a:lnSpc>
            </a:lvl1pPr>
          </a:lstStyle>
          <a:p>
            <a:pPr fontAlgn="auto"/>
            <a:r>
              <a:rPr lang="zh-CN" altLang="en-US" dirty="0"/>
              <a:t>冯</a:t>
            </a:r>
            <a:r>
              <a:rPr lang="en-US" altLang="zh-CN" dirty="0"/>
              <a:t>·</a:t>
            </a:r>
            <a:r>
              <a:rPr lang="zh-CN" altLang="en-US" dirty="0" smtClean="0"/>
              <a:t>诺依曼主要奠定了两个重要的设计思想：</a:t>
            </a:r>
            <a:endParaRPr lang="en-US" altLang="zh-CN" dirty="0"/>
          </a:p>
          <a:p>
            <a:pPr marL="342900" fontAlgn="auto">
              <a:buFont typeface="Wingdings" panose="05000000000000000000" charset="0"/>
              <a:buChar char=""/>
            </a:pPr>
            <a:r>
              <a:rPr lang="zh-CN" altLang="en-US" dirty="0" smtClean="0"/>
              <a:t>明确了计算机</a:t>
            </a:r>
            <a:r>
              <a:rPr lang="zh-CN" altLang="en-US" dirty="0"/>
              <a:t>由五个部分组成：</a:t>
            </a:r>
            <a:r>
              <a:rPr lang="zh-CN" altLang="en-US" b="1" dirty="0">
                <a:solidFill>
                  <a:srgbClr val="FF0000"/>
                </a:solidFill>
              </a:rPr>
              <a:t>运算器、控制器、存储器、输入设备、</a:t>
            </a:r>
            <a:r>
              <a:rPr lang="zh-CN" altLang="en-US" b="1" dirty="0" smtClean="0">
                <a:solidFill>
                  <a:srgbClr val="FF0000"/>
                </a:solidFill>
              </a:rPr>
              <a:t>输出设备。</a:t>
            </a:r>
            <a:endParaRPr lang="en-US" altLang="zh-CN" b="1" dirty="0" smtClean="0">
              <a:solidFill>
                <a:srgbClr val="FF0000"/>
              </a:solidFill>
            </a:endParaRPr>
          </a:p>
          <a:p>
            <a:pPr marL="342900" fontAlgn="auto">
              <a:buFont typeface="Wingdings" panose="05000000000000000000" charset="0"/>
              <a:buChar char=""/>
            </a:pPr>
            <a:r>
              <a:rPr lang="zh-CN" altLang="en-US" dirty="0" smtClean="0"/>
              <a:t>根据电子元件具有双稳态的特点，确定在计算机采用</a:t>
            </a:r>
            <a:r>
              <a:rPr lang="zh-CN" altLang="en-US" b="1" dirty="0" smtClean="0">
                <a:solidFill>
                  <a:srgbClr val="FF0000"/>
                </a:solidFill>
              </a:rPr>
              <a:t>二进制</a:t>
            </a:r>
            <a:r>
              <a:rPr lang="zh-CN" altLang="en-US" dirty="0" smtClean="0"/>
              <a:t>数制。</a:t>
            </a:r>
            <a:endParaRPr lang="zh-CN" altLang="en-US" dirty="0"/>
          </a:p>
        </p:txBody>
      </p:sp>
      <p:sp>
        <p:nvSpPr>
          <p:cNvPr id="8" name="文本框 7"/>
          <p:cNvSpPr txBox="1"/>
          <p:nvPr/>
        </p:nvSpPr>
        <p:spPr>
          <a:xfrm>
            <a:off x="9151324" y="4308505"/>
            <a:ext cx="2392001" cy="261610"/>
          </a:xfrm>
          <a:prstGeom prst="rect">
            <a:avLst/>
          </a:prstGeom>
          <a:noFill/>
        </p:spPr>
        <p:txBody>
          <a:bodyPr wrap="none" rtlCol="0">
            <a:spAutoFit/>
          </a:bodyPr>
          <a:lstStyle/>
          <a:p>
            <a:r>
              <a:rPr lang="zh-CN" altLang="en-US" sz="1100" dirty="0" smtClean="0"/>
              <a:t>冯</a:t>
            </a:r>
            <a:r>
              <a:rPr lang="en-US" altLang="zh-CN" sz="1100" dirty="0" smtClean="0"/>
              <a:t>·</a:t>
            </a:r>
            <a:r>
              <a:rPr lang="zh-CN" altLang="en-US" sz="1100" dirty="0" smtClean="0"/>
              <a:t>诺依曼（</a:t>
            </a:r>
            <a:r>
              <a:rPr lang="en-US" altLang="zh-CN" sz="1100" dirty="0" smtClean="0"/>
              <a:t>1903-1957</a:t>
            </a:r>
            <a:r>
              <a:rPr lang="zh-CN" altLang="en-US" sz="1100" dirty="0"/>
              <a:t>）美籍匈牙利</a:t>
            </a:r>
            <a:endParaRPr lang="zh-CN" alt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872837" y="1288472"/>
            <a:ext cx="2697480" cy="368300"/>
          </a:xfrm>
          <a:prstGeom prst="rect">
            <a:avLst/>
          </a:prstGeom>
          <a:noFill/>
        </p:spPr>
        <p:txBody>
          <a:bodyPr wrap="none" rtlCol="0">
            <a:spAutoFit/>
          </a:bodyPr>
          <a:lstStyle/>
          <a:p>
            <a:pPr algn="l"/>
            <a:r>
              <a:rPr lang="zh-CN" altLang="en-US" dirty="0" smtClean="0"/>
              <a:t>二、</a:t>
            </a:r>
            <a:r>
              <a:rPr lang="zh-CN" altLang="en-US" dirty="0" smtClean="0">
                <a:sym typeface="+mn-ea"/>
              </a:rPr>
              <a:t>计算机编程语言发展</a:t>
            </a:r>
            <a:endParaRPr lang="zh-CN" altLang="en-US" dirty="0" smtClean="0">
              <a:sym typeface="+mn-ea"/>
            </a:endParaRPr>
          </a:p>
        </p:txBody>
      </p:sp>
      <p:sp>
        <p:nvSpPr>
          <p:cNvPr id="7" name="文本框 6"/>
          <p:cNvSpPr txBox="1"/>
          <p:nvPr/>
        </p:nvSpPr>
        <p:spPr>
          <a:xfrm>
            <a:off x="1435735" y="1673225"/>
            <a:ext cx="8689975" cy="1337945"/>
          </a:xfrm>
          <a:prstGeom prst="rect">
            <a:avLst/>
          </a:prstGeom>
          <a:noFill/>
        </p:spPr>
        <p:txBody>
          <a:bodyPr wrap="square" rtlCol="0">
            <a:spAutoFit/>
          </a:bodyPr>
          <a:p>
            <a:pPr indent="0" algn="l" fontAlgn="auto">
              <a:lnSpc>
                <a:spcPct val="150000"/>
              </a:lnSpc>
            </a:pPr>
            <a:r>
              <a:rPr lang="en-US" altLang="zh-CN">
                <a:sym typeface="+mn-ea"/>
              </a:rPr>
              <a:t>1. </a:t>
            </a:r>
            <a:r>
              <a:rPr lang="zh-CN" altLang="en-US">
                <a:sym typeface="+mn-ea"/>
              </a:rPr>
              <a:t>机器语言</a:t>
            </a:r>
            <a:endParaRPr lang="zh-CN" altLang="en-US">
              <a:sym typeface="+mn-ea"/>
            </a:endParaRPr>
          </a:p>
          <a:p>
            <a:pPr indent="457200" algn="l" fontAlgn="auto">
              <a:lnSpc>
                <a:spcPct val="150000"/>
              </a:lnSpc>
            </a:pPr>
            <a:r>
              <a:rPr lang="zh-CN" altLang="en-US"/>
              <a:t>交由计算机执行的由</a:t>
            </a:r>
            <a:r>
              <a:rPr lang="en-US" altLang="zh-CN"/>
              <a:t>0</a:t>
            </a:r>
            <a:r>
              <a:rPr lang="zh-CN" altLang="en-US"/>
              <a:t>和</a:t>
            </a:r>
            <a:r>
              <a:rPr lang="en-US" altLang="zh-CN"/>
              <a:t>1</a:t>
            </a:r>
            <a:r>
              <a:rPr lang="zh-CN" altLang="en-US"/>
              <a:t>组成的指令序列，称为机器语言。机器语言可以被计算机直接执行。</a:t>
            </a:r>
            <a:endParaRPr lang="zh-CN" altLang="en-US"/>
          </a:p>
        </p:txBody>
      </p:sp>
      <p:sp>
        <p:nvSpPr>
          <p:cNvPr id="8" name="文本框 7"/>
          <p:cNvSpPr txBox="1"/>
          <p:nvPr/>
        </p:nvSpPr>
        <p:spPr>
          <a:xfrm>
            <a:off x="1435735" y="2829560"/>
            <a:ext cx="8689975" cy="2168525"/>
          </a:xfrm>
          <a:prstGeom prst="rect">
            <a:avLst/>
          </a:prstGeom>
          <a:noFill/>
        </p:spPr>
        <p:txBody>
          <a:bodyPr wrap="square" rtlCol="0">
            <a:spAutoFit/>
          </a:bodyPr>
          <a:p>
            <a:pPr indent="0" algn="l" fontAlgn="auto">
              <a:lnSpc>
                <a:spcPct val="150000"/>
              </a:lnSpc>
            </a:pPr>
            <a:r>
              <a:rPr lang="en-US" altLang="zh-CN">
                <a:sym typeface="+mn-ea"/>
              </a:rPr>
              <a:t>2. </a:t>
            </a:r>
            <a:r>
              <a:rPr lang="zh-CN" altLang="en-US">
                <a:sym typeface="+mn-ea"/>
              </a:rPr>
              <a:t>汇编语言</a:t>
            </a:r>
            <a:endParaRPr lang="zh-CN" altLang="en-US">
              <a:sym typeface="+mn-ea"/>
            </a:endParaRPr>
          </a:p>
          <a:p>
            <a:pPr indent="457200" algn="l" fontAlgn="auto">
              <a:lnSpc>
                <a:spcPct val="150000"/>
              </a:lnSpc>
            </a:pPr>
            <a:r>
              <a:rPr lang="zh-CN" altLang="en-US"/>
              <a:t>由于机器语言难于阅读、修改、出错，所以将二进制指令用一系列简单的英文字母、符号和数字和语法规则来代替，然后用专门的程序将其翻译成机器语言。这种符号和规则组成的语言体系称为汇编语言。 翻译汇编语言的过程叫编译，翻译程序称为编译器。</a:t>
            </a:r>
            <a:endParaRPr lang="zh-CN" altLang="en-US"/>
          </a:p>
        </p:txBody>
      </p:sp>
      <p:sp>
        <p:nvSpPr>
          <p:cNvPr id="10" name="文本框 9"/>
          <p:cNvSpPr txBox="1"/>
          <p:nvPr/>
        </p:nvSpPr>
        <p:spPr>
          <a:xfrm>
            <a:off x="1435735" y="4865370"/>
            <a:ext cx="8689975" cy="1753235"/>
          </a:xfrm>
          <a:prstGeom prst="rect">
            <a:avLst/>
          </a:prstGeom>
          <a:noFill/>
        </p:spPr>
        <p:txBody>
          <a:bodyPr wrap="square" rtlCol="0">
            <a:spAutoFit/>
          </a:bodyPr>
          <a:p>
            <a:pPr indent="0" algn="l" fontAlgn="auto">
              <a:lnSpc>
                <a:spcPct val="150000"/>
              </a:lnSpc>
            </a:pPr>
            <a:r>
              <a:rPr lang="en-US" altLang="zh-CN">
                <a:sym typeface="+mn-ea"/>
              </a:rPr>
              <a:t>1. </a:t>
            </a:r>
            <a:r>
              <a:rPr lang="zh-CN" altLang="en-US">
                <a:sym typeface="+mn-ea"/>
              </a:rPr>
              <a:t>高级语言</a:t>
            </a:r>
            <a:endParaRPr lang="zh-CN" altLang="en-US">
              <a:sym typeface="+mn-ea"/>
            </a:endParaRPr>
          </a:p>
          <a:p>
            <a:pPr indent="457200" algn="l" fontAlgn="auto">
              <a:lnSpc>
                <a:spcPct val="150000"/>
              </a:lnSpc>
            </a:pPr>
            <a:r>
              <a:rPr lang="zh-CN" altLang="en-US"/>
              <a:t>用接近人类自然语言和数学语言的符号和语法组成语言体系称为高级语言。它既能被人们记忆和理解，又不依赖于硬件环境。如：</a:t>
            </a:r>
            <a:r>
              <a:rPr lang="en-US" altLang="zh-CN"/>
              <a:t>Fortran</a:t>
            </a:r>
            <a:r>
              <a:rPr lang="zh-CN" altLang="en-US"/>
              <a:t>、</a:t>
            </a:r>
            <a:r>
              <a:rPr lang="en-US" altLang="zh-CN">
                <a:sym typeface="+mn-ea"/>
              </a:rPr>
              <a:t>C/C++</a:t>
            </a:r>
            <a:r>
              <a:rPr lang="zh-CN" altLang="en-US">
                <a:sym typeface="+mn-ea"/>
              </a:rPr>
              <a:t>、</a:t>
            </a:r>
            <a:r>
              <a:rPr lang="en-US" altLang="zh-CN">
                <a:sym typeface="+mn-ea"/>
              </a:rPr>
              <a:t>Basic</a:t>
            </a:r>
            <a:r>
              <a:rPr lang="zh-CN" altLang="en-US">
                <a:sym typeface="+mn-ea"/>
              </a:rPr>
              <a:t>、</a:t>
            </a:r>
            <a:r>
              <a:rPr lang="en-US" altLang="zh-CN">
                <a:sym typeface="+mn-ea"/>
              </a:rPr>
              <a:t>Pascal</a:t>
            </a:r>
            <a:r>
              <a:rPr lang="zh-CN" altLang="en-US">
                <a:sym typeface="+mn-ea"/>
              </a:rPr>
              <a:t>等，共几十种。</a:t>
            </a: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p>
            <a:pPr algn="l"/>
            <a:r>
              <a:rPr lang="zh-CN" altLang="en-US" dirty="0" smtClean="0"/>
              <a:t>三、计算机的组成</a:t>
            </a:r>
            <a:endParaRPr lang="zh-CN" altLang="en-US" dirty="0" smtClean="0"/>
          </a:p>
        </p:txBody>
      </p:sp>
      <p:sp>
        <p:nvSpPr>
          <p:cNvPr id="4" name="文本框 3"/>
          <p:cNvSpPr txBox="1"/>
          <p:nvPr/>
        </p:nvSpPr>
        <p:spPr>
          <a:xfrm>
            <a:off x="1358265" y="1666240"/>
            <a:ext cx="4099560" cy="368300"/>
          </a:xfrm>
          <a:prstGeom prst="rect">
            <a:avLst/>
          </a:prstGeom>
          <a:noFill/>
        </p:spPr>
        <p:txBody>
          <a:bodyPr wrap="none" rtlCol="0">
            <a:spAutoFit/>
          </a:bodyPr>
          <a:p>
            <a:r>
              <a:rPr lang="zh-CN" altLang="en-US"/>
              <a:t>计算机由 </a:t>
            </a:r>
            <a:r>
              <a:rPr lang="zh-CN" altLang="en-US" b="1">
                <a:solidFill>
                  <a:srgbClr val="FF0000"/>
                </a:solidFill>
              </a:rPr>
              <a:t>硬件系统</a:t>
            </a:r>
            <a:r>
              <a:rPr lang="zh-CN" altLang="en-US"/>
              <a:t> 和 </a:t>
            </a:r>
            <a:r>
              <a:rPr lang="zh-CN" altLang="en-US" b="1">
                <a:solidFill>
                  <a:srgbClr val="FF0000"/>
                </a:solidFill>
              </a:rPr>
              <a:t>软件系统</a:t>
            </a:r>
            <a:r>
              <a:rPr lang="zh-CN" altLang="en-US"/>
              <a:t> 组成。</a:t>
            </a:r>
            <a:endParaRPr lang="zh-CN" altLang="en-US"/>
          </a:p>
        </p:txBody>
      </p:sp>
      <p:sp>
        <p:nvSpPr>
          <p:cNvPr id="5" name="文本框 4"/>
          <p:cNvSpPr txBox="1"/>
          <p:nvPr/>
        </p:nvSpPr>
        <p:spPr>
          <a:xfrm>
            <a:off x="1464310" y="2034540"/>
            <a:ext cx="8853805" cy="2168525"/>
          </a:xfrm>
          <a:prstGeom prst="rect">
            <a:avLst/>
          </a:prstGeom>
          <a:noFill/>
        </p:spPr>
        <p:txBody>
          <a:bodyPr wrap="square" rtlCol="0">
            <a:spAutoFit/>
          </a:bodyPr>
          <a:p>
            <a:pPr fontAlgn="auto">
              <a:lnSpc>
                <a:spcPct val="150000"/>
              </a:lnSpc>
            </a:pPr>
            <a:r>
              <a:rPr lang="en-US" altLang="zh-CN"/>
              <a:t>1. </a:t>
            </a:r>
            <a:r>
              <a:rPr lang="zh-CN" altLang="en-US"/>
              <a:t>硬件系统</a:t>
            </a:r>
            <a:endParaRPr lang="zh-CN" altLang="en-US"/>
          </a:p>
          <a:p>
            <a:pPr indent="457200" fontAlgn="auto">
              <a:lnSpc>
                <a:spcPct val="150000"/>
              </a:lnSpc>
            </a:pPr>
            <a:r>
              <a:rPr lang="zh-CN" altLang="en-US"/>
              <a:t>硬件系统由 </a:t>
            </a:r>
            <a:r>
              <a:rPr lang="zh-CN" altLang="en-US" b="1">
                <a:solidFill>
                  <a:srgbClr val="FF0000"/>
                </a:solidFill>
              </a:rPr>
              <a:t>控制器、运算器、存储器、输入设备</a:t>
            </a:r>
            <a:r>
              <a:rPr lang="zh-CN" altLang="en-US"/>
              <a:t>和</a:t>
            </a:r>
            <a:r>
              <a:rPr lang="zh-CN" altLang="en-US" b="1">
                <a:solidFill>
                  <a:srgbClr val="FF0000"/>
                </a:solidFill>
              </a:rPr>
              <a:t>输出设备</a:t>
            </a:r>
            <a:r>
              <a:rPr lang="zh-CN" altLang="en-US"/>
              <a:t>五部分组成。控制器和运算器合称为</a:t>
            </a:r>
            <a:r>
              <a:rPr lang="zh-CN" altLang="en-US" b="1">
                <a:solidFill>
                  <a:srgbClr val="FF0000"/>
                </a:solidFill>
              </a:rPr>
              <a:t>处理器</a:t>
            </a:r>
            <a:r>
              <a:rPr lang="zh-CN" altLang="en-US">
                <a:solidFill>
                  <a:schemeClr val="tx1"/>
                </a:solidFill>
              </a:rPr>
              <a:t>，在现代计算机中，称为中央处理器或微处理器（</a:t>
            </a:r>
            <a:r>
              <a:rPr lang="en-US" altLang="zh-CN">
                <a:solidFill>
                  <a:schemeClr val="tx1"/>
                </a:solidFill>
              </a:rPr>
              <a:t>CPU</a:t>
            </a:r>
            <a:r>
              <a:rPr lang="zh-CN" altLang="en-US">
                <a:solidFill>
                  <a:schemeClr val="tx1"/>
                </a:solidFill>
              </a:rPr>
              <a:t>）。</a:t>
            </a:r>
            <a:endParaRPr lang="zh-CN" altLang="en-US">
              <a:solidFill>
                <a:schemeClr val="tx1"/>
              </a:solidFill>
            </a:endParaRPr>
          </a:p>
          <a:p>
            <a:pPr indent="457200" fontAlgn="auto">
              <a:lnSpc>
                <a:spcPct val="150000"/>
              </a:lnSpc>
            </a:pPr>
            <a:r>
              <a:rPr lang="zh-CN" altLang="en-US">
                <a:solidFill>
                  <a:schemeClr val="tx1"/>
                </a:solidFill>
              </a:rPr>
              <a:t>这种结构计算机系统称为冯</a:t>
            </a:r>
            <a:r>
              <a:rPr lang="en-US" altLang="zh-CN">
                <a:solidFill>
                  <a:schemeClr val="tx1"/>
                </a:solidFill>
              </a:rPr>
              <a:t>·</a:t>
            </a:r>
            <a:r>
              <a:rPr lang="zh-CN" altLang="en-US">
                <a:solidFill>
                  <a:schemeClr val="tx1"/>
                </a:solidFill>
              </a:rPr>
              <a:t>诺依曼机型。其工作原理可概述为“存储程序，程序控制”。</a:t>
            </a:r>
            <a:endParaRPr lang="zh-CN" altLang="en-US">
              <a:solidFill>
                <a:schemeClr val="tx1"/>
              </a:solidFill>
            </a:endParaRPr>
          </a:p>
        </p:txBody>
      </p:sp>
      <p:pic>
        <p:nvPicPr>
          <p:cNvPr id="6" name="图片 5" descr="硬件组成"/>
          <p:cNvPicPr>
            <a:picLocks noChangeAspect="1"/>
          </p:cNvPicPr>
          <p:nvPr/>
        </p:nvPicPr>
        <p:blipFill>
          <a:blip r:embed="rId1"/>
          <a:stretch>
            <a:fillRect/>
          </a:stretch>
        </p:blipFill>
        <p:spPr>
          <a:xfrm>
            <a:off x="5411470" y="3785235"/>
            <a:ext cx="4906645" cy="2878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p>
            <a:pPr algn="l"/>
            <a:r>
              <a:rPr lang="zh-CN" altLang="en-US" dirty="0" smtClean="0">
                <a:sym typeface="+mn-ea"/>
              </a:rPr>
              <a:t>三、计算机的组成</a:t>
            </a:r>
            <a:endParaRPr lang="zh-CN" altLang="en-US" dirty="0" smtClean="0">
              <a:sym typeface="+mn-ea"/>
            </a:endParaRPr>
          </a:p>
        </p:txBody>
      </p:sp>
      <p:sp>
        <p:nvSpPr>
          <p:cNvPr id="4" name="文本框 3"/>
          <p:cNvSpPr txBox="1"/>
          <p:nvPr/>
        </p:nvSpPr>
        <p:spPr>
          <a:xfrm>
            <a:off x="1627505" y="1656715"/>
            <a:ext cx="8651240" cy="4246245"/>
          </a:xfrm>
          <a:prstGeom prst="rect">
            <a:avLst/>
          </a:prstGeom>
          <a:noFill/>
        </p:spPr>
        <p:txBody>
          <a:bodyPr wrap="square" rtlCol="0">
            <a:spAutoFit/>
          </a:bodyPr>
          <a:p>
            <a:pPr fontAlgn="auto">
              <a:lnSpc>
                <a:spcPct val="150000"/>
              </a:lnSpc>
            </a:pPr>
            <a:r>
              <a:rPr lang="en-US" altLang="zh-CN"/>
              <a:t>( 1 ) </a:t>
            </a:r>
            <a:r>
              <a:rPr lang="zh-CN" altLang="en-US"/>
              <a:t>中央处理器（</a:t>
            </a:r>
            <a:r>
              <a:rPr lang="en-US" altLang="zh-CN"/>
              <a:t>CPU</a:t>
            </a:r>
            <a:r>
              <a:rPr lang="zh-CN" altLang="en-US"/>
              <a:t>）</a:t>
            </a:r>
            <a:endParaRPr lang="zh-CN" altLang="en-US"/>
          </a:p>
          <a:p>
            <a:pPr indent="457200" fontAlgn="auto">
              <a:lnSpc>
                <a:spcPct val="150000"/>
              </a:lnSpc>
            </a:pPr>
            <a:r>
              <a:rPr lang="zh-CN" altLang="en-US"/>
              <a:t>中央处理器由控制器、运算器组成。</a:t>
            </a:r>
            <a:endParaRPr lang="zh-CN" altLang="en-US"/>
          </a:p>
          <a:p>
            <a:pPr indent="457200" fontAlgn="auto">
              <a:lnSpc>
                <a:spcPct val="150000"/>
              </a:lnSpc>
            </a:pPr>
            <a:r>
              <a:rPr lang="zh-CN" altLang="en-US"/>
              <a:t>控制器：控制和协调计算机各个部件正常有序的运行。</a:t>
            </a:r>
            <a:endParaRPr lang="zh-CN" altLang="en-US"/>
          </a:p>
          <a:p>
            <a:pPr indent="457200" fontAlgn="auto">
              <a:lnSpc>
                <a:spcPct val="150000"/>
              </a:lnSpc>
            </a:pPr>
            <a:r>
              <a:rPr lang="zh-CN" altLang="en-US"/>
              <a:t>运算器：又称算术逻辑部件（</a:t>
            </a:r>
            <a:r>
              <a:rPr lang="en-US" altLang="zh-CN"/>
              <a:t>ALU</a:t>
            </a:r>
            <a:r>
              <a:rPr lang="zh-CN" altLang="en-US"/>
              <a:t>），执行加法和逻辑运算。其核心部件是加法器，还有若干个寄存器来存放即将要使用的数据。</a:t>
            </a:r>
            <a:endParaRPr lang="zh-CN" altLang="en-US"/>
          </a:p>
          <a:p>
            <a:pPr indent="0" fontAlgn="auto">
              <a:lnSpc>
                <a:spcPct val="150000"/>
              </a:lnSpc>
            </a:pPr>
            <a:r>
              <a:rPr lang="en-US" altLang="zh-CN"/>
              <a:t>( 2 ) </a:t>
            </a:r>
            <a:r>
              <a:rPr lang="zh-CN" altLang="en-US"/>
              <a:t>存储器</a:t>
            </a:r>
            <a:endParaRPr lang="zh-CN" altLang="en-US"/>
          </a:p>
          <a:p>
            <a:pPr indent="457200" fontAlgn="auto">
              <a:lnSpc>
                <a:spcPct val="150000"/>
              </a:lnSpc>
            </a:pPr>
            <a:r>
              <a:rPr lang="zh-CN" altLang="en-US"/>
              <a:t>存储器用于存放程序、原始数据和运行结果的设备，是存储程序控制的基础。</a:t>
            </a:r>
            <a:endParaRPr lang="zh-CN" altLang="en-US"/>
          </a:p>
          <a:p>
            <a:pPr indent="457200" fontAlgn="auto">
              <a:lnSpc>
                <a:spcPct val="150000"/>
              </a:lnSpc>
            </a:pPr>
            <a:r>
              <a:rPr lang="zh-CN" altLang="en-US"/>
              <a:t>存储器分为内存储器和外存储器两类。内存储器速度快，用于存放正在运行的程序和数据，但制造成本高、容量小。外存储器容量大、制造成本低，但速度慢，用于存放暂时用不到的程序和数据。</a:t>
            </a:r>
            <a:endParaRPr lang="zh-CN" altLang="en-US"/>
          </a:p>
        </p:txBody>
      </p:sp>
      <p:pic>
        <p:nvPicPr>
          <p:cNvPr id="5" name="图片 4" descr="笔记本内存"/>
          <p:cNvPicPr>
            <a:picLocks noChangeAspect="1"/>
          </p:cNvPicPr>
          <p:nvPr/>
        </p:nvPicPr>
        <p:blipFill>
          <a:blip r:embed="rId1"/>
          <a:stretch>
            <a:fillRect/>
          </a:stretch>
        </p:blipFill>
        <p:spPr>
          <a:xfrm>
            <a:off x="5123815" y="5488305"/>
            <a:ext cx="1943735" cy="865505"/>
          </a:xfrm>
          <a:prstGeom prst="rect">
            <a:avLst/>
          </a:prstGeom>
        </p:spPr>
      </p:pic>
      <p:pic>
        <p:nvPicPr>
          <p:cNvPr id="6" name="图片 5" descr="台式机内存条"/>
          <p:cNvPicPr>
            <a:picLocks noChangeAspect="1"/>
          </p:cNvPicPr>
          <p:nvPr/>
        </p:nvPicPr>
        <p:blipFill>
          <a:blip r:embed="rId2"/>
          <a:stretch>
            <a:fillRect/>
          </a:stretch>
        </p:blipFill>
        <p:spPr>
          <a:xfrm>
            <a:off x="7297420" y="5501005"/>
            <a:ext cx="3435350" cy="852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lumMod val="75000"/>
                    <a:lumOff val="25000"/>
                  </a:schemeClr>
                </a:solidFill>
                <a:sym typeface="+mn-ea"/>
              </a:rPr>
              <a:t>第一章 计算机基础</a:t>
            </a:r>
            <a:endParaRPr lang="zh-CN" altLang="en-US"/>
          </a:p>
        </p:txBody>
      </p:sp>
      <p:sp>
        <p:nvSpPr>
          <p:cNvPr id="4" name="文本框 3"/>
          <p:cNvSpPr txBox="1"/>
          <p:nvPr/>
        </p:nvSpPr>
        <p:spPr>
          <a:xfrm>
            <a:off x="1254125" y="1656715"/>
            <a:ext cx="8651240" cy="4246245"/>
          </a:xfrm>
          <a:prstGeom prst="rect">
            <a:avLst/>
          </a:prstGeom>
          <a:noFill/>
        </p:spPr>
        <p:txBody>
          <a:bodyPr wrap="square" rtlCol="0">
            <a:spAutoFit/>
          </a:bodyPr>
          <a:p>
            <a:pPr fontAlgn="auto">
              <a:lnSpc>
                <a:spcPct val="150000"/>
              </a:lnSpc>
            </a:pPr>
            <a:r>
              <a:rPr lang="zh-CN" altLang="en-US"/>
              <a:t>（</a:t>
            </a:r>
            <a:r>
              <a:rPr lang="en-US" altLang="zh-CN"/>
              <a:t>3</a:t>
            </a:r>
            <a:r>
              <a:rPr lang="zh-CN" altLang="en-US"/>
              <a:t>）输入设备和输出设备</a:t>
            </a:r>
            <a:endParaRPr lang="zh-CN" altLang="en-US"/>
          </a:p>
          <a:p>
            <a:pPr indent="457200" fontAlgn="auto">
              <a:lnSpc>
                <a:spcPct val="150000"/>
              </a:lnSpc>
            </a:pPr>
            <a:r>
              <a:rPr lang="zh-CN" altLang="en-US"/>
              <a:t>输入</a:t>
            </a:r>
            <a:r>
              <a:rPr lang="en-US" altLang="zh-CN"/>
              <a:t>/</a:t>
            </a:r>
            <a:r>
              <a:rPr lang="zh-CN" altLang="en-US"/>
              <a:t>输出设备又称为</a:t>
            </a:r>
            <a:r>
              <a:rPr lang="en-US" altLang="zh-CN"/>
              <a:t>I/O</a:t>
            </a:r>
            <a:r>
              <a:rPr lang="zh-CN" altLang="en-US"/>
              <a:t>设备。</a:t>
            </a:r>
            <a:r>
              <a:rPr lang="en-US" altLang="zh-CN"/>
              <a:t>I/O</a:t>
            </a:r>
            <a:r>
              <a:rPr lang="zh-CN" altLang="en-US"/>
              <a:t>设备通过总线连接到计算机系统中，每个</a:t>
            </a:r>
            <a:r>
              <a:rPr lang="en-US" altLang="zh-CN"/>
              <a:t>I/O</a:t>
            </a:r>
            <a:r>
              <a:rPr lang="zh-CN" altLang="en-US"/>
              <a:t>设备都有自己的唯一编号，这个编号称为</a:t>
            </a:r>
            <a:r>
              <a:rPr lang="en-US" altLang="zh-CN"/>
              <a:t>I/O</a:t>
            </a:r>
            <a:r>
              <a:rPr lang="zh-CN" altLang="en-US"/>
              <a:t>地址。</a:t>
            </a:r>
            <a:r>
              <a:rPr lang="en-US" altLang="zh-CN"/>
              <a:t>CPU</a:t>
            </a:r>
            <a:r>
              <a:rPr lang="zh-CN" altLang="en-US"/>
              <a:t>通过</a:t>
            </a:r>
            <a:r>
              <a:rPr lang="en-US" altLang="zh-CN"/>
              <a:t>I/O</a:t>
            </a:r>
            <a:r>
              <a:rPr lang="zh-CN" altLang="en-US"/>
              <a:t>地址来控制设备和数据交换。</a:t>
            </a:r>
            <a:endParaRPr lang="zh-CN" altLang="en-US"/>
          </a:p>
          <a:p>
            <a:pPr indent="457200" fontAlgn="auto">
              <a:lnSpc>
                <a:spcPct val="150000"/>
              </a:lnSpc>
            </a:pPr>
            <a:r>
              <a:rPr lang="zh-CN" altLang="en-US"/>
              <a:t>输入设备：向计算机系统输入程序和数据的设备。如键盘、鼠标、光盘驱动器、磁盘驱动器等。</a:t>
            </a:r>
            <a:endParaRPr lang="zh-CN" altLang="en-US"/>
          </a:p>
          <a:p>
            <a:pPr indent="457200" fontAlgn="auto">
              <a:lnSpc>
                <a:spcPct val="150000"/>
              </a:lnSpc>
            </a:pPr>
            <a:r>
              <a:rPr lang="zh-CN" altLang="en-US"/>
              <a:t>输出设备：将计算机的运算结果输出的设备。如显示器、打印机、磁盘驱动器等。</a:t>
            </a:r>
            <a:endParaRPr lang="zh-CN" altLang="en-US"/>
          </a:p>
          <a:p>
            <a:pPr indent="0" fontAlgn="auto">
              <a:lnSpc>
                <a:spcPct val="150000"/>
              </a:lnSpc>
            </a:pPr>
            <a:r>
              <a:rPr lang="zh-CN" altLang="en-US"/>
              <a:t>（</a:t>
            </a:r>
            <a:r>
              <a:rPr lang="en-US" altLang="zh-CN"/>
              <a:t>4</a:t>
            </a:r>
            <a:r>
              <a:rPr lang="zh-CN" altLang="en-US"/>
              <a:t>）总线</a:t>
            </a:r>
            <a:endParaRPr lang="zh-CN" altLang="en-US"/>
          </a:p>
          <a:p>
            <a:pPr indent="457200" fontAlgn="auto">
              <a:lnSpc>
                <a:spcPct val="150000"/>
              </a:lnSpc>
            </a:pPr>
            <a:r>
              <a:rPr lang="zh-CN" altLang="en-US"/>
              <a:t>将计算机五大部件连接起来成为一个整体的线路。总线分为</a:t>
            </a:r>
            <a:r>
              <a:rPr lang="zh-CN" altLang="en-US" b="1">
                <a:solidFill>
                  <a:srgbClr val="FF0000"/>
                </a:solidFill>
              </a:rPr>
              <a:t>控制总线</a:t>
            </a:r>
            <a:r>
              <a:rPr lang="zh-CN" altLang="en-US"/>
              <a:t>、</a:t>
            </a:r>
            <a:r>
              <a:rPr lang="zh-CN" altLang="en-US" b="1">
                <a:solidFill>
                  <a:srgbClr val="FF0000"/>
                </a:solidFill>
              </a:rPr>
              <a:t>数据总线</a:t>
            </a:r>
            <a:r>
              <a:rPr lang="zh-CN" altLang="en-US"/>
              <a:t>和</a:t>
            </a:r>
            <a:r>
              <a:rPr lang="zh-CN" altLang="en-US" b="1">
                <a:solidFill>
                  <a:srgbClr val="FF0000"/>
                </a:solidFill>
              </a:rPr>
              <a:t>地址总线</a:t>
            </a:r>
            <a:r>
              <a:rPr lang="zh-CN" altLang="en-US"/>
              <a:t>三类。</a:t>
            </a:r>
            <a:endParaRPr lang="zh-CN" altLang="en-US"/>
          </a:p>
        </p:txBody>
      </p:sp>
      <p:sp>
        <p:nvSpPr>
          <p:cNvPr id="3" name="文本框 2"/>
          <p:cNvSpPr txBox="1"/>
          <p:nvPr/>
        </p:nvSpPr>
        <p:spPr>
          <a:xfrm>
            <a:off x="872837" y="1288472"/>
            <a:ext cx="2011680" cy="368300"/>
          </a:xfrm>
          <a:prstGeom prst="rect">
            <a:avLst/>
          </a:prstGeom>
          <a:noFill/>
        </p:spPr>
        <p:txBody>
          <a:bodyPr wrap="none" rtlCol="0">
            <a:spAutoFit/>
          </a:bodyPr>
          <a:p>
            <a:pPr algn="l"/>
            <a:r>
              <a:rPr lang="zh-CN" altLang="en-US" dirty="0" smtClean="0">
                <a:sym typeface="+mn-ea"/>
              </a:rPr>
              <a:t>三、计算机的组成</a:t>
            </a:r>
            <a:endParaRPr lang="zh-CN" altLang="en-US" dirty="0" smtClean="0">
              <a:sym typeface="+mn-ea"/>
            </a:endParaRPr>
          </a:p>
        </p:txBody>
      </p:sp>
    </p:spTree>
  </p:cSld>
  <p:clrMapOvr>
    <a:masterClrMapping/>
  </p:clrMapOvr>
</p:sld>
</file>

<file path=ppt/tags/tag1.xml><?xml version="1.0" encoding="utf-8"?>
<p:tagLst xmlns:p="http://schemas.openxmlformats.org/presentationml/2006/main">
  <p:tag name="KSO_WM_UNIT_TABLE_BEAUTIFY" val="smartTable{e8d15ad2-8a60-4f1d-86e4-f1f1a1163af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3038</Words>
  <Application>WPS 演示</Application>
  <PresentationFormat>宽屏</PresentationFormat>
  <Paragraphs>224</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方正书宋_GBK</vt:lpstr>
      <vt:lpstr>Wingdings</vt:lpstr>
      <vt:lpstr>微软雅黑</vt:lpstr>
      <vt:lpstr>汉仪旗黑</vt:lpstr>
      <vt:lpstr>宋体</vt:lpstr>
      <vt:lpstr>Arial Unicode MS</vt:lpstr>
      <vt:lpstr>汉仪书宋二KW</vt:lpstr>
      <vt:lpstr>Calibri Light</vt:lpstr>
      <vt:lpstr>Helvetica Neue</vt:lpstr>
      <vt:lpstr>Calibri</vt:lpstr>
      <vt:lpstr>Wingdings</vt:lpstr>
      <vt:lpstr>宋体-简</vt:lpstr>
      <vt:lpstr>Cambria Math</vt:lpstr>
      <vt:lpstr>Kingsoft Math</vt:lpstr>
      <vt:lpstr>微软雅黑</vt:lpstr>
      <vt:lpstr>Office 主题</vt:lpstr>
      <vt:lpstr>PowerPoint 演示文稿</vt:lpstr>
      <vt:lpstr>PowerPoint 演示文稿</vt:lpstr>
      <vt:lpstr>PowerPoint 演示文稿</vt:lpstr>
      <vt:lpstr>第一章 计算机基础</vt:lpstr>
      <vt:lpstr>第一章 计算机基础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计算机基础</vt:lpstr>
      <vt:lpstr>PowerPoint 演示文稿</vt:lpstr>
      <vt:lpstr>PowerPoint 演示文稿</vt:lpstr>
      <vt:lpstr>第一章 计算机基础</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air</cp:lastModifiedBy>
  <cp:revision>55</cp:revision>
  <dcterms:created xsi:type="dcterms:W3CDTF">2021-05-21T17:25:48Z</dcterms:created>
  <dcterms:modified xsi:type="dcterms:W3CDTF">2021-05-21T17:25:48Z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