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52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1/24/24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2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tishaagarwal/patient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0AB5-9A87-984C-A2DE-BD50FB8F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altLang="zh-CN" sz="7500" dirty="0"/>
              <a:t>Patient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Survival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Prediction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3E5B-7C2C-E340-B502-EA5C07F8B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Alicia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endParaRPr lang="en-US" sz="24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C391F63-B199-18D1-1254-06876097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r="20250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01016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39999" y="1575884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H</a:t>
            </a:r>
            <a:r>
              <a:rPr lang="en-US" sz="3200" dirty="0">
                <a:latin typeface="Arial" panose="020B0604020202020204" pitchFamily="34" charset="0"/>
              </a:rPr>
              <a:t>yperparameter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tuning </a:t>
            </a:r>
            <a:r>
              <a:rPr lang="en-US" altLang="zh-CN" sz="3200" dirty="0">
                <a:latin typeface="Arial" panose="020B0604020202020204" pitchFamily="34" charset="0"/>
              </a:rPr>
              <a:t>&amp;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Final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Model</a:t>
            </a:r>
            <a:endParaRPr 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07837-9578-4D4A-A794-A3C28221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86320"/>
              </p:ext>
            </p:extLst>
          </p:nvPr>
        </p:nvGraphicFramePr>
        <p:xfrm>
          <a:off x="321733" y="3214588"/>
          <a:ext cx="5774267" cy="325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237">
                  <a:extLst>
                    <a:ext uri="{9D8B030D-6E8A-4147-A177-3AD203B41FA5}">
                      <a16:colId xmlns:a16="http://schemas.microsoft.com/office/drawing/2014/main" val="4095194239"/>
                    </a:ext>
                  </a:extLst>
                </a:gridCol>
                <a:gridCol w="1746030">
                  <a:extLst>
                    <a:ext uri="{9D8B030D-6E8A-4147-A177-3AD203B41FA5}">
                      <a16:colId xmlns:a16="http://schemas.microsoft.com/office/drawing/2014/main" val="2337194270"/>
                    </a:ext>
                  </a:extLst>
                </a:gridCol>
              </a:tblGrid>
              <a:tr h="394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Parameters &amp; Hyperparameters: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517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criterion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entropy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7230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max_depth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44661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max_features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06304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min_samples_leaf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093789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min_samples_split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07639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n_estimators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88102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sampling_strategy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0.299692895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000227"/>
                  </a:ext>
                </a:extLst>
              </a:tr>
              <a:tr h="37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969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B1FB7F-692A-D84B-8C3A-FA36810C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74018"/>
              </p:ext>
            </p:extLst>
          </p:nvPr>
        </p:nvGraphicFramePr>
        <p:xfrm>
          <a:off x="6269952" y="3214586"/>
          <a:ext cx="5600315" cy="3257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6886">
                  <a:extLst>
                    <a:ext uri="{9D8B030D-6E8A-4147-A177-3AD203B41FA5}">
                      <a16:colId xmlns:a16="http://schemas.microsoft.com/office/drawing/2014/main" val="4291022114"/>
                    </a:ext>
                  </a:extLst>
                </a:gridCol>
                <a:gridCol w="1693429">
                  <a:extLst>
                    <a:ext uri="{9D8B030D-6E8A-4147-A177-3AD203B41FA5}">
                      <a16:colId xmlns:a16="http://schemas.microsoft.com/office/drawing/2014/main" val="3991052454"/>
                    </a:ext>
                  </a:extLst>
                </a:gridCol>
              </a:tblGrid>
              <a:tr h="44314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performance metrics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8113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Train Accuracy: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406885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Accuracy: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0.9095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284364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 MAE: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0.0466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318620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MAE: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176482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Cross-Validation f1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0.4656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67935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f1_macro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939879"/>
                  </a:ext>
                </a:extLst>
              </a:tr>
              <a:tr h="4209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AUC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0.8683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511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3842ED-60C4-DB45-B766-4CE03DA9177F}"/>
              </a:ext>
            </a:extLst>
          </p:cNvPr>
          <p:cNvSpPr txBox="1"/>
          <p:nvPr/>
        </p:nvSpPr>
        <p:spPr>
          <a:xfrm>
            <a:off x="539998" y="2302472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Model: Random</a:t>
            </a:r>
            <a:r>
              <a:rPr lang="zh-CN" altLang="en-US" sz="3200" dirty="0"/>
              <a:t> </a:t>
            </a:r>
            <a:r>
              <a:rPr lang="en-US" altLang="zh-CN" sz="3200" dirty="0"/>
              <a:t>Forest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4AE-9B03-CC42-8DD8-B7111D75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0" y="286784"/>
            <a:ext cx="9363984" cy="1293189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70A80-6137-3E40-81DA-FC6D4DC6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6" y="1369730"/>
            <a:ext cx="7054516" cy="52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34A0BB-100C-C74B-A791-E5298B1B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10" y="2784143"/>
            <a:ext cx="4457870" cy="37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2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C913-43DA-774A-BB55-BE7772A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AF39-453C-C640-AD99-68B6F258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733020"/>
            <a:ext cx="11101136" cy="45849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2800" dirty="0">
                <a:effectLst/>
                <a:ea typeface="Times New Roman" panose="02020603050405020304" pitchFamily="18" charset="0"/>
              </a:rPr>
              <a:t>The</a:t>
            </a:r>
            <a:r>
              <a:rPr lang="zh-CN" alt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ea typeface="Times New Roman" panose="02020603050405020304" pitchFamily="18" charset="0"/>
              </a:rPr>
              <a:t>best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model improves the predictive power on patient death more than 10 times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Apache scores are critical metrics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Clients can make more reasonable decision and develop personalized treatments on patients</a:t>
            </a:r>
          </a:p>
          <a:p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effectLst/>
                <a:latin typeface="+mn-ea"/>
              </a:rPr>
              <a:t>Consider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a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situation</a:t>
            </a:r>
            <a:r>
              <a:rPr lang="en-US" altLang="zh-CN" sz="2200" b="1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6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35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both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need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use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a typeface="Times New Roman" panose="02020603050405020304" pitchFamily="18" charset="0"/>
              </a:rPr>
              <a:t>,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but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there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is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only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.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How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can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our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model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help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th</a:t>
            </a:r>
            <a:r>
              <a:rPr lang="en-US" altLang="zh-CN" sz="2200" dirty="0">
                <a:ea typeface="Times New Roman" panose="02020603050405020304" pitchFamily="18" charset="0"/>
              </a:rPr>
              <a:t>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healthcare</a:t>
            </a:r>
            <a:r>
              <a:rPr lang="zh-CN" altLang="en-US" sz="2200" dirty="0">
                <a:ea typeface="Times New Roman" panose="02020603050405020304" pitchFamily="18" charset="0"/>
              </a:rPr>
              <a:t>  </a:t>
            </a:r>
            <a:r>
              <a:rPr lang="en-US" altLang="zh-CN" sz="2200" dirty="0">
                <a:ea typeface="Times New Roman" panose="02020603050405020304" pitchFamily="18" charset="0"/>
              </a:rPr>
              <a:t>provider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make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decision?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24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9D6-44B6-8E45-9263-E5DF6367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EFBC-BE6C-C149-B978-88DE9FFE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C</a:t>
            </a:r>
            <a:r>
              <a:rPr lang="en-US" sz="3200" dirty="0">
                <a:effectLst/>
                <a:latin typeface="+mn-ea"/>
              </a:rPr>
              <a:t>ollect more data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to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make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the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target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more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balanced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Follow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up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with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new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metrics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besides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apache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scores</a:t>
            </a:r>
            <a:r>
              <a:rPr lang="zh-CN" altLang="en-US" sz="3200" dirty="0">
                <a:latin typeface="+mn-ea"/>
              </a:rPr>
              <a:t> 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95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AAFCA-CF8F-294C-BE4D-2A697C9E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63" y="1225313"/>
            <a:ext cx="5358432" cy="53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500" dirty="0"/>
              <a:t>THANK YOU!</a:t>
            </a:r>
            <a:br>
              <a:rPr lang="en-US" altLang="zh-CN" sz="5500" dirty="0"/>
            </a:br>
            <a:r>
              <a:rPr lang="en-US" altLang="zh-CN" sz="5500" dirty="0"/>
              <a:t>&amp;</a:t>
            </a:r>
            <a:br>
              <a:rPr lang="en-US" altLang="zh-CN" sz="5500" dirty="0"/>
            </a:br>
            <a:r>
              <a:rPr lang="en-US" altLang="zh-CN" sz="5500" dirty="0"/>
              <a:t>QUESTIONS?</a:t>
            </a:r>
            <a:br>
              <a:rPr lang="en-US" altLang="zh-CN" sz="5500" dirty="0"/>
            </a:br>
            <a:endParaRPr lang="en-US" sz="55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 descr="Wood human figure">
            <a:extLst>
              <a:ext uri="{FF2B5EF4-FFF2-40B4-BE49-F238E27FC236}">
                <a16:creationId xmlns:a16="http://schemas.microsoft.com/office/drawing/2014/main" id="{EF3D3E5D-2FEF-8752-2433-A453C736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7365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C0-B99F-2340-B580-EEBC2BD2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84917"/>
            <a:ext cx="11101135" cy="1809500"/>
          </a:xfrm>
        </p:spPr>
        <p:txBody>
          <a:bodyPr/>
          <a:lstStyle/>
          <a:p>
            <a:pPr algn="ctr"/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0DFE-AB4B-4447-9FD0-0416892E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2394417"/>
            <a:ext cx="11101136" cy="1142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/>
              <a:t>Current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patient</a:t>
            </a:r>
            <a:r>
              <a:rPr lang="zh-CN" altLang="en-US" sz="3200" dirty="0"/>
              <a:t> </a:t>
            </a:r>
            <a:r>
              <a:rPr lang="en-US" altLang="zh-CN" sz="3200" dirty="0"/>
              <a:t>death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pool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0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118-D772-9E4C-BB4D-189FB4A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E35D-B019-CB4B-81DD-63B829F9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539081"/>
            <a:ext cx="11101136" cy="3779837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/>
              <a:t>I</a:t>
            </a:r>
            <a:r>
              <a:rPr lang="en-US" sz="3200" dirty="0"/>
              <a:t>mprove patient outcomes, improve patient care, reduce costs, and optimize resource utilization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increase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efficiency</a:t>
            </a:r>
            <a:endParaRPr lang="en-US" sz="3200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4BB6-CF11-9F47-8414-694682E0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1190-D6F6-B542-8AED-797DCC8A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179264"/>
            <a:ext cx="11101136" cy="3779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ffectLst/>
                <a:ea typeface="Times New Roman" panose="02020603050405020304" pitchFamily="18" charset="0"/>
              </a:rPr>
              <a:t>Build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prediction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model</a:t>
            </a:r>
            <a:r>
              <a:rPr lang="en-US" altLang="zh-CN" sz="3200" dirty="0">
                <a:ea typeface="Times New Roman" panose="02020603050405020304" pitchFamily="18" charset="0"/>
              </a:rPr>
              <a:t>,</a:t>
            </a:r>
            <a:r>
              <a:rPr lang="zh-CN" altLang="en-US" sz="3200" dirty="0">
                <a:ea typeface="Times New Roman" panose="02020603050405020304" pitchFamily="18" charset="0"/>
              </a:rPr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improved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predictive</a:t>
            </a:r>
            <a:r>
              <a:rPr lang="zh-CN" altLang="en-US" sz="3200" dirty="0"/>
              <a:t> </a:t>
            </a:r>
            <a:r>
              <a:rPr lang="en-US" altLang="zh-CN" sz="3200" dirty="0"/>
              <a:t>power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10</a:t>
            </a:r>
            <a:r>
              <a:rPr lang="zh-CN" altLang="en-US" sz="3200" dirty="0"/>
              <a:t> </a:t>
            </a:r>
            <a:r>
              <a:rPr lang="en-US" altLang="zh-CN" sz="3200" dirty="0"/>
              <a:t>times.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reliable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analyzing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allow</a:t>
            </a:r>
            <a:r>
              <a:rPr lang="zh-CN" altLang="en-US" sz="2000" dirty="0"/>
              <a:t> </a:t>
            </a:r>
            <a:r>
              <a:rPr lang="en-US" altLang="zh-CN" sz="2000" dirty="0"/>
              <a:t>clients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sz="2000" dirty="0"/>
              <a:t>develop </a:t>
            </a:r>
            <a:r>
              <a:rPr lang="en-US" altLang="zh-CN" sz="2000" dirty="0"/>
              <a:t>reasonable</a:t>
            </a:r>
            <a:r>
              <a:rPr lang="zh-CN" altLang="en-US" sz="2000" dirty="0"/>
              <a:t> </a:t>
            </a:r>
            <a:r>
              <a:rPr lang="en-US" sz="2000" dirty="0"/>
              <a:t>personalized treatments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patients.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9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4D8C4-5FCC-A441-86A2-15D0114B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WRAGLING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39BF-B1CE-7742-B8A3-FC6EDD6D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94" y="1183273"/>
            <a:ext cx="6408738" cy="5768725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some useless columns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dentif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ied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outlier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threshold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and dropped</a:t>
            </a:r>
            <a:r>
              <a:rPr lang="zh-CN" altLang="en-US" sz="2400" dirty="0">
                <a:ea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Times New Roman" panose="02020603050405020304" pitchFamily="18" charset="0"/>
              </a:rPr>
              <a:t>outlier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rows that have more than 20% missing values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eft the rest missing values for now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to avoid data leakage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Cut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rows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91713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84026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Reduced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features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85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82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101010 data lines to infinity">
            <a:extLst>
              <a:ext uri="{FF2B5EF4-FFF2-40B4-BE49-F238E27FC236}">
                <a16:creationId xmlns:a16="http://schemas.microsoft.com/office/drawing/2014/main" id="{E7475755-B8D0-EB5C-24E3-E04DCFD99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3" r="15999" b="3"/>
          <a:stretch/>
        </p:blipFill>
        <p:spPr>
          <a:xfrm>
            <a:off x="458547" y="1886422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DBEFF882-FA2E-4B4A-BD9F-F5B467AAFF24}"/>
              </a:ext>
            </a:extLst>
          </p:cNvPr>
          <p:cNvSpPr txBox="1">
            <a:spLocks/>
          </p:cNvSpPr>
          <p:nvPr/>
        </p:nvSpPr>
        <p:spPr>
          <a:xfrm>
            <a:off x="300310" y="5599342"/>
            <a:ext cx="4500561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Source:</a:t>
            </a:r>
          </a:p>
          <a:p>
            <a:r>
              <a:rPr lang="en-US" sz="2400" dirty="0">
                <a:hlinkClick r:id="rId3"/>
              </a:rPr>
              <a:t>https://www.kaggle.com/datasets/mitishaagarwal/patient/data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9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D09C9-B983-4947-97C9-6EFDD7C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21" y="0"/>
            <a:ext cx="9336426" cy="21897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sz="62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B8C3-0252-6C40-B04A-ED573FB3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3" y="3024205"/>
            <a:ext cx="2800351" cy="3026087"/>
          </a:xfrm>
          <a:prstGeom prst="rect">
            <a:avLst/>
          </a:prstGeom>
        </p:spPr>
      </p:pic>
      <p:pic>
        <p:nvPicPr>
          <p:cNvPr id="6" name="Picture 5" descr="A graph of a body system&#10;&#10;Description automatically generated">
            <a:extLst>
              <a:ext uri="{FF2B5EF4-FFF2-40B4-BE49-F238E27FC236}">
                <a16:creationId xmlns:a16="http://schemas.microsoft.com/office/drawing/2014/main" id="{F5712A78-A577-0D44-BCBF-22357643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1592592"/>
            <a:ext cx="4343400" cy="4457700"/>
          </a:xfrm>
          <a:prstGeom prst="rect">
            <a:avLst/>
          </a:prstGeo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4A6BC12F-B434-2549-AC72-328B7C9A3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31" y="2396870"/>
            <a:ext cx="3594969" cy="365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24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469-E305-794D-881F-AD8928C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5268133" cy="1525867"/>
          </a:xfrm>
        </p:spPr>
        <p:txBody>
          <a:bodyPr>
            <a:no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38C65-004F-934E-B150-7791825DBC22}"/>
              </a:ext>
            </a:extLst>
          </p:cNvPr>
          <p:cNvSpPr txBox="1">
            <a:spLocks/>
          </p:cNvSpPr>
          <p:nvPr/>
        </p:nvSpPr>
        <p:spPr>
          <a:xfrm>
            <a:off x="6739467" y="540000"/>
            <a:ext cx="5113866" cy="174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MODELING</a:t>
            </a:r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E85061F-18A1-B54B-B12A-A4BAC8D8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703829"/>
            <a:ext cx="5233425" cy="3172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5A07F-372F-394E-AC3E-C6EF49322FCF}"/>
              </a:ext>
            </a:extLst>
          </p:cNvPr>
          <p:cNvSpPr txBox="1"/>
          <p:nvPr/>
        </p:nvSpPr>
        <p:spPr>
          <a:xfrm>
            <a:off x="6891867" y="2167466"/>
            <a:ext cx="4182533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Logistic Regression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Bernoulli Naïve Bayes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XGBoost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Bagging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4" name="Content Placeholder 3" descr="A graph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8851316-7C25-F143-9D8B-C5869CB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6" y="2349500"/>
            <a:ext cx="5790534" cy="3634846"/>
          </a:xfrm>
          <a:prstGeom prst="rect">
            <a:avLst/>
          </a:prstGeom>
        </p:spPr>
      </p:pic>
      <p:pic>
        <p:nvPicPr>
          <p:cNvPr id="5" name="Picture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5A08D10B-0535-F24E-81F6-8F37B748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20" y="2349501"/>
            <a:ext cx="5655914" cy="363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40000" y="1575884"/>
            <a:ext cx="630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Accuracy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F1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50864" y="1540933"/>
            <a:ext cx="849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Precision/Recall Curve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ROC/AUC</a:t>
            </a:r>
            <a:endParaRPr lang="en-US" sz="3200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555EC7-381C-5948-ACED-AD166B82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2362303"/>
            <a:ext cx="5743620" cy="3679725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CA7AE52-A661-4B4C-ADAD-D3704452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88" y="2362303"/>
            <a:ext cx="5743622" cy="36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97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371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Bell MT</vt:lpstr>
      <vt:lpstr>Times New Roman</vt:lpstr>
      <vt:lpstr>Wingdings</vt:lpstr>
      <vt:lpstr>GlowVTI</vt:lpstr>
      <vt:lpstr>Patient  Survival  Prediction</vt:lpstr>
      <vt:lpstr>PROBLEM</vt:lpstr>
      <vt:lpstr>GOAL</vt:lpstr>
      <vt:lpstr>OUTCOME</vt:lpstr>
      <vt:lpstr>DATA WRAGLING </vt:lpstr>
      <vt:lpstr>EXPLORATORY DATA ANALYSIS</vt:lpstr>
      <vt:lpstr>FEATURE SELECTION</vt:lpstr>
      <vt:lpstr>MODEL SELECTION</vt:lpstr>
      <vt:lpstr>MODEL SELECTION</vt:lpstr>
      <vt:lpstr>MODEL SELECTION</vt:lpstr>
      <vt:lpstr>MODEL EVALUATION</vt:lpstr>
      <vt:lpstr>TAKEAWAYS</vt:lpstr>
      <vt:lpstr>FUTURE RESEARCH  </vt:lpstr>
      <vt:lpstr>THANK YOU! &amp;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 Survival  Prediction</dc:title>
  <dc:creator>zhenzhenqu</dc:creator>
  <cp:lastModifiedBy>zhenzhenqu</cp:lastModifiedBy>
  <cp:revision>5</cp:revision>
  <dcterms:created xsi:type="dcterms:W3CDTF">2023-11-27T02:18:22Z</dcterms:created>
  <dcterms:modified xsi:type="dcterms:W3CDTF">2024-01-25T15:02:45Z</dcterms:modified>
</cp:coreProperties>
</file>