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7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47"/>
    <p:restoredTop sz="94652"/>
  </p:normalViewPr>
  <p:slideViewPr>
    <p:cSldViewPr snapToGrid="0" snapToObjects="1">
      <p:cViewPr>
        <p:scale>
          <a:sx n="100" d="100"/>
          <a:sy n="100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5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6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9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4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12/7/23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7728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itishaagarwal/patient/data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60AB5-9A87-984C-A2DE-BD50FB8F1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altLang="zh-CN" sz="7500" dirty="0"/>
              <a:t>Patient</a:t>
            </a:r>
            <a:r>
              <a:rPr lang="zh-CN" altLang="en-US" sz="7500" dirty="0"/>
              <a:t> </a:t>
            </a:r>
            <a:br>
              <a:rPr lang="en-US" altLang="zh-CN" sz="7500" dirty="0"/>
            </a:br>
            <a:r>
              <a:rPr lang="en-US" altLang="zh-CN" sz="7500" dirty="0"/>
              <a:t>Survival</a:t>
            </a:r>
            <a:r>
              <a:rPr lang="zh-CN" altLang="en-US" sz="7500" dirty="0"/>
              <a:t> </a:t>
            </a:r>
            <a:br>
              <a:rPr lang="en-US" altLang="zh-CN" sz="7500" dirty="0"/>
            </a:br>
            <a:r>
              <a:rPr lang="en-US" altLang="zh-CN" sz="7500" dirty="0"/>
              <a:t>Prediction</a:t>
            </a:r>
            <a:endParaRPr lang="en-US" sz="7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03E5B-7C2C-E340-B502-EA5C07F8B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Alicia</a:t>
            </a:r>
            <a:r>
              <a:rPr lang="zh-CN" altLang="en-US" sz="2400" dirty="0"/>
              <a:t> </a:t>
            </a:r>
            <a:r>
              <a:rPr lang="en-US" altLang="zh-CN" sz="2400" dirty="0"/>
              <a:t>qu</a:t>
            </a:r>
            <a:endParaRPr lang="en-US" sz="240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AC391F63-B199-18D1-1254-06876097D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0" r="20250" b="-2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401016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0140-21E6-6148-B3FA-C8B473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933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FEA4-8ABC-6A4E-80AA-E9442E281C33}"/>
              </a:ext>
            </a:extLst>
          </p:cNvPr>
          <p:cNvSpPr txBox="1"/>
          <p:nvPr/>
        </p:nvSpPr>
        <p:spPr>
          <a:xfrm>
            <a:off x="539999" y="1575884"/>
            <a:ext cx="709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</a:rPr>
              <a:t>H</a:t>
            </a:r>
            <a:r>
              <a:rPr lang="en-US" sz="3200" dirty="0">
                <a:latin typeface="Arial" panose="020B0604020202020204" pitchFamily="34" charset="0"/>
              </a:rPr>
              <a:t>yperparameter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</a:rPr>
              <a:t>tuning </a:t>
            </a:r>
            <a:r>
              <a:rPr lang="en-US" altLang="zh-CN" sz="3200" dirty="0">
                <a:latin typeface="Arial" panose="020B0604020202020204" pitchFamily="34" charset="0"/>
              </a:rPr>
              <a:t>&amp;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Final</a:t>
            </a:r>
            <a:r>
              <a:rPr lang="zh-CN" altLang="en-US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Arial" panose="020B0604020202020204" pitchFamily="34" charset="0"/>
              </a:rPr>
              <a:t>Model</a:t>
            </a:r>
            <a:endParaRPr 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A07837-9578-4D4A-A794-A3C282212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986320"/>
              </p:ext>
            </p:extLst>
          </p:nvPr>
        </p:nvGraphicFramePr>
        <p:xfrm>
          <a:off x="321733" y="3214588"/>
          <a:ext cx="5774267" cy="3257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8237">
                  <a:extLst>
                    <a:ext uri="{9D8B030D-6E8A-4147-A177-3AD203B41FA5}">
                      <a16:colId xmlns:a16="http://schemas.microsoft.com/office/drawing/2014/main" val="4095194239"/>
                    </a:ext>
                  </a:extLst>
                </a:gridCol>
                <a:gridCol w="1746030">
                  <a:extLst>
                    <a:ext uri="{9D8B030D-6E8A-4147-A177-3AD203B41FA5}">
                      <a16:colId xmlns:a16="http://schemas.microsoft.com/office/drawing/2014/main" val="2337194270"/>
                    </a:ext>
                  </a:extLst>
                </a:gridCol>
              </a:tblGrid>
              <a:tr h="39479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Parameters &amp; Hyperparameters: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5174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criterion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entropy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8772304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max_depth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0446612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max_features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log2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063042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min_samples_leaf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6093789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min_samples_split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3076395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n_estimators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4881025"/>
                  </a:ext>
                </a:extLst>
              </a:tr>
              <a:tr h="3553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sampling_strategy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0.299692895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7000227"/>
                  </a:ext>
                </a:extLst>
              </a:tr>
              <a:tr h="375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random_state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4969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B1FB7F-692A-D84B-8C3A-FA36810CD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74018"/>
              </p:ext>
            </p:extLst>
          </p:nvPr>
        </p:nvGraphicFramePr>
        <p:xfrm>
          <a:off x="6269952" y="3214586"/>
          <a:ext cx="5600315" cy="3257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06886">
                  <a:extLst>
                    <a:ext uri="{9D8B030D-6E8A-4147-A177-3AD203B41FA5}">
                      <a16:colId xmlns:a16="http://schemas.microsoft.com/office/drawing/2014/main" val="4291022114"/>
                    </a:ext>
                  </a:extLst>
                </a:gridCol>
                <a:gridCol w="1693429">
                  <a:extLst>
                    <a:ext uri="{9D8B030D-6E8A-4147-A177-3AD203B41FA5}">
                      <a16:colId xmlns:a16="http://schemas.microsoft.com/office/drawing/2014/main" val="3991052454"/>
                    </a:ext>
                  </a:extLst>
                </a:gridCol>
              </a:tblGrid>
              <a:tr h="44314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performance metrics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938113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Train Accuracy: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0.9534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2406885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Test Accuracy: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0.9095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2284364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Train MAE: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0.0466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318620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Test MAE: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0.0905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176482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Mean Cross-Validation f1 Score: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0.4656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267935"/>
                  </a:ext>
                </a:extLst>
              </a:tr>
              <a:tr h="39882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f1_macro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0.7100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939879"/>
                  </a:ext>
                </a:extLst>
              </a:tr>
              <a:tr h="4209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AUC Score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0.8683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95117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3842ED-60C4-DB45-B766-4CE03DA9177F}"/>
              </a:ext>
            </a:extLst>
          </p:cNvPr>
          <p:cNvSpPr txBox="1"/>
          <p:nvPr/>
        </p:nvSpPr>
        <p:spPr>
          <a:xfrm>
            <a:off x="539998" y="2302472"/>
            <a:ext cx="7096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Final</a:t>
            </a:r>
            <a:r>
              <a:rPr lang="zh-CN" altLang="en-US" sz="3200" dirty="0"/>
              <a:t> </a:t>
            </a:r>
            <a:r>
              <a:rPr lang="en-US" altLang="zh-CN" sz="3200" dirty="0"/>
              <a:t>Model: Random</a:t>
            </a:r>
            <a:r>
              <a:rPr lang="zh-CN" altLang="en-US" sz="3200" dirty="0"/>
              <a:t> </a:t>
            </a:r>
            <a:r>
              <a:rPr lang="en-US" altLang="zh-CN" sz="3200" dirty="0"/>
              <a:t>Forest</a:t>
            </a:r>
            <a:r>
              <a:rPr lang="zh-CN" altLang="en-US" sz="3200" dirty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431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24AE-9B03-CC42-8DD8-B7111D75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20" y="286784"/>
            <a:ext cx="9363984" cy="1293189"/>
          </a:xfrm>
        </p:spPr>
        <p:txBody>
          <a:bodyPr/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EVALUATION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E70A80-6137-3E40-81DA-FC6D4DC6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6" y="1369730"/>
            <a:ext cx="7054516" cy="520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34A0BB-100C-C74B-A791-E5298B1BB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10" y="1369730"/>
            <a:ext cx="4457870" cy="338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FAEC95-CC8C-334A-B5F3-8885B868A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750098"/>
              </p:ext>
            </p:extLst>
          </p:nvPr>
        </p:nvGraphicFramePr>
        <p:xfrm>
          <a:off x="7377010" y="4914900"/>
          <a:ext cx="4457870" cy="1656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4393">
                  <a:extLst>
                    <a:ext uri="{9D8B030D-6E8A-4147-A177-3AD203B41FA5}">
                      <a16:colId xmlns:a16="http://schemas.microsoft.com/office/drawing/2014/main" val="3194822999"/>
                    </a:ext>
                  </a:extLst>
                </a:gridCol>
                <a:gridCol w="1383477">
                  <a:extLst>
                    <a:ext uri="{9D8B030D-6E8A-4147-A177-3AD203B41FA5}">
                      <a16:colId xmlns:a16="http://schemas.microsoft.com/office/drawing/2014/main" val="3782066758"/>
                    </a:ext>
                  </a:extLst>
                </a:gridCol>
              </a:tblGrid>
              <a:tr h="552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ventilated_apache</a:t>
                      </a:r>
                      <a:r>
                        <a:rPr lang="en-US" sz="1200" u="none" strike="noStrike" dirty="0">
                          <a:effectLst/>
                        </a:rPr>
                        <a:t> 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Death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434577"/>
                  </a:ext>
                </a:extLst>
              </a:tr>
              <a:tr h="552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547529"/>
                  </a:ext>
                </a:extLst>
              </a:tr>
              <a:tr h="5521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16.74%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7231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02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C913-43DA-774A-BB55-BE7772A6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AAF39-453C-C640-AD99-68B6F2583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733020"/>
            <a:ext cx="11101136" cy="458498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zh-CN" sz="2800" dirty="0">
                <a:effectLst/>
                <a:ea typeface="Times New Roman" panose="02020603050405020304" pitchFamily="18" charset="0"/>
              </a:rPr>
              <a:t>The</a:t>
            </a:r>
            <a:r>
              <a:rPr lang="zh-CN" altLang="en-US" sz="28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ea typeface="Times New Roman" panose="02020603050405020304" pitchFamily="18" charset="0"/>
              </a:rPr>
              <a:t>best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model improves the predictive power on patient death more than 10 times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Apache scores are critical metrics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Clients can make more reasonable decision and develop personalized treatments on patients</a:t>
            </a:r>
          </a:p>
          <a:p>
            <a:endParaRPr lang="en-US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1" dirty="0">
                <a:effectLst/>
                <a:latin typeface="+mn-ea"/>
              </a:rPr>
              <a:t>Consider</a:t>
            </a:r>
            <a:r>
              <a:rPr lang="zh-CN" altLang="en-US" sz="2200" b="1" dirty="0">
                <a:effectLst/>
                <a:latin typeface="+mn-ea"/>
              </a:rPr>
              <a:t> </a:t>
            </a:r>
            <a:r>
              <a:rPr lang="en-US" altLang="zh-CN" sz="2200" b="1" dirty="0">
                <a:effectLst/>
                <a:latin typeface="+mn-ea"/>
              </a:rPr>
              <a:t>a</a:t>
            </a:r>
            <a:r>
              <a:rPr lang="zh-CN" altLang="en-US" sz="2200" b="1" dirty="0">
                <a:effectLst/>
                <a:latin typeface="+mn-ea"/>
              </a:rPr>
              <a:t> </a:t>
            </a:r>
            <a:r>
              <a:rPr lang="en-US" altLang="zh-CN" sz="2200" b="1" dirty="0">
                <a:effectLst/>
                <a:latin typeface="+mn-ea"/>
              </a:rPr>
              <a:t>situation</a:t>
            </a:r>
            <a:r>
              <a:rPr lang="en-US" altLang="zh-CN" sz="2200" b="1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CN" sz="2200" dirty="0">
                <a:effectLst/>
                <a:ea typeface="Times New Roman" panose="02020603050405020304" pitchFamily="18" charset="0"/>
              </a:rPr>
              <a:t>A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6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5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years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old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man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and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a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35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years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old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man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both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need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to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use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ventilation machine</a:t>
            </a:r>
            <a:r>
              <a:rPr lang="en-US" altLang="zh-CN" sz="2200" dirty="0">
                <a:ea typeface="Times New Roman" panose="02020603050405020304" pitchFamily="18" charset="0"/>
              </a:rPr>
              <a:t>,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but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there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is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only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one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ventilation machine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.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How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can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our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model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help</a:t>
            </a:r>
            <a:r>
              <a:rPr lang="zh-CN" altLang="en-US" sz="2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ffectLst/>
                <a:ea typeface="Times New Roman" panose="02020603050405020304" pitchFamily="18" charset="0"/>
              </a:rPr>
              <a:t>th</a:t>
            </a:r>
            <a:r>
              <a:rPr lang="en-US" altLang="zh-CN" sz="2200" dirty="0">
                <a:ea typeface="Times New Roman" panose="02020603050405020304" pitchFamily="18" charset="0"/>
              </a:rPr>
              <a:t>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healthcare</a:t>
            </a:r>
            <a:r>
              <a:rPr lang="zh-CN" altLang="en-US" sz="2200" dirty="0">
                <a:ea typeface="Times New Roman" panose="02020603050405020304" pitchFamily="18" charset="0"/>
              </a:rPr>
              <a:t>  </a:t>
            </a:r>
            <a:r>
              <a:rPr lang="en-US" altLang="zh-CN" sz="2200" dirty="0">
                <a:ea typeface="Times New Roman" panose="02020603050405020304" pitchFamily="18" charset="0"/>
              </a:rPr>
              <a:t>provider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make</a:t>
            </a:r>
            <a:r>
              <a:rPr lang="zh-CN" altLang="en-US" sz="2200" dirty="0">
                <a:ea typeface="Times New Roman" panose="02020603050405020304" pitchFamily="18" charset="0"/>
              </a:rPr>
              <a:t> </a:t>
            </a:r>
            <a:r>
              <a:rPr lang="en-US" altLang="zh-CN" sz="2200" dirty="0">
                <a:ea typeface="Times New Roman" panose="02020603050405020304" pitchFamily="18" charset="0"/>
              </a:rPr>
              <a:t>decision?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244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99D6-44B6-8E45-9263-E5DF6367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</a:t>
            </a:r>
            <a:r>
              <a:rPr lang="zh-CN" altLang="en-US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EFBC-BE6C-C149-B978-88DE9FFE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zh-CN" sz="3200" dirty="0">
                <a:effectLst/>
                <a:latin typeface="+mn-ea"/>
              </a:rPr>
              <a:t>C</a:t>
            </a:r>
            <a:r>
              <a:rPr lang="en-US" sz="3200" dirty="0">
                <a:effectLst/>
                <a:latin typeface="+mn-ea"/>
              </a:rPr>
              <a:t>ollect more data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to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make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the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target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more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balanced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3200" dirty="0">
                <a:effectLst/>
                <a:latin typeface="+mn-ea"/>
              </a:rPr>
              <a:t>Follow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up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with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new</a:t>
            </a:r>
            <a:r>
              <a:rPr lang="zh-CN" altLang="en-US" sz="3200" dirty="0">
                <a:effectLst/>
                <a:latin typeface="+mn-ea"/>
              </a:rPr>
              <a:t> </a:t>
            </a:r>
            <a:r>
              <a:rPr lang="en-US" altLang="zh-CN" sz="3200" dirty="0">
                <a:effectLst/>
                <a:latin typeface="+mn-ea"/>
              </a:rPr>
              <a:t>metrics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besides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apache</a:t>
            </a:r>
            <a:r>
              <a:rPr lang="zh-CN" altLang="en-US" sz="3200" dirty="0">
                <a:latin typeface="+mn-ea"/>
              </a:rPr>
              <a:t> </a:t>
            </a:r>
            <a:r>
              <a:rPr lang="en-US" altLang="zh-CN" sz="3200" dirty="0">
                <a:latin typeface="+mn-ea"/>
              </a:rPr>
              <a:t>scores</a:t>
            </a:r>
            <a:r>
              <a:rPr lang="zh-CN" altLang="en-US" sz="3200" dirty="0">
                <a:latin typeface="+mn-ea"/>
              </a:rPr>
              <a:t> </a:t>
            </a:r>
            <a:endParaRPr 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795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AAFCA-CF8F-294C-BE4D-2A697C9E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63" y="1225313"/>
            <a:ext cx="5358432" cy="53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5500" dirty="0"/>
              <a:t>THANK YOU!</a:t>
            </a:r>
            <a:br>
              <a:rPr lang="en-US" altLang="zh-CN" sz="5500" dirty="0"/>
            </a:br>
            <a:r>
              <a:rPr lang="en-US" altLang="zh-CN" sz="5500" dirty="0"/>
              <a:t>&amp;</a:t>
            </a:r>
            <a:br>
              <a:rPr lang="en-US" altLang="zh-CN" sz="5500" dirty="0"/>
            </a:br>
            <a:r>
              <a:rPr lang="en-US" altLang="zh-CN" sz="5500" dirty="0"/>
              <a:t>QUESTIONS?</a:t>
            </a:r>
            <a:br>
              <a:rPr lang="en-US" altLang="zh-CN" sz="5500" dirty="0"/>
            </a:br>
            <a:endParaRPr lang="en-US" sz="55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16EB93-E299-481D-A004-769603D3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CD13B55-E709-4E18-924B-655433A92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3B2E1D-0135-45FF-990A-436697D2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2BD9E0F-507C-49AD-B619-B42B4D342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0" descr="Wood human figure">
            <a:extLst>
              <a:ext uri="{FF2B5EF4-FFF2-40B4-BE49-F238E27FC236}">
                <a16:creationId xmlns:a16="http://schemas.microsoft.com/office/drawing/2014/main" id="{EF3D3E5D-2FEF-8752-2433-A453C736C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73655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D3C0-B99F-2340-B580-EEBC2BD2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84917"/>
            <a:ext cx="11101135" cy="1809500"/>
          </a:xfrm>
        </p:spPr>
        <p:txBody>
          <a:bodyPr/>
          <a:lstStyle/>
          <a:p>
            <a:pPr algn="ctr"/>
            <a:r>
              <a:rPr lang="en-US" altLang="zh-CN" dirty="0"/>
              <a:t>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0DFE-AB4B-4447-9FD0-0416892EB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5" y="2394417"/>
            <a:ext cx="11101136" cy="1142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200" dirty="0"/>
              <a:t>Current</a:t>
            </a:r>
            <a:r>
              <a:rPr lang="zh-CN" altLang="en-US" sz="3200" dirty="0"/>
              <a:t> </a:t>
            </a:r>
            <a:r>
              <a:rPr lang="en-US" altLang="zh-CN" sz="3200" dirty="0"/>
              <a:t>prediction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patient</a:t>
            </a:r>
            <a:r>
              <a:rPr lang="zh-CN" altLang="en-US" sz="3200" dirty="0"/>
              <a:t> </a:t>
            </a:r>
            <a:r>
              <a:rPr lang="en-US" altLang="zh-CN" sz="3200" dirty="0"/>
              <a:t>death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very</a:t>
            </a:r>
            <a:r>
              <a:rPr lang="zh-CN" altLang="en-US" sz="3200" dirty="0"/>
              <a:t> </a:t>
            </a:r>
            <a:r>
              <a:rPr lang="en-US" altLang="zh-CN" sz="3200" dirty="0"/>
              <a:t>pool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401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C118-D772-9E4C-BB4D-189FB4A5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E35D-B019-CB4B-81DD-63B829F9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539081"/>
            <a:ext cx="11101136" cy="3779837"/>
          </a:xfrm>
        </p:spPr>
        <p:txBody>
          <a:bodyPr/>
          <a:lstStyle/>
          <a:p>
            <a:pPr marL="0" indent="0">
              <a:buNone/>
            </a:pPr>
            <a:endParaRPr lang="en-US" altLang="zh-CN" sz="32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3200" dirty="0"/>
              <a:t>I</a:t>
            </a:r>
            <a:r>
              <a:rPr lang="en-US" sz="3200" dirty="0"/>
              <a:t>mprove patient outcomes, improve patient care, reduce costs, and optimize resource utilization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increase</a:t>
            </a:r>
            <a:r>
              <a:rPr lang="zh-CN" altLang="en-US" sz="3200" dirty="0"/>
              <a:t> </a:t>
            </a:r>
            <a:r>
              <a:rPr lang="en-US" altLang="zh-CN" sz="3200" dirty="0"/>
              <a:t>prediction</a:t>
            </a:r>
            <a:r>
              <a:rPr lang="zh-CN" altLang="en-US" sz="3200" dirty="0"/>
              <a:t> </a:t>
            </a:r>
            <a:r>
              <a:rPr lang="en-US" altLang="zh-CN" sz="3200" dirty="0"/>
              <a:t>efficiency</a:t>
            </a:r>
            <a:endParaRPr lang="en-US" sz="3200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1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4BB6-CF11-9F47-8414-694682E0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1190-D6F6-B542-8AED-797DCC8A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2179264"/>
            <a:ext cx="11101136" cy="3779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effectLst/>
                <a:ea typeface="Times New Roman" panose="02020603050405020304" pitchFamily="18" charset="0"/>
              </a:rPr>
              <a:t>Build</a:t>
            </a:r>
            <a:r>
              <a:rPr lang="zh-CN" alt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3200" dirty="0">
                <a:effectLst/>
                <a:ea typeface="Times New Roman" panose="02020603050405020304" pitchFamily="18" charset="0"/>
              </a:rPr>
              <a:t>a</a:t>
            </a:r>
            <a:r>
              <a:rPr lang="zh-CN" alt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3200" dirty="0">
                <a:effectLst/>
                <a:ea typeface="Times New Roman" panose="02020603050405020304" pitchFamily="18" charset="0"/>
              </a:rPr>
              <a:t>prediction</a:t>
            </a:r>
            <a:r>
              <a:rPr lang="zh-CN" altLang="en-US" sz="32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3200" dirty="0">
                <a:effectLst/>
                <a:ea typeface="Times New Roman" panose="02020603050405020304" pitchFamily="18" charset="0"/>
              </a:rPr>
              <a:t>model</a:t>
            </a:r>
            <a:r>
              <a:rPr lang="en-US" altLang="zh-CN" sz="3200" dirty="0">
                <a:ea typeface="Times New Roman" panose="02020603050405020304" pitchFamily="18" charset="0"/>
              </a:rPr>
              <a:t>,</a:t>
            </a:r>
            <a:r>
              <a:rPr lang="zh-CN" altLang="en-US" sz="3200" dirty="0">
                <a:ea typeface="Times New Roman" panose="02020603050405020304" pitchFamily="18" charset="0"/>
              </a:rPr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model</a:t>
            </a:r>
            <a:r>
              <a:rPr lang="zh-CN" altLang="en-US" sz="3200" dirty="0"/>
              <a:t> </a:t>
            </a:r>
            <a:r>
              <a:rPr lang="en-US" altLang="zh-CN" sz="3200" dirty="0"/>
              <a:t>improved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predictive</a:t>
            </a:r>
            <a:r>
              <a:rPr lang="zh-CN" altLang="en-US" sz="3200" dirty="0"/>
              <a:t> </a:t>
            </a:r>
            <a:r>
              <a:rPr lang="en-US" altLang="zh-CN" sz="3200" dirty="0"/>
              <a:t>power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than</a:t>
            </a:r>
            <a:r>
              <a:rPr lang="zh-CN" altLang="en-US" sz="3200" dirty="0"/>
              <a:t> </a:t>
            </a:r>
            <a:r>
              <a:rPr lang="en-US" altLang="zh-CN" sz="3200" dirty="0"/>
              <a:t>10</a:t>
            </a:r>
            <a:r>
              <a:rPr lang="zh-CN" altLang="en-US" sz="3200" dirty="0"/>
              <a:t> </a:t>
            </a:r>
            <a:r>
              <a:rPr lang="en-US" altLang="zh-CN" sz="3200" dirty="0"/>
              <a:t>times.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reliable</a:t>
            </a:r>
            <a:r>
              <a:rPr lang="zh-CN" altLang="en-US" sz="2000" dirty="0"/>
              <a:t> </a:t>
            </a:r>
            <a:r>
              <a:rPr lang="en-US" altLang="zh-CN" sz="2000" dirty="0"/>
              <a:t>prediction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analyzing</a:t>
            </a:r>
            <a:r>
              <a:rPr lang="zh-CN" altLang="en-US" sz="2000" dirty="0"/>
              <a:t> </a:t>
            </a:r>
            <a:r>
              <a:rPr lang="en-US" altLang="zh-CN" sz="2000" dirty="0"/>
              <a:t>result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feature</a:t>
            </a:r>
            <a:r>
              <a:rPr lang="zh-CN" altLang="en-US" sz="2000" dirty="0"/>
              <a:t> </a:t>
            </a:r>
            <a:r>
              <a:rPr lang="en-US" altLang="zh-CN" sz="2000" dirty="0"/>
              <a:t>importance</a:t>
            </a:r>
            <a:r>
              <a:rPr lang="zh-CN" altLang="en-US" sz="2000" dirty="0"/>
              <a:t> </a:t>
            </a:r>
            <a:r>
              <a:rPr lang="en-US" altLang="zh-CN" sz="2000" dirty="0"/>
              <a:t>allow</a:t>
            </a:r>
            <a:r>
              <a:rPr lang="zh-CN" altLang="en-US" sz="2000" dirty="0"/>
              <a:t> </a:t>
            </a:r>
            <a:r>
              <a:rPr lang="en-US" altLang="zh-CN" sz="2000" dirty="0"/>
              <a:t>clients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sz="2000" dirty="0"/>
              <a:t>develop </a:t>
            </a:r>
            <a:r>
              <a:rPr lang="en-US" altLang="zh-CN" sz="2000" dirty="0"/>
              <a:t>reasonable</a:t>
            </a:r>
            <a:r>
              <a:rPr lang="zh-CN" altLang="en-US" sz="2000" dirty="0"/>
              <a:t> </a:t>
            </a:r>
            <a:r>
              <a:rPr lang="en-US" sz="2000" dirty="0"/>
              <a:t>personalized treatments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patients.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894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4D8C4-5FCC-A441-86A2-15D0114B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WRAGLING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39BF-B1CE-7742-B8A3-FC6EDD6D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94" y="1183273"/>
            <a:ext cx="6408738" cy="5768725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ropped some useless columns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dentif</a:t>
            </a:r>
            <a:r>
              <a:rPr lang="en-US" altLang="zh-CN" sz="2400" dirty="0">
                <a:effectLst/>
                <a:ea typeface="Times New Roman" panose="02020603050405020304" pitchFamily="18" charset="0"/>
              </a:rPr>
              <a:t>ied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outlier </a:t>
            </a:r>
            <a:r>
              <a:rPr lang="en-US" altLang="zh-CN" sz="2400" dirty="0">
                <a:effectLst/>
                <a:ea typeface="Times New Roman" panose="02020603050405020304" pitchFamily="18" charset="0"/>
              </a:rPr>
              <a:t>threshold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and dropped</a:t>
            </a:r>
            <a:r>
              <a:rPr lang="zh-CN" altLang="en-US" sz="2400" dirty="0">
                <a:ea typeface="Times New Roman" panose="02020603050405020304" pitchFamily="18" charset="0"/>
              </a:rPr>
              <a:t>  </a:t>
            </a:r>
            <a:r>
              <a:rPr lang="en-US" altLang="zh-CN" sz="2400" dirty="0">
                <a:ea typeface="Times New Roman" panose="02020603050405020304" pitchFamily="18" charset="0"/>
              </a:rPr>
              <a:t>outlier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D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ropped rows that have more than 20% missing values</a:t>
            </a:r>
            <a:r>
              <a:rPr lang="en-US" sz="2400" dirty="0">
                <a:effectLst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L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eft the rest missing values for now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to avoid data leakage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Cut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rows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from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91713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ffectLst/>
                <a:ea typeface="Times New Roman" panose="02020603050405020304" pitchFamily="18" charset="0"/>
              </a:rPr>
              <a:t>to</a:t>
            </a:r>
            <a:r>
              <a:rPr lang="zh-CN" alt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84026</a:t>
            </a:r>
            <a:r>
              <a:rPr lang="en-US" sz="2400" dirty="0">
                <a:effectLst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Reduced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features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from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85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to</a:t>
            </a:r>
            <a:r>
              <a:rPr lang="zh-CN" altLang="en-US" sz="2400" dirty="0"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ea typeface="Times New Roman" panose="02020603050405020304" pitchFamily="18" charset="0"/>
              </a:rPr>
              <a:t>82</a:t>
            </a:r>
          </a:p>
          <a:p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Picture 30" descr="101010 data lines to infinity">
            <a:extLst>
              <a:ext uri="{FF2B5EF4-FFF2-40B4-BE49-F238E27FC236}">
                <a16:creationId xmlns:a16="http://schemas.microsoft.com/office/drawing/2014/main" id="{E7475755-B8D0-EB5C-24E3-E04DCFD99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53" r="15999" b="3"/>
          <a:stretch/>
        </p:blipFill>
        <p:spPr>
          <a:xfrm>
            <a:off x="458547" y="1886422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82" name="Title 1">
            <a:extLst>
              <a:ext uri="{FF2B5EF4-FFF2-40B4-BE49-F238E27FC236}">
                <a16:creationId xmlns:a16="http://schemas.microsoft.com/office/drawing/2014/main" id="{DBEFF882-FA2E-4B4A-BD9F-F5B467AAFF24}"/>
              </a:ext>
            </a:extLst>
          </p:cNvPr>
          <p:cNvSpPr txBox="1">
            <a:spLocks/>
          </p:cNvSpPr>
          <p:nvPr/>
        </p:nvSpPr>
        <p:spPr>
          <a:xfrm>
            <a:off x="300310" y="5599342"/>
            <a:ext cx="4500561" cy="91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Source:</a:t>
            </a:r>
          </a:p>
          <a:p>
            <a:r>
              <a:rPr lang="en-US" sz="2400" dirty="0">
                <a:hlinkClick r:id="rId3"/>
              </a:rPr>
              <a:t>https://www.kaggle.com/datasets/mitishaagarwal/patient/data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592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0D09C9-B983-4947-97C9-6EFDD7CB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21" y="0"/>
            <a:ext cx="9336426" cy="21897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altLang="zh-CN" dirty="0"/>
              <a:t>EXPLORATORY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sz="62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CB8C3-0252-6C40-B04A-ED573FB3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3" y="3024205"/>
            <a:ext cx="2800351" cy="3026087"/>
          </a:xfrm>
          <a:prstGeom prst="rect">
            <a:avLst/>
          </a:prstGeom>
        </p:spPr>
      </p:pic>
      <p:pic>
        <p:nvPicPr>
          <p:cNvPr id="6" name="Picture 5" descr="A graph of a body system&#10;&#10;Description automatically generated">
            <a:extLst>
              <a:ext uri="{FF2B5EF4-FFF2-40B4-BE49-F238E27FC236}">
                <a16:creationId xmlns:a16="http://schemas.microsoft.com/office/drawing/2014/main" id="{F5712A78-A577-0D44-BCBF-223576439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867" y="1592592"/>
            <a:ext cx="4343400" cy="4457700"/>
          </a:xfrm>
          <a:prstGeom prst="rect">
            <a:avLst/>
          </a:prstGeom>
        </p:spPr>
      </p:pic>
      <p:pic>
        <p:nvPicPr>
          <p:cNvPr id="7" name="Picture 6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4A6BC12F-B434-2549-AC72-328B7C9A3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531" y="2396870"/>
            <a:ext cx="3594969" cy="36534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024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4469-E305-794D-881F-AD8928C0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5268133" cy="1525867"/>
          </a:xfrm>
        </p:spPr>
        <p:txBody>
          <a:bodyPr>
            <a:noAutofit/>
          </a:bodyPr>
          <a:lstStyle/>
          <a:p>
            <a:r>
              <a:rPr lang="en-US" altLang="zh-CN" dirty="0"/>
              <a:t>FEATURE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A38C65-004F-934E-B150-7791825DBC22}"/>
              </a:ext>
            </a:extLst>
          </p:cNvPr>
          <p:cNvSpPr txBox="1">
            <a:spLocks/>
          </p:cNvSpPr>
          <p:nvPr/>
        </p:nvSpPr>
        <p:spPr>
          <a:xfrm>
            <a:off x="6739467" y="540000"/>
            <a:ext cx="5113866" cy="1746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MODELING</a:t>
            </a:r>
            <a:endParaRPr lang="en-US" dirty="0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DE85061F-18A1-B54B-B12A-A4BAC8D8D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" y="2703829"/>
            <a:ext cx="5233425" cy="3172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85A07F-372F-394E-AC3E-C6EF49322FCF}"/>
              </a:ext>
            </a:extLst>
          </p:cNvPr>
          <p:cNvSpPr txBox="1"/>
          <p:nvPr/>
        </p:nvSpPr>
        <p:spPr>
          <a:xfrm>
            <a:off x="6891867" y="2167466"/>
            <a:ext cx="4182533" cy="424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Logistic Regression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Bernoulli Naïve Bayes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Random Forest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XGBoost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Balanced Random Forest</a:t>
            </a:r>
          </a:p>
          <a:p>
            <a:pPr marL="342900" indent="-342900">
              <a:lnSpc>
                <a:spcPct val="125000"/>
              </a:lnSpc>
              <a:spcBef>
                <a:spcPts val="1000"/>
              </a:spcBef>
              <a:buFont typeface="Wingdings" pitchFamily="2" charset="2"/>
              <a:buChar char="v"/>
            </a:pPr>
            <a:r>
              <a:rPr lang="zh-CN" altLang="en-US" sz="2400" spc="50" dirty="0"/>
              <a:t> </a:t>
            </a:r>
            <a:r>
              <a:rPr lang="en-US" sz="2400" spc="50" dirty="0"/>
              <a:t>Balanced Bagging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7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0140-21E6-6148-B3FA-C8B473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933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pic>
        <p:nvPicPr>
          <p:cNvPr id="4" name="Content Placeholder 3" descr="A graph of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8851316-7C25-F143-9D8B-C5869CB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6" y="2349500"/>
            <a:ext cx="5790534" cy="3634846"/>
          </a:xfrm>
          <a:prstGeom prst="rect">
            <a:avLst/>
          </a:prstGeom>
        </p:spPr>
      </p:pic>
      <p:pic>
        <p:nvPicPr>
          <p:cNvPr id="5" name="Picture 4" descr="A graph of a number of patients&#10;&#10;Description automatically generated">
            <a:extLst>
              <a:ext uri="{FF2B5EF4-FFF2-40B4-BE49-F238E27FC236}">
                <a16:creationId xmlns:a16="http://schemas.microsoft.com/office/drawing/2014/main" id="{5A08D10B-0535-F24E-81F6-8F37B748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620" y="2349501"/>
            <a:ext cx="5655914" cy="3634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FEA4-8ABC-6A4E-80AA-E9442E281C33}"/>
              </a:ext>
            </a:extLst>
          </p:cNvPr>
          <p:cNvSpPr txBox="1"/>
          <p:nvPr/>
        </p:nvSpPr>
        <p:spPr>
          <a:xfrm>
            <a:off x="540000" y="1575884"/>
            <a:ext cx="630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Accuracy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F1</a:t>
            </a:r>
            <a:r>
              <a:rPr lang="zh-CN" altLang="en-US" sz="3200" dirty="0"/>
              <a:t> </a:t>
            </a:r>
            <a:r>
              <a:rPr lang="en-US" altLang="zh-CN" sz="3200" dirty="0"/>
              <a:t>Score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0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0140-21E6-6148-B3FA-C8B4731E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00933"/>
          </a:xfr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5FEA4-8ABC-6A4E-80AA-E9442E281C33}"/>
              </a:ext>
            </a:extLst>
          </p:cNvPr>
          <p:cNvSpPr txBox="1"/>
          <p:nvPr/>
        </p:nvSpPr>
        <p:spPr>
          <a:xfrm>
            <a:off x="550864" y="1540933"/>
            <a:ext cx="8491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Precision/Recall Curve</a:t>
            </a:r>
            <a:r>
              <a:rPr lang="zh-CN" altLang="en-US" sz="3200" dirty="0"/>
              <a:t> </a:t>
            </a:r>
            <a:r>
              <a:rPr lang="en-US" altLang="zh-CN" sz="3200" dirty="0"/>
              <a:t>&amp;</a:t>
            </a:r>
            <a:r>
              <a:rPr lang="zh-CN" altLang="en-US" sz="3200" dirty="0"/>
              <a:t> </a:t>
            </a:r>
            <a:r>
              <a:rPr lang="en-US" altLang="zh-CN" sz="3200" dirty="0"/>
              <a:t>ROC/AUC</a:t>
            </a:r>
            <a:endParaRPr lang="en-US" sz="3200" dirty="0"/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A555EC7-381C-5948-ACED-AD166B82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3" y="2362303"/>
            <a:ext cx="5743620" cy="3679725"/>
          </a:xfrm>
          <a:prstGeom prst="rect">
            <a:avLst/>
          </a:prstGeom>
        </p:spPr>
      </p:pic>
      <p:pic>
        <p:nvPicPr>
          <p:cNvPr id="9" name="Picture 8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8CA7AE52-A661-4B4C-ADAD-D3704452A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588" y="2362303"/>
            <a:ext cx="5743622" cy="36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974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383</Words>
  <Application>Microsoft Macintosh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Next LT Pro</vt:lpstr>
      <vt:lpstr>Bell MT</vt:lpstr>
      <vt:lpstr>Calibri</vt:lpstr>
      <vt:lpstr>Times New Roman</vt:lpstr>
      <vt:lpstr>Wingdings</vt:lpstr>
      <vt:lpstr>GlowVTI</vt:lpstr>
      <vt:lpstr>Patient  Survival  Prediction</vt:lpstr>
      <vt:lpstr>PROBLEM</vt:lpstr>
      <vt:lpstr>GOAL</vt:lpstr>
      <vt:lpstr>OUTCOME</vt:lpstr>
      <vt:lpstr>DATA WRAGLING </vt:lpstr>
      <vt:lpstr>EXPLORATORY DATA ANALYSIS</vt:lpstr>
      <vt:lpstr>FEATURE SELECTION</vt:lpstr>
      <vt:lpstr>MODEL SELECTION</vt:lpstr>
      <vt:lpstr>MODEL SELECTION</vt:lpstr>
      <vt:lpstr>MODEL SELECTION</vt:lpstr>
      <vt:lpstr>MODEL EVALUATION</vt:lpstr>
      <vt:lpstr>TAKEAWAYS</vt:lpstr>
      <vt:lpstr>FUTURE RESEARCH  </vt:lpstr>
      <vt:lpstr>THANK YOU! &amp;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 Survival  Prediction</dc:title>
  <dc:creator>zhenzhenqu</dc:creator>
  <cp:lastModifiedBy>zhenzhenqu</cp:lastModifiedBy>
  <cp:revision>4</cp:revision>
  <dcterms:created xsi:type="dcterms:W3CDTF">2023-11-27T02:18:22Z</dcterms:created>
  <dcterms:modified xsi:type="dcterms:W3CDTF">2023-12-08T00:33:47Z</dcterms:modified>
</cp:coreProperties>
</file>