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621687-F5DC-4119-9794-79A6CBC42583}"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4594B-2F17-41C0-BCB5-E73938892688}" type="slidenum">
              <a:rPr lang="en-IN" smtClean="0"/>
              <a:t>‹#›</a:t>
            </a:fld>
            <a:endParaRPr lang="en-IN"/>
          </a:p>
        </p:txBody>
      </p:sp>
    </p:spTree>
    <p:extLst>
      <p:ext uri="{BB962C8B-B14F-4D97-AF65-F5344CB8AC3E}">
        <p14:creationId xmlns:p14="http://schemas.microsoft.com/office/powerpoint/2010/main" val="399347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621687-F5DC-4119-9794-79A6CBC42583}"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C4594B-2F17-41C0-BCB5-E73938892688}" type="slidenum">
              <a:rPr lang="en-IN" smtClean="0"/>
              <a:t>‹#›</a:t>
            </a:fld>
            <a:endParaRPr lang="en-IN"/>
          </a:p>
        </p:txBody>
      </p:sp>
    </p:spTree>
    <p:extLst>
      <p:ext uri="{BB962C8B-B14F-4D97-AF65-F5344CB8AC3E}">
        <p14:creationId xmlns:p14="http://schemas.microsoft.com/office/powerpoint/2010/main" val="2869545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9621687-F5DC-4119-9794-79A6CBC42583}"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4594B-2F17-41C0-BCB5-E73938892688}" type="slidenum">
              <a:rPr lang="en-IN" smtClean="0"/>
              <a:t>‹#›</a:t>
            </a:fld>
            <a:endParaRPr lang="en-IN"/>
          </a:p>
        </p:txBody>
      </p:sp>
    </p:spTree>
    <p:extLst>
      <p:ext uri="{BB962C8B-B14F-4D97-AF65-F5344CB8AC3E}">
        <p14:creationId xmlns:p14="http://schemas.microsoft.com/office/powerpoint/2010/main" val="1304357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9621687-F5DC-4119-9794-79A6CBC42583}"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4594B-2F17-41C0-BCB5-E7393889268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6996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621687-F5DC-4119-9794-79A6CBC42583}"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4594B-2F17-41C0-BCB5-E73938892688}" type="slidenum">
              <a:rPr lang="en-IN" smtClean="0"/>
              <a:t>‹#›</a:t>
            </a:fld>
            <a:endParaRPr lang="en-IN"/>
          </a:p>
        </p:txBody>
      </p:sp>
    </p:spTree>
    <p:extLst>
      <p:ext uri="{BB962C8B-B14F-4D97-AF65-F5344CB8AC3E}">
        <p14:creationId xmlns:p14="http://schemas.microsoft.com/office/powerpoint/2010/main" val="1864315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621687-F5DC-4119-9794-79A6CBC42583}" type="datetimeFigureOut">
              <a:rPr lang="en-IN" smtClean="0"/>
              <a:t>23-02-2024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4594B-2F17-41C0-BCB5-E73938892688}" type="slidenum">
              <a:rPr lang="en-IN" smtClean="0"/>
              <a:t>‹#›</a:t>
            </a:fld>
            <a:endParaRPr lang="en-IN"/>
          </a:p>
        </p:txBody>
      </p:sp>
    </p:spTree>
    <p:extLst>
      <p:ext uri="{BB962C8B-B14F-4D97-AF65-F5344CB8AC3E}">
        <p14:creationId xmlns:p14="http://schemas.microsoft.com/office/powerpoint/2010/main" val="2149862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621687-F5DC-4119-9794-79A6CBC42583}" type="datetimeFigureOut">
              <a:rPr lang="en-IN" smtClean="0"/>
              <a:t>23-02-2024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4594B-2F17-41C0-BCB5-E73938892688}" type="slidenum">
              <a:rPr lang="en-IN" smtClean="0"/>
              <a:t>‹#›</a:t>
            </a:fld>
            <a:endParaRPr lang="en-IN"/>
          </a:p>
        </p:txBody>
      </p:sp>
    </p:spTree>
    <p:extLst>
      <p:ext uri="{BB962C8B-B14F-4D97-AF65-F5344CB8AC3E}">
        <p14:creationId xmlns:p14="http://schemas.microsoft.com/office/powerpoint/2010/main" val="1922707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621687-F5DC-4119-9794-79A6CBC42583}"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4594B-2F17-41C0-BCB5-E73938892688}" type="slidenum">
              <a:rPr lang="en-IN" smtClean="0"/>
              <a:t>‹#›</a:t>
            </a:fld>
            <a:endParaRPr lang="en-IN"/>
          </a:p>
        </p:txBody>
      </p:sp>
    </p:spTree>
    <p:extLst>
      <p:ext uri="{BB962C8B-B14F-4D97-AF65-F5344CB8AC3E}">
        <p14:creationId xmlns:p14="http://schemas.microsoft.com/office/powerpoint/2010/main" val="2030253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621687-F5DC-4119-9794-79A6CBC42583}"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4594B-2F17-41C0-BCB5-E73938892688}" type="slidenum">
              <a:rPr lang="en-IN" smtClean="0"/>
              <a:t>‹#›</a:t>
            </a:fld>
            <a:endParaRPr lang="en-IN"/>
          </a:p>
        </p:txBody>
      </p:sp>
    </p:spTree>
    <p:extLst>
      <p:ext uri="{BB962C8B-B14F-4D97-AF65-F5344CB8AC3E}">
        <p14:creationId xmlns:p14="http://schemas.microsoft.com/office/powerpoint/2010/main" val="316481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9621687-F5DC-4119-9794-79A6CBC42583}"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4594B-2F17-41C0-BCB5-E73938892688}" type="slidenum">
              <a:rPr lang="en-IN" smtClean="0"/>
              <a:t>‹#›</a:t>
            </a:fld>
            <a:endParaRPr lang="en-IN"/>
          </a:p>
        </p:txBody>
      </p:sp>
    </p:spTree>
    <p:extLst>
      <p:ext uri="{BB962C8B-B14F-4D97-AF65-F5344CB8AC3E}">
        <p14:creationId xmlns:p14="http://schemas.microsoft.com/office/powerpoint/2010/main" val="1582366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621687-F5DC-4119-9794-79A6CBC42583}"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4594B-2F17-41C0-BCB5-E73938892688}" type="slidenum">
              <a:rPr lang="en-IN" smtClean="0"/>
              <a:t>‹#›</a:t>
            </a:fld>
            <a:endParaRPr lang="en-IN"/>
          </a:p>
        </p:txBody>
      </p:sp>
    </p:spTree>
    <p:extLst>
      <p:ext uri="{BB962C8B-B14F-4D97-AF65-F5344CB8AC3E}">
        <p14:creationId xmlns:p14="http://schemas.microsoft.com/office/powerpoint/2010/main" val="57860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621687-F5DC-4119-9794-79A6CBC42583}"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C4594B-2F17-41C0-BCB5-E73938892688}" type="slidenum">
              <a:rPr lang="en-IN" smtClean="0"/>
              <a:t>‹#›</a:t>
            </a:fld>
            <a:endParaRPr lang="en-IN"/>
          </a:p>
        </p:txBody>
      </p:sp>
    </p:spTree>
    <p:extLst>
      <p:ext uri="{BB962C8B-B14F-4D97-AF65-F5344CB8AC3E}">
        <p14:creationId xmlns:p14="http://schemas.microsoft.com/office/powerpoint/2010/main" val="935658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621687-F5DC-4119-9794-79A6CBC42583}"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C4594B-2F17-41C0-BCB5-E73938892688}" type="slidenum">
              <a:rPr lang="en-IN" smtClean="0"/>
              <a:t>‹#›</a:t>
            </a:fld>
            <a:endParaRPr lang="en-IN"/>
          </a:p>
        </p:txBody>
      </p:sp>
    </p:spTree>
    <p:extLst>
      <p:ext uri="{BB962C8B-B14F-4D97-AF65-F5344CB8AC3E}">
        <p14:creationId xmlns:p14="http://schemas.microsoft.com/office/powerpoint/2010/main" val="33726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9621687-F5DC-4119-9794-79A6CBC42583}" type="datetimeFigureOut">
              <a:rPr lang="en-IN" smtClean="0"/>
              <a:t>23-02-2024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0C4594B-2F17-41C0-BCB5-E73938892688}" type="slidenum">
              <a:rPr lang="en-IN" smtClean="0"/>
              <a:t>‹#›</a:t>
            </a:fld>
            <a:endParaRPr lang="en-IN"/>
          </a:p>
        </p:txBody>
      </p:sp>
    </p:spTree>
    <p:extLst>
      <p:ext uri="{BB962C8B-B14F-4D97-AF65-F5344CB8AC3E}">
        <p14:creationId xmlns:p14="http://schemas.microsoft.com/office/powerpoint/2010/main" val="2615954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9621687-F5DC-4119-9794-79A6CBC42583}" type="datetimeFigureOut">
              <a:rPr lang="en-IN" smtClean="0"/>
              <a:t>23-02-2024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0C4594B-2F17-41C0-BCB5-E73938892688}" type="slidenum">
              <a:rPr lang="en-IN" smtClean="0"/>
              <a:t>‹#›</a:t>
            </a:fld>
            <a:endParaRPr lang="en-IN"/>
          </a:p>
        </p:txBody>
      </p:sp>
    </p:spTree>
    <p:extLst>
      <p:ext uri="{BB962C8B-B14F-4D97-AF65-F5344CB8AC3E}">
        <p14:creationId xmlns:p14="http://schemas.microsoft.com/office/powerpoint/2010/main" val="326932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9621687-F5DC-4119-9794-79A6CBC42583}" type="datetimeFigureOut">
              <a:rPr lang="en-IN" smtClean="0"/>
              <a:t>23-02-2024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0C4594B-2F17-41C0-BCB5-E73938892688}" type="slidenum">
              <a:rPr lang="en-IN" smtClean="0"/>
              <a:t>‹#›</a:t>
            </a:fld>
            <a:endParaRPr lang="en-IN"/>
          </a:p>
        </p:txBody>
      </p:sp>
    </p:spTree>
    <p:extLst>
      <p:ext uri="{BB962C8B-B14F-4D97-AF65-F5344CB8AC3E}">
        <p14:creationId xmlns:p14="http://schemas.microsoft.com/office/powerpoint/2010/main" val="920444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621687-F5DC-4119-9794-79A6CBC42583}"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C4594B-2F17-41C0-BCB5-E73938892688}" type="slidenum">
              <a:rPr lang="en-IN" smtClean="0"/>
              <a:t>‹#›</a:t>
            </a:fld>
            <a:endParaRPr lang="en-IN"/>
          </a:p>
        </p:txBody>
      </p:sp>
    </p:spTree>
    <p:extLst>
      <p:ext uri="{BB962C8B-B14F-4D97-AF65-F5344CB8AC3E}">
        <p14:creationId xmlns:p14="http://schemas.microsoft.com/office/powerpoint/2010/main" val="169932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9621687-F5DC-4119-9794-79A6CBC42583}" type="datetimeFigureOut">
              <a:rPr lang="en-IN" smtClean="0"/>
              <a:t>23-02-2024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C4594B-2F17-41C0-BCB5-E73938892688}" type="slidenum">
              <a:rPr lang="en-IN" smtClean="0"/>
              <a:t>‹#›</a:t>
            </a:fld>
            <a:endParaRPr lang="en-IN"/>
          </a:p>
        </p:txBody>
      </p:sp>
    </p:spTree>
    <p:extLst>
      <p:ext uri="{BB962C8B-B14F-4D97-AF65-F5344CB8AC3E}">
        <p14:creationId xmlns:p14="http://schemas.microsoft.com/office/powerpoint/2010/main" val="312761037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14DF0-8027-FBFA-3264-E35BA9578DED}"/>
              </a:ext>
            </a:extLst>
          </p:cNvPr>
          <p:cNvSpPr>
            <a:spLocks noGrp="1"/>
          </p:cNvSpPr>
          <p:nvPr>
            <p:ph type="ctrTitle"/>
          </p:nvPr>
        </p:nvSpPr>
        <p:spPr>
          <a:xfrm>
            <a:off x="362174" y="460712"/>
            <a:ext cx="10058400" cy="500428"/>
          </a:xfrm>
        </p:spPr>
        <p:txBody>
          <a:bodyPr>
            <a:noAutofit/>
          </a:bodyPr>
          <a:lstStyle/>
          <a:p>
            <a:pPr algn="ctr"/>
            <a:r>
              <a:rPr lang="en-US" sz="2800" b="1" i="0" dirty="0">
                <a:solidFill>
                  <a:schemeClr val="tx2"/>
                </a:solidFill>
                <a:effectLst/>
                <a:latin typeface="Söhne"/>
              </a:rPr>
              <a:t> Comparison of Clinical Text Embeddings: Approaches and Insights</a:t>
            </a:r>
            <a:endParaRPr lang="en-IN" sz="2800" b="1" dirty="0">
              <a:solidFill>
                <a:schemeClr val="tx2"/>
              </a:solidFill>
            </a:endParaRPr>
          </a:p>
        </p:txBody>
      </p:sp>
      <p:sp>
        <p:nvSpPr>
          <p:cNvPr id="3" name="Subtitle 2">
            <a:extLst>
              <a:ext uri="{FF2B5EF4-FFF2-40B4-BE49-F238E27FC236}">
                <a16:creationId xmlns:a16="http://schemas.microsoft.com/office/drawing/2014/main" id="{E76CBC50-1B96-B3D2-CC9F-A8D004DD1279}"/>
              </a:ext>
            </a:extLst>
          </p:cNvPr>
          <p:cNvSpPr>
            <a:spLocks noGrp="1"/>
          </p:cNvSpPr>
          <p:nvPr>
            <p:ph type="subTitle" idx="1"/>
          </p:nvPr>
        </p:nvSpPr>
        <p:spPr>
          <a:xfrm>
            <a:off x="7557247" y="4397351"/>
            <a:ext cx="4386636" cy="847002"/>
          </a:xfrm>
        </p:spPr>
        <p:txBody>
          <a:bodyPr>
            <a:noAutofit/>
          </a:bodyPr>
          <a:lstStyle/>
          <a:p>
            <a:r>
              <a:rPr lang="en-IN" sz="1600" dirty="0">
                <a:latin typeface="Aptos" panose="020B0004020202020204" pitchFamily="34" charset="0"/>
              </a:rPr>
              <a:t>By-   Lovely Kumari</a:t>
            </a:r>
          </a:p>
          <a:p>
            <a:r>
              <a:rPr lang="en-IN" sz="1600" dirty="0">
                <a:latin typeface="Aptos" panose="020B0004020202020204" pitchFamily="34" charset="0"/>
              </a:rPr>
              <a:t>24-02-2024</a:t>
            </a:r>
          </a:p>
        </p:txBody>
      </p:sp>
    </p:spTree>
    <p:extLst>
      <p:ext uri="{BB962C8B-B14F-4D97-AF65-F5344CB8AC3E}">
        <p14:creationId xmlns:p14="http://schemas.microsoft.com/office/powerpoint/2010/main" val="2456337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BC3372-8DA7-9E3E-808A-F3260F5119E4}"/>
              </a:ext>
            </a:extLst>
          </p:cNvPr>
          <p:cNvPicPr>
            <a:picLocks noGrp="1" noChangeAspect="1"/>
          </p:cNvPicPr>
          <p:nvPr>
            <p:ph idx="1"/>
          </p:nvPr>
        </p:nvPicPr>
        <p:blipFill>
          <a:blip r:embed="rId2"/>
          <a:stretch>
            <a:fillRect/>
          </a:stretch>
        </p:blipFill>
        <p:spPr>
          <a:xfrm>
            <a:off x="258105" y="878261"/>
            <a:ext cx="11261542" cy="5627507"/>
          </a:xfrm>
        </p:spPr>
      </p:pic>
      <p:sp>
        <p:nvSpPr>
          <p:cNvPr id="6" name="Rectangle 5">
            <a:extLst>
              <a:ext uri="{FF2B5EF4-FFF2-40B4-BE49-F238E27FC236}">
                <a16:creationId xmlns:a16="http://schemas.microsoft.com/office/drawing/2014/main" id="{39BC4B04-58C3-4D80-E0BC-EAAACD1FA6D7}"/>
              </a:ext>
            </a:extLst>
          </p:cNvPr>
          <p:cNvSpPr/>
          <p:nvPr/>
        </p:nvSpPr>
        <p:spPr>
          <a:xfrm>
            <a:off x="-91518" y="268940"/>
            <a:ext cx="5199529" cy="41237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000" b="1" dirty="0">
                <a:solidFill>
                  <a:schemeClr val="tx1"/>
                </a:solidFill>
                <a:latin typeface="Aptos" panose="020B0004020202020204" pitchFamily="34" charset="0"/>
              </a:rPr>
              <a:t>Pub med Bert</a:t>
            </a:r>
          </a:p>
        </p:txBody>
      </p:sp>
    </p:spTree>
    <p:extLst>
      <p:ext uri="{BB962C8B-B14F-4D97-AF65-F5344CB8AC3E}">
        <p14:creationId xmlns:p14="http://schemas.microsoft.com/office/powerpoint/2010/main" val="424824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051C-780F-83CD-3A99-10FFBC0BDF97}"/>
              </a:ext>
            </a:extLst>
          </p:cNvPr>
          <p:cNvSpPr>
            <a:spLocks noGrp="1"/>
          </p:cNvSpPr>
          <p:nvPr>
            <p:ph type="title"/>
          </p:nvPr>
        </p:nvSpPr>
        <p:spPr/>
        <p:txBody>
          <a:bodyPr/>
          <a:lstStyle/>
          <a:p>
            <a:r>
              <a:rPr lang="en-IN" sz="2800" b="1" dirty="0">
                <a:solidFill>
                  <a:schemeClr val="accent3">
                    <a:lumMod val="60000"/>
                    <a:lumOff val="40000"/>
                  </a:schemeClr>
                </a:solidFill>
                <a:latin typeface="Aptos" panose="020B0004020202020204" pitchFamily="34" charset="0"/>
              </a:rPr>
              <a:t>Model Comparison</a:t>
            </a:r>
          </a:p>
        </p:txBody>
      </p:sp>
      <p:graphicFrame>
        <p:nvGraphicFramePr>
          <p:cNvPr id="5" name="Table 4">
            <a:extLst>
              <a:ext uri="{FF2B5EF4-FFF2-40B4-BE49-F238E27FC236}">
                <a16:creationId xmlns:a16="http://schemas.microsoft.com/office/drawing/2014/main" id="{AC029277-E6A5-1E55-1C73-CD319E262448}"/>
              </a:ext>
            </a:extLst>
          </p:cNvPr>
          <p:cNvGraphicFramePr>
            <a:graphicFrameLocks noGrp="1"/>
          </p:cNvGraphicFramePr>
          <p:nvPr>
            <p:extLst>
              <p:ext uri="{D42A27DB-BD31-4B8C-83A1-F6EECF244321}">
                <p14:modId xmlns:p14="http://schemas.microsoft.com/office/powerpoint/2010/main" val="3516498694"/>
              </p:ext>
            </p:extLst>
          </p:nvPr>
        </p:nvGraphicFramePr>
        <p:xfrm>
          <a:off x="582706" y="1853248"/>
          <a:ext cx="10838328" cy="2723454"/>
        </p:xfrm>
        <a:graphic>
          <a:graphicData uri="http://schemas.openxmlformats.org/drawingml/2006/table">
            <a:tbl>
              <a:tblPr firstRow="1" bandRow="1">
                <a:tableStyleId>{5C22544A-7EE6-4342-B048-85BDC9FD1C3A}</a:tableStyleId>
              </a:tblPr>
              <a:tblGrid>
                <a:gridCol w="2057699">
                  <a:extLst>
                    <a:ext uri="{9D8B030D-6E8A-4147-A177-3AD203B41FA5}">
                      <a16:colId xmlns:a16="http://schemas.microsoft.com/office/drawing/2014/main" val="2938718327"/>
                    </a:ext>
                  </a:extLst>
                </a:gridCol>
                <a:gridCol w="2195157">
                  <a:extLst>
                    <a:ext uri="{9D8B030D-6E8A-4147-A177-3AD203B41FA5}">
                      <a16:colId xmlns:a16="http://schemas.microsoft.com/office/drawing/2014/main" val="3588328157"/>
                    </a:ext>
                  </a:extLst>
                </a:gridCol>
                <a:gridCol w="2622082">
                  <a:extLst>
                    <a:ext uri="{9D8B030D-6E8A-4147-A177-3AD203B41FA5}">
                      <a16:colId xmlns:a16="http://schemas.microsoft.com/office/drawing/2014/main" val="262560874"/>
                    </a:ext>
                  </a:extLst>
                </a:gridCol>
                <a:gridCol w="2052640">
                  <a:extLst>
                    <a:ext uri="{9D8B030D-6E8A-4147-A177-3AD203B41FA5}">
                      <a16:colId xmlns:a16="http://schemas.microsoft.com/office/drawing/2014/main" val="1279861105"/>
                    </a:ext>
                  </a:extLst>
                </a:gridCol>
                <a:gridCol w="1910750">
                  <a:extLst>
                    <a:ext uri="{9D8B030D-6E8A-4147-A177-3AD203B41FA5}">
                      <a16:colId xmlns:a16="http://schemas.microsoft.com/office/drawing/2014/main" val="156366406"/>
                    </a:ext>
                  </a:extLst>
                </a:gridCol>
              </a:tblGrid>
              <a:tr h="760884">
                <a:tc>
                  <a:txBody>
                    <a:bodyPr/>
                    <a:lstStyle/>
                    <a:p>
                      <a:r>
                        <a:rPr lang="en-IN" dirty="0"/>
                        <a:t>Name</a:t>
                      </a:r>
                    </a:p>
                  </a:txBody>
                  <a:tcPr/>
                </a:tc>
                <a:tc>
                  <a:txBody>
                    <a:bodyPr/>
                    <a:lstStyle/>
                    <a:p>
                      <a:r>
                        <a:rPr lang="en-IN" dirty="0"/>
                        <a:t>Base Model</a:t>
                      </a:r>
                    </a:p>
                  </a:txBody>
                  <a:tcPr/>
                </a:tc>
                <a:tc>
                  <a:txBody>
                    <a:bodyPr/>
                    <a:lstStyle/>
                    <a:p>
                      <a:r>
                        <a:rPr lang="en-IN" dirty="0"/>
                        <a:t>Data/Concept</a:t>
                      </a:r>
                    </a:p>
                  </a:txBody>
                  <a:tcPr/>
                </a:tc>
                <a:tc>
                  <a:txBody>
                    <a:bodyPr/>
                    <a:lstStyle/>
                    <a:p>
                      <a:r>
                        <a:rPr lang="en-IN" dirty="0"/>
                        <a:t>Size</a:t>
                      </a:r>
                    </a:p>
                  </a:txBody>
                  <a:tcPr/>
                </a:tc>
                <a:tc>
                  <a:txBody>
                    <a:bodyPr/>
                    <a:lstStyle/>
                    <a:p>
                      <a:r>
                        <a:rPr lang="en-IN" dirty="0"/>
                        <a:t>Inference time (in sec)</a:t>
                      </a:r>
                    </a:p>
                  </a:txBody>
                  <a:tcPr/>
                </a:tc>
                <a:extLst>
                  <a:ext uri="{0D108BD9-81ED-4DB2-BD59-A6C34878D82A}">
                    <a16:rowId xmlns:a16="http://schemas.microsoft.com/office/drawing/2014/main" val="133350465"/>
                  </a:ext>
                </a:extLst>
              </a:tr>
              <a:tr h="440830">
                <a:tc>
                  <a:txBody>
                    <a:bodyPr/>
                    <a:lstStyle/>
                    <a:p>
                      <a:r>
                        <a:rPr lang="en-IN" dirty="0"/>
                        <a:t>Clinical Bert</a:t>
                      </a:r>
                    </a:p>
                  </a:txBody>
                  <a:tcPr/>
                </a:tc>
                <a:tc>
                  <a:txBody>
                    <a:bodyPr/>
                    <a:lstStyle/>
                    <a:p>
                      <a:r>
                        <a:rPr lang="en-IN" dirty="0"/>
                        <a:t>BIOBERT</a:t>
                      </a:r>
                    </a:p>
                  </a:txBody>
                  <a:tcPr/>
                </a:tc>
                <a:tc>
                  <a:txBody>
                    <a:bodyPr/>
                    <a:lstStyle/>
                    <a:p>
                      <a:r>
                        <a:rPr lang="en-IN" dirty="0"/>
                        <a:t>MIMIC III </a:t>
                      </a:r>
                    </a:p>
                  </a:txBody>
                  <a:tcPr/>
                </a:tc>
                <a:tc>
                  <a:txBody>
                    <a:bodyPr/>
                    <a:lstStyle/>
                    <a:p>
                      <a:r>
                        <a:rPr lang="en-IN" dirty="0"/>
                        <a:t>436 MB</a:t>
                      </a:r>
                    </a:p>
                  </a:txBody>
                  <a:tcPr/>
                </a:tc>
                <a:tc>
                  <a:txBody>
                    <a:bodyPr/>
                    <a:lstStyle/>
                    <a:p>
                      <a:r>
                        <a:rPr lang="en-US" dirty="0"/>
                        <a:t> 76 sec</a:t>
                      </a:r>
                      <a:endParaRPr lang="en-IN" dirty="0"/>
                    </a:p>
                  </a:txBody>
                  <a:tcPr/>
                </a:tc>
                <a:extLst>
                  <a:ext uri="{0D108BD9-81ED-4DB2-BD59-A6C34878D82A}">
                    <a16:rowId xmlns:a16="http://schemas.microsoft.com/office/drawing/2014/main" val="3636456122"/>
                  </a:ext>
                </a:extLst>
              </a:tr>
              <a:tr h="440830">
                <a:tc>
                  <a:txBody>
                    <a:bodyPr/>
                    <a:lstStyle/>
                    <a:p>
                      <a:r>
                        <a:rPr lang="en-IN" dirty="0"/>
                        <a:t>PubMed Bert</a:t>
                      </a:r>
                    </a:p>
                  </a:txBody>
                  <a:tcPr/>
                </a:tc>
                <a:tc>
                  <a:txBody>
                    <a:bodyPr/>
                    <a:lstStyle/>
                    <a:p>
                      <a:r>
                        <a:rPr lang="en-IN" dirty="0"/>
                        <a:t>BERT</a:t>
                      </a:r>
                    </a:p>
                  </a:txBody>
                  <a:tcPr/>
                </a:tc>
                <a:tc>
                  <a:txBody>
                    <a:bodyPr/>
                    <a:lstStyle/>
                    <a:p>
                      <a:r>
                        <a:rPr lang="en-IN" dirty="0"/>
                        <a:t>PubMed</a:t>
                      </a:r>
                    </a:p>
                  </a:txBody>
                  <a:tcPr/>
                </a:tc>
                <a:tc>
                  <a:txBody>
                    <a:bodyPr/>
                    <a:lstStyle/>
                    <a:p>
                      <a:r>
                        <a:rPr lang="en-IN" dirty="0"/>
                        <a:t>440 MB</a:t>
                      </a:r>
                    </a:p>
                  </a:txBody>
                  <a:tcPr/>
                </a:tc>
                <a:tc>
                  <a:txBody>
                    <a:bodyPr/>
                    <a:lstStyle/>
                    <a:p>
                      <a:r>
                        <a:rPr lang="en-US" dirty="0"/>
                        <a:t>70.3 sec</a:t>
                      </a:r>
                      <a:endParaRPr lang="en-IN" dirty="0"/>
                    </a:p>
                  </a:txBody>
                  <a:tcPr/>
                </a:tc>
                <a:extLst>
                  <a:ext uri="{0D108BD9-81ED-4DB2-BD59-A6C34878D82A}">
                    <a16:rowId xmlns:a16="http://schemas.microsoft.com/office/drawing/2014/main" val="835401478"/>
                  </a:ext>
                </a:extLst>
              </a:tr>
              <a:tr h="538326">
                <a:tc>
                  <a:txBody>
                    <a:bodyPr/>
                    <a:lstStyle/>
                    <a:p>
                      <a:r>
                        <a:rPr lang="en-IN" dirty="0"/>
                        <a:t>BIO MISTRAL</a:t>
                      </a:r>
                    </a:p>
                  </a:txBody>
                  <a:tcPr/>
                </a:tc>
                <a:tc>
                  <a:txBody>
                    <a:bodyPr/>
                    <a:lstStyle/>
                    <a:p>
                      <a:r>
                        <a:rPr lang="en-IN" dirty="0"/>
                        <a:t>Mistral (LLM)</a:t>
                      </a:r>
                    </a:p>
                  </a:txBody>
                  <a:tcPr/>
                </a:tc>
                <a:tc>
                  <a:txBody>
                    <a:bodyPr/>
                    <a:lstStyle/>
                    <a:p>
                      <a:r>
                        <a:rPr lang="en-IN" dirty="0"/>
                        <a:t>PubMed Central</a:t>
                      </a:r>
                    </a:p>
                  </a:txBody>
                  <a:tcPr/>
                </a:tc>
                <a:tc>
                  <a:txBody>
                    <a:bodyPr/>
                    <a:lstStyle/>
                    <a:p>
                      <a:r>
                        <a:rPr lang="en-IN" dirty="0"/>
                        <a:t>4.68 GB (Quantized)</a:t>
                      </a:r>
                    </a:p>
                  </a:txBody>
                  <a:tcPr/>
                </a:tc>
                <a:tc>
                  <a:txBody>
                    <a:bodyPr/>
                    <a:lstStyle/>
                    <a:p>
                      <a:r>
                        <a:rPr lang="en-US" dirty="0"/>
                        <a:t>450 sec</a:t>
                      </a:r>
                      <a:endParaRPr lang="en-IN" dirty="0"/>
                    </a:p>
                  </a:txBody>
                  <a:tcPr/>
                </a:tc>
                <a:extLst>
                  <a:ext uri="{0D108BD9-81ED-4DB2-BD59-A6C34878D82A}">
                    <a16:rowId xmlns:a16="http://schemas.microsoft.com/office/drawing/2014/main" val="2461642132"/>
                  </a:ext>
                </a:extLst>
              </a:tr>
              <a:tr h="440830">
                <a:tc>
                  <a:txBody>
                    <a:bodyPr/>
                    <a:lstStyle/>
                    <a:p>
                      <a:r>
                        <a:rPr lang="en-IN" dirty="0"/>
                        <a:t>BIO GPT</a:t>
                      </a:r>
                    </a:p>
                  </a:txBody>
                  <a:tcPr/>
                </a:tc>
                <a:tc>
                  <a:txBody>
                    <a:bodyPr/>
                    <a:lstStyle/>
                    <a:p>
                      <a:r>
                        <a:rPr lang="en-IN" dirty="0"/>
                        <a:t>GPT (LLM)</a:t>
                      </a:r>
                    </a:p>
                  </a:txBody>
                  <a:tcPr/>
                </a:tc>
                <a:tc>
                  <a:txBody>
                    <a:bodyPr/>
                    <a:lstStyle/>
                    <a:p>
                      <a:r>
                        <a:rPr lang="en-IN" dirty="0"/>
                        <a:t>Pub Med Abstract</a:t>
                      </a:r>
                    </a:p>
                  </a:txBody>
                  <a:tcPr/>
                </a:tc>
                <a:tc>
                  <a:txBody>
                    <a:bodyPr/>
                    <a:lstStyle/>
                    <a:p>
                      <a:r>
                        <a:rPr lang="en-IN" dirty="0"/>
                        <a:t>1.56 GB</a:t>
                      </a:r>
                    </a:p>
                  </a:txBody>
                  <a:tcPr/>
                </a:tc>
                <a:tc>
                  <a:txBody>
                    <a:bodyPr/>
                    <a:lstStyle/>
                    <a:p>
                      <a:r>
                        <a:rPr lang="en-US" dirty="0"/>
                        <a:t>263 sec</a:t>
                      </a:r>
                      <a:endParaRPr lang="en-IN" dirty="0"/>
                    </a:p>
                  </a:txBody>
                  <a:tcPr/>
                </a:tc>
                <a:extLst>
                  <a:ext uri="{0D108BD9-81ED-4DB2-BD59-A6C34878D82A}">
                    <a16:rowId xmlns:a16="http://schemas.microsoft.com/office/drawing/2014/main" val="1994595083"/>
                  </a:ext>
                </a:extLst>
              </a:tr>
            </a:tbl>
          </a:graphicData>
        </a:graphic>
      </p:graphicFrame>
    </p:spTree>
    <p:extLst>
      <p:ext uri="{BB962C8B-B14F-4D97-AF65-F5344CB8AC3E}">
        <p14:creationId xmlns:p14="http://schemas.microsoft.com/office/powerpoint/2010/main" val="225137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1AFC-3DA5-A5B1-3FB7-6DEC7654742E}"/>
              </a:ext>
            </a:extLst>
          </p:cNvPr>
          <p:cNvSpPr>
            <a:spLocks noGrp="1"/>
          </p:cNvSpPr>
          <p:nvPr>
            <p:ph type="title"/>
          </p:nvPr>
        </p:nvSpPr>
        <p:spPr/>
        <p:txBody>
          <a:bodyPr/>
          <a:lstStyle/>
          <a:p>
            <a:r>
              <a:rPr lang="en-IN" sz="2800" b="1" dirty="0">
                <a:solidFill>
                  <a:schemeClr val="accent3">
                    <a:lumMod val="60000"/>
                    <a:lumOff val="40000"/>
                  </a:schemeClr>
                </a:solidFill>
                <a:latin typeface="Aptos" panose="020B0004020202020204" pitchFamily="34" charset="0"/>
              </a:rPr>
              <a:t>Use Case Recommendation</a:t>
            </a:r>
          </a:p>
        </p:txBody>
      </p:sp>
      <p:sp>
        <p:nvSpPr>
          <p:cNvPr id="8" name="Content Placeholder 2">
            <a:extLst>
              <a:ext uri="{FF2B5EF4-FFF2-40B4-BE49-F238E27FC236}">
                <a16:creationId xmlns:a16="http://schemas.microsoft.com/office/drawing/2014/main" id="{1984A0DF-BF39-0024-E6EF-183B13763E84}"/>
              </a:ext>
            </a:extLst>
          </p:cNvPr>
          <p:cNvSpPr>
            <a:spLocks noGrp="1"/>
          </p:cNvSpPr>
          <p:nvPr>
            <p:ph idx="1"/>
          </p:nvPr>
        </p:nvSpPr>
        <p:spPr>
          <a:xfrm>
            <a:off x="645130" y="1506071"/>
            <a:ext cx="8946541" cy="3567953"/>
          </a:xfrm>
        </p:spPr>
        <p:txBody>
          <a:bodyPr>
            <a:normAutofit fontScale="25000" lnSpcReduction="20000"/>
          </a:bodyPr>
          <a:lstStyle/>
          <a:p>
            <a:r>
              <a:rPr lang="en-IN" sz="7200" dirty="0">
                <a:latin typeface="Aptos" panose="020B0004020202020204" pitchFamily="34" charset="0"/>
              </a:rPr>
              <a:t>Pub Med Bert are performing best among all on this clinical notes based on similarity score  Other two are 1) BIO GPT and 2) Bio Clinical Bert giving decent performance sequentially.</a:t>
            </a:r>
          </a:p>
          <a:p>
            <a:endParaRPr lang="en-IN" sz="7200" dirty="0">
              <a:latin typeface="Aptos" panose="020B0004020202020204" pitchFamily="34" charset="0"/>
            </a:endParaRPr>
          </a:p>
          <a:p>
            <a:r>
              <a:rPr lang="en-IN" sz="7200" dirty="0">
                <a:latin typeface="Aptos" panose="020B0004020202020204" pitchFamily="34" charset="0"/>
              </a:rPr>
              <a:t>Pub Med Bert are having least  inference time 70.3 sec  following by Bio clinical Bert.</a:t>
            </a:r>
          </a:p>
          <a:p>
            <a:endParaRPr lang="en-IN" sz="7200" dirty="0">
              <a:latin typeface="Aptos" panose="020B0004020202020204" pitchFamily="34" charset="0"/>
            </a:endParaRPr>
          </a:p>
          <a:p>
            <a:r>
              <a:rPr lang="en-IN" sz="7200" dirty="0">
                <a:latin typeface="Aptos" panose="020B0004020202020204" pitchFamily="34" charset="0"/>
              </a:rPr>
              <a:t>BIO Mistral is not good option for this use case. One reason can be experimented  with quantized version because of size issue , which is worst performing  among all .</a:t>
            </a:r>
          </a:p>
          <a:p>
            <a:pPr marL="0" indent="0">
              <a:buNone/>
            </a:pPr>
            <a:endParaRPr lang="en-IN" sz="7200" dirty="0">
              <a:latin typeface="Aptos" panose="020B0004020202020204" pitchFamily="34" charset="0"/>
            </a:endParaRPr>
          </a:p>
          <a:p>
            <a:r>
              <a:rPr lang="en-IN" sz="7200" dirty="0">
                <a:latin typeface="Aptos" panose="020B0004020202020204" pitchFamily="34" charset="0"/>
              </a:rPr>
              <a:t>Fine tuned  BIO Clinical Bert on this dataset but not much improvement in accuracy as dataset is less , finetuning on more dataset might increase performance </a:t>
            </a:r>
          </a:p>
          <a:p>
            <a:endParaRPr lang="en-IN" sz="7200" dirty="0">
              <a:latin typeface="Aptos" panose="020B0004020202020204" pitchFamily="34" charset="0"/>
            </a:endParaRPr>
          </a:p>
          <a:p>
            <a:r>
              <a:rPr lang="en-IN" sz="7200" dirty="0">
                <a:latin typeface="Aptos" panose="020B0004020202020204" pitchFamily="34" charset="0"/>
              </a:rPr>
              <a:t>If accuracy is more important than latency and memory usage here , </a:t>
            </a:r>
            <a:r>
              <a:rPr lang="en-IN" sz="7200" b="1" dirty="0">
                <a:solidFill>
                  <a:srgbClr val="FFFF00"/>
                </a:solidFill>
                <a:latin typeface="Aptos" panose="020B0004020202020204" pitchFamily="34" charset="0"/>
              </a:rPr>
              <a:t>then top 2 model recommendation  would be : 1) Pub Med Bert 2) BIO GPT</a:t>
            </a:r>
          </a:p>
          <a:p>
            <a:endParaRPr lang="en-IN" sz="7200" dirty="0">
              <a:latin typeface="Aptos" panose="020B0004020202020204" pitchFamily="34" charset="0"/>
            </a:endParaRPr>
          </a:p>
          <a:p>
            <a:r>
              <a:rPr lang="en-IN" sz="7200" dirty="0">
                <a:latin typeface="Aptos" panose="020B0004020202020204" pitchFamily="34" charset="0"/>
              </a:rPr>
              <a:t>Embedding model can be evaluated further on downstream task like classification,  NER, QA to take a firm decision about choosing the most suitable model for particular use case . </a:t>
            </a:r>
          </a:p>
          <a:p>
            <a:endParaRPr lang="en-IN" dirty="0">
              <a:latin typeface="Aptos" panose="020B0004020202020204" pitchFamily="34" charset="0"/>
            </a:endParaRPr>
          </a:p>
          <a:p>
            <a:endParaRPr lang="en-IN" dirty="0">
              <a:latin typeface="Aptos" panose="020B0004020202020204" pitchFamily="34" charset="0"/>
            </a:endParaRPr>
          </a:p>
          <a:p>
            <a:pPr marL="0" indent="0">
              <a:buNone/>
            </a:pPr>
            <a:r>
              <a:rPr lang="en-IN" dirty="0">
                <a:latin typeface="Aptos" panose="020B0004020202020204" pitchFamily="34" charset="0"/>
              </a:rPr>
              <a:t>        </a:t>
            </a:r>
          </a:p>
          <a:p>
            <a:pPr marL="0" indent="0">
              <a:buNone/>
            </a:pPr>
            <a:endParaRPr lang="en-IN" dirty="0"/>
          </a:p>
          <a:p>
            <a:pPr marL="0" indent="0">
              <a:buNone/>
            </a:pPr>
            <a:endParaRPr lang="en-IN" dirty="0">
              <a:latin typeface="Aptos" panose="020B0004020202020204" pitchFamily="34" charset="0"/>
            </a:endParaRPr>
          </a:p>
        </p:txBody>
      </p:sp>
    </p:spTree>
    <p:extLst>
      <p:ext uri="{BB962C8B-B14F-4D97-AF65-F5344CB8AC3E}">
        <p14:creationId xmlns:p14="http://schemas.microsoft.com/office/powerpoint/2010/main" val="135739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3E4F-70DA-1AEC-494D-7A976146EF2B}"/>
              </a:ext>
            </a:extLst>
          </p:cNvPr>
          <p:cNvSpPr>
            <a:spLocks noGrp="1"/>
          </p:cNvSpPr>
          <p:nvPr>
            <p:ph type="title"/>
          </p:nvPr>
        </p:nvSpPr>
        <p:spPr>
          <a:xfrm>
            <a:off x="646111" y="452718"/>
            <a:ext cx="9404723" cy="614082"/>
          </a:xfrm>
        </p:spPr>
        <p:txBody>
          <a:bodyPr/>
          <a:lstStyle/>
          <a:p>
            <a:r>
              <a:rPr lang="en-IN" sz="2800" b="1" i="0" dirty="0">
                <a:solidFill>
                  <a:schemeClr val="accent3"/>
                </a:solidFill>
                <a:effectLst/>
                <a:latin typeface="Aptos" panose="020B0004020202020204" pitchFamily="34" charset="0"/>
              </a:rPr>
              <a:t>Introduction</a:t>
            </a:r>
            <a:endParaRPr lang="en-IN" sz="2800" dirty="0">
              <a:solidFill>
                <a:schemeClr val="accent3"/>
              </a:solidFill>
              <a:latin typeface="Aptos" panose="020B0004020202020204" pitchFamily="34" charset="0"/>
            </a:endParaRPr>
          </a:p>
        </p:txBody>
      </p:sp>
      <p:sp>
        <p:nvSpPr>
          <p:cNvPr id="3" name="Content Placeholder 2">
            <a:extLst>
              <a:ext uri="{FF2B5EF4-FFF2-40B4-BE49-F238E27FC236}">
                <a16:creationId xmlns:a16="http://schemas.microsoft.com/office/drawing/2014/main" id="{42D91D48-5F51-8826-39CA-53B9E6BBEB6F}"/>
              </a:ext>
            </a:extLst>
          </p:cNvPr>
          <p:cNvSpPr>
            <a:spLocks noGrp="1"/>
          </p:cNvSpPr>
          <p:nvPr>
            <p:ph idx="1"/>
          </p:nvPr>
        </p:nvSpPr>
        <p:spPr>
          <a:xfrm>
            <a:off x="645130" y="1331259"/>
            <a:ext cx="8946541" cy="4195481"/>
          </a:xfrm>
        </p:spPr>
        <p:txBody>
          <a:bodyPr/>
          <a:lstStyle/>
          <a:p>
            <a:r>
              <a:rPr lang="en-IN" dirty="0">
                <a:latin typeface="Aptos" panose="020B0004020202020204" pitchFamily="34" charset="0"/>
              </a:rPr>
              <a:t>Importance of clinical Text Embedding :</a:t>
            </a:r>
          </a:p>
          <a:p>
            <a:pPr marL="0" indent="0">
              <a:buNone/>
            </a:pPr>
            <a:br>
              <a:rPr lang="en-US" dirty="0"/>
            </a:br>
            <a:r>
              <a:rPr lang="en-US" sz="1600" b="0" i="0" dirty="0">
                <a:solidFill>
                  <a:srgbClr val="ECECEC"/>
                </a:solidFill>
                <a:effectLst/>
                <a:latin typeface="Aptos" panose="020B0004020202020204" pitchFamily="34" charset="0"/>
              </a:rPr>
              <a:t>Clinical text embeddings play a crucial role in healthcare by transforming unstructured clinical text data into numerical representations, enabling advanced analysis and interpretation through machine learning and deep learning techniques. These embeddings capture complex semantic relationships and domain-specific knowledge, facilitating tasks such as clinical decision support, information retrieval, and medical knowledge discovery.</a:t>
            </a:r>
          </a:p>
          <a:p>
            <a:endParaRPr lang="en-US" sz="1600" b="0" i="0" dirty="0">
              <a:solidFill>
                <a:srgbClr val="ECECEC"/>
              </a:solidFill>
              <a:effectLst/>
              <a:latin typeface="Söhne"/>
            </a:endParaRPr>
          </a:p>
          <a:p>
            <a:r>
              <a:rPr lang="en-IN" dirty="0">
                <a:latin typeface="Aptos" panose="020B0004020202020204" pitchFamily="34" charset="0"/>
              </a:rPr>
              <a:t>Purpose</a:t>
            </a:r>
            <a:r>
              <a:rPr lang="en-IN" dirty="0"/>
              <a:t> :</a:t>
            </a:r>
          </a:p>
          <a:p>
            <a:pPr marL="0" indent="0">
              <a:buNone/>
            </a:pPr>
            <a:r>
              <a:rPr lang="en-IN" sz="1600" dirty="0">
                <a:latin typeface="Aptos" panose="020B0004020202020204" pitchFamily="34" charset="0"/>
              </a:rPr>
              <a:t>This is assignment round  for Senior data scientist position at HOLMUSK</a:t>
            </a:r>
          </a:p>
          <a:p>
            <a:endParaRPr lang="en-IN" sz="1600" dirty="0"/>
          </a:p>
        </p:txBody>
      </p:sp>
    </p:spTree>
    <p:extLst>
      <p:ext uri="{BB962C8B-B14F-4D97-AF65-F5344CB8AC3E}">
        <p14:creationId xmlns:p14="http://schemas.microsoft.com/office/powerpoint/2010/main" val="326903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2A25-9E39-8773-5985-61D79F637774}"/>
              </a:ext>
            </a:extLst>
          </p:cNvPr>
          <p:cNvSpPr>
            <a:spLocks noGrp="1"/>
          </p:cNvSpPr>
          <p:nvPr>
            <p:ph type="title"/>
          </p:nvPr>
        </p:nvSpPr>
        <p:spPr>
          <a:xfrm>
            <a:off x="646111" y="452718"/>
            <a:ext cx="9404723" cy="829235"/>
          </a:xfrm>
        </p:spPr>
        <p:txBody>
          <a:bodyPr/>
          <a:lstStyle/>
          <a:p>
            <a:r>
              <a:rPr lang="en-IN" sz="2800" b="1" dirty="0">
                <a:solidFill>
                  <a:schemeClr val="accent3"/>
                </a:solidFill>
                <a:latin typeface="Aptos" panose="020B0004020202020204" pitchFamily="34" charset="0"/>
              </a:rPr>
              <a:t>Word Embeddings Background</a:t>
            </a:r>
          </a:p>
        </p:txBody>
      </p:sp>
      <p:sp>
        <p:nvSpPr>
          <p:cNvPr id="3" name="Content Placeholder 2">
            <a:extLst>
              <a:ext uri="{FF2B5EF4-FFF2-40B4-BE49-F238E27FC236}">
                <a16:creationId xmlns:a16="http://schemas.microsoft.com/office/drawing/2014/main" id="{00B4ABDC-2D6F-D4F4-95CB-2FFEAB350904}"/>
              </a:ext>
            </a:extLst>
          </p:cNvPr>
          <p:cNvSpPr>
            <a:spLocks noGrp="1"/>
          </p:cNvSpPr>
          <p:nvPr>
            <p:ph idx="1"/>
          </p:nvPr>
        </p:nvSpPr>
        <p:spPr>
          <a:xfrm>
            <a:off x="646111" y="1223681"/>
            <a:ext cx="11456241" cy="1559860"/>
          </a:xfrm>
        </p:spPr>
        <p:txBody>
          <a:bodyPr>
            <a:noAutofit/>
          </a:bodyPr>
          <a:lstStyle/>
          <a:p>
            <a:pPr marL="0" indent="0">
              <a:buNone/>
            </a:pPr>
            <a:r>
              <a:rPr lang="en-US" sz="1600" b="0" i="0" dirty="0">
                <a:solidFill>
                  <a:srgbClr val="ECECEC"/>
                </a:solidFill>
                <a:effectLst/>
                <a:latin typeface="Aptos" panose="020B0004020202020204" pitchFamily="34" charset="0"/>
              </a:rPr>
              <a:t>Word embeddings are numerical representations of words that capture semantic relationships and contextual information, enabling machines to understand and process human language more effectively. Various techniques, are used word embeddings by mapping words to high-dimensional vectors based on their patterns, global word similarities, or sub word information. These embeddings are fundamental to natural language processing tasks, including sentiment analysis, machine translation, and document classification, facilitating more accurate and efficient language understanding by machine learning models.</a:t>
            </a:r>
            <a:endParaRPr lang="en-IN" sz="1600" dirty="0">
              <a:latin typeface="Aptos" panose="020B0004020202020204" pitchFamily="34" charset="0"/>
            </a:endParaRPr>
          </a:p>
        </p:txBody>
      </p:sp>
      <p:pic>
        <p:nvPicPr>
          <p:cNvPr id="5" name="Picture 4">
            <a:extLst>
              <a:ext uri="{FF2B5EF4-FFF2-40B4-BE49-F238E27FC236}">
                <a16:creationId xmlns:a16="http://schemas.microsoft.com/office/drawing/2014/main" id="{D2F83BCD-2C4B-8E5D-A6B8-0978F68C8E17}"/>
              </a:ext>
            </a:extLst>
          </p:cNvPr>
          <p:cNvPicPr>
            <a:picLocks noChangeAspect="1"/>
          </p:cNvPicPr>
          <p:nvPr/>
        </p:nvPicPr>
        <p:blipFill>
          <a:blip r:embed="rId2"/>
          <a:stretch>
            <a:fillRect/>
          </a:stretch>
        </p:blipFill>
        <p:spPr>
          <a:xfrm>
            <a:off x="824752" y="2783540"/>
            <a:ext cx="9619129" cy="3823447"/>
          </a:xfrm>
          <a:prstGeom prst="rect">
            <a:avLst/>
          </a:prstGeom>
        </p:spPr>
      </p:pic>
    </p:spTree>
    <p:extLst>
      <p:ext uri="{BB962C8B-B14F-4D97-AF65-F5344CB8AC3E}">
        <p14:creationId xmlns:p14="http://schemas.microsoft.com/office/powerpoint/2010/main" val="27924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3A9C-9942-7EC0-5EA0-8F89055DB451}"/>
              </a:ext>
            </a:extLst>
          </p:cNvPr>
          <p:cNvSpPr>
            <a:spLocks noGrp="1"/>
          </p:cNvSpPr>
          <p:nvPr>
            <p:ph type="title"/>
          </p:nvPr>
        </p:nvSpPr>
        <p:spPr>
          <a:xfrm>
            <a:off x="646111" y="452718"/>
            <a:ext cx="9404723" cy="703729"/>
          </a:xfrm>
        </p:spPr>
        <p:txBody>
          <a:bodyPr/>
          <a:lstStyle/>
          <a:p>
            <a:r>
              <a:rPr lang="en-IN" sz="2800" b="1" dirty="0">
                <a:solidFill>
                  <a:schemeClr val="accent3"/>
                </a:solidFill>
                <a:latin typeface="Aptos" panose="020B0004020202020204" pitchFamily="34" charset="0"/>
              </a:rPr>
              <a:t>Methodology Used</a:t>
            </a:r>
          </a:p>
        </p:txBody>
      </p:sp>
      <p:sp>
        <p:nvSpPr>
          <p:cNvPr id="3" name="Content Placeholder 2">
            <a:extLst>
              <a:ext uri="{FF2B5EF4-FFF2-40B4-BE49-F238E27FC236}">
                <a16:creationId xmlns:a16="http://schemas.microsoft.com/office/drawing/2014/main" id="{1DC9C80C-EA12-83D8-8BE9-07E0BE5FD4A3}"/>
              </a:ext>
            </a:extLst>
          </p:cNvPr>
          <p:cNvSpPr>
            <a:spLocks noGrp="1"/>
          </p:cNvSpPr>
          <p:nvPr>
            <p:ph idx="1"/>
          </p:nvPr>
        </p:nvSpPr>
        <p:spPr>
          <a:xfrm>
            <a:off x="645130" y="1506071"/>
            <a:ext cx="8946541" cy="4195481"/>
          </a:xfrm>
        </p:spPr>
        <p:txBody>
          <a:bodyPr>
            <a:normAutofit lnSpcReduction="10000"/>
          </a:bodyPr>
          <a:lstStyle/>
          <a:p>
            <a:r>
              <a:rPr lang="en-IN" dirty="0">
                <a:latin typeface="Aptos" panose="020B0004020202020204" pitchFamily="34" charset="0"/>
              </a:rPr>
              <a:t>Medical domain word embedding model used to generate vector from text instead of general embedding model.   Reason :  </a:t>
            </a:r>
            <a:r>
              <a:rPr lang="en-US" dirty="0">
                <a:solidFill>
                  <a:srgbClr val="ECECEC"/>
                </a:solidFill>
                <a:latin typeface="Aptos" panose="020B0004020202020204" pitchFamily="34" charset="0"/>
              </a:rPr>
              <a:t>m</a:t>
            </a:r>
            <a:r>
              <a:rPr lang="en-US" b="0" i="0" dirty="0">
                <a:solidFill>
                  <a:srgbClr val="ECECEC"/>
                </a:solidFill>
                <a:effectLst/>
                <a:latin typeface="Aptos" panose="020B0004020202020204" pitchFamily="34" charset="0"/>
              </a:rPr>
              <a:t>edical domain word embeddings are better suited for healthcare tasks due to their ability to capture domain-specific semantics and contextual nuances</a:t>
            </a:r>
          </a:p>
          <a:p>
            <a:pPr marL="0" indent="0">
              <a:buNone/>
            </a:pPr>
            <a:endParaRPr lang="en-IN" dirty="0">
              <a:latin typeface="Aptos" panose="020B0004020202020204" pitchFamily="34" charset="0"/>
            </a:endParaRPr>
          </a:p>
          <a:p>
            <a:r>
              <a:rPr lang="en-IN" dirty="0">
                <a:latin typeface="Aptos" panose="020B0004020202020204" pitchFamily="34" charset="0"/>
              </a:rPr>
              <a:t>Used Multiple Pre-trained model for this task, fine-tuned one of model to see performance improvement </a:t>
            </a:r>
          </a:p>
          <a:p>
            <a:pPr marL="0" indent="0">
              <a:buNone/>
            </a:pPr>
            <a:endParaRPr lang="en-IN" dirty="0"/>
          </a:p>
          <a:p>
            <a:r>
              <a:rPr lang="en-IN" dirty="0">
                <a:latin typeface="Aptos" panose="020B0004020202020204" pitchFamily="34" charset="0"/>
              </a:rPr>
              <a:t>Model Used : 1) BIOClinicalBert  2) PubMedBert  3) BIOGPT 4) BIOMISTRAL</a:t>
            </a:r>
          </a:p>
          <a:p>
            <a:pPr marL="0" indent="0">
              <a:buNone/>
            </a:pPr>
            <a:endParaRPr lang="en-IN" dirty="0">
              <a:latin typeface="Aptos" panose="020B0004020202020204" pitchFamily="34" charset="0"/>
            </a:endParaRPr>
          </a:p>
          <a:p>
            <a:r>
              <a:rPr lang="en-IN" dirty="0">
                <a:latin typeface="Aptos" panose="020B0004020202020204" pitchFamily="34" charset="0"/>
              </a:rPr>
              <a:t>Used Similarity measure  (cosine similarity ) to compare various  embedding output</a:t>
            </a:r>
          </a:p>
          <a:p>
            <a:pPr marL="0" indent="0">
              <a:buNone/>
            </a:pPr>
            <a:endParaRPr lang="en-IN" dirty="0"/>
          </a:p>
        </p:txBody>
      </p:sp>
    </p:spTree>
    <p:extLst>
      <p:ext uri="{BB962C8B-B14F-4D97-AF65-F5344CB8AC3E}">
        <p14:creationId xmlns:p14="http://schemas.microsoft.com/office/powerpoint/2010/main" val="1782479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5969-268C-1CAE-C60D-5837A2E30B13}"/>
              </a:ext>
            </a:extLst>
          </p:cNvPr>
          <p:cNvSpPr>
            <a:spLocks noGrp="1"/>
          </p:cNvSpPr>
          <p:nvPr>
            <p:ph type="title"/>
          </p:nvPr>
        </p:nvSpPr>
        <p:spPr>
          <a:xfrm>
            <a:off x="269593" y="228825"/>
            <a:ext cx="9404723" cy="1400530"/>
          </a:xfrm>
        </p:spPr>
        <p:txBody>
          <a:bodyPr/>
          <a:lstStyle/>
          <a:p>
            <a:r>
              <a:rPr lang="en-IN" sz="2800" b="1" dirty="0">
                <a:solidFill>
                  <a:schemeClr val="accent3"/>
                </a:solidFill>
                <a:latin typeface="Aptos" panose="020B0004020202020204" pitchFamily="34" charset="0"/>
              </a:rPr>
              <a:t>Approach &amp; Script details:</a:t>
            </a:r>
          </a:p>
        </p:txBody>
      </p:sp>
      <p:sp>
        <p:nvSpPr>
          <p:cNvPr id="12" name="TextBox 11">
            <a:extLst>
              <a:ext uri="{FF2B5EF4-FFF2-40B4-BE49-F238E27FC236}">
                <a16:creationId xmlns:a16="http://schemas.microsoft.com/office/drawing/2014/main" id="{63684D52-4265-2186-C0D3-F6B8B47CFF3B}"/>
              </a:ext>
            </a:extLst>
          </p:cNvPr>
          <p:cNvSpPr txBox="1"/>
          <p:nvPr/>
        </p:nvSpPr>
        <p:spPr>
          <a:xfrm>
            <a:off x="0" y="4205469"/>
            <a:ext cx="12192000" cy="861774"/>
          </a:xfrm>
          <a:prstGeom prst="rect">
            <a:avLst/>
          </a:prstGeom>
          <a:noFill/>
        </p:spPr>
        <p:txBody>
          <a:bodyPr wrap="square">
            <a:spAutoFit/>
          </a:bodyPr>
          <a:lstStyle/>
          <a:p>
            <a:r>
              <a:rPr lang="en-IN" b="1" dirty="0">
                <a:latin typeface="Aptos" panose="020B0004020202020204" pitchFamily="34" charset="0"/>
              </a:rPr>
              <a:t>ClinicalBert.py  </a:t>
            </a:r>
            <a:r>
              <a:rPr lang="en-IN" sz="1600" dirty="0">
                <a:latin typeface="Aptos" panose="020B0004020202020204" pitchFamily="34" charset="0"/>
              </a:rPr>
              <a:t>-&gt; This consist pretrained </a:t>
            </a:r>
            <a:r>
              <a:rPr lang="en-IN" sz="1600" b="1" dirty="0" err="1">
                <a:solidFill>
                  <a:srgbClr val="FFFF00"/>
                </a:solidFill>
                <a:latin typeface="Aptos" panose="020B0004020202020204" pitchFamily="34" charset="0"/>
              </a:rPr>
              <a:t>BIO_CLinicalBERT</a:t>
            </a:r>
            <a:r>
              <a:rPr lang="en-IN" sz="1600" b="1" dirty="0">
                <a:solidFill>
                  <a:srgbClr val="FFFF00"/>
                </a:solidFill>
                <a:latin typeface="Aptos" panose="020B0004020202020204" pitchFamily="34" charset="0"/>
              </a:rPr>
              <a:t> model </a:t>
            </a:r>
            <a:r>
              <a:rPr lang="en-IN" sz="1600" dirty="0">
                <a:latin typeface="Aptos" panose="020B0004020202020204" pitchFamily="34" charset="0"/>
              </a:rPr>
              <a:t>, downloaded  from hugging face . This is used to generate embedding from clinical notes , and used cosine similarity measure to compare embedding of two sentences from note and medical concept file , also used T-SNE for word embedding visualisation.</a:t>
            </a:r>
          </a:p>
        </p:txBody>
      </p:sp>
      <p:sp>
        <p:nvSpPr>
          <p:cNvPr id="13" name="TextBox 12">
            <a:extLst>
              <a:ext uri="{FF2B5EF4-FFF2-40B4-BE49-F238E27FC236}">
                <a16:creationId xmlns:a16="http://schemas.microsoft.com/office/drawing/2014/main" id="{09BC5571-975E-1534-9F59-48BDA4E7496C}"/>
              </a:ext>
            </a:extLst>
          </p:cNvPr>
          <p:cNvSpPr txBox="1"/>
          <p:nvPr/>
        </p:nvSpPr>
        <p:spPr>
          <a:xfrm>
            <a:off x="0" y="1250501"/>
            <a:ext cx="12192000" cy="615553"/>
          </a:xfrm>
          <a:prstGeom prst="rect">
            <a:avLst/>
          </a:prstGeom>
          <a:noFill/>
        </p:spPr>
        <p:txBody>
          <a:bodyPr wrap="square">
            <a:spAutoFit/>
          </a:bodyPr>
          <a:lstStyle/>
          <a:p>
            <a:r>
              <a:rPr lang="en-IN" b="1" dirty="0"/>
              <a:t>BIOGPT.py  </a:t>
            </a:r>
            <a:r>
              <a:rPr lang="en-IN" sz="1600" dirty="0"/>
              <a:t>-&gt; </a:t>
            </a:r>
            <a:r>
              <a:rPr lang="en-IN" sz="1600" dirty="0">
                <a:latin typeface="Aptos" panose="020B0004020202020204" pitchFamily="34" charset="0"/>
              </a:rPr>
              <a:t>This consist pretrained </a:t>
            </a:r>
            <a:r>
              <a:rPr lang="en-IN" sz="1600" b="1" dirty="0">
                <a:solidFill>
                  <a:srgbClr val="FFFF00"/>
                </a:solidFill>
                <a:latin typeface="Aptos" panose="020B0004020202020204" pitchFamily="34" charset="0"/>
              </a:rPr>
              <a:t>BIOGPT model </a:t>
            </a:r>
            <a:r>
              <a:rPr lang="en-IN" sz="1600" dirty="0">
                <a:latin typeface="Aptos" panose="020B0004020202020204" pitchFamily="34" charset="0"/>
              </a:rPr>
              <a:t>, downloaded  from hugging face . This is used to generate embedding from clinical notes , and used cosine similarity measure to compare embedding of two sentences from note and medical concept file</a:t>
            </a:r>
          </a:p>
        </p:txBody>
      </p:sp>
      <p:sp>
        <p:nvSpPr>
          <p:cNvPr id="14" name="TextBox 13">
            <a:extLst>
              <a:ext uri="{FF2B5EF4-FFF2-40B4-BE49-F238E27FC236}">
                <a16:creationId xmlns:a16="http://schemas.microsoft.com/office/drawing/2014/main" id="{EBE917A5-A137-2EDC-5DA2-814A0F70F2BE}"/>
              </a:ext>
            </a:extLst>
          </p:cNvPr>
          <p:cNvSpPr txBox="1"/>
          <p:nvPr/>
        </p:nvSpPr>
        <p:spPr>
          <a:xfrm>
            <a:off x="0" y="5428846"/>
            <a:ext cx="12192000" cy="1107996"/>
          </a:xfrm>
          <a:prstGeom prst="rect">
            <a:avLst/>
          </a:prstGeom>
          <a:noFill/>
        </p:spPr>
        <p:txBody>
          <a:bodyPr wrap="square">
            <a:spAutoFit/>
          </a:bodyPr>
          <a:lstStyle/>
          <a:p>
            <a:r>
              <a:rPr lang="en-IN" b="1" dirty="0">
                <a:latin typeface="Aptos" panose="020B0004020202020204" pitchFamily="34" charset="0"/>
              </a:rPr>
              <a:t>PubmedBert.py  </a:t>
            </a:r>
            <a:r>
              <a:rPr lang="en-IN" sz="1600" dirty="0">
                <a:latin typeface="Aptos" panose="020B0004020202020204" pitchFamily="34" charset="0"/>
              </a:rPr>
              <a:t>-&gt; This consist pretrained </a:t>
            </a:r>
            <a:r>
              <a:rPr kumimoji="0" lang="en-US" altLang="en-US" sz="1600" b="0" i="0" u="none" strike="noStrike" cap="none" normalizeH="0" baseline="0" dirty="0" err="1">
                <a:ln>
                  <a:noFill/>
                </a:ln>
                <a:solidFill>
                  <a:srgbClr val="FFFF00"/>
                </a:solidFill>
                <a:effectLst/>
                <a:latin typeface="Aptos" panose="020B0004020202020204" pitchFamily="34" charset="0"/>
              </a:rPr>
              <a:t>BiomedNLP</a:t>
            </a:r>
            <a:r>
              <a:rPr kumimoji="0" lang="en-US" altLang="en-US" sz="1600" b="0" i="0" u="none" strike="noStrike" cap="none" normalizeH="0" baseline="0" dirty="0">
                <a:ln>
                  <a:noFill/>
                </a:ln>
                <a:solidFill>
                  <a:srgbClr val="FFFF00"/>
                </a:solidFill>
                <a:effectLst/>
                <a:latin typeface="Aptos" panose="020B0004020202020204" pitchFamily="34" charset="0"/>
              </a:rPr>
              <a:t>-</a:t>
            </a:r>
            <a:r>
              <a:rPr kumimoji="0" lang="en-US" altLang="en-US" sz="1600" b="0" i="0" u="none" strike="noStrike" cap="none" normalizeH="0" baseline="0" dirty="0" err="1">
                <a:ln>
                  <a:noFill/>
                </a:ln>
                <a:solidFill>
                  <a:srgbClr val="FFFF00"/>
                </a:solidFill>
                <a:effectLst/>
                <a:latin typeface="Aptos" panose="020B0004020202020204" pitchFamily="34" charset="0"/>
              </a:rPr>
              <a:t>PubMedBERT</a:t>
            </a:r>
            <a:r>
              <a:rPr kumimoji="0" lang="en-US" altLang="en-US" sz="1600" b="0" i="0" u="none" strike="noStrike" cap="none" normalizeH="0" baseline="0" dirty="0">
                <a:ln>
                  <a:noFill/>
                </a:ln>
                <a:solidFill>
                  <a:srgbClr val="FFFF00"/>
                </a:solidFill>
                <a:effectLst/>
                <a:latin typeface="Aptos" panose="020B0004020202020204" pitchFamily="34" charset="0"/>
              </a:rPr>
              <a:t>-base-uncased-abstract-</a:t>
            </a:r>
            <a:r>
              <a:rPr kumimoji="0" lang="en-US" altLang="en-US" sz="1600" b="0" i="0" u="none" strike="noStrike" cap="none" normalizeH="0" baseline="0" dirty="0" err="1">
                <a:ln>
                  <a:noFill/>
                </a:ln>
                <a:solidFill>
                  <a:srgbClr val="FFFF00"/>
                </a:solidFill>
                <a:effectLst/>
                <a:latin typeface="Aptos" panose="020B0004020202020204" pitchFamily="34" charset="0"/>
              </a:rPr>
              <a:t>fulltext</a:t>
            </a:r>
            <a:endParaRPr kumimoji="0" lang="en-US" altLang="en-US" sz="1600" b="0" i="0" u="none" strike="noStrike" cap="none" normalizeH="0" baseline="0" dirty="0">
              <a:ln>
                <a:noFill/>
              </a:ln>
              <a:solidFill>
                <a:srgbClr val="FFFF00"/>
              </a:solidFill>
              <a:effectLst/>
              <a:latin typeface="Aptos" panose="020B0004020202020204" pitchFamily="34" charset="0"/>
            </a:endParaRPr>
          </a:p>
          <a:p>
            <a:r>
              <a:rPr lang="en-IN" sz="1600" dirty="0">
                <a:latin typeface="Aptos" panose="020B0004020202020204" pitchFamily="34" charset="0"/>
              </a:rPr>
              <a:t>model , downloaded  from hugging face . This is used to generate embedding from clinical notes , and used cosine similarity measure to compare embedding of two sentences from note and medical concept file ,also used T-SNE for word embedding visualisation.</a:t>
            </a:r>
          </a:p>
          <a:p>
            <a:endParaRPr lang="en-IN" sz="1600" dirty="0">
              <a:latin typeface="Aptos" panose="020B0004020202020204" pitchFamily="34" charset="0"/>
            </a:endParaRPr>
          </a:p>
        </p:txBody>
      </p:sp>
      <p:sp>
        <p:nvSpPr>
          <p:cNvPr id="16" name="TextBox 15">
            <a:extLst>
              <a:ext uri="{FF2B5EF4-FFF2-40B4-BE49-F238E27FC236}">
                <a16:creationId xmlns:a16="http://schemas.microsoft.com/office/drawing/2014/main" id="{5846BB74-2E29-F78D-5B40-332F4A58B08A}"/>
              </a:ext>
            </a:extLst>
          </p:cNvPr>
          <p:cNvSpPr txBox="1"/>
          <p:nvPr/>
        </p:nvSpPr>
        <p:spPr>
          <a:xfrm>
            <a:off x="0" y="3272675"/>
            <a:ext cx="12192000" cy="615553"/>
          </a:xfrm>
          <a:prstGeom prst="rect">
            <a:avLst/>
          </a:prstGeom>
          <a:noFill/>
        </p:spPr>
        <p:txBody>
          <a:bodyPr wrap="square">
            <a:spAutoFit/>
          </a:bodyPr>
          <a:lstStyle/>
          <a:p>
            <a:r>
              <a:rPr lang="en-IN" b="1" dirty="0">
                <a:latin typeface="Aptos" panose="020B0004020202020204" pitchFamily="34" charset="0"/>
              </a:rPr>
              <a:t>BIO_MISTRAL.py  </a:t>
            </a:r>
            <a:r>
              <a:rPr lang="en-IN" sz="1600" dirty="0">
                <a:latin typeface="Aptos" panose="020B0004020202020204" pitchFamily="34" charset="0"/>
              </a:rPr>
              <a:t>-&gt; This consist pretrained </a:t>
            </a:r>
            <a:r>
              <a:rPr lang="en-IN" sz="1600" b="1" dirty="0">
                <a:solidFill>
                  <a:srgbClr val="FFFF00"/>
                </a:solidFill>
                <a:latin typeface="Aptos" panose="020B0004020202020204" pitchFamily="34" charset="0"/>
              </a:rPr>
              <a:t>BIOMISTRAL </a:t>
            </a:r>
            <a:r>
              <a:rPr lang="en-IN" sz="1600" dirty="0">
                <a:latin typeface="Aptos" panose="020B0004020202020204" pitchFamily="34" charset="0"/>
              </a:rPr>
              <a:t>pretrained model, this model size was around </a:t>
            </a:r>
            <a:r>
              <a:rPr lang="en-IN" sz="1600" dirty="0">
                <a:solidFill>
                  <a:srgbClr val="FFFF00"/>
                </a:solidFill>
                <a:latin typeface="Aptos" panose="020B0004020202020204" pitchFamily="34" charset="0"/>
              </a:rPr>
              <a:t>15 GB </a:t>
            </a:r>
            <a:r>
              <a:rPr lang="en-IN" sz="1600" dirty="0">
                <a:latin typeface="Aptos" panose="020B0004020202020204" pitchFamily="34" charset="0"/>
              </a:rPr>
              <a:t>, so used </a:t>
            </a:r>
            <a:r>
              <a:rPr lang="en-IN" sz="1600" b="1" dirty="0" err="1">
                <a:solidFill>
                  <a:srgbClr val="FFFF00"/>
                </a:solidFill>
                <a:latin typeface="Aptos" panose="020B0004020202020204" pitchFamily="34" charset="0"/>
              </a:rPr>
              <a:t>qunatized</a:t>
            </a:r>
            <a:r>
              <a:rPr lang="en-IN" sz="1600" b="1" dirty="0">
                <a:solidFill>
                  <a:srgbClr val="FFFF00"/>
                </a:solidFill>
                <a:latin typeface="Aptos" panose="020B0004020202020204" pitchFamily="34" charset="0"/>
              </a:rPr>
              <a:t>  version </a:t>
            </a:r>
            <a:r>
              <a:rPr lang="en-IN" sz="1600" dirty="0">
                <a:latin typeface="Aptos" panose="020B0004020202020204" pitchFamily="34" charset="0"/>
              </a:rPr>
              <a:t>which is  </a:t>
            </a:r>
            <a:r>
              <a:rPr lang="en-IN" sz="1600" dirty="0" err="1">
                <a:latin typeface="Aptos" panose="020B0004020202020204" pitchFamily="34" charset="0"/>
              </a:rPr>
              <a:t>apprx</a:t>
            </a:r>
            <a:r>
              <a:rPr lang="en-IN" sz="1600" dirty="0">
                <a:latin typeface="Aptos" panose="020B0004020202020204" pitchFamily="34" charset="0"/>
              </a:rPr>
              <a:t> </a:t>
            </a:r>
            <a:r>
              <a:rPr lang="en-IN" sz="1600" b="1" dirty="0">
                <a:solidFill>
                  <a:srgbClr val="FFFF00"/>
                </a:solidFill>
                <a:latin typeface="Aptos" panose="020B0004020202020204" pitchFamily="34" charset="0"/>
              </a:rPr>
              <a:t>4 GB</a:t>
            </a:r>
            <a:r>
              <a:rPr lang="en-IN" sz="1600" dirty="0">
                <a:latin typeface="Aptos" panose="020B0004020202020204" pitchFamily="34" charset="0"/>
              </a:rPr>
              <a:t> , but it required </a:t>
            </a:r>
            <a:r>
              <a:rPr lang="en-IN" sz="1600" dirty="0" err="1">
                <a:latin typeface="Aptos" panose="020B0004020202020204" pitchFamily="34" charset="0"/>
              </a:rPr>
              <a:t>gpu</a:t>
            </a:r>
            <a:r>
              <a:rPr lang="en-IN" sz="1600" dirty="0">
                <a:latin typeface="Aptos" panose="020B0004020202020204" pitchFamily="34" charset="0"/>
              </a:rPr>
              <a:t> to run , hence run this model on </a:t>
            </a:r>
            <a:r>
              <a:rPr lang="en-IN" sz="1600" b="1" dirty="0">
                <a:solidFill>
                  <a:srgbClr val="FFFF00"/>
                </a:solidFill>
                <a:latin typeface="Aptos" panose="020B0004020202020204" pitchFamily="34" charset="0"/>
              </a:rPr>
              <a:t>collab </a:t>
            </a:r>
            <a:r>
              <a:rPr lang="en-IN" sz="1600" dirty="0">
                <a:latin typeface="Aptos" panose="020B0004020202020204" pitchFamily="34" charset="0"/>
              </a:rPr>
              <a:t>for </a:t>
            </a:r>
            <a:r>
              <a:rPr lang="en-IN" sz="1600" dirty="0" err="1">
                <a:latin typeface="Aptos" panose="020B0004020202020204" pitchFamily="34" charset="0"/>
              </a:rPr>
              <a:t>gpu</a:t>
            </a:r>
            <a:r>
              <a:rPr lang="en-IN" sz="1600" dirty="0">
                <a:latin typeface="Aptos" panose="020B0004020202020204" pitchFamily="34" charset="0"/>
              </a:rPr>
              <a:t> support </a:t>
            </a:r>
          </a:p>
        </p:txBody>
      </p:sp>
      <p:sp>
        <p:nvSpPr>
          <p:cNvPr id="17" name="TextBox 16">
            <a:extLst>
              <a:ext uri="{FF2B5EF4-FFF2-40B4-BE49-F238E27FC236}">
                <a16:creationId xmlns:a16="http://schemas.microsoft.com/office/drawing/2014/main" id="{9E79ED91-D5E1-9E1C-3613-034D08B8AEC5}"/>
              </a:ext>
            </a:extLst>
          </p:cNvPr>
          <p:cNvSpPr txBox="1"/>
          <p:nvPr/>
        </p:nvSpPr>
        <p:spPr>
          <a:xfrm>
            <a:off x="0" y="2339881"/>
            <a:ext cx="12192000" cy="615553"/>
          </a:xfrm>
          <a:prstGeom prst="rect">
            <a:avLst/>
          </a:prstGeom>
          <a:noFill/>
        </p:spPr>
        <p:txBody>
          <a:bodyPr wrap="square">
            <a:spAutoFit/>
          </a:bodyPr>
          <a:lstStyle/>
          <a:p>
            <a:r>
              <a:rPr lang="en-IN" b="1" dirty="0"/>
              <a:t>FineTuning_clinicalBert.py  </a:t>
            </a:r>
            <a:r>
              <a:rPr lang="en-IN" sz="1600" dirty="0"/>
              <a:t>-&gt; </a:t>
            </a:r>
            <a:r>
              <a:rPr lang="en-IN" sz="1600" dirty="0">
                <a:latin typeface="Aptos" panose="020B0004020202020204" pitchFamily="34" charset="0"/>
              </a:rPr>
              <a:t>This consist pretrained </a:t>
            </a:r>
            <a:r>
              <a:rPr lang="en-IN" sz="1600" b="1" dirty="0" err="1">
                <a:solidFill>
                  <a:srgbClr val="FFFF00"/>
                </a:solidFill>
                <a:latin typeface="Aptos" panose="020B0004020202020204" pitchFamily="34" charset="0"/>
              </a:rPr>
              <a:t>BIO_CLinicalBERT</a:t>
            </a:r>
            <a:r>
              <a:rPr lang="en-IN" sz="1600" b="1" dirty="0">
                <a:solidFill>
                  <a:srgbClr val="FFFF00"/>
                </a:solidFill>
                <a:latin typeface="Aptos" panose="020B0004020202020204" pitchFamily="34" charset="0"/>
              </a:rPr>
              <a:t> model </a:t>
            </a:r>
            <a:r>
              <a:rPr lang="en-IN" sz="1600" dirty="0">
                <a:latin typeface="Aptos" panose="020B0004020202020204" pitchFamily="34" charset="0"/>
              </a:rPr>
              <a:t>, downloaded  from hugging face , Then </a:t>
            </a:r>
            <a:r>
              <a:rPr lang="en-IN" sz="1600" b="1" dirty="0">
                <a:solidFill>
                  <a:srgbClr val="FFFF00"/>
                </a:solidFill>
                <a:latin typeface="Aptos" panose="020B0004020202020204" pitchFamily="34" charset="0"/>
              </a:rPr>
              <a:t>fine tuned the model </a:t>
            </a:r>
            <a:r>
              <a:rPr lang="en-IN" sz="1600" dirty="0">
                <a:latin typeface="Aptos" panose="020B0004020202020204" pitchFamily="34" charset="0"/>
              </a:rPr>
              <a:t>on the given dataset to see performance improvement .</a:t>
            </a:r>
          </a:p>
        </p:txBody>
      </p:sp>
    </p:spTree>
    <p:extLst>
      <p:ext uri="{BB962C8B-B14F-4D97-AF65-F5344CB8AC3E}">
        <p14:creationId xmlns:p14="http://schemas.microsoft.com/office/powerpoint/2010/main" val="1164623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F91A-33CE-B4EF-A71A-F85FC005D4EF}"/>
              </a:ext>
            </a:extLst>
          </p:cNvPr>
          <p:cNvSpPr>
            <a:spLocks noGrp="1"/>
          </p:cNvSpPr>
          <p:nvPr>
            <p:ph type="title"/>
          </p:nvPr>
        </p:nvSpPr>
        <p:spPr>
          <a:xfrm>
            <a:off x="265484" y="114748"/>
            <a:ext cx="9404723" cy="1400530"/>
          </a:xfrm>
        </p:spPr>
        <p:txBody>
          <a:bodyPr/>
          <a:lstStyle/>
          <a:p>
            <a:r>
              <a:rPr lang="en-IN" sz="2800" b="1" dirty="0">
                <a:solidFill>
                  <a:schemeClr val="accent3"/>
                </a:solidFill>
                <a:latin typeface="Aptos" panose="020B0004020202020204" pitchFamily="34" charset="0"/>
              </a:rPr>
              <a:t>Embedding Comparison</a:t>
            </a:r>
            <a:br>
              <a:rPr lang="en-IN" sz="2800" b="1" dirty="0">
                <a:solidFill>
                  <a:schemeClr val="accent3"/>
                </a:solidFill>
                <a:latin typeface="Aptos" panose="020B0004020202020204" pitchFamily="34" charset="0"/>
              </a:rPr>
            </a:br>
            <a:br>
              <a:rPr lang="en-IN" sz="2800" b="1" dirty="0">
                <a:solidFill>
                  <a:schemeClr val="accent3"/>
                </a:solidFill>
                <a:latin typeface="Aptos" panose="020B0004020202020204" pitchFamily="34" charset="0"/>
              </a:rPr>
            </a:br>
            <a:r>
              <a:rPr lang="en-IN" sz="1600" b="1" dirty="0">
                <a:solidFill>
                  <a:schemeClr val="accent3"/>
                </a:solidFill>
                <a:latin typeface="Aptos" panose="020B0004020202020204" pitchFamily="34" charset="0"/>
              </a:rPr>
              <a:t>Similarity  score on Medical Concept</a:t>
            </a:r>
          </a:p>
        </p:txBody>
      </p:sp>
      <p:sp>
        <p:nvSpPr>
          <p:cNvPr id="7" name="Content Placeholder 6">
            <a:extLst>
              <a:ext uri="{FF2B5EF4-FFF2-40B4-BE49-F238E27FC236}">
                <a16:creationId xmlns:a16="http://schemas.microsoft.com/office/drawing/2014/main" id="{C19C4E58-A10B-4C84-9605-A2C87F3B61EA}"/>
              </a:ext>
            </a:extLst>
          </p:cNvPr>
          <p:cNvSpPr>
            <a:spLocks noGrp="1"/>
          </p:cNvSpPr>
          <p:nvPr>
            <p:ph idx="1"/>
          </p:nvPr>
        </p:nvSpPr>
        <p:spPr>
          <a:xfrm>
            <a:off x="103272" y="1636060"/>
            <a:ext cx="8946541" cy="4195481"/>
          </a:xfrm>
        </p:spPr>
        <p:txBody>
          <a:bodyPr/>
          <a:lstStyle/>
          <a:p>
            <a:r>
              <a:rPr lang="en-IN" dirty="0"/>
              <a:t>PubMed Bert    (</a:t>
            </a:r>
            <a:r>
              <a:rPr lang="en-IN" sz="1600" dirty="0">
                <a:latin typeface="Aptos" panose="020B0004020202020204" pitchFamily="34" charset="0"/>
              </a:rPr>
              <a:t>TOP SCORE</a:t>
            </a:r>
            <a:r>
              <a:rPr lang="en-IN" dirty="0"/>
              <a:t>)                                         Clinical Bert </a:t>
            </a:r>
          </a:p>
        </p:txBody>
      </p:sp>
      <p:pic>
        <p:nvPicPr>
          <p:cNvPr id="9" name="Picture 8">
            <a:extLst>
              <a:ext uri="{FF2B5EF4-FFF2-40B4-BE49-F238E27FC236}">
                <a16:creationId xmlns:a16="http://schemas.microsoft.com/office/drawing/2014/main" id="{DAF93A5B-6440-751C-39FC-335D7573A2B0}"/>
              </a:ext>
            </a:extLst>
          </p:cNvPr>
          <p:cNvPicPr>
            <a:picLocks noChangeAspect="1"/>
          </p:cNvPicPr>
          <p:nvPr/>
        </p:nvPicPr>
        <p:blipFill>
          <a:blip r:embed="rId2"/>
          <a:stretch>
            <a:fillRect/>
          </a:stretch>
        </p:blipFill>
        <p:spPr>
          <a:xfrm>
            <a:off x="4957572" y="2414804"/>
            <a:ext cx="3924640" cy="1158340"/>
          </a:xfrm>
          <a:prstGeom prst="rect">
            <a:avLst/>
          </a:prstGeom>
        </p:spPr>
      </p:pic>
      <p:pic>
        <p:nvPicPr>
          <p:cNvPr id="11" name="Picture 10">
            <a:extLst>
              <a:ext uri="{FF2B5EF4-FFF2-40B4-BE49-F238E27FC236}">
                <a16:creationId xmlns:a16="http://schemas.microsoft.com/office/drawing/2014/main" id="{66D8BC04-3E36-AB44-4197-3A5A7917DE41}"/>
              </a:ext>
            </a:extLst>
          </p:cNvPr>
          <p:cNvPicPr>
            <a:picLocks noChangeAspect="1"/>
          </p:cNvPicPr>
          <p:nvPr/>
        </p:nvPicPr>
        <p:blipFill>
          <a:blip r:embed="rId3"/>
          <a:stretch>
            <a:fillRect/>
          </a:stretch>
        </p:blipFill>
        <p:spPr>
          <a:xfrm>
            <a:off x="221391" y="2416942"/>
            <a:ext cx="3863675" cy="1188823"/>
          </a:xfrm>
          <a:prstGeom prst="rect">
            <a:avLst/>
          </a:prstGeom>
        </p:spPr>
      </p:pic>
      <p:pic>
        <p:nvPicPr>
          <p:cNvPr id="13" name="Picture 12">
            <a:extLst>
              <a:ext uri="{FF2B5EF4-FFF2-40B4-BE49-F238E27FC236}">
                <a16:creationId xmlns:a16="http://schemas.microsoft.com/office/drawing/2014/main" id="{BBD30335-98A5-850A-91E0-B4076B328079}"/>
              </a:ext>
            </a:extLst>
          </p:cNvPr>
          <p:cNvPicPr>
            <a:picLocks noChangeAspect="1"/>
          </p:cNvPicPr>
          <p:nvPr/>
        </p:nvPicPr>
        <p:blipFill>
          <a:blip r:embed="rId4"/>
          <a:stretch>
            <a:fillRect/>
          </a:stretch>
        </p:blipFill>
        <p:spPr>
          <a:xfrm>
            <a:off x="103272" y="5100010"/>
            <a:ext cx="4099915" cy="1181202"/>
          </a:xfrm>
          <a:prstGeom prst="rect">
            <a:avLst/>
          </a:prstGeom>
        </p:spPr>
      </p:pic>
      <p:sp>
        <p:nvSpPr>
          <p:cNvPr id="15" name="TextBox 14">
            <a:extLst>
              <a:ext uri="{FF2B5EF4-FFF2-40B4-BE49-F238E27FC236}">
                <a16:creationId xmlns:a16="http://schemas.microsoft.com/office/drawing/2014/main" id="{74862AB4-9A60-2113-788B-39EA8EAC442D}"/>
              </a:ext>
            </a:extLst>
          </p:cNvPr>
          <p:cNvSpPr txBox="1"/>
          <p:nvPr/>
        </p:nvSpPr>
        <p:spPr>
          <a:xfrm>
            <a:off x="184378" y="4131238"/>
            <a:ext cx="11823244" cy="369332"/>
          </a:xfrm>
          <a:prstGeom prst="rect">
            <a:avLst/>
          </a:prstGeom>
          <a:noFill/>
        </p:spPr>
        <p:txBody>
          <a:bodyPr wrap="square">
            <a:spAutoFit/>
          </a:bodyPr>
          <a:lstStyle/>
          <a:p>
            <a:r>
              <a:rPr lang="en-IN" b="1" dirty="0"/>
              <a:t>BIOGPT  </a:t>
            </a:r>
            <a:r>
              <a:rPr lang="en-IN" dirty="0"/>
              <a:t>                                                         Fine-Tuned Clinical Bert                            </a:t>
            </a:r>
            <a:r>
              <a:rPr lang="en-IN" b="1" dirty="0"/>
              <a:t>BIO MISTRAL </a:t>
            </a:r>
          </a:p>
        </p:txBody>
      </p:sp>
      <p:pic>
        <p:nvPicPr>
          <p:cNvPr id="17" name="Picture 16">
            <a:extLst>
              <a:ext uri="{FF2B5EF4-FFF2-40B4-BE49-F238E27FC236}">
                <a16:creationId xmlns:a16="http://schemas.microsoft.com/office/drawing/2014/main" id="{9F555E83-A11D-F733-5C45-59CAD045A984}"/>
              </a:ext>
            </a:extLst>
          </p:cNvPr>
          <p:cNvPicPr>
            <a:picLocks noChangeAspect="1"/>
          </p:cNvPicPr>
          <p:nvPr/>
        </p:nvPicPr>
        <p:blipFill>
          <a:blip r:embed="rId5"/>
          <a:stretch>
            <a:fillRect/>
          </a:stretch>
        </p:blipFill>
        <p:spPr>
          <a:xfrm>
            <a:off x="8862019" y="5047096"/>
            <a:ext cx="3329980" cy="1244343"/>
          </a:xfrm>
          <a:prstGeom prst="rect">
            <a:avLst/>
          </a:prstGeom>
        </p:spPr>
      </p:pic>
      <p:pic>
        <p:nvPicPr>
          <p:cNvPr id="4" name="Picture 3">
            <a:extLst>
              <a:ext uri="{FF2B5EF4-FFF2-40B4-BE49-F238E27FC236}">
                <a16:creationId xmlns:a16="http://schemas.microsoft.com/office/drawing/2014/main" id="{EDEE95F8-7BB7-4DED-DF0E-57791E27FB2C}"/>
              </a:ext>
            </a:extLst>
          </p:cNvPr>
          <p:cNvPicPr>
            <a:picLocks noChangeAspect="1"/>
          </p:cNvPicPr>
          <p:nvPr/>
        </p:nvPicPr>
        <p:blipFill>
          <a:blip r:embed="rId6"/>
          <a:stretch>
            <a:fillRect/>
          </a:stretch>
        </p:blipFill>
        <p:spPr>
          <a:xfrm>
            <a:off x="4510199" y="5026043"/>
            <a:ext cx="4044808" cy="1255169"/>
          </a:xfrm>
          <a:prstGeom prst="rect">
            <a:avLst/>
          </a:prstGeom>
        </p:spPr>
      </p:pic>
    </p:spTree>
    <p:extLst>
      <p:ext uri="{BB962C8B-B14F-4D97-AF65-F5344CB8AC3E}">
        <p14:creationId xmlns:p14="http://schemas.microsoft.com/office/powerpoint/2010/main" val="407650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E328EFDE-D21F-8C70-A47D-C0AAC081C4C6}"/>
              </a:ext>
            </a:extLst>
          </p:cNvPr>
          <p:cNvGraphicFramePr>
            <a:graphicFrameLocks noGrp="1"/>
          </p:cNvGraphicFramePr>
          <p:nvPr>
            <p:extLst>
              <p:ext uri="{D42A27DB-BD31-4B8C-83A1-F6EECF244321}">
                <p14:modId xmlns:p14="http://schemas.microsoft.com/office/powerpoint/2010/main" val="4035943416"/>
              </p:ext>
            </p:extLst>
          </p:nvPr>
        </p:nvGraphicFramePr>
        <p:xfrm>
          <a:off x="212166" y="800348"/>
          <a:ext cx="11441950" cy="2597874"/>
        </p:xfrm>
        <a:graphic>
          <a:graphicData uri="http://schemas.openxmlformats.org/drawingml/2006/table">
            <a:tbl>
              <a:tblPr firstRow="1" bandRow="1">
                <a:tableStyleId>{5C22544A-7EE6-4342-B048-85BDC9FD1C3A}</a:tableStyleId>
              </a:tblPr>
              <a:tblGrid>
                <a:gridCol w="2288390">
                  <a:extLst>
                    <a:ext uri="{9D8B030D-6E8A-4147-A177-3AD203B41FA5}">
                      <a16:colId xmlns:a16="http://schemas.microsoft.com/office/drawing/2014/main" val="1864851467"/>
                    </a:ext>
                  </a:extLst>
                </a:gridCol>
                <a:gridCol w="2288390">
                  <a:extLst>
                    <a:ext uri="{9D8B030D-6E8A-4147-A177-3AD203B41FA5}">
                      <a16:colId xmlns:a16="http://schemas.microsoft.com/office/drawing/2014/main" val="1286342524"/>
                    </a:ext>
                  </a:extLst>
                </a:gridCol>
                <a:gridCol w="2288390">
                  <a:extLst>
                    <a:ext uri="{9D8B030D-6E8A-4147-A177-3AD203B41FA5}">
                      <a16:colId xmlns:a16="http://schemas.microsoft.com/office/drawing/2014/main" val="679000518"/>
                    </a:ext>
                  </a:extLst>
                </a:gridCol>
                <a:gridCol w="2288390">
                  <a:extLst>
                    <a:ext uri="{9D8B030D-6E8A-4147-A177-3AD203B41FA5}">
                      <a16:colId xmlns:a16="http://schemas.microsoft.com/office/drawing/2014/main" val="3620382678"/>
                    </a:ext>
                  </a:extLst>
                </a:gridCol>
                <a:gridCol w="2288390">
                  <a:extLst>
                    <a:ext uri="{9D8B030D-6E8A-4147-A177-3AD203B41FA5}">
                      <a16:colId xmlns:a16="http://schemas.microsoft.com/office/drawing/2014/main" val="160468252"/>
                    </a:ext>
                  </a:extLst>
                </a:gridCol>
              </a:tblGrid>
              <a:tr h="8051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Model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Total words count</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Word Similarity Score &gt;=80</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Similarity Score &lt;80</a:t>
                      </a:r>
                      <a:endParaRPr lang="en-IN" dirty="0"/>
                    </a:p>
                  </a:txBody>
                  <a:tcPr/>
                </a:tc>
                <a:tc>
                  <a:txBody>
                    <a:bodyPr/>
                    <a:lstStyle/>
                    <a:p>
                      <a:r>
                        <a:rPr lang="en-US" dirty="0"/>
                        <a:t>Similarity Score &gt;=90</a:t>
                      </a:r>
                      <a:endParaRPr lang="en-IN" dirty="0"/>
                    </a:p>
                  </a:txBody>
                  <a:tcPr/>
                </a:tc>
                <a:extLst>
                  <a:ext uri="{0D108BD9-81ED-4DB2-BD59-A6C34878D82A}">
                    <a16:rowId xmlns:a16="http://schemas.microsoft.com/office/drawing/2014/main" val="2702692342"/>
                  </a:ext>
                </a:extLst>
              </a:tr>
              <a:tr h="4664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Clinical Bert </a:t>
                      </a:r>
                      <a:endParaRPr lang="en-IN" dirty="0"/>
                    </a:p>
                  </a:txBody>
                  <a:tcPr/>
                </a:tc>
                <a:tc>
                  <a:txBody>
                    <a:bodyPr/>
                    <a:lstStyle/>
                    <a:p>
                      <a:r>
                        <a:rPr lang="en-US" dirty="0"/>
                        <a:t>566</a:t>
                      </a:r>
                      <a:endParaRPr lang="en-IN" dirty="0"/>
                    </a:p>
                  </a:txBody>
                  <a:tcPr/>
                </a:tc>
                <a:tc>
                  <a:txBody>
                    <a:bodyPr/>
                    <a:lstStyle/>
                    <a:p>
                      <a:r>
                        <a:rPr lang="en-US" dirty="0"/>
                        <a:t>344 (61%)</a:t>
                      </a:r>
                      <a:endParaRPr lang="en-IN" dirty="0"/>
                    </a:p>
                  </a:txBody>
                  <a:tcPr/>
                </a:tc>
                <a:tc>
                  <a:txBody>
                    <a:bodyPr/>
                    <a:lstStyle/>
                    <a:p>
                      <a:r>
                        <a:rPr lang="en-US" dirty="0"/>
                        <a:t>222 (39 %)</a:t>
                      </a:r>
                      <a:endParaRPr lang="en-IN" dirty="0"/>
                    </a:p>
                  </a:txBody>
                  <a:tcPr/>
                </a:tc>
                <a:tc>
                  <a:txBody>
                    <a:bodyPr/>
                    <a:lstStyle/>
                    <a:p>
                      <a:r>
                        <a:rPr lang="en-US" dirty="0"/>
                        <a:t>45 (8 %)</a:t>
                      </a:r>
                      <a:endParaRPr lang="en-IN" dirty="0"/>
                    </a:p>
                  </a:txBody>
                  <a:tcPr/>
                </a:tc>
                <a:extLst>
                  <a:ext uri="{0D108BD9-81ED-4DB2-BD59-A6C34878D82A}">
                    <a16:rowId xmlns:a16="http://schemas.microsoft.com/office/drawing/2014/main" val="1353021712"/>
                  </a:ext>
                </a:extLst>
              </a:tr>
              <a:tr h="393352">
                <a:tc>
                  <a:txBody>
                    <a:bodyPr/>
                    <a:lstStyle/>
                    <a:p>
                      <a:r>
                        <a:rPr lang="en-US" dirty="0"/>
                        <a:t>PubMed Bert </a:t>
                      </a:r>
                      <a:endParaRPr lang="en-IN" dirty="0"/>
                    </a:p>
                  </a:txBody>
                  <a:tcPr/>
                </a:tc>
                <a:tc>
                  <a:txBody>
                    <a:bodyPr/>
                    <a:lstStyle/>
                    <a:p>
                      <a:r>
                        <a:rPr lang="en-US" dirty="0"/>
                        <a:t>566</a:t>
                      </a:r>
                      <a:endParaRPr lang="en-IN" dirty="0"/>
                    </a:p>
                  </a:txBody>
                  <a:tcPr/>
                </a:tc>
                <a:tc>
                  <a:txBody>
                    <a:bodyPr/>
                    <a:lstStyle/>
                    <a:p>
                      <a:r>
                        <a:rPr lang="en-US" dirty="0">
                          <a:highlight>
                            <a:srgbClr val="00FF00"/>
                          </a:highlight>
                        </a:rPr>
                        <a:t>566 (100%)</a:t>
                      </a:r>
                      <a:endParaRPr lang="en-IN" dirty="0">
                        <a:highlight>
                          <a:srgbClr val="00FF00"/>
                        </a:highlight>
                      </a:endParaRPr>
                    </a:p>
                  </a:txBody>
                  <a:tcPr/>
                </a:tc>
                <a:tc>
                  <a:txBody>
                    <a:bodyPr/>
                    <a:lstStyle/>
                    <a:p>
                      <a:r>
                        <a:rPr lang="en-US" dirty="0"/>
                        <a:t>0 (0%)</a:t>
                      </a:r>
                      <a:endParaRPr lang="en-IN" dirty="0"/>
                    </a:p>
                  </a:txBody>
                  <a:tcPr/>
                </a:tc>
                <a:tc>
                  <a:txBody>
                    <a:bodyPr/>
                    <a:lstStyle/>
                    <a:p>
                      <a:r>
                        <a:rPr lang="en-US" dirty="0">
                          <a:highlight>
                            <a:srgbClr val="00FF00"/>
                          </a:highlight>
                        </a:rPr>
                        <a:t>552 (97 %)</a:t>
                      </a:r>
                      <a:endParaRPr lang="en-IN" dirty="0">
                        <a:highlight>
                          <a:srgbClr val="00FF00"/>
                        </a:highlight>
                      </a:endParaRPr>
                    </a:p>
                  </a:txBody>
                  <a:tcPr/>
                </a:tc>
                <a:extLst>
                  <a:ext uri="{0D108BD9-81ED-4DB2-BD59-A6C34878D82A}">
                    <a16:rowId xmlns:a16="http://schemas.microsoft.com/office/drawing/2014/main" val="3508249532"/>
                  </a:ext>
                </a:extLst>
              </a:tr>
              <a:tr h="466464">
                <a:tc>
                  <a:txBody>
                    <a:bodyPr/>
                    <a:lstStyle/>
                    <a:p>
                      <a:r>
                        <a:rPr lang="en-US" dirty="0"/>
                        <a:t>BIO GPT  </a:t>
                      </a:r>
                      <a:endParaRPr lang="en-IN" dirty="0"/>
                    </a:p>
                  </a:txBody>
                  <a:tcPr/>
                </a:tc>
                <a:tc>
                  <a:txBody>
                    <a:bodyPr/>
                    <a:lstStyle/>
                    <a:p>
                      <a:r>
                        <a:rPr lang="en-US" dirty="0"/>
                        <a:t>566</a:t>
                      </a:r>
                      <a:endParaRPr lang="en-IN" dirty="0"/>
                    </a:p>
                  </a:txBody>
                  <a:tcPr/>
                </a:tc>
                <a:tc>
                  <a:txBody>
                    <a:bodyPr/>
                    <a:lstStyle/>
                    <a:p>
                      <a:r>
                        <a:rPr lang="en-US" dirty="0">
                          <a:highlight>
                            <a:srgbClr val="00FF00"/>
                          </a:highlight>
                        </a:rPr>
                        <a:t>524 (93 %)</a:t>
                      </a:r>
                      <a:endParaRPr lang="en-IN" dirty="0">
                        <a:highlight>
                          <a:srgbClr val="00FF00"/>
                        </a:highlight>
                      </a:endParaRPr>
                    </a:p>
                  </a:txBody>
                  <a:tcPr/>
                </a:tc>
                <a:tc>
                  <a:txBody>
                    <a:bodyPr/>
                    <a:lstStyle/>
                    <a:p>
                      <a:r>
                        <a:rPr lang="en-US" dirty="0"/>
                        <a:t>42 (7.4 %)</a:t>
                      </a:r>
                      <a:endParaRPr lang="en-IN" dirty="0"/>
                    </a:p>
                  </a:txBody>
                  <a:tcPr/>
                </a:tc>
                <a:tc>
                  <a:txBody>
                    <a:bodyPr/>
                    <a:lstStyle/>
                    <a:p>
                      <a:r>
                        <a:rPr lang="en-US" dirty="0"/>
                        <a:t>40 (7 %)</a:t>
                      </a:r>
                      <a:endParaRPr lang="en-IN" dirty="0"/>
                    </a:p>
                  </a:txBody>
                  <a:tcPr/>
                </a:tc>
                <a:extLst>
                  <a:ext uri="{0D108BD9-81ED-4DB2-BD59-A6C34878D82A}">
                    <a16:rowId xmlns:a16="http://schemas.microsoft.com/office/drawing/2014/main" val="867224011"/>
                  </a:ext>
                </a:extLst>
              </a:tr>
              <a:tr h="466464">
                <a:tc>
                  <a:txBody>
                    <a:bodyPr/>
                    <a:lstStyle/>
                    <a:p>
                      <a:r>
                        <a:rPr lang="en-US" dirty="0"/>
                        <a:t>BIO MISTRAL</a:t>
                      </a:r>
                      <a:endParaRPr lang="en-IN" dirty="0"/>
                    </a:p>
                  </a:txBody>
                  <a:tcPr/>
                </a:tc>
                <a:tc>
                  <a:txBody>
                    <a:bodyPr/>
                    <a:lstStyle/>
                    <a:p>
                      <a:r>
                        <a:rPr lang="en-US" dirty="0"/>
                        <a:t>566</a:t>
                      </a:r>
                      <a:endParaRPr lang="en-IN" dirty="0"/>
                    </a:p>
                  </a:txBody>
                  <a:tcPr/>
                </a:tc>
                <a:tc>
                  <a:txBody>
                    <a:bodyPr/>
                    <a:lstStyle/>
                    <a:p>
                      <a:r>
                        <a:rPr lang="en-US" dirty="0"/>
                        <a:t>0 (0%)</a:t>
                      </a:r>
                      <a:endParaRPr lang="en-IN" dirty="0"/>
                    </a:p>
                  </a:txBody>
                  <a:tcPr/>
                </a:tc>
                <a:tc>
                  <a:txBody>
                    <a:bodyPr/>
                    <a:lstStyle/>
                    <a:p>
                      <a:r>
                        <a:rPr lang="en-US" dirty="0"/>
                        <a:t>566 (100%)</a:t>
                      </a:r>
                      <a:endParaRPr lang="en-IN" dirty="0"/>
                    </a:p>
                  </a:txBody>
                  <a:tcPr/>
                </a:tc>
                <a:tc>
                  <a:txBody>
                    <a:bodyPr/>
                    <a:lstStyle/>
                    <a:p>
                      <a:r>
                        <a:rPr lang="en-US" dirty="0"/>
                        <a:t>0 (0 %)</a:t>
                      </a:r>
                      <a:endParaRPr lang="en-IN" dirty="0"/>
                    </a:p>
                  </a:txBody>
                  <a:tcPr/>
                </a:tc>
                <a:extLst>
                  <a:ext uri="{0D108BD9-81ED-4DB2-BD59-A6C34878D82A}">
                    <a16:rowId xmlns:a16="http://schemas.microsoft.com/office/drawing/2014/main" val="3784354548"/>
                  </a:ext>
                </a:extLst>
              </a:tr>
            </a:tbl>
          </a:graphicData>
        </a:graphic>
      </p:graphicFrame>
      <p:graphicFrame>
        <p:nvGraphicFramePr>
          <p:cNvPr id="10" name="Table 9">
            <a:extLst>
              <a:ext uri="{FF2B5EF4-FFF2-40B4-BE49-F238E27FC236}">
                <a16:creationId xmlns:a16="http://schemas.microsoft.com/office/drawing/2014/main" id="{CB28A165-3810-51A6-93C4-0B03426EC2E3}"/>
              </a:ext>
            </a:extLst>
          </p:cNvPr>
          <p:cNvGraphicFramePr>
            <a:graphicFrameLocks noGrp="1"/>
          </p:cNvGraphicFramePr>
          <p:nvPr>
            <p:extLst>
              <p:ext uri="{D42A27DB-BD31-4B8C-83A1-F6EECF244321}">
                <p14:modId xmlns:p14="http://schemas.microsoft.com/office/powerpoint/2010/main" val="3544952993"/>
              </p:ext>
            </p:extLst>
          </p:nvPr>
        </p:nvGraphicFramePr>
        <p:xfrm>
          <a:off x="162859" y="3785596"/>
          <a:ext cx="11540564" cy="1854200"/>
        </p:xfrm>
        <a:graphic>
          <a:graphicData uri="http://schemas.openxmlformats.org/drawingml/2006/table">
            <a:tbl>
              <a:tblPr firstRow="1" bandRow="1">
                <a:tableStyleId>{5C22544A-7EE6-4342-B048-85BDC9FD1C3A}</a:tableStyleId>
              </a:tblPr>
              <a:tblGrid>
                <a:gridCol w="5770282">
                  <a:extLst>
                    <a:ext uri="{9D8B030D-6E8A-4147-A177-3AD203B41FA5}">
                      <a16:colId xmlns:a16="http://schemas.microsoft.com/office/drawing/2014/main" val="2258516275"/>
                    </a:ext>
                  </a:extLst>
                </a:gridCol>
                <a:gridCol w="5770282">
                  <a:extLst>
                    <a:ext uri="{9D8B030D-6E8A-4147-A177-3AD203B41FA5}">
                      <a16:colId xmlns:a16="http://schemas.microsoft.com/office/drawing/2014/main" val="3746990082"/>
                    </a:ext>
                  </a:extLst>
                </a:gridCol>
              </a:tblGrid>
              <a:tr h="370840">
                <a:tc>
                  <a:txBody>
                    <a:bodyPr/>
                    <a:lstStyle/>
                    <a:p>
                      <a:r>
                        <a:rPr lang="en-US" dirty="0"/>
                        <a:t>Model</a:t>
                      </a:r>
                      <a:endParaRPr lang="en-IN" dirty="0"/>
                    </a:p>
                  </a:txBody>
                  <a:tcPr/>
                </a:tc>
                <a:tc>
                  <a:txBody>
                    <a:bodyPr/>
                    <a:lstStyle/>
                    <a:p>
                      <a:r>
                        <a:rPr lang="en-US" dirty="0"/>
                        <a:t>Inference time for similarity score(sec)</a:t>
                      </a:r>
                      <a:endParaRPr lang="en-IN" dirty="0"/>
                    </a:p>
                  </a:txBody>
                  <a:tcPr/>
                </a:tc>
                <a:extLst>
                  <a:ext uri="{0D108BD9-81ED-4DB2-BD59-A6C34878D82A}">
                    <a16:rowId xmlns:a16="http://schemas.microsoft.com/office/drawing/2014/main" val="509135527"/>
                  </a:ext>
                </a:extLst>
              </a:tr>
              <a:tr h="370840">
                <a:tc>
                  <a:txBody>
                    <a:bodyPr/>
                    <a:lstStyle/>
                    <a:p>
                      <a:r>
                        <a:rPr lang="en-US" dirty="0"/>
                        <a:t>Clinical Bert</a:t>
                      </a:r>
                      <a:endParaRPr lang="en-IN" dirty="0"/>
                    </a:p>
                  </a:txBody>
                  <a:tcPr/>
                </a:tc>
                <a:tc>
                  <a:txBody>
                    <a:bodyPr/>
                    <a:lstStyle/>
                    <a:p>
                      <a:r>
                        <a:rPr lang="en-US" dirty="0"/>
                        <a:t> 76 sec</a:t>
                      </a:r>
                      <a:endParaRPr lang="en-IN" dirty="0"/>
                    </a:p>
                  </a:txBody>
                  <a:tcPr/>
                </a:tc>
                <a:extLst>
                  <a:ext uri="{0D108BD9-81ED-4DB2-BD59-A6C34878D82A}">
                    <a16:rowId xmlns:a16="http://schemas.microsoft.com/office/drawing/2014/main" val="719705063"/>
                  </a:ext>
                </a:extLst>
              </a:tr>
              <a:tr h="370840">
                <a:tc>
                  <a:txBody>
                    <a:bodyPr/>
                    <a:lstStyle/>
                    <a:p>
                      <a:r>
                        <a:rPr lang="en-US" dirty="0"/>
                        <a:t>Pub Med Bert</a:t>
                      </a:r>
                      <a:endParaRPr lang="en-IN" dirty="0"/>
                    </a:p>
                  </a:txBody>
                  <a:tcPr/>
                </a:tc>
                <a:tc>
                  <a:txBody>
                    <a:bodyPr/>
                    <a:lstStyle/>
                    <a:p>
                      <a:r>
                        <a:rPr lang="en-US" dirty="0">
                          <a:highlight>
                            <a:srgbClr val="00FF00"/>
                          </a:highlight>
                        </a:rPr>
                        <a:t>70.3 sec</a:t>
                      </a:r>
                      <a:endParaRPr lang="en-IN" dirty="0">
                        <a:highlight>
                          <a:srgbClr val="00FF00"/>
                        </a:highlight>
                      </a:endParaRPr>
                    </a:p>
                  </a:txBody>
                  <a:tcPr/>
                </a:tc>
                <a:extLst>
                  <a:ext uri="{0D108BD9-81ED-4DB2-BD59-A6C34878D82A}">
                    <a16:rowId xmlns:a16="http://schemas.microsoft.com/office/drawing/2014/main" val="1465796095"/>
                  </a:ext>
                </a:extLst>
              </a:tr>
              <a:tr h="370840">
                <a:tc>
                  <a:txBody>
                    <a:bodyPr/>
                    <a:lstStyle/>
                    <a:p>
                      <a:r>
                        <a:rPr lang="en-US" dirty="0"/>
                        <a:t>BIO GPT</a:t>
                      </a:r>
                      <a:endParaRPr lang="en-IN" dirty="0"/>
                    </a:p>
                  </a:txBody>
                  <a:tcPr/>
                </a:tc>
                <a:tc>
                  <a:txBody>
                    <a:bodyPr/>
                    <a:lstStyle/>
                    <a:p>
                      <a:r>
                        <a:rPr lang="en-US" dirty="0"/>
                        <a:t>263 sec</a:t>
                      </a:r>
                      <a:endParaRPr lang="en-IN" dirty="0"/>
                    </a:p>
                  </a:txBody>
                  <a:tcPr/>
                </a:tc>
                <a:extLst>
                  <a:ext uri="{0D108BD9-81ED-4DB2-BD59-A6C34878D82A}">
                    <a16:rowId xmlns:a16="http://schemas.microsoft.com/office/drawing/2014/main" val="1845139458"/>
                  </a:ext>
                </a:extLst>
              </a:tr>
              <a:tr h="370840">
                <a:tc>
                  <a:txBody>
                    <a:bodyPr/>
                    <a:lstStyle/>
                    <a:p>
                      <a:r>
                        <a:rPr lang="en-US" dirty="0"/>
                        <a:t>BIO MISTRAL</a:t>
                      </a:r>
                      <a:endParaRPr lang="en-IN" dirty="0"/>
                    </a:p>
                  </a:txBody>
                  <a:tcPr/>
                </a:tc>
                <a:tc>
                  <a:txBody>
                    <a:bodyPr/>
                    <a:lstStyle/>
                    <a:p>
                      <a:r>
                        <a:rPr lang="en-US" dirty="0"/>
                        <a:t>450 sec</a:t>
                      </a:r>
                      <a:endParaRPr lang="en-IN" dirty="0"/>
                    </a:p>
                  </a:txBody>
                  <a:tcPr/>
                </a:tc>
                <a:extLst>
                  <a:ext uri="{0D108BD9-81ED-4DB2-BD59-A6C34878D82A}">
                    <a16:rowId xmlns:a16="http://schemas.microsoft.com/office/drawing/2014/main" val="97676"/>
                  </a:ext>
                </a:extLst>
              </a:tr>
            </a:tbl>
          </a:graphicData>
        </a:graphic>
      </p:graphicFrame>
      <p:sp>
        <p:nvSpPr>
          <p:cNvPr id="11" name="Rectangle 10">
            <a:extLst>
              <a:ext uri="{FF2B5EF4-FFF2-40B4-BE49-F238E27FC236}">
                <a16:creationId xmlns:a16="http://schemas.microsoft.com/office/drawing/2014/main" id="{DF6012F5-6041-49B5-DF56-D3DD87A659B8}"/>
              </a:ext>
            </a:extLst>
          </p:cNvPr>
          <p:cNvSpPr/>
          <p:nvPr/>
        </p:nvSpPr>
        <p:spPr>
          <a:xfrm>
            <a:off x="212166" y="5880847"/>
            <a:ext cx="11540564" cy="717176"/>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b="1" dirty="0">
                <a:solidFill>
                  <a:schemeClr val="tx1"/>
                </a:solidFill>
                <a:latin typeface="Aptos" panose="020B0004020202020204" pitchFamily="34" charset="0"/>
              </a:rPr>
              <a:t>Finding </a:t>
            </a:r>
            <a:r>
              <a:rPr lang="en-US" dirty="0">
                <a:solidFill>
                  <a:schemeClr val="tx1"/>
                </a:solidFill>
                <a:latin typeface="Aptos" panose="020B0004020202020204" pitchFamily="34" charset="0"/>
              </a:rPr>
              <a:t>:From above it clearly seems </a:t>
            </a:r>
            <a:r>
              <a:rPr lang="en-US" b="1" dirty="0">
                <a:solidFill>
                  <a:schemeClr val="tx1"/>
                </a:solidFill>
                <a:latin typeface="Aptos" panose="020B0004020202020204" pitchFamily="34" charset="0"/>
              </a:rPr>
              <a:t>PubMed BERT</a:t>
            </a:r>
            <a:r>
              <a:rPr lang="en-US" dirty="0">
                <a:solidFill>
                  <a:schemeClr val="tx1"/>
                </a:solidFill>
                <a:latin typeface="Aptos" panose="020B0004020202020204" pitchFamily="34" charset="0"/>
              </a:rPr>
              <a:t> &amp; </a:t>
            </a:r>
            <a:r>
              <a:rPr lang="en-US" b="1" dirty="0">
                <a:solidFill>
                  <a:schemeClr val="tx1"/>
                </a:solidFill>
                <a:latin typeface="Aptos" panose="020B0004020202020204" pitchFamily="34" charset="0"/>
              </a:rPr>
              <a:t>BIO GPT </a:t>
            </a:r>
            <a:r>
              <a:rPr lang="en-US" dirty="0">
                <a:solidFill>
                  <a:schemeClr val="tx1"/>
                </a:solidFill>
                <a:latin typeface="Aptos" panose="020B0004020202020204" pitchFamily="34" charset="0"/>
              </a:rPr>
              <a:t>are giving good score   and </a:t>
            </a:r>
            <a:r>
              <a:rPr lang="en-US" b="1" dirty="0">
                <a:solidFill>
                  <a:schemeClr val="tx1"/>
                </a:solidFill>
                <a:latin typeface="Aptos" panose="020B0004020202020204" pitchFamily="34" charset="0"/>
              </a:rPr>
              <a:t>PubMed Bert</a:t>
            </a:r>
            <a:r>
              <a:rPr lang="en-US" dirty="0">
                <a:solidFill>
                  <a:schemeClr val="tx1"/>
                </a:solidFill>
                <a:latin typeface="Aptos" panose="020B0004020202020204" pitchFamily="34" charset="0"/>
              </a:rPr>
              <a:t> is fastest of all</a:t>
            </a:r>
            <a:endParaRPr lang="en-IN" dirty="0">
              <a:solidFill>
                <a:schemeClr val="tx1"/>
              </a:solidFill>
              <a:latin typeface="Aptos" panose="020B0004020202020204" pitchFamily="34" charset="0"/>
            </a:endParaRPr>
          </a:p>
        </p:txBody>
      </p:sp>
    </p:spTree>
    <p:extLst>
      <p:ext uri="{BB962C8B-B14F-4D97-AF65-F5344CB8AC3E}">
        <p14:creationId xmlns:p14="http://schemas.microsoft.com/office/powerpoint/2010/main" val="1926446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DC848-2BFA-A26A-2609-F11F3B581095}"/>
              </a:ext>
            </a:extLst>
          </p:cNvPr>
          <p:cNvSpPr>
            <a:spLocks noGrp="1"/>
          </p:cNvSpPr>
          <p:nvPr>
            <p:ph type="title"/>
          </p:nvPr>
        </p:nvSpPr>
        <p:spPr>
          <a:xfrm>
            <a:off x="646111" y="452718"/>
            <a:ext cx="9404723" cy="569258"/>
          </a:xfrm>
        </p:spPr>
        <p:txBody>
          <a:bodyPr/>
          <a:lstStyle/>
          <a:p>
            <a:r>
              <a:rPr lang="en-US" sz="1800" b="1" dirty="0">
                <a:solidFill>
                  <a:schemeClr val="accent3">
                    <a:lumMod val="40000"/>
                    <a:lumOff val="60000"/>
                  </a:schemeClr>
                </a:solidFill>
                <a:latin typeface="Aptos" panose="020B0004020202020204" pitchFamily="34" charset="0"/>
              </a:rPr>
              <a:t>Similarity Score between clinical note sentences</a:t>
            </a:r>
            <a:endParaRPr lang="en-IN" sz="1800" b="1" dirty="0">
              <a:solidFill>
                <a:schemeClr val="accent3">
                  <a:lumMod val="40000"/>
                  <a:lumOff val="60000"/>
                </a:schemeClr>
              </a:solidFill>
              <a:latin typeface="Aptos" panose="020B0004020202020204" pitchFamily="34" charset="0"/>
            </a:endParaRPr>
          </a:p>
        </p:txBody>
      </p:sp>
      <p:sp>
        <p:nvSpPr>
          <p:cNvPr id="7" name="Content Placeholder 6">
            <a:extLst>
              <a:ext uri="{FF2B5EF4-FFF2-40B4-BE49-F238E27FC236}">
                <a16:creationId xmlns:a16="http://schemas.microsoft.com/office/drawing/2014/main" id="{B8F265E5-1E34-D639-F8FE-8FC1F8427260}"/>
              </a:ext>
            </a:extLst>
          </p:cNvPr>
          <p:cNvSpPr>
            <a:spLocks noGrp="1"/>
          </p:cNvSpPr>
          <p:nvPr>
            <p:ph idx="1"/>
          </p:nvPr>
        </p:nvSpPr>
        <p:spPr>
          <a:xfrm>
            <a:off x="762653" y="1174376"/>
            <a:ext cx="9152312" cy="4052047"/>
          </a:xfrm>
        </p:spPr>
        <p:txBody>
          <a:bodyPr>
            <a:normAutofit/>
          </a:bodyPr>
          <a:lstStyle/>
          <a:p>
            <a:r>
              <a:rPr lang="en-US" dirty="0"/>
              <a:t>Pub Med Bert</a:t>
            </a:r>
          </a:p>
          <a:p>
            <a:pPr marL="0" indent="0">
              <a:buNone/>
            </a:pPr>
            <a:endParaRPr lang="en-US" dirty="0"/>
          </a:p>
          <a:p>
            <a:r>
              <a:rPr lang="en-US" dirty="0"/>
              <a:t>BIO GPT</a:t>
            </a:r>
          </a:p>
          <a:p>
            <a:pPr marL="0" indent="0">
              <a:buNone/>
            </a:pPr>
            <a:endParaRPr lang="en-US" dirty="0"/>
          </a:p>
          <a:p>
            <a:r>
              <a:rPr lang="en-US" dirty="0"/>
              <a:t>Clinical Bert</a:t>
            </a:r>
          </a:p>
          <a:p>
            <a:pPr marL="0" indent="0">
              <a:buNone/>
            </a:pPr>
            <a:endParaRPr lang="en-US" dirty="0"/>
          </a:p>
          <a:p>
            <a:r>
              <a:rPr lang="en-IN" dirty="0"/>
              <a:t>BIO MISTRAL</a:t>
            </a:r>
          </a:p>
          <a:p>
            <a:pPr marL="0" indent="0">
              <a:buNone/>
            </a:pPr>
            <a:endParaRPr lang="en-IN" dirty="0"/>
          </a:p>
          <a:p>
            <a:endParaRPr lang="en-IN" dirty="0"/>
          </a:p>
          <a:p>
            <a:pPr marL="0" indent="0">
              <a:buNone/>
            </a:pPr>
            <a:endParaRPr lang="en-IN" dirty="0"/>
          </a:p>
        </p:txBody>
      </p:sp>
      <p:pic>
        <p:nvPicPr>
          <p:cNvPr id="9" name="Picture 8">
            <a:extLst>
              <a:ext uri="{FF2B5EF4-FFF2-40B4-BE49-F238E27FC236}">
                <a16:creationId xmlns:a16="http://schemas.microsoft.com/office/drawing/2014/main" id="{4AF45CDB-F3E4-B59A-A118-B851BC03F0E2}"/>
              </a:ext>
            </a:extLst>
          </p:cNvPr>
          <p:cNvPicPr>
            <a:picLocks noChangeAspect="1"/>
          </p:cNvPicPr>
          <p:nvPr/>
        </p:nvPicPr>
        <p:blipFill>
          <a:blip r:embed="rId2"/>
          <a:stretch>
            <a:fillRect/>
          </a:stretch>
        </p:blipFill>
        <p:spPr>
          <a:xfrm>
            <a:off x="762652" y="1743695"/>
            <a:ext cx="5776391" cy="215027"/>
          </a:xfrm>
          <a:prstGeom prst="rect">
            <a:avLst/>
          </a:prstGeom>
        </p:spPr>
      </p:pic>
      <p:pic>
        <p:nvPicPr>
          <p:cNvPr id="11" name="Picture 10">
            <a:extLst>
              <a:ext uri="{FF2B5EF4-FFF2-40B4-BE49-F238E27FC236}">
                <a16:creationId xmlns:a16="http://schemas.microsoft.com/office/drawing/2014/main" id="{E12115F2-D08C-C817-610E-8749893F2DE6}"/>
              </a:ext>
            </a:extLst>
          </p:cNvPr>
          <p:cNvPicPr>
            <a:picLocks noChangeAspect="1"/>
          </p:cNvPicPr>
          <p:nvPr/>
        </p:nvPicPr>
        <p:blipFill>
          <a:blip r:embed="rId3"/>
          <a:stretch>
            <a:fillRect/>
          </a:stretch>
        </p:blipFill>
        <p:spPr>
          <a:xfrm>
            <a:off x="852282" y="2590981"/>
            <a:ext cx="5776390" cy="264343"/>
          </a:xfrm>
          <a:prstGeom prst="rect">
            <a:avLst/>
          </a:prstGeom>
        </p:spPr>
      </p:pic>
      <p:pic>
        <p:nvPicPr>
          <p:cNvPr id="13" name="Picture 12">
            <a:extLst>
              <a:ext uri="{FF2B5EF4-FFF2-40B4-BE49-F238E27FC236}">
                <a16:creationId xmlns:a16="http://schemas.microsoft.com/office/drawing/2014/main" id="{BBE916AE-4B85-A898-B68F-55FE196E8E83}"/>
              </a:ext>
            </a:extLst>
          </p:cNvPr>
          <p:cNvPicPr>
            <a:picLocks noChangeAspect="1"/>
          </p:cNvPicPr>
          <p:nvPr/>
        </p:nvPicPr>
        <p:blipFill>
          <a:blip r:embed="rId4"/>
          <a:stretch>
            <a:fillRect/>
          </a:stretch>
        </p:blipFill>
        <p:spPr>
          <a:xfrm>
            <a:off x="852281" y="4361326"/>
            <a:ext cx="5686761" cy="290233"/>
          </a:xfrm>
          <a:prstGeom prst="rect">
            <a:avLst/>
          </a:prstGeom>
        </p:spPr>
      </p:pic>
      <p:pic>
        <p:nvPicPr>
          <p:cNvPr id="15" name="Picture 14">
            <a:extLst>
              <a:ext uri="{FF2B5EF4-FFF2-40B4-BE49-F238E27FC236}">
                <a16:creationId xmlns:a16="http://schemas.microsoft.com/office/drawing/2014/main" id="{55B468AD-B81A-E3BB-FF2B-E4DFD2284481}"/>
              </a:ext>
            </a:extLst>
          </p:cNvPr>
          <p:cNvPicPr>
            <a:picLocks noChangeAspect="1"/>
          </p:cNvPicPr>
          <p:nvPr/>
        </p:nvPicPr>
        <p:blipFill>
          <a:blip r:embed="rId5"/>
          <a:stretch>
            <a:fillRect/>
          </a:stretch>
        </p:blipFill>
        <p:spPr>
          <a:xfrm>
            <a:off x="852281" y="3429000"/>
            <a:ext cx="5776389" cy="215027"/>
          </a:xfrm>
          <a:prstGeom prst="rect">
            <a:avLst/>
          </a:prstGeom>
        </p:spPr>
      </p:pic>
      <p:sp>
        <p:nvSpPr>
          <p:cNvPr id="16" name="Rectangle 15">
            <a:extLst>
              <a:ext uri="{FF2B5EF4-FFF2-40B4-BE49-F238E27FC236}">
                <a16:creationId xmlns:a16="http://schemas.microsoft.com/office/drawing/2014/main" id="{A3DBC7EE-D08C-67F5-3DE9-E1FA7D97BF3B}"/>
              </a:ext>
            </a:extLst>
          </p:cNvPr>
          <p:cNvSpPr/>
          <p:nvPr/>
        </p:nvSpPr>
        <p:spPr>
          <a:xfrm>
            <a:off x="152400" y="5201735"/>
            <a:ext cx="11887200" cy="91219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b="1" dirty="0">
                <a:solidFill>
                  <a:schemeClr val="tx1">
                    <a:lumMod val="95000"/>
                  </a:schemeClr>
                </a:solidFill>
                <a:latin typeface="Aptos" panose="020B0004020202020204" pitchFamily="34" charset="0"/>
              </a:rPr>
              <a:t>Finding</a:t>
            </a:r>
            <a:r>
              <a:rPr lang="en-US" sz="1600" dirty="0">
                <a:solidFill>
                  <a:schemeClr val="tx1">
                    <a:lumMod val="95000"/>
                  </a:schemeClr>
                </a:solidFill>
                <a:latin typeface="Aptos" panose="020B0004020202020204" pitchFamily="34" charset="0"/>
              </a:rPr>
              <a:t> :  Since first two sentence belong to same class and it has similar words in it , technically similarity score should be high. We can see this is being supported by Pub Med Bert , BIO GPT better compare to remaining </a:t>
            </a:r>
            <a:endParaRPr lang="en-IN" sz="1600" dirty="0">
              <a:solidFill>
                <a:schemeClr val="tx1">
                  <a:lumMod val="95000"/>
                </a:schemeClr>
              </a:solidFill>
              <a:latin typeface="Aptos" panose="020B0004020202020204" pitchFamily="34" charset="0"/>
            </a:endParaRPr>
          </a:p>
        </p:txBody>
      </p:sp>
    </p:spTree>
    <p:extLst>
      <p:ext uri="{BB962C8B-B14F-4D97-AF65-F5344CB8AC3E}">
        <p14:creationId xmlns:p14="http://schemas.microsoft.com/office/powerpoint/2010/main" val="315087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A411-5EA3-7E85-B892-F8FE8659E944}"/>
              </a:ext>
            </a:extLst>
          </p:cNvPr>
          <p:cNvSpPr>
            <a:spLocks noGrp="1"/>
          </p:cNvSpPr>
          <p:nvPr>
            <p:ph type="title"/>
          </p:nvPr>
        </p:nvSpPr>
        <p:spPr>
          <a:xfrm>
            <a:off x="170330" y="129526"/>
            <a:ext cx="9493623" cy="498003"/>
          </a:xfrm>
        </p:spPr>
        <p:txBody>
          <a:bodyPr/>
          <a:lstStyle/>
          <a:p>
            <a:r>
              <a:rPr lang="en-US" sz="2800" b="1" dirty="0">
                <a:solidFill>
                  <a:schemeClr val="accent3">
                    <a:lumMod val="60000"/>
                    <a:lumOff val="40000"/>
                  </a:schemeClr>
                </a:solidFill>
                <a:latin typeface="Aptos" panose="020B0004020202020204" pitchFamily="34" charset="0"/>
              </a:rPr>
              <a:t>Embedding Visualization</a:t>
            </a:r>
            <a:br>
              <a:rPr lang="en-US" sz="2800" b="1" dirty="0">
                <a:solidFill>
                  <a:schemeClr val="accent3">
                    <a:lumMod val="60000"/>
                    <a:lumOff val="40000"/>
                  </a:schemeClr>
                </a:solidFill>
                <a:latin typeface="Aptos" panose="020B0004020202020204" pitchFamily="34" charset="0"/>
              </a:rPr>
            </a:br>
            <a:endParaRPr lang="en-IN" sz="2800" b="1" dirty="0">
              <a:solidFill>
                <a:schemeClr val="accent3">
                  <a:lumMod val="60000"/>
                  <a:lumOff val="40000"/>
                </a:schemeClr>
              </a:solidFill>
              <a:latin typeface="Aptos" panose="020B0004020202020204" pitchFamily="34" charset="0"/>
            </a:endParaRPr>
          </a:p>
        </p:txBody>
      </p:sp>
      <p:pic>
        <p:nvPicPr>
          <p:cNvPr id="7" name="Picture 6">
            <a:extLst>
              <a:ext uri="{FF2B5EF4-FFF2-40B4-BE49-F238E27FC236}">
                <a16:creationId xmlns:a16="http://schemas.microsoft.com/office/drawing/2014/main" id="{C2177DFD-2E4F-252D-FF0F-8EBDCB32422C}"/>
              </a:ext>
            </a:extLst>
          </p:cNvPr>
          <p:cNvPicPr>
            <a:picLocks noChangeAspect="1"/>
          </p:cNvPicPr>
          <p:nvPr/>
        </p:nvPicPr>
        <p:blipFill>
          <a:blip r:embed="rId2"/>
          <a:stretch>
            <a:fillRect/>
          </a:stretch>
        </p:blipFill>
        <p:spPr>
          <a:xfrm>
            <a:off x="170330" y="1034151"/>
            <a:ext cx="10641105" cy="5694323"/>
          </a:xfrm>
          <a:prstGeom prst="rect">
            <a:avLst/>
          </a:prstGeom>
        </p:spPr>
      </p:pic>
      <p:sp>
        <p:nvSpPr>
          <p:cNvPr id="8" name="Rectangle 7">
            <a:extLst>
              <a:ext uri="{FF2B5EF4-FFF2-40B4-BE49-F238E27FC236}">
                <a16:creationId xmlns:a16="http://schemas.microsoft.com/office/drawing/2014/main" id="{3806E514-ABE0-DA0F-8ECE-5AE4D2C513CD}"/>
              </a:ext>
            </a:extLst>
          </p:cNvPr>
          <p:cNvSpPr/>
          <p:nvPr/>
        </p:nvSpPr>
        <p:spPr>
          <a:xfrm>
            <a:off x="170330" y="690282"/>
            <a:ext cx="4043083" cy="28111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b="1" dirty="0">
                <a:solidFill>
                  <a:schemeClr val="tx1"/>
                </a:solidFill>
                <a:latin typeface="Aptos" panose="020B0004020202020204" pitchFamily="34" charset="0"/>
              </a:rPr>
              <a:t>Clinical Bert</a:t>
            </a:r>
          </a:p>
        </p:txBody>
      </p:sp>
    </p:spTree>
    <p:extLst>
      <p:ext uri="{BB962C8B-B14F-4D97-AF65-F5344CB8AC3E}">
        <p14:creationId xmlns:p14="http://schemas.microsoft.com/office/powerpoint/2010/main" val="1160900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1079</TotalTime>
  <Words>946</Words>
  <Application>Microsoft Office PowerPoint</Application>
  <PresentationFormat>Widescreen</PresentationFormat>
  <Paragraphs>119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Century Gothic</vt:lpstr>
      <vt:lpstr>Söhne</vt:lpstr>
      <vt:lpstr>Wingdings 3</vt:lpstr>
      <vt:lpstr>Ion</vt:lpstr>
      <vt:lpstr> Comparison of Clinical Text Embeddings: Approaches and Insights</vt:lpstr>
      <vt:lpstr>Introduction</vt:lpstr>
      <vt:lpstr>Word Embeddings Background</vt:lpstr>
      <vt:lpstr>Methodology Used</vt:lpstr>
      <vt:lpstr>Approach &amp; Script details:</vt:lpstr>
      <vt:lpstr>Embedding Comparison  Similarity  score on Medical Concept</vt:lpstr>
      <vt:lpstr>PowerPoint Presentation</vt:lpstr>
      <vt:lpstr>Similarity Score between clinical note sentences</vt:lpstr>
      <vt:lpstr>Embedding Visualization </vt:lpstr>
      <vt:lpstr>PowerPoint Presentation</vt:lpstr>
      <vt:lpstr>Model Comparison</vt:lpstr>
      <vt:lpstr>Use Case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Clinical Text Embeddings: Approaches and Insights</dc:title>
  <dc:creator>Lovely Kumari</dc:creator>
  <cp:lastModifiedBy>Lovely Kumari</cp:lastModifiedBy>
  <cp:revision>43</cp:revision>
  <dcterms:created xsi:type="dcterms:W3CDTF">2024-02-23T10:44:45Z</dcterms:created>
  <dcterms:modified xsi:type="dcterms:W3CDTF">2024-02-24T06:44:02Z</dcterms:modified>
</cp:coreProperties>
</file>