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62" r:id="rId2"/>
    <p:sldId id="263" r:id="rId3"/>
    <p:sldId id="267" r:id="rId4"/>
    <p:sldId id="268" r:id="rId5"/>
    <p:sldId id="258" r:id="rId6"/>
    <p:sldId id="260" r:id="rId7"/>
    <p:sldId id="259" r:id="rId8"/>
    <p:sldId id="261" r:id="rId9"/>
    <p:sldId id="274" r:id="rId10"/>
    <p:sldId id="275" r:id="rId11"/>
    <p:sldId id="269" r:id="rId12"/>
    <p:sldId id="270" r:id="rId13"/>
    <p:sldId id="271" r:id="rId14"/>
    <p:sldId id="272" r:id="rId15"/>
    <p:sldId id="266" r:id="rId16"/>
    <p:sldId id="273" r:id="rId17"/>
    <p:sldId id="265" r:id="rId18"/>
    <p:sldId id="26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03" autoAdjust="0"/>
    <p:restoredTop sz="96317" autoAdjust="0"/>
  </p:normalViewPr>
  <p:slideViewPr>
    <p:cSldViewPr snapToGrid="0">
      <p:cViewPr varScale="1">
        <p:scale>
          <a:sx n="68" d="100"/>
          <a:sy n="68" d="100"/>
        </p:scale>
        <p:origin x="-468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y%20study\&#22823;&#22235;&#19979;&#35762;&#20041;&#12289;&#35838;&#20214;\&#25968;&#23383;&#23186;&#20307;&#25216;&#26415;&#22522;&#30784;&#65288;&#37325;&#20462;&#65289;\&#23454;&#39564;&#25968;&#25454;&#21644;&#25130;&#22270;\&#21442;&#25968;&#23454;&#39564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y%20study\&#22823;&#22235;&#19979;&#35762;&#20041;&#12289;&#35838;&#20214;\&#25968;&#23383;&#23186;&#20307;&#25216;&#26415;&#22522;&#30784;&#65288;&#37325;&#20462;&#65289;\&#23454;&#39564;&#25968;&#25454;&#21644;&#25130;&#22270;\&#21442;&#25968;&#23454;&#39564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y%20study\&#22823;&#22235;&#19979;&#35762;&#20041;&#12289;&#35838;&#20214;\&#25968;&#23383;&#23186;&#20307;&#25216;&#26415;&#22522;&#30784;&#65288;&#37325;&#20462;&#65289;\&#23454;&#39564;&#25968;&#25454;&#21644;&#25130;&#22270;\&#25968;&#25454;&#38598;&#27979;&#35797;&#26102;&#38388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My%20study\&#22823;&#22235;&#19979;&#35762;&#20041;&#12289;&#35838;&#20214;\&#25968;&#23383;&#23186;&#20307;&#25216;&#26415;&#22522;&#30784;&#65288;&#37325;&#20462;&#65289;\&#23454;&#39564;&#25968;&#25454;&#21644;&#25130;&#22270;\&#25968;&#25454;&#38598;&#27979;&#35797;&#26102;&#38388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800"/>
            </a:pPr>
            <a:r>
              <a:rPr lang="zh-CN" sz="2800"/>
              <a:t>变量</a:t>
            </a:r>
            <a:r>
              <a:rPr lang="en-US" sz="2800"/>
              <a:t>SIFT_SIGMA</a:t>
            </a:r>
            <a:r>
              <a:rPr lang="zh-CN" sz="2800"/>
              <a:t>实验结果</a:t>
            </a:r>
            <a:endParaRPr lang="en-US" sz="2800"/>
          </a:p>
        </c:rich>
      </c:tx>
      <c:layout>
        <c:manualLayout>
          <c:xMode val="edge"/>
          <c:yMode val="edge"/>
          <c:x val="0.18824735966233427"/>
          <c:y val="2.4277728110723477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2203678310408686"/>
          <c:y val="4.3796921834474832E-2"/>
          <c:w val="0.64386191345166321"/>
          <c:h val="0.8573799872649055"/>
        </c:manualLayout>
      </c:layout>
      <c:lineChart>
        <c:grouping val="standard"/>
        <c:varyColors val="0"/>
        <c:ser>
          <c:idx val="0"/>
          <c:order val="0"/>
          <c:tx>
            <c:strRef>
              <c:f>Sheet1!$F$2</c:f>
              <c:strCache>
                <c:ptCount val="1"/>
                <c:pt idx="0">
                  <c:v>匹配子提取总时间</c:v>
                </c:pt>
              </c:strCache>
            </c:strRef>
          </c:tx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Sheet1!$B$3:$B$10</c:f>
              <c:numCache>
                <c:formatCode>0.0_ </c:formatCode>
                <c:ptCount val="8"/>
                <c:pt idx="0">
                  <c:v>0.8</c:v>
                </c:pt>
                <c:pt idx="1">
                  <c:v>1</c:v>
                </c:pt>
                <c:pt idx="2">
                  <c:v>1.2</c:v>
                </c:pt>
                <c:pt idx="3">
                  <c:v>1.4</c:v>
                </c:pt>
                <c:pt idx="4">
                  <c:v>1.6</c:v>
                </c:pt>
                <c:pt idx="5">
                  <c:v>1.8</c:v>
                </c:pt>
                <c:pt idx="6">
                  <c:v>2</c:v>
                </c:pt>
                <c:pt idx="7">
                  <c:v>2.4</c:v>
                </c:pt>
              </c:numCache>
            </c:numRef>
          </c:cat>
          <c:val>
            <c:numRef>
              <c:f>Sheet1!$F$3:$F$10</c:f>
              <c:numCache>
                <c:formatCode>0.00_ </c:formatCode>
                <c:ptCount val="8"/>
                <c:pt idx="0">
                  <c:v>1190.8693000000001</c:v>
                </c:pt>
                <c:pt idx="1">
                  <c:v>1333.9479999999999</c:v>
                </c:pt>
                <c:pt idx="2">
                  <c:v>1482.9080000000001</c:v>
                </c:pt>
                <c:pt idx="3">
                  <c:v>1638.8829999999998</c:v>
                </c:pt>
                <c:pt idx="4">
                  <c:v>1837.136</c:v>
                </c:pt>
                <c:pt idx="5">
                  <c:v>2019.56</c:v>
                </c:pt>
                <c:pt idx="6">
                  <c:v>2210.3539999999998</c:v>
                </c:pt>
                <c:pt idx="7">
                  <c:v>2557.9210000000003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5788160"/>
        <c:axId val="85807872"/>
      </c:lineChart>
      <c:lineChart>
        <c:grouping val="standard"/>
        <c:varyColors val="0"/>
        <c:ser>
          <c:idx val="1"/>
          <c:order val="1"/>
          <c:tx>
            <c:strRef>
              <c:f>Sheet1!$G$2</c:f>
              <c:strCache>
                <c:ptCount val="1"/>
                <c:pt idx="0">
                  <c:v>keyPoint_num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val>
            <c:numRef>
              <c:f>Sheet1!$G$3:$G$10</c:f>
              <c:numCache>
                <c:formatCode>General</c:formatCode>
                <c:ptCount val="8"/>
                <c:pt idx="0">
                  <c:v>206</c:v>
                </c:pt>
                <c:pt idx="1">
                  <c:v>185</c:v>
                </c:pt>
                <c:pt idx="2">
                  <c:v>187</c:v>
                </c:pt>
                <c:pt idx="3">
                  <c:v>189</c:v>
                </c:pt>
                <c:pt idx="4">
                  <c:v>178</c:v>
                </c:pt>
                <c:pt idx="5">
                  <c:v>189</c:v>
                </c:pt>
                <c:pt idx="6">
                  <c:v>177</c:v>
                </c:pt>
                <c:pt idx="7">
                  <c:v>178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5815680"/>
        <c:axId val="85809792"/>
      </c:lineChart>
      <c:catAx>
        <c:axId val="857881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SIFT_SIGMA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.77733556773411161"/>
              <c:y val="0.92887022455526391"/>
            </c:manualLayout>
          </c:layout>
          <c:overlay val="0"/>
        </c:title>
        <c:numFmt formatCode="0.0_ " sourceLinked="1"/>
        <c:majorTickMark val="out"/>
        <c:minorTickMark val="none"/>
        <c:tickLblPos val="nextTo"/>
        <c:crossAx val="85807872"/>
        <c:crosses val="autoZero"/>
        <c:auto val="1"/>
        <c:lblAlgn val="ctr"/>
        <c:lblOffset val="100"/>
        <c:noMultiLvlLbl val="0"/>
      </c:catAx>
      <c:valAx>
        <c:axId val="85807872"/>
        <c:scaling>
          <c:orientation val="minMax"/>
          <c:max val="3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zh-CN"/>
                  <a:t>匹配子提取总时间（</a:t>
                </a:r>
                <a:r>
                  <a:rPr lang="en-US"/>
                  <a:t>ms</a:t>
                </a:r>
                <a:r>
                  <a:rPr lang="zh-CN"/>
                  <a:t>）</a:t>
                </a:r>
                <a:endParaRPr lang="en-US"/>
              </a:p>
            </c:rich>
          </c:tx>
          <c:layout/>
          <c:overlay val="0"/>
        </c:title>
        <c:numFmt formatCode="#,##0_);[Red]\(#,##0\)" sourceLinked="0"/>
        <c:majorTickMark val="out"/>
        <c:minorTickMark val="none"/>
        <c:tickLblPos val="nextTo"/>
        <c:crossAx val="85788160"/>
        <c:crosses val="autoZero"/>
        <c:crossBetween val="between"/>
      </c:valAx>
      <c:valAx>
        <c:axId val="85809792"/>
        <c:scaling>
          <c:orientation val="minMax"/>
          <c:max val="310"/>
          <c:min val="160"/>
        </c:scaling>
        <c:delete val="0"/>
        <c:axPos val="r"/>
        <c:numFmt formatCode="General" sourceLinked="1"/>
        <c:majorTickMark val="out"/>
        <c:minorTickMark val="none"/>
        <c:tickLblPos val="nextTo"/>
        <c:crossAx val="85815680"/>
        <c:crosses val="max"/>
        <c:crossBetween val="between"/>
      </c:valAx>
      <c:catAx>
        <c:axId val="85815680"/>
        <c:scaling>
          <c:orientation val="minMax"/>
        </c:scaling>
        <c:delete val="1"/>
        <c:axPos val="b"/>
        <c:majorTickMark val="out"/>
        <c:minorTickMark val="none"/>
        <c:tickLblPos val="nextTo"/>
        <c:crossAx val="85809792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81992106583963376"/>
          <c:y val="0.30517169728783899"/>
          <c:w val="0.16029208467996958"/>
          <c:h val="0.4313232720909886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/>
            </a:pPr>
            <a:r>
              <a:rPr lang="zh-CN" sz="2400"/>
              <a:t>变量</a:t>
            </a:r>
            <a:r>
              <a:rPr lang="en-US" sz="2400"/>
              <a:t>SIFT_CONTR_THR</a:t>
            </a:r>
            <a:r>
              <a:rPr lang="zh-CN" sz="2400"/>
              <a:t>实验结果</a:t>
            </a:r>
            <a:endParaRPr lang="en-US" sz="2400"/>
          </a:p>
        </c:rich>
      </c:tx>
      <c:layout>
        <c:manualLayout>
          <c:xMode val="edge"/>
          <c:yMode val="edge"/>
          <c:x val="0.1923085431378124"/>
          <c:y val="3.7037037037037035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2203678310408686"/>
          <c:y val="4.3796921834474832E-2"/>
          <c:w val="0.64386191345166321"/>
          <c:h val="0.8573799872649055"/>
        </c:manualLayout>
      </c:layout>
      <c:lineChart>
        <c:grouping val="standard"/>
        <c:varyColors val="0"/>
        <c:ser>
          <c:idx val="0"/>
          <c:order val="0"/>
          <c:tx>
            <c:strRef>
              <c:f>Sheet1!$F$12</c:f>
              <c:strCache>
                <c:ptCount val="1"/>
                <c:pt idx="0">
                  <c:v>匹配子提取总时间</c:v>
                </c:pt>
              </c:strCache>
            </c:strRef>
          </c:tx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Sheet1!$B$13:$B$19</c:f>
              <c:numCache>
                <c:formatCode>General</c:formatCode>
                <c:ptCount val="7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</c:numCache>
            </c:numRef>
          </c:cat>
          <c:val>
            <c:numRef>
              <c:f>Sheet1!$F$13:$F$19</c:f>
              <c:numCache>
                <c:formatCode>0.00_ </c:formatCode>
                <c:ptCount val="7"/>
                <c:pt idx="0">
                  <c:v>2518.2309999999998</c:v>
                </c:pt>
                <c:pt idx="1">
                  <c:v>2133.9670000000001</c:v>
                </c:pt>
                <c:pt idx="2">
                  <c:v>1903.441</c:v>
                </c:pt>
                <c:pt idx="3">
                  <c:v>1787.643</c:v>
                </c:pt>
                <c:pt idx="4">
                  <c:v>1729.1030000000001</c:v>
                </c:pt>
                <c:pt idx="5">
                  <c:v>1693.701</c:v>
                </c:pt>
                <c:pt idx="6">
                  <c:v>1615.39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9814144"/>
        <c:axId val="89825664"/>
      </c:lineChart>
      <c:lineChart>
        <c:grouping val="standard"/>
        <c:varyColors val="0"/>
        <c:ser>
          <c:idx val="1"/>
          <c:order val="1"/>
          <c:tx>
            <c:strRef>
              <c:f>Sheet1!$G$12</c:f>
              <c:strCache>
                <c:ptCount val="1"/>
                <c:pt idx="0">
                  <c:v>keyPoint_num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val>
            <c:numRef>
              <c:f>Sheet1!$G$13:$G$19</c:f>
              <c:numCache>
                <c:formatCode>General</c:formatCode>
                <c:ptCount val="7"/>
                <c:pt idx="0">
                  <c:v>452</c:v>
                </c:pt>
                <c:pt idx="1">
                  <c:v>273</c:v>
                </c:pt>
                <c:pt idx="2">
                  <c:v>215</c:v>
                </c:pt>
                <c:pt idx="3">
                  <c:v>178</c:v>
                </c:pt>
                <c:pt idx="4">
                  <c:v>152</c:v>
                </c:pt>
                <c:pt idx="5">
                  <c:v>133</c:v>
                </c:pt>
                <c:pt idx="6">
                  <c:v>103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9841664"/>
        <c:axId val="89827584"/>
      </c:lineChart>
      <c:catAx>
        <c:axId val="898141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SIFT_SIGMA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.77733556773411161"/>
              <c:y val="0.9288702245552639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89825664"/>
        <c:crosses val="autoZero"/>
        <c:auto val="1"/>
        <c:lblAlgn val="ctr"/>
        <c:lblOffset val="100"/>
        <c:noMultiLvlLbl val="0"/>
      </c:catAx>
      <c:valAx>
        <c:axId val="89825664"/>
        <c:scaling>
          <c:orientation val="minMax"/>
          <c:max val="3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zh-CN"/>
                  <a:t>匹配子提取总时间（</a:t>
                </a:r>
                <a:r>
                  <a:rPr lang="en-US"/>
                  <a:t>ms</a:t>
                </a:r>
                <a:r>
                  <a:rPr lang="zh-CN"/>
                  <a:t>）</a:t>
                </a:r>
                <a:endParaRPr lang="en-US"/>
              </a:p>
            </c:rich>
          </c:tx>
          <c:layout/>
          <c:overlay val="0"/>
        </c:title>
        <c:numFmt formatCode="#,##0_);[Red]\(#,##0\)" sourceLinked="0"/>
        <c:majorTickMark val="out"/>
        <c:minorTickMark val="none"/>
        <c:tickLblPos val="nextTo"/>
        <c:crossAx val="89814144"/>
        <c:crosses val="autoZero"/>
        <c:crossBetween val="between"/>
      </c:valAx>
      <c:valAx>
        <c:axId val="89827584"/>
        <c:scaling>
          <c:orientation val="minMax"/>
          <c:max val="610"/>
          <c:min val="80"/>
        </c:scaling>
        <c:delete val="0"/>
        <c:axPos val="r"/>
        <c:numFmt formatCode="General" sourceLinked="1"/>
        <c:majorTickMark val="out"/>
        <c:minorTickMark val="none"/>
        <c:tickLblPos val="nextTo"/>
        <c:crossAx val="89841664"/>
        <c:crosses val="max"/>
        <c:crossBetween val="between"/>
      </c:valAx>
      <c:catAx>
        <c:axId val="89841664"/>
        <c:scaling>
          <c:orientation val="minMax"/>
        </c:scaling>
        <c:delete val="1"/>
        <c:axPos val="b"/>
        <c:majorTickMark val="out"/>
        <c:minorTickMark val="none"/>
        <c:tickLblPos val="nextTo"/>
        <c:crossAx val="89827584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81992106583963376"/>
          <c:y val="0.30517169728783899"/>
          <c:w val="0.16029208467996958"/>
          <c:h val="0.4313232720909886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/>
            </a:pPr>
            <a:r>
              <a:rPr lang="zh-CN" sz="2400"/>
              <a:t>几种匹配法的匹配结果数目</a:t>
            </a:r>
          </a:p>
        </c:rich>
      </c:tx>
      <c:layout/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Sheet2!$G$2</c:f>
              <c:strCache>
                <c:ptCount val="1"/>
                <c:pt idx="0">
                  <c:v>success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Sheet2!$B$3:$B$7</c:f>
              <c:strCache>
                <c:ptCount val="5"/>
                <c:pt idx="0">
                  <c:v>BruteForce-L1</c:v>
                </c:pt>
                <c:pt idx="1">
                  <c:v>BruteForce-L2</c:v>
                </c:pt>
                <c:pt idx="2">
                  <c:v>FlannBased</c:v>
                </c:pt>
                <c:pt idx="3">
                  <c:v>BruteForce-L2-Release</c:v>
                </c:pt>
                <c:pt idx="4">
                  <c:v>FlannBased-Release</c:v>
                </c:pt>
              </c:strCache>
            </c:strRef>
          </c:cat>
          <c:val>
            <c:numRef>
              <c:f>Sheet2!$G$3:$G$7</c:f>
              <c:numCache>
                <c:formatCode>General</c:formatCode>
                <c:ptCount val="5"/>
                <c:pt idx="0">
                  <c:v>499</c:v>
                </c:pt>
                <c:pt idx="1">
                  <c:v>504</c:v>
                </c:pt>
                <c:pt idx="2">
                  <c:v>497</c:v>
                </c:pt>
                <c:pt idx="3">
                  <c:v>504</c:v>
                </c:pt>
                <c:pt idx="4">
                  <c:v>491</c:v>
                </c:pt>
              </c:numCache>
            </c:numRef>
          </c:val>
        </c:ser>
        <c:ser>
          <c:idx val="1"/>
          <c:order val="1"/>
          <c:tx>
            <c:strRef>
              <c:f>Sheet2!$H$2</c:f>
              <c:strCache>
                <c:ptCount val="1"/>
                <c:pt idx="0">
                  <c:v>fail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Sheet2!$B$3:$B$7</c:f>
              <c:strCache>
                <c:ptCount val="5"/>
                <c:pt idx="0">
                  <c:v>BruteForce-L1</c:v>
                </c:pt>
                <c:pt idx="1">
                  <c:v>BruteForce-L2</c:v>
                </c:pt>
                <c:pt idx="2">
                  <c:v>FlannBased</c:v>
                </c:pt>
                <c:pt idx="3">
                  <c:v>BruteForce-L2-Release</c:v>
                </c:pt>
                <c:pt idx="4">
                  <c:v>FlannBased-Release</c:v>
                </c:pt>
              </c:strCache>
            </c:strRef>
          </c:cat>
          <c:val>
            <c:numRef>
              <c:f>Sheet2!$H$3:$H$7</c:f>
              <c:numCache>
                <c:formatCode>General</c:formatCode>
                <c:ptCount val="5"/>
                <c:pt idx="0">
                  <c:v>101</c:v>
                </c:pt>
                <c:pt idx="1">
                  <c:v>96</c:v>
                </c:pt>
                <c:pt idx="2">
                  <c:v>103</c:v>
                </c:pt>
                <c:pt idx="3">
                  <c:v>96</c:v>
                </c:pt>
                <c:pt idx="4">
                  <c:v>109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99"/>
        <c:overlap val="100"/>
        <c:axId val="102789888"/>
        <c:axId val="102791424"/>
      </c:barChart>
      <c:catAx>
        <c:axId val="10278988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zh-CN"/>
          </a:p>
        </c:txPr>
        <c:crossAx val="102791424"/>
        <c:crosses val="autoZero"/>
        <c:auto val="1"/>
        <c:lblAlgn val="ctr"/>
        <c:lblOffset val="100"/>
        <c:noMultiLvlLbl val="0"/>
      </c:catAx>
      <c:valAx>
        <c:axId val="102791424"/>
        <c:scaling>
          <c:orientation val="minMax"/>
          <c:max val="600"/>
          <c:min val="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02789888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0.8217362491716369"/>
          <c:y val="1.2930062597761607E-2"/>
          <c:w val="0.12948176799537484"/>
          <c:h val="0.15699084944757091"/>
        </c:manualLayout>
      </c:layout>
      <c:overlay val="1"/>
      <c:txPr>
        <a:bodyPr/>
        <a:lstStyle/>
        <a:p>
          <a:pPr>
            <a:defRPr sz="20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6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/>
              <a:t>几个数据集的匹配结果数目</a:t>
            </a:r>
          </a:p>
        </c:rich>
      </c:tx>
      <c:layout/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Sheet2!$M$16</c:f>
              <c:strCache>
                <c:ptCount val="1"/>
                <c:pt idx="0">
                  <c:v>success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Sheet2!$B$17:$B$19</c:f>
              <c:strCache>
                <c:ptCount val="3"/>
                <c:pt idx="0">
                  <c:v>Card</c:v>
                </c:pt>
                <c:pt idx="1">
                  <c:v>Book</c:v>
                </c:pt>
                <c:pt idx="2">
                  <c:v>CD</c:v>
                </c:pt>
              </c:strCache>
            </c:strRef>
          </c:cat>
          <c:val>
            <c:numRef>
              <c:f>Sheet2!$M$17:$M$19</c:f>
              <c:numCache>
                <c:formatCode>General</c:formatCode>
                <c:ptCount val="3"/>
                <c:pt idx="0">
                  <c:v>497</c:v>
                </c:pt>
                <c:pt idx="1">
                  <c:v>491</c:v>
                </c:pt>
                <c:pt idx="2">
                  <c:v>472</c:v>
                </c:pt>
              </c:numCache>
            </c:numRef>
          </c:val>
        </c:ser>
        <c:ser>
          <c:idx val="1"/>
          <c:order val="1"/>
          <c:tx>
            <c:strRef>
              <c:f>Sheet2!$N$16</c:f>
              <c:strCache>
                <c:ptCount val="1"/>
                <c:pt idx="0">
                  <c:v>fail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Sheet2!$B$17:$B$19</c:f>
              <c:strCache>
                <c:ptCount val="3"/>
                <c:pt idx="0">
                  <c:v>Card</c:v>
                </c:pt>
                <c:pt idx="1">
                  <c:v>Book</c:v>
                </c:pt>
                <c:pt idx="2">
                  <c:v>CD</c:v>
                </c:pt>
              </c:strCache>
            </c:strRef>
          </c:cat>
          <c:val>
            <c:numRef>
              <c:f>Sheet2!$N$17:$N$19</c:f>
              <c:numCache>
                <c:formatCode>General</c:formatCode>
                <c:ptCount val="3"/>
                <c:pt idx="0">
                  <c:v>103</c:v>
                </c:pt>
                <c:pt idx="1">
                  <c:v>109</c:v>
                </c:pt>
                <c:pt idx="2">
                  <c:v>128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99"/>
        <c:overlap val="100"/>
        <c:axId val="102841344"/>
        <c:axId val="102855424"/>
      </c:barChart>
      <c:catAx>
        <c:axId val="10284134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102855424"/>
        <c:crosses val="autoZero"/>
        <c:auto val="1"/>
        <c:lblAlgn val="ctr"/>
        <c:lblOffset val="100"/>
        <c:noMultiLvlLbl val="0"/>
      </c:catAx>
      <c:valAx>
        <c:axId val="102855424"/>
        <c:scaling>
          <c:orientation val="minMax"/>
          <c:max val="600"/>
          <c:min val="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02841344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0.78248505399904156"/>
          <c:y val="1.2930062597761607E-2"/>
          <c:w val="0.16873291509013416"/>
          <c:h val="0.15699084944757091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400"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zh-CN" sz="1800"/>
              <a:t>单张图片查询各阶段花费时间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919706911636044"/>
          <c:y val="7.407407407407407E-2"/>
          <c:w val="0.80100546806649164"/>
          <c:h val="0.8099460484106153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Sheet2!$G$22</c:f>
              <c:strCache>
                <c:ptCount val="1"/>
                <c:pt idx="0">
                  <c:v>py_time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Sheet2!$B$23:$B$25</c:f>
              <c:strCache>
                <c:ptCount val="3"/>
                <c:pt idx="0">
                  <c:v>Card</c:v>
                </c:pt>
                <c:pt idx="1">
                  <c:v>Book</c:v>
                </c:pt>
                <c:pt idx="2">
                  <c:v>CD</c:v>
                </c:pt>
              </c:strCache>
            </c:strRef>
          </c:cat>
          <c:val>
            <c:numRef>
              <c:f>Sheet2!$G$23:$G$25</c:f>
              <c:numCache>
                <c:formatCode>0.00_ </c:formatCode>
                <c:ptCount val="3"/>
                <c:pt idx="0">
                  <c:v>853.26403000000005</c:v>
                </c:pt>
                <c:pt idx="1">
                  <c:v>1027.4396133333335</c:v>
                </c:pt>
                <c:pt idx="2">
                  <c:v>832.17634999999996</c:v>
                </c:pt>
              </c:numCache>
            </c:numRef>
          </c:val>
        </c:ser>
        <c:ser>
          <c:idx val="1"/>
          <c:order val="1"/>
          <c:tx>
            <c:strRef>
              <c:f>Sheet2!$H$22</c:f>
              <c:strCache>
                <c:ptCount val="1"/>
                <c:pt idx="0">
                  <c:v>kp_time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Sheet2!$B$23:$B$25</c:f>
              <c:strCache>
                <c:ptCount val="3"/>
                <c:pt idx="0">
                  <c:v>Card</c:v>
                </c:pt>
                <c:pt idx="1">
                  <c:v>Book</c:v>
                </c:pt>
                <c:pt idx="2">
                  <c:v>CD</c:v>
                </c:pt>
              </c:strCache>
            </c:strRef>
          </c:cat>
          <c:val>
            <c:numRef>
              <c:f>Sheet2!$H$23:$H$25</c:f>
              <c:numCache>
                <c:formatCode>0.00_ </c:formatCode>
                <c:ptCount val="3"/>
                <c:pt idx="0">
                  <c:v>872.17454999999995</c:v>
                </c:pt>
                <c:pt idx="1">
                  <c:v>1310.17579</c:v>
                </c:pt>
                <c:pt idx="2">
                  <c:v>1050.0761333333335</c:v>
                </c:pt>
              </c:numCache>
            </c:numRef>
          </c:val>
        </c:ser>
        <c:ser>
          <c:idx val="2"/>
          <c:order val="2"/>
          <c:tx>
            <c:strRef>
              <c:f>Sheet2!$I$22</c:f>
              <c:strCache>
                <c:ptCount val="1"/>
                <c:pt idx="0">
                  <c:v>ds_time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Sheet2!$B$23:$B$25</c:f>
              <c:strCache>
                <c:ptCount val="3"/>
                <c:pt idx="0">
                  <c:v>Card</c:v>
                </c:pt>
                <c:pt idx="1">
                  <c:v>Book</c:v>
                </c:pt>
                <c:pt idx="2">
                  <c:v>CD</c:v>
                </c:pt>
              </c:strCache>
            </c:strRef>
          </c:cat>
          <c:val>
            <c:numRef>
              <c:f>Sheet2!$I$23:$I$25</c:f>
              <c:numCache>
                <c:formatCode>0.00_ </c:formatCode>
                <c:ptCount val="3"/>
                <c:pt idx="0">
                  <c:v>1225.7268519666666</c:v>
                </c:pt>
                <c:pt idx="1">
                  <c:v>2454.8799300000001</c:v>
                </c:pt>
                <c:pt idx="2">
                  <c:v>1792.9029626666666</c:v>
                </c:pt>
              </c:numCache>
            </c:numRef>
          </c:val>
        </c:ser>
        <c:ser>
          <c:idx val="3"/>
          <c:order val="3"/>
          <c:tx>
            <c:strRef>
              <c:f>Sheet2!$J$22</c:f>
              <c:strCache>
                <c:ptCount val="1"/>
                <c:pt idx="0">
                  <c:v>match_time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Sheet2!$B$23:$B$25</c:f>
              <c:strCache>
                <c:ptCount val="3"/>
                <c:pt idx="0">
                  <c:v>Card</c:v>
                </c:pt>
                <c:pt idx="1">
                  <c:v>Book</c:v>
                </c:pt>
                <c:pt idx="2">
                  <c:v>CD</c:v>
                </c:pt>
              </c:strCache>
            </c:strRef>
          </c:cat>
          <c:val>
            <c:numRef>
              <c:f>Sheet2!$J$23:$J$25</c:f>
              <c:numCache>
                <c:formatCode>0.00_ </c:formatCode>
                <c:ptCount val="3"/>
                <c:pt idx="0">
                  <c:v>5534.9142136666669</c:v>
                </c:pt>
                <c:pt idx="1">
                  <c:v>7038.0050333333329</c:v>
                </c:pt>
                <c:pt idx="2">
                  <c:v>6333.2297133333341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02893824"/>
        <c:axId val="102899712"/>
      </c:barChart>
      <c:catAx>
        <c:axId val="10289382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102899712"/>
        <c:crosses val="autoZero"/>
        <c:auto val="1"/>
        <c:lblAlgn val="ctr"/>
        <c:lblOffset val="100"/>
        <c:noMultiLvlLbl val="0"/>
      </c:catAx>
      <c:valAx>
        <c:axId val="102899712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</a:t>
                </a:r>
              </a:p>
            </c:rich>
          </c:tx>
          <c:layout>
            <c:manualLayout>
              <c:xMode val="edge"/>
              <c:yMode val="edge"/>
              <c:x val="0.94472069116360458"/>
              <c:y val="0.89541181153059057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crossAx val="102893824"/>
        <c:crosses val="autoZero"/>
        <c:crossBetween val="between"/>
        <c:dispUnits>
          <c:builtInUnit val="thousands"/>
        </c:dispUnits>
      </c:valAx>
    </c:plotArea>
    <c:legend>
      <c:legendPos val="r"/>
      <c:layout>
        <c:manualLayout>
          <c:xMode val="edge"/>
          <c:yMode val="edge"/>
          <c:x val="0.7992535922867654"/>
          <c:y val="5.7551622038821096E-2"/>
          <c:w val="0.19774890638670167"/>
          <c:h val="0.31358627920524745"/>
        </c:manualLayout>
      </c:layout>
      <c:overlay val="0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200"/>
      </a:pPr>
      <a:endParaRPr lang="zh-CN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0.68958</cdr:x>
      <cdr:y>0.15589</cdr:y>
    </cdr:from>
    <cdr:to>
      <cdr:x>0.8</cdr:x>
      <cdr:y>0.25871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152775" y="447675"/>
          <a:ext cx="504825" cy="2952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zh-CN" sz="1200" dirty="0"/>
            <a:t>8.49</a:t>
          </a:r>
          <a:endParaRPr lang="zh-CN" altLang="en-US" sz="1200" dirty="0"/>
        </a:p>
      </cdr:txBody>
    </cdr:sp>
  </cdr:relSizeAnchor>
  <cdr:relSizeAnchor xmlns:cdr="http://schemas.openxmlformats.org/drawingml/2006/chartDrawing">
    <cdr:from>
      <cdr:x>0.79661</cdr:x>
      <cdr:y>0.44612</cdr:y>
    </cdr:from>
    <cdr:to>
      <cdr:x>0.90703</cdr:x>
      <cdr:y>0.54894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4832589" y="1964370"/>
          <a:ext cx="669860" cy="45273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/>
            <a:t>11.83</a:t>
          </a:r>
          <a:endParaRPr lang="zh-CN" altLang="en-US" sz="1200" dirty="0"/>
        </a:p>
      </cdr:txBody>
    </cdr:sp>
  </cdr:relSizeAnchor>
  <cdr:relSizeAnchor xmlns:cdr="http://schemas.openxmlformats.org/drawingml/2006/chartDrawing">
    <cdr:from>
      <cdr:x>0.59236</cdr:x>
      <cdr:y>0.69762</cdr:y>
    </cdr:from>
    <cdr:to>
      <cdr:x>0.70278</cdr:x>
      <cdr:y>0.80044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2708275" y="2003425"/>
          <a:ext cx="504825" cy="2952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/>
            <a:t>10.01</a:t>
          </a:r>
          <a:endParaRPr lang="zh-CN" altLang="en-US" sz="12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3E37E-E050-47FC-8915-845B57116E9E}" type="datetimeFigureOut">
              <a:rPr lang="zh-CN" altLang="en-US" smtClean="0"/>
              <a:t>2013-06-11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D8771-A147-48FD-88EB-FAE9BDC94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861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contrastThreshold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要增加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D8771-A147-48FD-88EB-FAE9BDC94AE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928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可用于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D8771-A147-48FD-88EB-FAE9BDC94AE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902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D8771-A147-48FD-88EB-FAE9BDC94AE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519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可用于，将所有匹配图片找出。</a:t>
            </a:r>
            <a:endParaRPr lang="en-US" altLang="zh-CN" dirty="0" smtClean="0"/>
          </a:p>
          <a:p>
            <a:r>
              <a:rPr lang="en-US" altLang="zh-CN" dirty="0" err="1" smtClean="0"/>
              <a:t>Knnmatch</a:t>
            </a:r>
            <a:r>
              <a:rPr lang="zh-CN" altLang="en-US" dirty="0" smtClean="0"/>
              <a:t>（全部图片）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D8771-A147-48FD-88EB-FAE9BDC94AE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487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D8771-A147-48FD-88EB-FAE9BDC94AE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170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D8771-A147-48FD-88EB-FAE9BDC94AE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170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D8771-A147-48FD-88EB-FAE9BDC94AE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170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D8771-A147-48FD-88EB-FAE9BDC94AE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170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ADE2A4-7A9C-47D8-B7C2-209ABF457B91}" type="datetimeFigureOut">
              <a:rPr lang="zh-CN" altLang="en-US" smtClean="0"/>
              <a:t>2013-06-11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03A2FF-2F55-4C06-BE00-282EDCDF37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ADE2A4-7A9C-47D8-B7C2-209ABF457B91}" type="datetimeFigureOut">
              <a:rPr lang="zh-CN" altLang="en-US" smtClean="0"/>
              <a:t>2013-06-11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03A2FF-2F55-4C06-BE00-282EDCDF3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ADE2A4-7A9C-47D8-B7C2-209ABF457B91}" type="datetimeFigureOut">
              <a:rPr lang="zh-CN" altLang="en-US" smtClean="0"/>
              <a:t>2013-06-11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03A2FF-2F55-4C06-BE00-282EDCDF3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ADE2A4-7A9C-47D8-B7C2-209ABF457B91}" type="datetimeFigureOut">
              <a:rPr lang="zh-CN" altLang="en-US" smtClean="0"/>
              <a:t>2013-06-11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03A2FF-2F55-4C06-BE00-282EDCDF3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ADE2A4-7A9C-47D8-B7C2-209ABF457B91}" type="datetimeFigureOut">
              <a:rPr lang="zh-CN" altLang="en-US" smtClean="0"/>
              <a:t>2013-06-11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03A2FF-2F55-4C06-BE00-282EDCDF37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ADE2A4-7A9C-47D8-B7C2-209ABF457B91}" type="datetimeFigureOut">
              <a:rPr lang="zh-CN" altLang="en-US" smtClean="0"/>
              <a:t>2013-06-11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03A2FF-2F55-4C06-BE00-282EDCDF3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ADE2A4-7A9C-47D8-B7C2-209ABF457B91}" type="datetimeFigureOut">
              <a:rPr lang="zh-CN" altLang="en-US" smtClean="0"/>
              <a:t>2013-06-11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03A2FF-2F55-4C06-BE00-282EDCDF3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ADE2A4-7A9C-47D8-B7C2-209ABF457B91}" type="datetimeFigureOut">
              <a:rPr lang="zh-CN" altLang="en-US" smtClean="0"/>
              <a:t>2013-06-11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03A2FF-2F55-4C06-BE00-282EDCDF3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ADE2A4-7A9C-47D8-B7C2-209ABF457B91}" type="datetimeFigureOut">
              <a:rPr lang="zh-CN" altLang="en-US" smtClean="0"/>
              <a:t>2013-06-11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03A2FF-2F55-4C06-BE00-282EDCDF37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ADE2A4-7A9C-47D8-B7C2-209ABF457B91}" type="datetimeFigureOut">
              <a:rPr lang="zh-CN" altLang="en-US" smtClean="0"/>
              <a:t>2013-06-11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03A2FF-2F55-4C06-BE00-282EDCDF3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ADE2A4-7A9C-47D8-B7C2-209ABF457B91}" type="datetimeFigureOut">
              <a:rPr lang="zh-CN" altLang="en-US" smtClean="0"/>
              <a:t>2013-06-11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03A2FF-2F55-4C06-BE00-282EDCDF37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3ADE2A4-7A9C-47D8-B7C2-209ABF457B91}" type="datetimeFigureOut">
              <a:rPr lang="zh-CN" altLang="en-US" smtClean="0"/>
              <a:t>2013-06-11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D03A2FF-2F55-4C06-BE00-282EDCDF37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50419" y="956603"/>
            <a:ext cx="9144000" cy="1598664"/>
          </a:xfrm>
        </p:spPr>
        <p:txBody>
          <a:bodyPr numCol="1">
            <a:normAutofit/>
          </a:bodyPr>
          <a:lstStyle/>
          <a:p>
            <a:pPr algn="ctr"/>
            <a:r>
              <a:rPr lang="zh-CN" altLang="en-US" sz="4800" dirty="0" smtClean="0"/>
              <a:t>专题</a:t>
            </a:r>
            <a:r>
              <a:rPr lang="en-US" altLang="zh-CN" sz="4800" dirty="0" smtClean="0"/>
              <a:t>1</a:t>
            </a:r>
            <a:r>
              <a:rPr lang="zh-CN" altLang="en-US" sz="4800" dirty="0" smtClean="0"/>
              <a:t>：移动视觉搜索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3981" y="4058691"/>
            <a:ext cx="9875520" cy="1752600"/>
          </a:xfrm>
        </p:spPr>
        <p:txBody>
          <a:bodyPr>
            <a:normAutofit lnSpcReduction="10000"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11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 smtClean="0"/>
              <a:t>崔震崴、李明阳、廖小泉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7612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1990" y="1436100"/>
            <a:ext cx="64077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double max_dist = 0; double min_dist = 100;  </a:t>
            </a:r>
          </a:p>
          <a:p>
            <a:r>
              <a:rPr lang="zh-CN" altLang="en-US" sz="2000" dirty="0" smtClean="0"/>
              <a:t>for( int i = 0; i &lt; descriptors1.rows; i++ )  </a:t>
            </a:r>
            <a:endParaRPr lang="en-US" altLang="zh-CN" sz="2000" dirty="0" smtClean="0"/>
          </a:p>
          <a:p>
            <a:r>
              <a:rPr lang="zh-CN" altLang="en-US" sz="2000" dirty="0" smtClean="0"/>
              <a:t>{ </a:t>
            </a:r>
            <a:endParaRPr lang="en-US" altLang="zh-CN" sz="2000" dirty="0" smtClean="0"/>
          </a:p>
          <a:p>
            <a:r>
              <a:rPr lang="en-US" altLang="zh-CN" sz="2000" dirty="0" smtClean="0"/>
              <a:t>	</a:t>
            </a:r>
            <a:r>
              <a:rPr lang="zh-CN" altLang="en-US" sz="2000" dirty="0" smtClean="0"/>
              <a:t>double dist = matches[i].distance;  </a:t>
            </a:r>
          </a:p>
          <a:p>
            <a:r>
              <a:rPr lang="zh-CN" altLang="en-US" sz="2000" dirty="0" smtClean="0"/>
              <a:t>             if( dist &lt; min_dist ) min_dist = dist;  </a:t>
            </a:r>
          </a:p>
          <a:p>
            <a:r>
              <a:rPr lang="zh-CN" altLang="en-US" sz="2000" dirty="0" smtClean="0"/>
              <a:t>             if( dist &gt; max_dist ) max_dist = dist;  </a:t>
            </a:r>
          </a:p>
          <a:p>
            <a:r>
              <a:rPr lang="zh-CN" altLang="en-US" sz="2000" dirty="0" smtClean="0"/>
              <a:t>} 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411990" y="4014738"/>
            <a:ext cx="556468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std::vector&lt; DMatch &gt; good_matches;  </a:t>
            </a:r>
          </a:p>
          <a:p>
            <a:r>
              <a:rPr lang="zh-CN" altLang="en-US" sz="2000" dirty="0" smtClean="0"/>
              <a:t>  </a:t>
            </a:r>
          </a:p>
          <a:p>
            <a:r>
              <a:rPr lang="zh-CN" altLang="en-US" sz="2000" dirty="0" smtClean="0"/>
              <a:t>for( int i = 0; i &lt; descriptors1.rows; i++ )  </a:t>
            </a:r>
          </a:p>
          <a:p>
            <a:r>
              <a:rPr lang="zh-CN" altLang="en-US" sz="2000" dirty="0" smtClean="0"/>
              <a:t>{</a:t>
            </a:r>
            <a:endParaRPr lang="en-US" altLang="zh-CN" sz="2000" dirty="0" smtClean="0"/>
          </a:p>
          <a:p>
            <a:r>
              <a:rPr lang="en-US" altLang="zh-CN" sz="2000" dirty="0" smtClean="0"/>
              <a:t>	</a:t>
            </a:r>
            <a:r>
              <a:rPr lang="zh-CN" altLang="en-US" sz="2000" dirty="0" smtClean="0"/>
              <a:t>if( matches[i].distance &lt; 2.1*min_dist )  </a:t>
            </a:r>
          </a:p>
          <a:p>
            <a:r>
              <a:rPr lang="zh-CN" altLang="en-US" sz="2000" dirty="0" smtClean="0"/>
              <a:t> 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good_matches.push_back( matches[i]);  </a:t>
            </a:r>
          </a:p>
          <a:p>
            <a:r>
              <a:rPr lang="zh-CN" altLang="en-US" sz="2000" dirty="0" smtClean="0"/>
              <a:t>} 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240" y="282697"/>
            <a:ext cx="4930140" cy="24147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680" y="2909529"/>
            <a:ext cx="4838700" cy="17907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422380" y="362021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2.1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5585" y="4912278"/>
            <a:ext cx="5010150" cy="1905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436448" y="550650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2.5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55719" y="350178"/>
            <a:ext cx="276013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300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goodmatch</a:t>
            </a:r>
            <a:endParaRPr lang="zh-CN" altLang="en-US" sz="43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938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实验结果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参数实验</a:t>
            </a:r>
            <a:endParaRPr lang="zh-CN" altLang="en-US" dirty="0"/>
          </a:p>
        </p:txBody>
      </p:sp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5241594"/>
              </p:ext>
            </p:extLst>
          </p:nvPr>
        </p:nvGraphicFramePr>
        <p:xfrm>
          <a:off x="2041653" y="1572511"/>
          <a:ext cx="9034178" cy="5037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椭圆 3"/>
          <p:cNvSpPr/>
          <p:nvPr/>
        </p:nvSpPr>
        <p:spPr>
          <a:xfrm>
            <a:off x="5440035" y="6149764"/>
            <a:ext cx="492369" cy="393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96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实验结果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参数实验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6035040" y="5964702"/>
            <a:ext cx="492369" cy="393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2711783"/>
              </p:ext>
            </p:extLst>
          </p:nvPr>
        </p:nvGraphicFramePr>
        <p:xfrm>
          <a:off x="2067950" y="1547446"/>
          <a:ext cx="9453490" cy="4811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3204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4868318"/>
              </p:ext>
            </p:extLst>
          </p:nvPr>
        </p:nvGraphicFramePr>
        <p:xfrm>
          <a:off x="2016332" y="1494874"/>
          <a:ext cx="9022154" cy="5116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实验结果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数据集测试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883875" y="3826411"/>
            <a:ext cx="1589651" cy="7455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00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实验结果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数据集测试</a:t>
            </a:r>
            <a:endParaRPr lang="zh-CN" altLang="en-US" dirty="0"/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2760360"/>
              </p:ext>
            </p:extLst>
          </p:nvPr>
        </p:nvGraphicFramePr>
        <p:xfrm>
          <a:off x="562707" y="1772529"/>
          <a:ext cx="5500468" cy="4276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73066"/>
              </p:ext>
            </p:extLst>
          </p:nvPr>
        </p:nvGraphicFramePr>
        <p:xfrm>
          <a:off x="5984849" y="1814732"/>
          <a:ext cx="6066474" cy="4403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541691" y="6040191"/>
            <a:ext cx="6318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SIFT,  </a:t>
            </a:r>
            <a:r>
              <a:rPr lang="en-US" altLang="zh-CN" sz="2400" dirty="0" err="1" smtClean="0"/>
              <a:t>FlannBased</a:t>
            </a:r>
            <a:r>
              <a:rPr lang="en-US" altLang="zh-CN" sz="2400" dirty="0" smtClean="0"/>
              <a:t>,  Release, train:200, query:300*2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560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系统演示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6" y="667272"/>
            <a:ext cx="5532560" cy="528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右箭头 7"/>
          <p:cNvSpPr/>
          <p:nvPr/>
        </p:nvSpPr>
        <p:spPr>
          <a:xfrm>
            <a:off x="5767752" y="2996418"/>
            <a:ext cx="717453" cy="844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Qt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80160" y="6017401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DOS</a:t>
            </a:r>
            <a:r>
              <a:rPr lang="zh-CN" altLang="en-US" dirty="0" smtClean="0"/>
              <a:t>界面：尚未完善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914" y="99223"/>
            <a:ext cx="4632516" cy="647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3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存在的问题和改进的想法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280" y="1729153"/>
            <a:ext cx="9185265" cy="48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SIFT</a:t>
            </a:r>
            <a:r>
              <a:rPr lang="zh-CN" altLang="en-US" sz="2800" dirty="0" smtClean="0"/>
              <a:t>匹配算法</a:t>
            </a:r>
            <a:r>
              <a:rPr lang="en-US" altLang="zh-CN" sz="2800" dirty="0" smtClean="0">
                <a:sym typeface="Wingdings" pitchFamily="2" charset="2"/>
              </a:rPr>
              <a:t></a:t>
            </a:r>
            <a:r>
              <a:rPr lang="zh-CN" altLang="en-US" sz="2800" dirty="0" smtClean="0">
                <a:sym typeface="Wingdings" pitchFamily="2" charset="2"/>
              </a:rPr>
              <a:t>多种匹配算法、更优更快的算法</a:t>
            </a:r>
            <a:endParaRPr lang="en-US" altLang="zh-CN" sz="28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dirty="0" smtClean="0">
                <a:sym typeface="Wingdings" pitchFamily="2" charset="2"/>
              </a:rPr>
              <a:t>训练集过小</a:t>
            </a:r>
            <a:r>
              <a:rPr lang="en-US" altLang="zh-CN" sz="2800" dirty="0" smtClean="0">
                <a:sym typeface="Wingdings" pitchFamily="2" charset="2"/>
              </a:rPr>
              <a:t></a:t>
            </a:r>
            <a:r>
              <a:rPr lang="zh-CN" altLang="en-US" sz="2800" dirty="0" smtClean="0">
                <a:sym typeface="Wingdings" pitchFamily="2" charset="2"/>
              </a:rPr>
              <a:t>优化算法，支持大数据集、高分辨率图片</a:t>
            </a:r>
            <a:endParaRPr lang="en-US" altLang="zh-CN" sz="28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dirty="0" smtClean="0">
                <a:sym typeface="Wingdings" pitchFamily="2" charset="2"/>
              </a:rPr>
              <a:t>系统</a:t>
            </a:r>
            <a:r>
              <a:rPr lang="en-US" altLang="zh-CN" sz="2800" dirty="0" smtClean="0">
                <a:sym typeface="Wingdings" pitchFamily="2" charset="2"/>
              </a:rPr>
              <a:t>PC</a:t>
            </a:r>
            <a:r>
              <a:rPr lang="zh-CN" altLang="en-US" sz="2800" dirty="0" smtClean="0">
                <a:sym typeface="Wingdings" pitchFamily="2" charset="2"/>
              </a:rPr>
              <a:t>客户端</a:t>
            </a:r>
            <a:r>
              <a:rPr lang="en-US" altLang="zh-CN" sz="2800" dirty="0" smtClean="0">
                <a:sym typeface="Wingdings" pitchFamily="2" charset="2"/>
              </a:rPr>
              <a:t></a:t>
            </a:r>
            <a:r>
              <a:rPr lang="zh-CN" altLang="en-US" sz="2800" dirty="0">
                <a:sym typeface="Wingdings" pitchFamily="2" charset="2"/>
              </a:rPr>
              <a:t>更优化、更美观、更</a:t>
            </a:r>
            <a:r>
              <a:rPr lang="zh-CN" altLang="en-US" sz="2800" dirty="0" smtClean="0">
                <a:sym typeface="Wingdings" pitchFamily="2" charset="2"/>
              </a:rPr>
              <a:t>人性化</a:t>
            </a:r>
            <a:endParaRPr lang="en-US" altLang="zh-CN" sz="28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dirty="0" smtClean="0">
                <a:sym typeface="Wingdings" pitchFamily="2" charset="2"/>
              </a:rPr>
              <a:t>手机客户端</a:t>
            </a:r>
            <a:r>
              <a:rPr lang="en-US" altLang="zh-CN" sz="2800" dirty="0" smtClean="0">
                <a:sym typeface="Wingdings" pitchFamily="2" charset="2"/>
              </a:rPr>
              <a:t>Android</a:t>
            </a:r>
            <a:r>
              <a:rPr lang="zh-CN" altLang="en-US" sz="2800" dirty="0" smtClean="0">
                <a:sym typeface="Wingdings" pitchFamily="2" charset="2"/>
              </a:rPr>
              <a:t>、</a:t>
            </a:r>
            <a:r>
              <a:rPr lang="en-US" altLang="zh-CN" sz="2800" dirty="0" err="1" smtClean="0">
                <a:sym typeface="Wingdings" pitchFamily="2" charset="2"/>
              </a:rPr>
              <a:t>iOS</a:t>
            </a:r>
            <a:r>
              <a:rPr lang="zh-CN" altLang="en-US" sz="2800" dirty="0" smtClean="0">
                <a:sym typeface="Wingdings" pitchFamily="2" charset="2"/>
              </a:rPr>
              <a:t>客户端实现</a:t>
            </a:r>
            <a:endParaRPr lang="en-US" altLang="zh-CN" sz="28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dirty="0" smtClean="0">
                <a:sym typeface="Wingdings" pitchFamily="2" charset="2"/>
              </a:rPr>
              <a:t>实时查询</a:t>
            </a:r>
            <a:r>
              <a:rPr lang="en-US" altLang="zh-CN" sz="2800" dirty="0" smtClean="0">
                <a:sym typeface="Wingdings" pitchFamily="2" charset="2"/>
              </a:rPr>
              <a:t></a:t>
            </a:r>
            <a:r>
              <a:rPr lang="zh-CN" altLang="en-US" sz="2800" dirty="0" smtClean="0">
                <a:sym typeface="Wingdings" pitchFamily="2" charset="2"/>
              </a:rPr>
              <a:t>应用于现实的随拍马上返回查询结果</a:t>
            </a:r>
            <a:endParaRPr lang="en-US" altLang="zh-CN" sz="28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824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小组分工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崔震崴：负责核心</a:t>
            </a:r>
            <a:r>
              <a:rPr lang="en-US" altLang="zh-CN" dirty="0" smtClean="0"/>
              <a:t>SIFT</a:t>
            </a:r>
            <a:r>
              <a:rPr lang="zh-CN" altLang="en-US" dirty="0" smtClean="0"/>
              <a:t>算法的源代码调研，并使用</a:t>
            </a:r>
            <a:r>
              <a:rPr lang="en-US" altLang="zh-CN" dirty="0" smtClean="0"/>
              <a:t>SIFT</a:t>
            </a:r>
            <a:r>
              <a:rPr lang="zh-CN" altLang="en-US" dirty="0" smtClean="0"/>
              <a:t>算法来匹配图片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李明阳：使用</a:t>
            </a:r>
            <a:r>
              <a:rPr lang="en-US" altLang="zh-CN" dirty="0" err="1" smtClean="0"/>
              <a:t>Qt</a:t>
            </a:r>
            <a:r>
              <a:rPr lang="zh-CN" altLang="en-US" dirty="0" smtClean="0"/>
              <a:t>实现系统的框架和外观设计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廖小泉：实现将程序用于数据集测试，就</a:t>
            </a:r>
            <a:r>
              <a:rPr lang="en-US" altLang="zh-CN" dirty="0" smtClean="0"/>
              <a:t>SIFT</a:t>
            </a:r>
            <a:r>
              <a:rPr lang="zh-CN" altLang="en-US" dirty="0" smtClean="0"/>
              <a:t>的参数进行实验，分析数据集测试、制作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和撰写报告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6421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0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233" y="401246"/>
            <a:ext cx="9997440" cy="1143000"/>
          </a:xfrm>
        </p:spPr>
        <p:txBody>
          <a:bodyPr/>
          <a:lstStyle/>
          <a:p>
            <a:pPr algn="ctr"/>
            <a:r>
              <a:rPr lang="en-US" altLang="zh-CN" dirty="0" smtClean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90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00046" y="1713084"/>
            <a:ext cx="4901418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3600" b="1" dirty="0" smtClean="0">
                <a:latin typeface="楷体" pitchFamily="49" charset="-122"/>
                <a:ea typeface="楷体" pitchFamily="49" charset="-122"/>
              </a:rPr>
              <a:t> 功能介绍</a:t>
            </a: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3600" b="1" dirty="0" smtClean="0">
                <a:latin typeface="楷体" pitchFamily="49" charset="-122"/>
                <a:ea typeface="楷体" pitchFamily="49" charset="-122"/>
              </a:rPr>
              <a:t> 实现原理</a:t>
            </a: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3600" b="1" dirty="0" smtClean="0">
                <a:latin typeface="楷体" pitchFamily="49" charset="-122"/>
                <a:ea typeface="楷体" pitchFamily="49" charset="-122"/>
              </a:rPr>
              <a:t> 实验结果和分析</a:t>
            </a: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3600" b="1" dirty="0" smtClean="0">
                <a:latin typeface="楷体" pitchFamily="49" charset="-122"/>
                <a:ea typeface="楷体" pitchFamily="49" charset="-122"/>
              </a:rPr>
              <a:t> 系统演示</a:t>
            </a: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3600" b="1" dirty="0" smtClean="0">
                <a:latin typeface="楷体" pitchFamily="49" charset="-122"/>
                <a:ea typeface="楷体" pitchFamily="49" charset="-122"/>
              </a:rPr>
              <a:t> 小组分工</a:t>
            </a:r>
            <a:endParaRPr lang="zh-CN" altLang="en-US" sz="3600" b="1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365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9572" y="1504071"/>
            <a:ext cx="6709351" cy="48006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实现一个图片查询系统：在对训练集训练之后，从查询集中输入一张图片和需要匹配的图片数目</a:t>
            </a:r>
            <a:r>
              <a:rPr lang="en-US" altLang="zh-CN" dirty="0"/>
              <a:t>k</a:t>
            </a:r>
            <a:r>
              <a:rPr lang="zh-CN" altLang="en-US" dirty="0" smtClean="0"/>
              <a:t>，在训练集中返回匹配效果最好的前</a:t>
            </a:r>
            <a:r>
              <a:rPr lang="en-US" altLang="zh-CN" dirty="0" smtClean="0"/>
              <a:t>k</a:t>
            </a:r>
            <a:r>
              <a:rPr lang="zh-CN" altLang="en-US" dirty="0" smtClean="0"/>
              <a:t>张图片。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主要是采用</a:t>
            </a:r>
            <a:r>
              <a:rPr lang="en-US" altLang="zh-CN" dirty="0" err="1" smtClean="0"/>
              <a:t>OpenCV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SIFT</a:t>
            </a:r>
            <a:r>
              <a:rPr lang="zh-CN" altLang="en-US" dirty="0" smtClean="0"/>
              <a:t>算法在</a:t>
            </a:r>
            <a:r>
              <a:rPr lang="en-US" altLang="zh-CN" dirty="0" smtClean="0"/>
              <a:t>Visual Studio 2012</a:t>
            </a:r>
            <a:r>
              <a:rPr lang="zh-CN" altLang="en-US" dirty="0" smtClean="0"/>
              <a:t>进行实现，使用</a:t>
            </a:r>
            <a:r>
              <a:rPr lang="en-US" altLang="zh-CN" dirty="0" err="1" smtClean="0"/>
              <a:t>Qt</a:t>
            </a:r>
            <a:r>
              <a:rPr lang="zh-CN" altLang="en-US" dirty="0" smtClean="0"/>
              <a:t>制作</a:t>
            </a:r>
            <a:r>
              <a:rPr lang="en-US" altLang="zh-CN" dirty="0" smtClean="0"/>
              <a:t>PC</a:t>
            </a:r>
            <a:r>
              <a:rPr lang="zh-CN" altLang="en-US" dirty="0" smtClean="0"/>
              <a:t>客户端的界面进行展示。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488852"/>
            <a:ext cx="1786596" cy="22262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23" y="3831304"/>
            <a:ext cx="1885437" cy="25010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455" y="3831303"/>
            <a:ext cx="1664677" cy="2501001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9833318" y="2813537"/>
            <a:ext cx="407964" cy="9474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883699" y="11113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查询图片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40854" y="640264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匹配图片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511149" y="6430275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匹配图片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0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实现原理</a:t>
            </a:r>
            <a:r>
              <a:rPr lang="en-US" altLang="zh-CN" dirty="0" smtClean="0"/>
              <a:t>——SIFT</a:t>
            </a:r>
            <a:r>
              <a:rPr lang="zh-CN" altLang="en-US" dirty="0" smtClean="0"/>
              <a:t>特征</a:t>
            </a:r>
            <a:endParaRPr lang="zh-CN" altLang="en-US" dirty="0"/>
          </a:p>
        </p:txBody>
      </p:sp>
      <p:sp>
        <p:nvSpPr>
          <p:cNvPr id="3" name="TextBox 31"/>
          <p:cNvSpPr txBox="1">
            <a:spLocks noChangeArrowheads="1"/>
          </p:cNvSpPr>
          <p:nvPr/>
        </p:nvSpPr>
        <p:spPr bwMode="auto">
          <a:xfrm>
            <a:off x="1889247" y="1475690"/>
            <a:ext cx="9575922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尺度空间极值检测：搜索所有尺度上的图像位置。通过高斯微分函数来识别潜在的对于尺度和旋转不变的兴趣点；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关键点的定位：在每个候选的位置上，通过一个拟合精细的模型来确定位置和尺度。关键点的选择依据于它们的稳定程度；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方向的确定：基于图像局部的梯度方向，分配给每个关键点位置一个或多个方向。所有后面的对图像数据的操作都相对于关键点的方向、尺度和位置进行变换，从而提供对于这些变换的不变性；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关键点描述：在每个关键点周围的邻域内，在选定的尺度上测量图像局部的梯度。这些梯度被变换成一种表示，这种表示允许比较大的局部形状的变形和光照变化。</a:t>
            </a:r>
          </a:p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964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52216" y="1317768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Ptr&lt;DescriptorMatcher&gt; descriptormatcher = DescriptorMatcher::create( "BruteForce" );</a:t>
            </a:r>
            <a:endParaRPr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509529"/>
              </p:ext>
            </p:extLst>
          </p:nvPr>
        </p:nvGraphicFramePr>
        <p:xfrm>
          <a:off x="1800665" y="2333757"/>
          <a:ext cx="9694025" cy="3864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10420"/>
                <a:gridCol w="2983605"/>
              </a:tblGrid>
              <a:tr h="4381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</a:rPr>
                        <a:t>匹配方式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</a:rPr>
                        <a:t>距离求法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</a:tr>
              <a:tr h="57110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 err="1" smtClean="0">
                          <a:effectLst/>
                        </a:rPr>
                        <a:t>FlannBased</a:t>
                      </a:r>
                      <a:r>
                        <a:rPr lang="zh-CN" altLang="en-US" sz="2400" u="none" strike="noStrike" dirty="0" smtClean="0">
                          <a:effectLst/>
                        </a:rPr>
                        <a:t>（最后使用的）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</a:tr>
              <a:tr h="57110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 err="1">
                          <a:effectLst/>
                        </a:rPr>
                        <a:t>BruteForce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NORM_L2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</a:tr>
              <a:tr h="57110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</a:rPr>
                        <a:t>BruteForce-SL2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NORM_L2SQR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</a:tr>
              <a:tr h="57110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</a:rPr>
                        <a:t>BruteForce-L1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NORM_L1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</a:tr>
              <a:tr h="57110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</a:rPr>
                        <a:t>BruteForce-Hamming（BruteForce-HammingLUT）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NORM_HAMMING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</a:tr>
              <a:tr h="57110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</a:rPr>
                        <a:t>BruteForce-Hamming(2)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NORM_HAMMING2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标题 1"/>
          <p:cNvSpPr txBox="1">
            <a:spLocks/>
          </p:cNvSpPr>
          <p:nvPr/>
        </p:nvSpPr>
        <p:spPr>
          <a:xfrm>
            <a:off x="1914144" y="274320"/>
            <a:ext cx="999744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zh-CN" altLang="en-US" dirty="0" smtClean="0"/>
              <a:t>实现原理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匹配方式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405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435926" y="1666774"/>
            <a:ext cx="37560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nfeatures</a:t>
            </a:r>
            <a:r>
              <a:rPr lang="en-US" altLang="zh-CN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=0,</a:t>
            </a:r>
          </a:p>
          <a:p>
            <a:r>
              <a:rPr lang="en-US" altLang="zh-CN" sz="2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nOctaveLayers</a:t>
            </a:r>
            <a:r>
              <a:rPr lang="en-US" altLang="zh-CN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=3,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contrastThreshold</a:t>
            </a:r>
            <a:r>
              <a:rPr lang="en-US" altLang="zh-CN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=0.04,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edgeThreshold</a:t>
            </a:r>
            <a:r>
              <a:rPr lang="en-US" altLang="zh-CN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=10,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sigma=1.6</a:t>
            </a:r>
            <a:endParaRPr lang="zh-CN" altLang="en-US" sz="2400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422030" y="1487181"/>
            <a:ext cx="8145205" cy="5247708"/>
            <a:chOff x="422030" y="1487181"/>
            <a:chExt cx="8145205" cy="524770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030" y="1487181"/>
              <a:ext cx="7887286" cy="4817805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886274" y="6211669"/>
              <a:ext cx="768096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rgbClr val="A31515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smvs_business_cards_Canon_055.jpg</a:t>
              </a:r>
              <a:endParaRPr lang="zh-CN" altLang="en-US" sz="2800" b="1" dirty="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721087" y="447678"/>
            <a:ext cx="6011333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3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特征点显示</a:t>
            </a:r>
          </a:p>
        </p:txBody>
      </p:sp>
    </p:spTree>
    <p:extLst>
      <p:ext uri="{BB962C8B-B14F-4D97-AF65-F5344CB8AC3E}">
        <p14:creationId xmlns:p14="http://schemas.microsoft.com/office/powerpoint/2010/main" val="14682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02758" y="1710267"/>
            <a:ext cx="10869109" cy="4755810"/>
            <a:chOff x="1102758" y="169894"/>
            <a:chExt cx="11123169" cy="6296184"/>
          </a:xfrm>
        </p:grpSpPr>
        <p:sp>
          <p:nvSpPr>
            <p:cNvPr id="3" name="矩形 2"/>
            <p:cNvSpPr/>
            <p:nvPr/>
          </p:nvSpPr>
          <p:spPr>
            <a:xfrm>
              <a:off x="6129927" y="1006065"/>
              <a:ext cx="6096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sz="2400" dirty="0"/>
                <a:t>smvs_business_cards_055.jpg</a:t>
              </a:r>
            </a:p>
            <a:p>
              <a:r>
                <a:rPr lang="zh-CN" altLang="en-US" sz="2400" dirty="0"/>
                <a:t>smvs_business_cards_061.jpg</a:t>
              </a:r>
            </a:p>
            <a:p>
              <a:r>
                <a:rPr lang="zh-CN" altLang="en-US" sz="2400" dirty="0"/>
                <a:t>smvs_business_cards_092.jpg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102758" y="169894"/>
              <a:ext cx="785503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rgbClr val="A31515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smvs_business_cards_Canon_055.jpg</a:t>
              </a:r>
              <a:endParaRPr lang="zh-CN" altLang="en-US" sz="3600" b="1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cxnSp>
          <p:nvCxnSpPr>
            <p:cNvPr id="6" name="肘形连接符 5"/>
            <p:cNvCxnSpPr>
              <a:stCxn id="4" idx="2"/>
            </p:cNvCxnSpPr>
            <p:nvPr/>
          </p:nvCxnSpPr>
          <p:spPr>
            <a:xfrm rot="16200000" flipH="1">
              <a:off x="5041165" y="805335"/>
              <a:ext cx="857739" cy="87951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7329" y="2568561"/>
              <a:ext cx="8660053" cy="3897517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4131734" y="507490"/>
            <a:ext cx="6255312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3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简单显示</a:t>
            </a:r>
          </a:p>
        </p:txBody>
      </p:sp>
    </p:spTree>
    <p:extLst>
      <p:ext uri="{BB962C8B-B14F-4D97-AF65-F5344CB8AC3E}">
        <p14:creationId xmlns:p14="http://schemas.microsoft.com/office/powerpoint/2010/main" val="316982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07" y="1001486"/>
            <a:ext cx="11302064" cy="50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0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55" y="1893194"/>
            <a:ext cx="11530306" cy="434017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39067" y="233013"/>
            <a:ext cx="58928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3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BOW+knnmatch</a:t>
            </a:r>
            <a:endParaRPr lang="zh-CN" altLang="en-US" sz="43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2712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933</TotalTime>
  <Words>694</Words>
  <Application>Microsoft Office PowerPoint</Application>
  <PresentationFormat>自定义</PresentationFormat>
  <Paragraphs>119</Paragraphs>
  <Slides>18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夏至</vt:lpstr>
      <vt:lpstr>专题1：移动视觉搜索</vt:lpstr>
      <vt:lpstr>目   录</vt:lpstr>
      <vt:lpstr>功能介绍</vt:lpstr>
      <vt:lpstr>实现原理——SIFT特征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实验结果——参数实验</vt:lpstr>
      <vt:lpstr>实验结果——参数实验</vt:lpstr>
      <vt:lpstr>实验结果——数据集测试</vt:lpstr>
      <vt:lpstr>实验结果——数据集测试</vt:lpstr>
      <vt:lpstr>系统演示</vt:lpstr>
      <vt:lpstr>存在的问题和改进的想法</vt:lpstr>
      <vt:lpstr>小组分工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lovekey cui</dc:creator>
  <cp:lastModifiedBy>LiaoXiaoQuan</cp:lastModifiedBy>
  <cp:revision>54</cp:revision>
  <dcterms:created xsi:type="dcterms:W3CDTF">2013-06-03T06:25:19Z</dcterms:created>
  <dcterms:modified xsi:type="dcterms:W3CDTF">2013-06-11T01:14:02Z</dcterms:modified>
</cp:coreProperties>
</file>