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3.xml" ContentType="application/vnd.openxmlformats-officedocument.presentationml.notesSlide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ppt/notesSlides/notesSlide5.xml" ContentType="application/vnd.openxmlformats-officedocument.presentationml.notesSlide+xml"/>
  <Override PartName="/ppt/tags/tag32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13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61" r:id="rId4"/>
    <p:sldId id="257" r:id="rId5"/>
    <p:sldId id="262" r:id="rId6"/>
    <p:sldId id="263" r:id="rId7"/>
    <p:sldId id="258" r:id="rId8"/>
    <p:sldId id="286" r:id="rId9"/>
    <p:sldId id="287" r:id="rId10"/>
    <p:sldId id="306" r:id="rId11"/>
    <p:sldId id="307" r:id="rId12"/>
    <p:sldId id="269" r:id="rId13"/>
    <p:sldId id="311" r:id="rId14"/>
    <p:sldId id="264" r:id="rId15"/>
    <p:sldId id="312" r:id="rId16"/>
    <p:sldId id="315" r:id="rId17"/>
    <p:sldId id="316" r:id="rId18"/>
    <p:sldId id="317" r:id="rId19"/>
    <p:sldId id="319" r:id="rId20"/>
    <p:sldId id="320" r:id="rId21"/>
    <p:sldId id="321" r:id="rId22"/>
    <p:sldId id="322" r:id="rId23"/>
    <p:sldId id="323" r:id="rId24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1400" y="52"/>
      </p:cViewPr>
      <p:guideLst>
        <p:guide orient="horz" pos="21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6.xml"/><Relationship Id="rId7" Type="http://schemas.openxmlformats.org/officeDocument/2006/relationships/image" Target="../media/image7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5.jpe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14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9.xml"/><Relationship Id="rId7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11505" y="1341120"/>
            <a:ext cx="7602855" cy="932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模型量化</a:t>
            </a: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771775" y="4457066"/>
            <a:ext cx="600392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 panose="02000503000000020004"/>
              </a:rPr>
              <a:t>分享人：Latte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量化会遇到什么问题？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>
                <a:sym typeface="+mn-ea"/>
              </a:rPr>
              <a:t>([-70, -59, 185]  +  Z) = [</a:t>
            </a:r>
            <a:r>
              <a:rPr lang="en-US" altLang="zh-CN" sz="1800" b="1">
                <a:solidFill>
                  <a:srgbClr val="FF0000"/>
                </a:solidFill>
                <a:sym typeface="+mn-ea"/>
              </a:rPr>
              <a:t>-128</a:t>
            </a:r>
            <a:r>
              <a:rPr lang="en-US" altLang="zh-CN" sz="1800">
                <a:sym typeface="+mn-ea"/>
              </a:rPr>
              <a:t>, -117, </a:t>
            </a:r>
            <a:r>
              <a:rPr lang="en-US" altLang="zh-CN" sz="1800" b="1">
                <a:solidFill>
                  <a:srgbClr val="FF0000"/>
                </a:solidFill>
                <a:sym typeface="+mn-ea"/>
              </a:rPr>
              <a:t>127</a:t>
            </a:r>
            <a:r>
              <a:rPr lang="en-US" altLang="zh-CN" sz="1800">
                <a:sym typeface="+mn-ea"/>
              </a:rPr>
              <a:t>]  --&gt;(int8</a:t>
            </a:r>
            <a:r>
              <a:rPr lang="zh-CN" altLang="en-US" sz="1800">
                <a:sym typeface="+mn-ea"/>
              </a:rPr>
              <a:t>的表达范围</a:t>
            </a:r>
            <a:r>
              <a:rPr lang="en-US" altLang="zh-CN" sz="1800">
                <a:sym typeface="+mn-ea"/>
              </a:rPr>
              <a:t>)</a:t>
            </a:r>
          </a:p>
          <a:p>
            <a:pPr marL="0" indent="0">
              <a:buNone/>
            </a:pPr>
            <a:endParaRPr lang="en-US" altLang="zh-CN" sz="1800">
              <a:sym typeface="+mn-ea"/>
            </a:endParaRPr>
          </a:p>
          <a:p>
            <a:pPr marL="0" indent="0" algn="ctr">
              <a:buNone/>
            </a:pPr>
            <a:r>
              <a:rPr lang="zh-CN" altLang="en-US" sz="1800"/>
              <a:t>原始数组</a:t>
            </a:r>
            <a:r>
              <a:rPr lang="zh-CN" altLang="en-US" sz="1800">
                <a:sym typeface="+mn-ea"/>
              </a:rPr>
              <a:t>[</a:t>
            </a:r>
            <a:r>
              <a:rPr sz="1800">
                <a:sym typeface="+mn-ea"/>
              </a:rPr>
              <a:t>-0.61</a:t>
            </a:r>
            <a:r>
              <a:rPr lang="zh-CN" altLang="en-US" sz="1800">
                <a:sym typeface="+mn-ea"/>
              </a:rPr>
              <a:t>, </a:t>
            </a:r>
            <a:r>
              <a:rPr sz="1800">
                <a:sym typeface="+mn-ea"/>
              </a:rPr>
              <a:t>-0.52</a:t>
            </a:r>
            <a:r>
              <a:rPr lang="zh-CN" altLang="en-US" sz="1800">
                <a:sym typeface="+mn-ea"/>
              </a:rPr>
              <a:t>, </a:t>
            </a:r>
            <a:r>
              <a:rPr lang="en-US" altLang="zh-CN" sz="1800">
                <a:sym typeface="+mn-ea"/>
              </a:rPr>
              <a:t>1.62</a:t>
            </a:r>
            <a:r>
              <a:rPr lang="zh-CN" altLang="en-US" sz="1800">
                <a:sym typeface="+mn-ea"/>
              </a:rPr>
              <a:t>]</a:t>
            </a:r>
            <a:r>
              <a:rPr lang="en-US" altLang="zh-CN" sz="1800">
                <a:sym typeface="+mn-ea"/>
              </a:rPr>
              <a:t>         </a:t>
            </a:r>
            <a:r>
              <a:rPr lang="zh-CN" altLang="en-US" sz="1800">
                <a:sym typeface="+mn-ea"/>
              </a:rPr>
              <a:t>量化</a:t>
            </a:r>
            <a:r>
              <a:rPr lang="en-US" altLang="zh-CN" sz="1800"/>
              <a:t>scale: </a:t>
            </a:r>
            <a:r>
              <a:rPr lang="en-US" altLang="zh-CN" sz="1800">
                <a:sym typeface="+mn-ea"/>
              </a:rPr>
              <a:t>0.0087109 </a:t>
            </a:r>
          </a:p>
          <a:p>
            <a:pPr marL="0" indent="0" algn="ctr">
              <a:buNone/>
            </a:pPr>
            <a:endParaRPr lang="en-US" altLang="zh-CN" sz="1800">
              <a:sym typeface="+mn-ea"/>
            </a:endParaRPr>
          </a:p>
          <a:p>
            <a:pPr marL="0" indent="0" algn="ctr">
              <a:buNone/>
            </a:pPr>
            <a:endParaRPr lang="en-US" altLang="zh-CN" sz="1800">
              <a:sym typeface="+mn-ea"/>
            </a:endParaRPr>
          </a:p>
          <a:p>
            <a:pPr marL="0" indent="0" algn="l">
              <a:buNone/>
            </a:pPr>
            <a:r>
              <a:rPr lang="zh-CN" altLang="en-US" sz="1800">
                <a:sym typeface="+mn-ea"/>
              </a:rPr>
              <a:t>反量化：</a:t>
            </a:r>
            <a:r>
              <a:rPr lang="en-US" altLang="zh-CN" sz="1800">
                <a:sym typeface="+mn-ea"/>
              </a:rPr>
              <a:t> [</a:t>
            </a:r>
            <a:r>
              <a:rPr lang="en-US" altLang="zh-CN" sz="1800" b="1">
                <a:solidFill>
                  <a:srgbClr val="FF0000"/>
                </a:solidFill>
                <a:sym typeface="+mn-ea"/>
              </a:rPr>
              <a:t>-128</a:t>
            </a:r>
            <a:r>
              <a:rPr lang="en-US" altLang="zh-CN" sz="1800">
                <a:sym typeface="+mn-ea"/>
              </a:rPr>
              <a:t>, -117, </a:t>
            </a:r>
            <a:r>
              <a:rPr lang="en-US" altLang="zh-CN" sz="1800" b="1">
                <a:solidFill>
                  <a:srgbClr val="FF0000"/>
                </a:solidFill>
                <a:sym typeface="+mn-ea"/>
              </a:rPr>
              <a:t>127</a:t>
            </a:r>
            <a:r>
              <a:rPr lang="en-US" altLang="zh-CN" sz="1800">
                <a:sym typeface="+mn-ea"/>
              </a:rPr>
              <a:t>] --&gt;[-1.1149952,  -1.0191753, 1.1062843]</a:t>
            </a:r>
          </a:p>
          <a:p>
            <a:pPr marL="0" indent="0" algn="l">
              <a:buNone/>
            </a:pPr>
            <a:endParaRPr lang="en-US" altLang="zh-CN" sz="1800"/>
          </a:p>
          <a:p>
            <a:pPr marL="0" indent="0" algn="l">
              <a:buNone/>
            </a:pPr>
            <a:r>
              <a:rPr lang="en-US" altLang="zh-CN" sz="1800">
                <a:sym typeface="+mn-ea"/>
              </a:rPr>
              <a:t> </a:t>
            </a:r>
          </a:p>
          <a:p>
            <a:pPr marL="0" indent="0" algn="l">
              <a:buNone/>
            </a:pPr>
            <a:r>
              <a:rPr lang="en-US" altLang="zh-CN" sz="1800">
                <a:sym typeface="+mn-ea"/>
              </a:rPr>
              <a:t> </a:t>
            </a:r>
          </a:p>
          <a:p>
            <a:pPr marL="0" indent="0" algn="l">
              <a:buNone/>
            </a:pPr>
            <a:r>
              <a:rPr lang="en-US" altLang="zh-CN" sz="1800">
                <a:sym typeface="+mn-ea"/>
              </a:rPr>
              <a:t>([</a:t>
            </a:r>
            <a:r>
              <a:rPr lang="en-US" altLang="zh-CN" sz="1800" b="1">
                <a:solidFill>
                  <a:srgbClr val="FF0000"/>
                </a:solidFill>
                <a:sym typeface="+mn-ea"/>
              </a:rPr>
              <a:t>-128</a:t>
            </a:r>
            <a:r>
              <a:rPr lang="en-US" altLang="zh-CN" sz="1800">
                <a:sym typeface="+mn-ea"/>
              </a:rPr>
              <a:t>, -117, </a:t>
            </a:r>
            <a:r>
              <a:rPr lang="en-US" altLang="zh-CN" sz="1800" b="1">
                <a:solidFill>
                  <a:srgbClr val="FF0000"/>
                </a:solidFill>
                <a:sym typeface="+mn-ea"/>
              </a:rPr>
              <a:t>127</a:t>
            </a:r>
            <a:r>
              <a:rPr lang="en-US" altLang="zh-CN" sz="1800">
                <a:sym typeface="+mn-ea"/>
              </a:rPr>
              <a:t>]  - Z ) * scale  --&gt;[-0.609763,  -0.5139431, </a:t>
            </a:r>
            <a:r>
              <a:rPr lang="en-US" altLang="zh-CN" sz="1800" b="1">
                <a:solidFill>
                  <a:srgbClr val="FF0000"/>
                </a:solidFill>
                <a:sym typeface="+mn-ea"/>
              </a:rPr>
              <a:t>1.6115165</a:t>
            </a:r>
            <a:r>
              <a:rPr lang="en-US" altLang="zh-CN" sz="1800">
                <a:sym typeface="+mn-ea"/>
              </a:rPr>
              <a:t>] </a:t>
            </a:r>
          </a:p>
          <a:p>
            <a:pPr marL="0" indent="0" algn="l">
              <a:buNone/>
            </a:pPr>
            <a:endParaRPr lang="en-US" altLang="zh-CN" sz="1800">
              <a:sym typeface="+mn-ea"/>
            </a:endParaRPr>
          </a:p>
          <a:p>
            <a:pPr marL="0" indent="0" algn="l">
              <a:buNone/>
            </a:pPr>
            <a:endParaRPr lang="en-US" altLang="zh-CN" sz="1800"/>
          </a:p>
        </p:txBody>
      </p:sp>
      <p:sp>
        <p:nvSpPr>
          <p:cNvPr id="4" name="下箭头 3"/>
          <p:cNvSpPr/>
          <p:nvPr/>
        </p:nvSpPr>
        <p:spPr>
          <a:xfrm>
            <a:off x="3203575" y="3716655"/>
            <a:ext cx="360045" cy="720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915920" y="1700530"/>
            <a:ext cx="3644265" cy="136779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38480" y="3937000"/>
                <a:ext cx="4416425" cy="62801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𝑆𝑐𝑎𝑙𝑒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 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 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𝑅𝑚𝑎𝑥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𝑅𝑚𝑖𝑛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𝑄𝑚𝑎𝑥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𝑄𝑚𝑖𝑛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" y="3937000"/>
                <a:ext cx="4416425" cy="62801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186751" y="4657344"/>
                <a:ext cx="3071495" cy="60452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𝑍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𝑄𝑚𝑎𝑥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𝑅𝑜𝑢𝑛𝑑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𝑅𝑚𝑎𝑥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𝑠𝑐𝑎𝑙𝑒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751" y="4657344"/>
                <a:ext cx="3071495" cy="604520"/>
              </a:xfrm>
              <a:prstGeom prst="rect">
                <a:avLst/>
              </a:prstGeom>
              <a:blipFill rotWithShape="1">
                <a:blip r:embed="rId8"/>
                <a:stretch>
                  <a:fillRect l="-19" t="-42" r="19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219001" y="3942969"/>
                <a:ext cx="2650490" cy="6038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𝑅𝑜𝑢𝑛𝑑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𝑆𝑐𝑎𝑙𝑒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 + 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𝑍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001" y="3942969"/>
                <a:ext cx="2650490" cy="603885"/>
              </a:xfrm>
              <a:prstGeom prst="rect">
                <a:avLst/>
              </a:prstGeom>
              <a:blipFill rotWithShape="1">
                <a:blip r:embed="rId9"/>
                <a:stretch>
                  <a:fillRect l="-22" t="-42" r="22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291391" y="4849749"/>
                <a:ext cx="231965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𝑍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𝑠𝑐𝑎𝑙𝑒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391" y="4849749"/>
                <a:ext cx="2319655" cy="368300"/>
              </a:xfrm>
              <a:prstGeom prst="rect">
                <a:avLst/>
              </a:prstGeom>
              <a:blipFill rotWithShape="1">
                <a:blip r:embed="rId10"/>
                <a:stretch>
                  <a:fillRect l="-25" t="-69" r="2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标题 8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对称量化与非对称量化</a:t>
            </a:r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467360" y="1556385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ym typeface="+mn-ea"/>
              </a:rPr>
              <a:t>非对称量化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量化会遇到什么问题？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/>
              <a:t>原始数组</a:t>
            </a:r>
            <a:r>
              <a:rPr lang="zh-CN" altLang="en-US" sz="1800">
                <a:sym typeface="+mn-ea"/>
              </a:rPr>
              <a:t>[</a:t>
            </a:r>
            <a:r>
              <a:rPr sz="1800">
                <a:sym typeface="+mn-ea"/>
              </a:rPr>
              <a:t>-0.61</a:t>
            </a:r>
            <a:r>
              <a:rPr lang="zh-CN" altLang="en-US" sz="1800">
                <a:sym typeface="+mn-ea"/>
              </a:rPr>
              <a:t>, </a:t>
            </a:r>
            <a:r>
              <a:rPr sz="1800">
                <a:sym typeface="+mn-ea"/>
              </a:rPr>
              <a:t>-0.52</a:t>
            </a:r>
            <a:r>
              <a:rPr lang="zh-CN" altLang="en-US" sz="1800">
                <a:sym typeface="+mn-ea"/>
              </a:rPr>
              <a:t>, </a:t>
            </a:r>
            <a:r>
              <a:rPr lang="en-US" altLang="zh-CN" sz="1800">
                <a:sym typeface="+mn-ea"/>
              </a:rPr>
              <a:t>1.62</a:t>
            </a:r>
            <a:r>
              <a:rPr lang="zh-CN" altLang="en-US" sz="1800">
                <a:sym typeface="+mn-ea"/>
              </a:rPr>
              <a:t>]</a:t>
            </a:r>
            <a:r>
              <a:rPr lang="en-US" altLang="zh-CN" sz="1800">
                <a:sym typeface="+mn-ea"/>
              </a:rPr>
              <a:t>     </a:t>
            </a:r>
            <a:r>
              <a:rPr lang="zh-CN" altLang="en-US" sz="1800">
                <a:sym typeface="+mn-ea"/>
              </a:rPr>
              <a:t>量化</a:t>
            </a:r>
            <a:r>
              <a:rPr lang="en-US" altLang="zh-CN" sz="1800"/>
              <a:t>scale: </a:t>
            </a:r>
            <a:r>
              <a:rPr lang="en-US" altLang="zh-CN" sz="1800">
                <a:sym typeface="+mn-ea"/>
              </a:rPr>
              <a:t>0.0087109   </a:t>
            </a:r>
            <a:r>
              <a:rPr lang="zh-CN" altLang="en-US" sz="1800">
                <a:sym typeface="+mn-ea"/>
              </a:rPr>
              <a:t>量化后</a:t>
            </a:r>
            <a:r>
              <a:rPr lang="en-US" altLang="zh-CN" sz="1800">
                <a:sym typeface="+mn-ea"/>
              </a:rPr>
              <a:t> [-70, -59, 185] </a:t>
            </a:r>
          </a:p>
          <a:p>
            <a:pPr marL="0" indent="0" algn="ctr">
              <a:buNone/>
            </a:pPr>
            <a:endParaRPr lang="en-US" altLang="zh-CN" sz="1800">
              <a:sym typeface="+mn-ea"/>
            </a:endParaRPr>
          </a:p>
          <a:p>
            <a:pPr marL="0" indent="0" algn="ctr">
              <a:buNone/>
            </a:pPr>
            <a:endParaRPr lang="en-US" altLang="zh-CN" sz="1800">
              <a:sym typeface="+mn-ea"/>
            </a:endParaRPr>
          </a:p>
          <a:p>
            <a:pPr marL="0" indent="0" algn="l">
              <a:buNone/>
            </a:pPr>
            <a:r>
              <a:rPr lang="zh-CN" altLang="en-US" sz="1800"/>
              <a:t>思考一个问题</a:t>
            </a:r>
            <a:r>
              <a:rPr lang="en-US" altLang="zh-CN" sz="1800"/>
              <a:t>,</a:t>
            </a:r>
            <a:r>
              <a:rPr lang="zh-CN" altLang="en-US" sz="1800"/>
              <a:t>如果输入数组变成：</a:t>
            </a:r>
          </a:p>
          <a:p>
            <a:pPr marL="0" indent="0" algn="l">
              <a:buNone/>
            </a:pPr>
            <a:endParaRPr lang="en-US" altLang="zh-CN" sz="1800"/>
          </a:p>
          <a:p>
            <a:pPr marL="0" indent="0" algn="ctr">
              <a:buNone/>
            </a:pP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[</a:t>
            </a:r>
            <a:r>
              <a:rPr sz="1800">
                <a:sym typeface="+mn-ea"/>
              </a:rPr>
              <a:t>-</a:t>
            </a:r>
            <a:r>
              <a:rPr lang="en-US" sz="1800">
                <a:sym typeface="+mn-ea"/>
              </a:rPr>
              <a:t>1.62, </a:t>
            </a:r>
            <a:r>
              <a:rPr lang="en-US" altLang="zh-CN" sz="1800">
                <a:sym typeface="+mn-ea"/>
              </a:rPr>
              <a:t> </a:t>
            </a:r>
            <a:r>
              <a:rPr sz="1800">
                <a:sym typeface="+mn-ea"/>
              </a:rPr>
              <a:t>-0.61</a:t>
            </a:r>
            <a:r>
              <a:rPr lang="en-US" sz="1800">
                <a:sym typeface="+mn-ea"/>
              </a:rPr>
              <a:t>,</a:t>
            </a:r>
            <a:r>
              <a:rPr lang="zh-CN" altLang="en-US" sz="1800">
                <a:sym typeface="+mn-ea"/>
              </a:rPr>
              <a:t> </a:t>
            </a:r>
            <a:r>
              <a:rPr sz="1800">
                <a:sym typeface="+mn-ea"/>
              </a:rPr>
              <a:t>-0.52</a:t>
            </a:r>
            <a:r>
              <a:rPr lang="zh-CN" altLang="en-US" sz="1800">
                <a:sym typeface="+mn-ea"/>
              </a:rPr>
              <a:t>, </a:t>
            </a:r>
            <a:r>
              <a:rPr lang="en-US" altLang="zh-CN" sz="1800">
                <a:sym typeface="+mn-ea"/>
              </a:rPr>
              <a:t>1.62</a:t>
            </a:r>
            <a:r>
              <a:rPr lang="zh-CN" altLang="en-US" sz="1800">
                <a:sym typeface="+mn-ea"/>
              </a:rPr>
              <a:t>]</a:t>
            </a:r>
            <a:endParaRPr lang="en-US" altLang="zh-CN" sz="1800">
              <a:sym typeface="+mn-ea"/>
            </a:endParaRPr>
          </a:p>
          <a:p>
            <a:pPr marL="0" indent="0" algn="l">
              <a:buNone/>
            </a:pPr>
            <a:r>
              <a:rPr lang="en-US" altLang="zh-CN" sz="1800">
                <a:sym typeface="+mn-ea"/>
              </a:rPr>
              <a:t> </a:t>
            </a:r>
          </a:p>
          <a:p>
            <a:pPr marL="0" indent="0" algn="ctr">
              <a:buNone/>
            </a:pPr>
            <a:r>
              <a:rPr lang="en-US" altLang="zh-CN" sz="1800">
                <a:sym typeface="+mn-ea"/>
              </a:rPr>
              <a:t>scale  = (1.62 - (-1.62)) / (127 - (-128)) =  0.0127058823529412</a:t>
            </a:r>
          </a:p>
          <a:p>
            <a:pPr marL="0" indent="0" algn="l">
              <a:buNone/>
            </a:pPr>
            <a:endParaRPr lang="en-US" altLang="zh-CN" sz="1800">
              <a:sym typeface="+mn-ea"/>
            </a:endParaRPr>
          </a:p>
          <a:p>
            <a:pPr marL="0" indent="0" algn="ctr">
              <a:buNone/>
            </a:pP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[</a:t>
            </a:r>
            <a:r>
              <a:rPr lang="en-US" altLang="zh-CN" sz="1800">
                <a:sym typeface="+mn-ea"/>
              </a:rPr>
              <a:t>-</a:t>
            </a:r>
            <a:r>
              <a:rPr lang="en-US" sz="1800">
                <a:sym typeface="+mn-ea"/>
              </a:rPr>
              <a:t>127.49</a:t>
            </a:r>
            <a:r>
              <a:rPr lang="zh-CN" altLang="en-US" sz="1800">
                <a:sym typeface="+mn-ea"/>
              </a:rPr>
              <a:t>, </a:t>
            </a:r>
            <a:r>
              <a:rPr lang="en-US" altLang="zh-CN" sz="1800">
                <a:sym typeface="+mn-ea"/>
              </a:rPr>
              <a:t>-48.0, </a:t>
            </a:r>
            <a:r>
              <a:rPr lang="en-US" sz="1800">
                <a:sym typeface="+mn-ea"/>
              </a:rPr>
              <a:t>-40.9</a:t>
            </a:r>
            <a:r>
              <a:rPr lang="zh-CN" altLang="en-US" sz="1800">
                <a:sym typeface="+mn-ea"/>
              </a:rPr>
              <a:t>, </a:t>
            </a:r>
            <a:r>
              <a:rPr lang="en-US" altLang="zh-CN" sz="1800">
                <a:sym typeface="+mn-ea"/>
              </a:rPr>
              <a:t>127.49</a:t>
            </a:r>
            <a:r>
              <a:rPr lang="zh-CN" altLang="en-US" sz="1800">
                <a:sym typeface="+mn-ea"/>
              </a:rPr>
              <a:t>]</a:t>
            </a:r>
            <a:r>
              <a:rPr lang="en-US" altLang="zh-CN" sz="1800">
                <a:sym typeface="+mn-ea"/>
              </a:rPr>
              <a:t> --&gt;round --&gt;[-127, -48,-40, 127]</a:t>
            </a:r>
          </a:p>
          <a:p>
            <a:pPr marL="0" indent="0" algn="ctr">
              <a:buNone/>
            </a:pPr>
            <a:endParaRPr lang="en-US" altLang="zh-CN" sz="1800">
              <a:sym typeface="+mn-ea"/>
            </a:endParaRPr>
          </a:p>
          <a:p>
            <a:pPr marL="0" indent="0" algn="ctr">
              <a:buNone/>
            </a:pPr>
            <a:r>
              <a:rPr lang="zh-CN" altLang="en-US" sz="1800">
                <a:sym typeface="+mn-ea"/>
              </a:rPr>
              <a:t>我们发现</a:t>
            </a:r>
            <a:r>
              <a:rPr lang="en-US" altLang="zh-CN" sz="1800" b="1">
                <a:solidFill>
                  <a:srgbClr val="FF0000"/>
                </a:solidFill>
                <a:sym typeface="+mn-ea"/>
              </a:rPr>
              <a:t>Z =0</a:t>
            </a:r>
            <a:r>
              <a:rPr lang="zh-CN" altLang="en-US" sz="1800">
                <a:sym typeface="+mn-ea"/>
              </a:rPr>
              <a:t>了</a:t>
            </a:r>
            <a:endParaRPr lang="en-US" altLang="zh-CN" sz="1800">
              <a:sym typeface="+mn-ea"/>
            </a:endParaRPr>
          </a:p>
          <a:p>
            <a:pPr marL="0" indent="0" algn="l">
              <a:buNone/>
            </a:pPr>
            <a:endParaRPr lang="en-US" altLang="zh-C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对称量化与非对称量化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91640" y="3860800"/>
            <a:ext cx="6288405" cy="21336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600" b="1">
                <a:solidFill>
                  <a:srgbClr val="FF0000"/>
                </a:solidFill>
              </a:rPr>
              <a:t>（实际工程量化用的时候不会考虑-128）</a:t>
            </a:r>
            <a:endParaRPr lang="en-US" altLang="zh-CN" sz="1600"/>
          </a:p>
          <a:p>
            <a:pPr indent="457200">
              <a:lnSpc>
                <a:spcPct val="200000"/>
              </a:lnSpc>
            </a:pPr>
            <a:endParaRPr lang="en-US" sz="1600"/>
          </a:p>
        </p:txBody>
      </p:sp>
      <p:pic>
        <p:nvPicPr>
          <p:cNvPr id="10" name="图片 9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165" y="1988820"/>
            <a:ext cx="3636645" cy="18357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99731" y="4870704"/>
                <a:ext cx="2056765" cy="6591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𝑆𝑐𝑎𝑙𝑒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𝑅𝑚𝑎𝑥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𝑄𝑚𝑎𝑥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r>
                            <a:rPr lang="zh-CN" altLang="en-US">
                              <a:latin typeface="Cambria Math" panose="02040503050406030204" charset="0"/>
                            </a:rPr>
                            <m:t> 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 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31" y="4870704"/>
                <a:ext cx="2056765" cy="659130"/>
              </a:xfrm>
              <a:prstGeom prst="rect">
                <a:avLst/>
              </a:prstGeom>
              <a:blipFill rotWithShape="1">
                <a:blip r:embed="rId4"/>
                <a:stretch>
                  <a:fillRect l="-28" t="-39" r="28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420046" y="4870704"/>
                <a:ext cx="2105025" cy="6038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𝑅𝑜𝑢𝑛𝑑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𝑆𝑐𝑎𝑙𝑒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046" y="4870704"/>
                <a:ext cx="2105025" cy="603885"/>
              </a:xfrm>
              <a:prstGeom prst="rect">
                <a:avLst/>
              </a:prstGeom>
              <a:blipFill rotWithShape="1">
                <a:blip r:embed="rId5"/>
                <a:stretch>
                  <a:fillRect l="-27" t="-42" r="27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083871" y="5014214"/>
                <a:ext cx="163449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 ∗ 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𝑆𝑐𝑎𝑙𝑒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871" y="5014214"/>
                <a:ext cx="1634490" cy="368300"/>
              </a:xfrm>
              <a:prstGeom prst="rect">
                <a:avLst/>
              </a:prstGeom>
              <a:blipFill rotWithShape="1">
                <a:blip r:embed="rId6"/>
                <a:stretch>
                  <a:fillRect l="-35" t="-69" r="3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67360" y="1556385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ym typeface="+mn-ea"/>
              </a:rPr>
              <a:t>对称量化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43305" y="260350"/>
            <a:ext cx="5975985" cy="25641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835785" y="3284855"/>
            <a:ext cx="5090795" cy="255206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467360" y="1556385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ym typeface="+mn-ea"/>
              </a:rPr>
              <a:t>非饱和量化</a:t>
            </a: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467360" y="4437380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ym typeface="+mn-ea"/>
              </a:rPr>
              <a:t>饱和量化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动态范围的常用计算方法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988310" y="2420620"/>
            <a:ext cx="4848860" cy="21336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200000"/>
              </a:lnSpc>
            </a:pPr>
            <a:r>
              <a:rPr lang="en-US" altLang="zh-CN" sz="2400" b="1">
                <a:solidFill>
                  <a:schemeClr val="tx1"/>
                </a:solidFill>
              </a:rPr>
              <a:t>1.Max</a:t>
            </a:r>
            <a:r>
              <a:rPr lang="zh-CN" altLang="en-US" sz="2400" b="1">
                <a:solidFill>
                  <a:schemeClr val="tx1"/>
                </a:solidFill>
              </a:rPr>
              <a:t>方法</a:t>
            </a:r>
          </a:p>
          <a:p>
            <a:pPr indent="457200" algn="l">
              <a:lnSpc>
                <a:spcPct val="200000"/>
              </a:lnSpc>
              <a:buClrTx/>
              <a:buSzTx/>
              <a:buFontTx/>
            </a:pPr>
            <a:r>
              <a:rPr lang="en-US" altLang="zh-CN" sz="2400" b="1">
                <a:solidFill>
                  <a:schemeClr val="tx1"/>
                </a:solidFill>
                <a:sym typeface="+mn-ea"/>
              </a:rPr>
              <a:t>2.Histgram</a:t>
            </a:r>
            <a:endParaRPr lang="en-US" altLang="zh-CN" sz="2400" b="1">
              <a:solidFill>
                <a:schemeClr val="tx1"/>
              </a:solidFill>
            </a:endParaRPr>
          </a:p>
          <a:p>
            <a:pPr indent="457200" algn="l">
              <a:lnSpc>
                <a:spcPct val="200000"/>
              </a:lnSpc>
              <a:buClrTx/>
              <a:buSzTx/>
              <a:buFontTx/>
            </a:pPr>
            <a:r>
              <a:rPr lang="en-US" altLang="zh-CN" sz="2400" b="1">
                <a:solidFill>
                  <a:schemeClr val="tx1"/>
                </a:solidFill>
                <a:sym typeface="+mn-ea"/>
              </a:rPr>
              <a:t>3.Entropy</a:t>
            </a:r>
            <a:endParaRPr lang="en-US" altLang="zh-CN" sz="2400" b="1">
              <a:solidFill>
                <a:schemeClr val="tx1"/>
              </a:solidFill>
            </a:endParaRPr>
          </a:p>
          <a:p>
            <a:pPr indent="457200">
              <a:lnSpc>
                <a:spcPct val="200000"/>
              </a:lnSpc>
            </a:pP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67360" y="1556385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ym typeface="+mn-ea"/>
              </a:rPr>
              <a:t>常用方法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动态范围的常用计算方法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67360" y="1556385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>
                <a:sym typeface="+mn-ea"/>
              </a:rPr>
              <a:t>Histgram</a:t>
            </a:r>
            <a:r>
              <a:rPr lang="zh-CN" altLang="en-US" sz="2400" b="1">
                <a:sym typeface="+mn-ea"/>
              </a:rPr>
              <a:t>方法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64030" y="2016760"/>
            <a:ext cx="5852795" cy="43897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动态范围的常用计算方法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67360" y="1556385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>
                <a:sym typeface="+mn-ea"/>
              </a:rPr>
              <a:t>Entropy</a:t>
            </a:r>
            <a:r>
              <a:rPr lang="zh-CN" altLang="en-US" sz="2400" b="1">
                <a:sym typeface="+mn-ea"/>
              </a:rPr>
              <a:t>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47495" y="2277110"/>
            <a:ext cx="64966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在概率论或信息论中，KL散度( Kullback–Leibler divergence)，又称相对熵（relative entropy)，是描述两个概率分布P和Q差异的一种方法。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420046" y="3501009"/>
                <a:ext cx="2849880" cy="7550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𝑙𝑜𝑔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𝑄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046" y="3501009"/>
                <a:ext cx="2849880" cy="755015"/>
              </a:xfrm>
              <a:prstGeom prst="rect">
                <a:avLst/>
              </a:prstGeom>
              <a:blipFill rotWithShape="1">
                <a:blip r:embed="rId3"/>
                <a:stretch>
                  <a:fillRect l="-20" t="-34" r="20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动态范围的常用计算方法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67360" y="1556385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>
                <a:sym typeface="+mn-ea"/>
              </a:rPr>
              <a:t>Entropy</a:t>
            </a:r>
            <a:r>
              <a:rPr lang="zh-CN" altLang="en-US" sz="2400" b="1">
                <a:sym typeface="+mn-ea"/>
              </a:rPr>
              <a:t>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47495" y="2277110"/>
            <a:ext cx="649668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流程</a:t>
            </a:r>
          </a:p>
          <a:p>
            <a:r>
              <a:rPr lang="en-US" altLang="zh-CN"/>
              <a:t>1. </a:t>
            </a:r>
            <a:r>
              <a:rPr lang="zh-CN" altLang="en-US"/>
              <a:t>统计直方图分布</a:t>
            </a:r>
          </a:p>
          <a:p>
            <a:r>
              <a:rPr lang="en-US" altLang="zh-CN"/>
              <a:t>2.</a:t>
            </a:r>
            <a:r>
              <a:rPr lang="zh-CN" altLang="en-US"/>
              <a:t>生成</a:t>
            </a:r>
            <a:r>
              <a:rPr lang="en-US" altLang="zh-CN"/>
              <a:t>p</a:t>
            </a:r>
            <a:r>
              <a:rPr lang="zh-CN" altLang="en-US"/>
              <a:t>分布</a:t>
            </a:r>
          </a:p>
          <a:p>
            <a:r>
              <a:rPr lang="en-US" altLang="zh-CN"/>
              <a:t>3.</a:t>
            </a:r>
            <a:r>
              <a:rPr lang="zh-CN" altLang="en-US"/>
              <a:t>计算</a:t>
            </a:r>
            <a:r>
              <a:rPr lang="en-US" altLang="zh-CN"/>
              <a:t>q</a:t>
            </a:r>
            <a:r>
              <a:rPr lang="zh-CN" altLang="en-US"/>
              <a:t>分布</a:t>
            </a:r>
          </a:p>
          <a:p>
            <a:r>
              <a:rPr lang="en-US" altLang="zh-CN"/>
              <a:t>4.</a:t>
            </a:r>
            <a:r>
              <a:rPr lang="zh-CN" altLang="en-US"/>
              <a:t>归一化</a:t>
            </a:r>
            <a:r>
              <a:rPr lang="en-US" altLang="zh-CN"/>
              <a:t>p</a:t>
            </a:r>
            <a:r>
              <a:rPr lang="zh-CN" altLang="en-US"/>
              <a:t>和</a:t>
            </a:r>
            <a:r>
              <a:rPr lang="en-US" altLang="zh-CN"/>
              <a:t>q</a:t>
            </a:r>
            <a:r>
              <a:rPr lang="zh-CN" altLang="en-US"/>
              <a:t>分布</a:t>
            </a:r>
          </a:p>
          <a:p>
            <a:r>
              <a:rPr lang="en-US" altLang="zh-CN"/>
              <a:t>5.</a:t>
            </a:r>
            <a:r>
              <a:rPr lang="zh-CN" altLang="en-US"/>
              <a:t>计算</a:t>
            </a:r>
            <a:r>
              <a:rPr lang="en-US" altLang="zh-CN"/>
              <a:t>p</a:t>
            </a:r>
            <a:r>
              <a:rPr lang="zh-CN" altLang="en-US"/>
              <a:t>和</a:t>
            </a:r>
            <a:r>
              <a:rPr lang="en-US" altLang="zh-CN"/>
              <a:t>q</a:t>
            </a:r>
            <a:r>
              <a:rPr lang="zh-CN" altLang="en-US"/>
              <a:t>的</a:t>
            </a:r>
            <a:r>
              <a:rPr lang="en-US" altLang="zh-CN"/>
              <a:t>KL</a:t>
            </a:r>
            <a:r>
              <a:rPr lang="zh-CN" altLang="en-US"/>
              <a:t>散度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9750" y="4437380"/>
            <a:ext cx="67932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输入[1, 0, 2, 3, 5, 3, 1, 7]</a:t>
            </a:r>
            <a:r>
              <a:rPr lang="en-US" altLang="zh-CN"/>
              <a:t>   </a:t>
            </a:r>
            <a:r>
              <a:rPr lang="zh-CN" altLang="en-US"/>
              <a:t>合并后</a:t>
            </a:r>
            <a:r>
              <a:rPr lang="en-US" altLang="zh-CN"/>
              <a:t>Bin 4</a:t>
            </a:r>
          </a:p>
          <a:p>
            <a:r>
              <a:rPr lang="en-US" altLang="zh-CN"/>
              <a:t>[1,0] [2,3] [5,3] [1,7] -&gt;[1, 5, 8 , 8 ] --- [1, 2, 2, 2]</a:t>
            </a:r>
          </a:p>
          <a:p>
            <a:r>
              <a:rPr lang="en-US" altLang="zh-CN"/>
              <a:t>[1 0 1 1 1 1 1 1 ]</a:t>
            </a:r>
          </a:p>
          <a:p>
            <a:r>
              <a:rPr lang="zh-CN" altLang="en-US"/>
              <a:t>统计非</a:t>
            </a:r>
            <a:r>
              <a:rPr lang="en-US" altLang="zh-CN"/>
              <a:t>0</a:t>
            </a:r>
            <a:r>
              <a:rPr lang="zh-CN" altLang="en-US"/>
              <a:t>，求平均</a:t>
            </a:r>
            <a:endParaRPr lang="en-US" altLang="zh-CN"/>
          </a:p>
          <a:p>
            <a:r>
              <a:rPr lang="en-US" altLang="zh-CN"/>
              <a:t>[1, 2.5, 4, 4]</a:t>
            </a:r>
          </a:p>
          <a:p>
            <a:r>
              <a:rPr lang="en-US" altLang="zh-CN"/>
              <a:t>[1, 0, 2.5, 2.5, 4, 4, 4, 4]</a:t>
            </a: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动态范围的常用计算方法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67360" y="1556385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>
                <a:sym typeface="+mn-ea"/>
              </a:rPr>
              <a:t>Entropy</a:t>
            </a:r>
            <a:r>
              <a:rPr lang="zh-CN" altLang="en-US" sz="2400" b="1">
                <a:sym typeface="+mn-ea"/>
              </a:rPr>
              <a:t>方法</a:t>
            </a:r>
          </a:p>
        </p:txBody>
      </p:sp>
      <p:pic>
        <p:nvPicPr>
          <p:cNvPr id="100" name="图片 99"/>
          <p:cNvPicPr/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75740" y="2276475"/>
            <a:ext cx="6427470" cy="3261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1700530"/>
            <a:ext cx="1823720" cy="3734435"/>
          </a:xfrm>
        </p:spPr>
        <p:txBody>
          <a:bodyPr/>
          <a:lstStyle/>
          <a:p>
            <a:r>
              <a:rPr lang="zh-CN" altLang="en-US"/>
              <a:t>课</a:t>
            </a:r>
            <a:br>
              <a:rPr lang="zh-CN" altLang="en-US"/>
            </a:br>
            <a:r>
              <a:rPr lang="zh-CN" altLang="en-US"/>
              <a:t>程</a:t>
            </a:r>
            <a:br>
              <a:rPr lang="zh-CN" altLang="en-US"/>
            </a:br>
            <a:r>
              <a:rPr lang="zh-CN" altLang="en-US"/>
              <a:t>大</a:t>
            </a:r>
            <a:br>
              <a:rPr lang="zh-CN" altLang="en-US"/>
            </a:br>
            <a:r>
              <a:rPr lang="zh-CN" altLang="en-US"/>
              <a:t>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40200" y="260985"/>
            <a:ext cx="4572000" cy="6492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一、模型量化原理</a:t>
            </a:r>
          </a:p>
          <a:p>
            <a:r>
              <a:rPr lang="zh-CN" altLang="en-US" sz="1600"/>
              <a:t>1.1</a:t>
            </a:r>
            <a:r>
              <a:rPr lang="en-US" altLang="zh-CN" sz="1600"/>
              <a:t> </a:t>
            </a:r>
            <a:r>
              <a:rPr lang="zh-CN" altLang="en-US" sz="1600"/>
              <a:t>量化的定义及意义</a:t>
            </a:r>
          </a:p>
          <a:p>
            <a:r>
              <a:rPr lang="zh-CN" altLang="en-US" sz="1600"/>
              <a:t>    1.1.1</a:t>
            </a:r>
            <a:r>
              <a:rPr lang="en-US" altLang="zh-CN" sz="1600"/>
              <a:t> </a:t>
            </a:r>
            <a:r>
              <a:rPr lang="zh-CN" altLang="en-US" sz="1600"/>
              <a:t>模型权重分析</a:t>
            </a:r>
          </a:p>
          <a:p>
            <a:r>
              <a:rPr lang="zh-CN" altLang="en-US" sz="1600"/>
              <a:t>    1.1.2</a:t>
            </a:r>
            <a:r>
              <a:rPr lang="en-US" altLang="zh-CN" sz="1600"/>
              <a:t> </a:t>
            </a:r>
            <a:r>
              <a:rPr lang="zh-CN" altLang="en-US" sz="1600"/>
              <a:t>量化的意义</a:t>
            </a:r>
          </a:p>
          <a:p>
            <a:r>
              <a:rPr lang="zh-CN" altLang="en-US" sz="1600"/>
              <a:t>1.2</a:t>
            </a:r>
            <a:r>
              <a:rPr lang="en-US" altLang="zh-CN" sz="1600"/>
              <a:t> </a:t>
            </a:r>
            <a:r>
              <a:rPr lang="zh-CN" altLang="en-US" sz="1600"/>
              <a:t>对称量化与非对称量化</a:t>
            </a:r>
          </a:p>
          <a:p>
            <a:r>
              <a:rPr lang="zh-CN" altLang="en-US" sz="1600"/>
              <a:t>    1.2.1</a:t>
            </a:r>
            <a:r>
              <a:rPr lang="en-US" altLang="zh-CN" sz="1600"/>
              <a:t> </a:t>
            </a:r>
            <a:r>
              <a:rPr lang="zh-CN" altLang="en-US" sz="1600"/>
              <a:t>对称量化的定义</a:t>
            </a:r>
          </a:p>
          <a:p>
            <a:r>
              <a:rPr lang="zh-CN" altLang="en-US" sz="1600"/>
              <a:t>    1.2.2</a:t>
            </a:r>
            <a:r>
              <a:rPr lang="en-US" altLang="zh-CN" sz="1600"/>
              <a:t> </a:t>
            </a:r>
            <a:r>
              <a:rPr lang="zh-CN" altLang="en-US" sz="1600"/>
              <a:t>对称量化代码手写</a:t>
            </a:r>
          </a:p>
          <a:p>
            <a:r>
              <a:rPr lang="zh-CN" altLang="en-US" sz="1600"/>
              <a:t>    1.2.3</a:t>
            </a:r>
            <a:r>
              <a:rPr lang="en-US" altLang="zh-CN" sz="1600"/>
              <a:t> </a:t>
            </a:r>
            <a:r>
              <a:rPr lang="zh-CN" altLang="en-US" sz="1600"/>
              <a:t>非对称量化的定义</a:t>
            </a:r>
          </a:p>
          <a:p>
            <a:r>
              <a:rPr lang="zh-CN" altLang="en-US" sz="1600"/>
              <a:t>    1.2.4</a:t>
            </a:r>
            <a:r>
              <a:rPr lang="en-US" altLang="zh-CN" sz="1600"/>
              <a:t> </a:t>
            </a:r>
            <a:r>
              <a:rPr lang="zh-CN" altLang="en-US" sz="1600"/>
              <a:t>非</a:t>
            </a:r>
            <a:r>
              <a:rPr lang="zh-CN" altLang="en-US" sz="1600">
                <a:sym typeface="+mn-ea"/>
              </a:rPr>
              <a:t>对称</a:t>
            </a:r>
            <a:r>
              <a:rPr lang="zh-CN" altLang="en-US" sz="1600"/>
              <a:t>量化代码手写</a:t>
            </a:r>
          </a:p>
          <a:p>
            <a:r>
              <a:rPr lang="zh-CN" altLang="en-US" sz="1600"/>
              <a:t>1.3</a:t>
            </a:r>
            <a:r>
              <a:rPr lang="en-US" altLang="zh-CN" sz="1600"/>
              <a:t> </a:t>
            </a:r>
            <a:r>
              <a:rPr lang="zh-CN" altLang="en-US" sz="1600"/>
              <a:t>动态范围的常用计算方法</a:t>
            </a:r>
          </a:p>
          <a:p>
            <a:r>
              <a:rPr lang="zh-CN" altLang="en-US" sz="1600"/>
              <a:t>    1.3.1 Max</a:t>
            </a:r>
          </a:p>
          <a:p>
            <a:r>
              <a:rPr lang="zh-CN" altLang="en-US" sz="1600"/>
              <a:t>    1.3.2 histgram</a:t>
            </a:r>
          </a:p>
          <a:p>
            <a:r>
              <a:rPr lang="zh-CN" altLang="en-US" sz="1600"/>
              <a:t>    1.3.3 entropy</a:t>
            </a:r>
          </a:p>
          <a:p>
            <a:r>
              <a:rPr lang="zh-CN" altLang="en-US" sz="1600"/>
              <a:t>1.4 PTQ与QAT介绍</a:t>
            </a:r>
          </a:p>
          <a:p>
            <a:r>
              <a:rPr lang="zh-CN" altLang="en-US" sz="1600"/>
              <a:t>1.5 手写一个带op的量化程序</a:t>
            </a:r>
          </a:p>
          <a:p>
            <a:r>
              <a:rPr lang="zh-CN" altLang="en-US" sz="1600"/>
              <a:t>二、TensorRT Quantization Library</a:t>
            </a:r>
          </a:p>
          <a:p>
            <a:r>
              <a:rPr lang="zh-CN" altLang="en-US" sz="1600"/>
              <a:t>    2.1</a:t>
            </a:r>
            <a:r>
              <a:rPr lang="en-US" altLang="zh-CN" sz="1600"/>
              <a:t> </a:t>
            </a:r>
            <a:r>
              <a:rPr lang="zh-CN" altLang="en-US" sz="1600"/>
              <a:t>Quantizer的理解</a:t>
            </a:r>
          </a:p>
          <a:p>
            <a:r>
              <a:rPr lang="zh-CN" altLang="en-US" sz="1600"/>
              <a:t>    2.2</a:t>
            </a:r>
            <a:r>
              <a:rPr lang="en-US" altLang="zh-CN" sz="1600"/>
              <a:t> </a:t>
            </a:r>
            <a:r>
              <a:rPr lang="zh-CN" altLang="en-US" sz="1600"/>
              <a:t>InputQuant/MixQuant的理解</a:t>
            </a:r>
          </a:p>
          <a:p>
            <a:r>
              <a:rPr lang="zh-CN" altLang="en-US" sz="1600"/>
              <a:t>    2.3</a:t>
            </a:r>
            <a:r>
              <a:rPr lang="en-US" altLang="zh-CN" sz="1600"/>
              <a:t> </a:t>
            </a:r>
            <a:r>
              <a:rPr lang="zh-CN" altLang="en-US" sz="1600"/>
              <a:t>自动插入QDQ节点</a:t>
            </a:r>
          </a:p>
          <a:p>
            <a:r>
              <a:rPr lang="zh-CN" altLang="en-US" sz="1600"/>
              <a:t>    2.4</a:t>
            </a:r>
            <a:r>
              <a:rPr lang="en-US" altLang="zh-CN" sz="1600"/>
              <a:t> </a:t>
            </a:r>
            <a:r>
              <a:rPr lang="zh-CN" altLang="en-US" sz="1600"/>
              <a:t>手动插入QDQ节点</a:t>
            </a:r>
          </a:p>
          <a:p>
            <a:r>
              <a:rPr lang="zh-CN" altLang="en-US" sz="1600"/>
              <a:t>    2.5</a:t>
            </a:r>
            <a:r>
              <a:rPr lang="en-US" altLang="zh-CN" sz="1600"/>
              <a:t> </a:t>
            </a:r>
            <a:r>
              <a:rPr lang="zh-CN" altLang="en-US" sz="1600"/>
              <a:t>如何量化一个自定义层</a:t>
            </a:r>
          </a:p>
          <a:p>
            <a:r>
              <a:rPr lang="zh-CN" altLang="en-US" sz="1600"/>
              <a:t>    2.6</a:t>
            </a:r>
            <a:r>
              <a:rPr lang="en-US" altLang="zh-CN" sz="1600"/>
              <a:t> </a:t>
            </a:r>
            <a:r>
              <a:rPr lang="zh-CN" altLang="en-US" sz="1600"/>
              <a:t>敏感层分析</a:t>
            </a:r>
          </a:p>
          <a:p>
            <a:r>
              <a:rPr lang="zh-CN" altLang="en-US" sz="1600"/>
              <a:t>    2.7</a:t>
            </a:r>
            <a:r>
              <a:rPr lang="en-US" altLang="zh-CN" sz="1600"/>
              <a:t> </a:t>
            </a:r>
            <a:r>
              <a:rPr lang="zh-CN" altLang="en-US" sz="1600"/>
              <a:t>踩坑实录</a:t>
            </a:r>
          </a:p>
          <a:p>
            <a:r>
              <a:rPr lang="zh-CN" altLang="en-US" sz="1600"/>
              <a:t>三、YOLOV8模型量化实战PTQ/QAT	   </a:t>
            </a:r>
          </a:p>
          <a:p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动态范围的常用计算方法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67360" y="1556385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>
                <a:sym typeface="+mn-ea"/>
              </a:rPr>
              <a:t>Entropy</a:t>
            </a:r>
            <a:r>
              <a:rPr lang="zh-CN" altLang="en-US" sz="2400" b="1">
                <a:sym typeface="+mn-ea"/>
              </a:rPr>
              <a:t>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84120" y="1854835"/>
            <a:ext cx="5686425" cy="47358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ym typeface="+mn-ea"/>
              </a:rPr>
              <a:t>input_p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/>
              <a:t>   </a:t>
            </a:r>
            <a:r>
              <a:rPr lang="zh-CN" altLang="en-US" dirty="0"/>
              <a:t>[1, 0, 2, 3, 5</a:t>
            </a:r>
            <a:r>
              <a:rPr lang="en-US" altLang="zh-CN" dirty="0"/>
              <a:t>,</a:t>
            </a:r>
            <a:r>
              <a:rPr lang="zh-CN" altLang="en-US" dirty="0"/>
              <a:t>] </a:t>
            </a:r>
            <a:r>
              <a:rPr lang="en-US" altLang="zh-CN" dirty="0"/>
              <a:t>     </a:t>
            </a:r>
            <a:r>
              <a:rPr lang="en-US" altLang="zh-CN" dirty="0" err="1"/>
              <a:t>dst</a:t>
            </a:r>
            <a:r>
              <a:rPr lang="en-US" altLang="zh-CN"/>
              <a:t> bins=4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计算</a:t>
            </a:r>
            <a:r>
              <a:rPr lang="en-US" altLang="zh-CN" dirty="0"/>
              <a:t>stride</a:t>
            </a:r>
          </a:p>
          <a:p>
            <a:pPr algn="ctr">
              <a:lnSpc>
                <a:spcPct val="150000"/>
              </a:lnSpc>
            </a:pPr>
            <a:r>
              <a:rPr lang="en-US" altLang="zh-CN" dirty="0"/>
              <a:t>stride =  </a:t>
            </a:r>
            <a:r>
              <a:rPr lang="en-US" altLang="zh-CN" dirty="0" err="1"/>
              <a:t>input.size</a:t>
            </a:r>
            <a:r>
              <a:rPr lang="en-US" altLang="zh-CN" dirty="0"/>
              <a:t> / bin </a:t>
            </a:r>
            <a:r>
              <a:rPr lang="zh-CN" altLang="en-US" dirty="0"/>
              <a:t>取整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按照</a:t>
            </a:r>
            <a:r>
              <a:rPr lang="en-US" altLang="zh-CN" dirty="0"/>
              <a:t>stride</a:t>
            </a:r>
            <a:r>
              <a:rPr lang="zh-CN" altLang="en-US" dirty="0"/>
              <a:t>拆分：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[1]  [0]  [2]  [3]  </a:t>
            </a:r>
            <a:r>
              <a:rPr lang="en-US" altLang="zh-CN" dirty="0">
                <a:solidFill>
                  <a:srgbClr val="FF0000"/>
                </a:solidFill>
              </a:rPr>
              <a:t>[5]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判断每一位是否非零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[1,0,1,1,1]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4.</a:t>
            </a:r>
            <a:r>
              <a:rPr lang="zh-CN" altLang="en-US" dirty="0">
                <a:solidFill>
                  <a:schemeClr val="tx1"/>
                </a:solidFill>
              </a:rPr>
              <a:t>多余位累加到最后整除的位置上</a:t>
            </a:r>
            <a:r>
              <a:rPr lang="en-US" altLang="zh-CN" dirty="0">
                <a:solidFill>
                  <a:schemeClr val="tx1"/>
                </a:solidFill>
              </a:rPr>
              <a:t> 3-&gt; 3+5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 [1]  [0]  [2]  [8]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进行位扩展</a:t>
            </a:r>
            <a:r>
              <a:rPr lang="en-US" altLang="zh-CN" dirty="0">
                <a:sym typeface="+mn-ea"/>
              </a:rPr>
              <a:t>  </a:t>
            </a:r>
            <a:r>
              <a:rPr lang="en-US" altLang="zh-CN" dirty="0" err="1">
                <a:sym typeface="+mn-ea"/>
              </a:rPr>
              <a:t>output_q</a:t>
            </a: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[1] [0] [2] [4] [4]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动态范围的常用计算方法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67360" y="1556385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>
                <a:sym typeface="+mn-ea"/>
              </a:rPr>
              <a:t>Entropy</a:t>
            </a:r>
            <a:r>
              <a:rPr lang="zh-CN" altLang="en-US" sz="2400" b="1">
                <a:sym typeface="+mn-ea"/>
              </a:rPr>
              <a:t>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84120" y="1854835"/>
            <a:ext cx="5686425" cy="47358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input_p   </a:t>
            </a:r>
            <a:r>
              <a:rPr lang="zh-CN" altLang="en-US"/>
              <a:t>[1, 0, 2, 3, 5</a:t>
            </a:r>
            <a:r>
              <a:rPr lang="en-US" altLang="zh-CN"/>
              <a:t>, 6</a:t>
            </a:r>
            <a:r>
              <a:rPr lang="zh-CN" altLang="en-US"/>
              <a:t>] </a:t>
            </a:r>
            <a:r>
              <a:rPr lang="en-US" altLang="zh-CN"/>
              <a:t>     dst bins=4</a:t>
            </a:r>
          </a:p>
          <a:p>
            <a:pPr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计算</a:t>
            </a:r>
            <a:r>
              <a:rPr lang="en-US" altLang="zh-CN"/>
              <a:t>stride</a:t>
            </a:r>
          </a:p>
          <a:p>
            <a:pPr algn="ctr">
              <a:lnSpc>
                <a:spcPct val="150000"/>
              </a:lnSpc>
            </a:pPr>
            <a:r>
              <a:rPr lang="en-US" altLang="zh-CN"/>
              <a:t>stride =  input.size / bin </a:t>
            </a:r>
            <a:r>
              <a:rPr lang="zh-CN" altLang="en-US"/>
              <a:t>取整</a:t>
            </a:r>
          </a:p>
          <a:p>
            <a:pPr algn="l"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按照</a:t>
            </a:r>
            <a:r>
              <a:rPr lang="en-US" altLang="zh-CN"/>
              <a:t>stride</a:t>
            </a:r>
            <a:r>
              <a:rPr lang="zh-CN" altLang="en-US"/>
              <a:t>拆分：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[1]  [0]  [2]  [3]  </a:t>
            </a:r>
            <a:r>
              <a:rPr lang="en-US" altLang="zh-CN">
                <a:solidFill>
                  <a:srgbClr val="FF0000"/>
                </a:solidFill>
              </a:rPr>
              <a:t>[5]  [6]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3.</a:t>
            </a:r>
            <a:r>
              <a:rPr lang="zh-CN" altLang="en-US">
                <a:solidFill>
                  <a:schemeClr val="tx1"/>
                </a:solidFill>
              </a:rPr>
              <a:t>判断每一位是否非零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 [1,0,1,1,1,1]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4.</a:t>
            </a:r>
            <a:r>
              <a:rPr lang="zh-CN" altLang="en-US">
                <a:solidFill>
                  <a:schemeClr val="tx1"/>
                </a:solidFill>
              </a:rPr>
              <a:t>多余位累加到最后整除的位置上</a:t>
            </a:r>
            <a:r>
              <a:rPr lang="en-US" altLang="zh-CN">
                <a:solidFill>
                  <a:schemeClr val="tx1"/>
                </a:solidFill>
              </a:rPr>
              <a:t> 3-&gt; 3+5+6</a:t>
            </a: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 [1]  [0]  [2]  [14]</a:t>
            </a: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进行位扩展</a:t>
            </a:r>
            <a:r>
              <a:rPr lang="en-US" altLang="zh-CN">
                <a:sym typeface="+mn-ea"/>
              </a:rPr>
              <a:t> output_q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 [1] [0] [2] [4.67] [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4.67</a:t>
            </a:r>
            <a:r>
              <a:rPr lang="en-US" altLang="zh-CN">
                <a:solidFill>
                  <a:srgbClr val="FF0000"/>
                </a:solidFill>
              </a:rPr>
              <a:t>] [4.67]  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动态范围的常用计算方法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67360" y="1556385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>
                <a:sym typeface="+mn-ea"/>
              </a:rPr>
              <a:t>Entropy</a:t>
            </a:r>
            <a:r>
              <a:rPr lang="zh-CN" altLang="en-US" sz="2400" b="1">
                <a:sym typeface="+mn-ea"/>
              </a:rPr>
              <a:t>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84120" y="1854835"/>
            <a:ext cx="5686425" cy="47358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input_p   </a:t>
            </a:r>
            <a:r>
              <a:rPr lang="zh-CN" altLang="en-US"/>
              <a:t>[1, 0, 2, 3, 5</a:t>
            </a:r>
            <a:r>
              <a:rPr lang="en-US" altLang="zh-CN"/>
              <a:t>, 6 ,7 ,8</a:t>
            </a:r>
            <a:r>
              <a:rPr lang="zh-CN" altLang="en-US"/>
              <a:t>] </a:t>
            </a:r>
            <a:r>
              <a:rPr lang="en-US" altLang="zh-CN"/>
              <a:t>     dst bins=4</a:t>
            </a:r>
          </a:p>
          <a:p>
            <a:pPr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计算</a:t>
            </a:r>
            <a:r>
              <a:rPr lang="en-US" altLang="zh-CN"/>
              <a:t>stride</a:t>
            </a:r>
          </a:p>
          <a:p>
            <a:pPr algn="ctr">
              <a:lnSpc>
                <a:spcPct val="150000"/>
              </a:lnSpc>
            </a:pPr>
            <a:r>
              <a:rPr lang="en-US" altLang="zh-CN"/>
              <a:t>stride =  input.size / bin </a:t>
            </a:r>
            <a:r>
              <a:rPr lang="zh-CN" altLang="en-US"/>
              <a:t>取整</a:t>
            </a:r>
          </a:p>
          <a:p>
            <a:pPr algn="l"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按照</a:t>
            </a:r>
            <a:r>
              <a:rPr lang="en-US" altLang="zh-CN"/>
              <a:t>stride</a:t>
            </a:r>
            <a:r>
              <a:rPr lang="zh-CN" altLang="en-US"/>
              <a:t>拆分：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[1,0]  [2,3]  [5,6]  [7,8] 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3.</a:t>
            </a:r>
            <a:r>
              <a:rPr lang="zh-CN" altLang="en-US">
                <a:solidFill>
                  <a:schemeClr val="tx1"/>
                </a:solidFill>
              </a:rPr>
              <a:t>判断每一位是否非零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 [1,0,1,1,1,1,1,1]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4.</a:t>
            </a:r>
            <a:r>
              <a:rPr lang="zh-CN" altLang="en-US">
                <a:solidFill>
                  <a:schemeClr val="tx1"/>
                </a:solidFill>
              </a:rPr>
              <a:t>多余位累加到最后整除的位置上</a:t>
            </a:r>
            <a:r>
              <a:rPr lang="en-US" altLang="zh-CN">
                <a:solidFill>
                  <a:schemeClr val="tx1"/>
                </a:solidFill>
              </a:rPr>
              <a:t> 8-&gt; 8+0</a:t>
            </a: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  [1,0]  [2,3]  [5,6]  [7,8] 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进行位扩展</a:t>
            </a:r>
            <a:r>
              <a:rPr lang="en-US" altLang="zh-CN">
                <a:sym typeface="+mn-ea"/>
              </a:rPr>
              <a:t> output_q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 [1,0] [2.5,2.5] [5.5,5.5] [7.5] [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7.5</a:t>
            </a:r>
            <a:r>
              <a:rPr lang="en-US" altLang="zh-CN">
                <a:solidFill>
                  <a:srgbClr val="FF0000"/>
                </a:solidFill>
              </a:rPr>
              <a:t>] 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模型量化原理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3068955"/>
            <a:ext cx="8229600" cy="2568575"/>
          </a:xfrm>
        </p:spPr>
        <p:txBody>
          <a:bodyPr/>
          <a:lstStyle/>
          <a:p>
            <a:r>
              <a:rPr lang="zh-CN" altLang="en-US" sz="2000"/>
              <a:t>量化（Quantization）是指将高精度浮点数表示为低精度整数的过程，从而提高神经网络的效率和性能。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7360" y="1556385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ym typeface="+mn-ea"/>
              </a:rPr>
              <a:t>1.1</a:t>
            </a:r>
            <a:r>
              <a:rPr lang="en-US" altLang="zh-CN" sz="2400" b="1">
                <a:sym typeface="+mn-ea"/>
              </a:rPr>
              <a:t> </a:t>
            </a:r>
            <a:r>
              <a:rPr lang="zh-CN" altLang="en-US" sz="2400" b="1">
                <a:sym typeface="+mn-ea"/>
              </a:rPr>
              <a:t>量化的定义及意义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r>
              <a:rPr lang="zh-CN" altLang="en-US" sz="2000"/>
              <a:t>将一个</a:t>
            </a:r>
            <a:r>
              <a:rPr lang="en-US" altLang="zh-CN" sz="2000"/>
              <a:t>Resnet50</a:t>
            </a:r>
            <a:r>
              <a:rPr lang="zh-CN" altLang="en-US" sz="2000"/>
              <a:t>的模型导出至</a:t>
            </a:r>
            <a:r>
              <a:rPr lang="en-US" altLang="zh-CN" sz="2000"/>
              <a:t>onnx,</a:t>
            </a:r>
            <a:r>
              <a:rPr lang="zh-CN" altLang="en-US" sz="2000"/>
              <a:t>查看模型的内容</a:t>
            </a:r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91640" y="3644900"/>
            <a:ext cx="4978400" cy="19824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模型量化原理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467360" y="1556385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ym typeface="+mn-ea"/>
              </a:rPr>
              <a:t>量化的定义及意义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416935" y="188595"/>
            <a:ext cx="5220970" cy="20904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519170" y="2420620"/>
            <a:ext cx="5193665" cy="18332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486150" y="4436745"/>
            <a:ext cx="5250815" cy="13716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67360" y="1052830"/>
            <a:ext cx="1823720" cy="3734435"/>
          </a:xfrm>
        </p:spPr>
        <p:txBody>
          <a:bodyPr/>
          <a:lstStyle/>
          <a:p>
            <a:br>
              <a:rPr lang="en-US" altLang="zh-CN"/>
            </a:br>
            <a:r>
              <a:rPr lang="en-US" altLang="zh-CN"/>
              <a:t>weight</a:t>
            </a:r>
            <a:br>
              <a:rPr lang="en-US" altLang="zh-CN"/>
            </a:br>
            <a:r>
              <a:rPr lang="en-US" altLang="zh-CN"/>
              <a:t>Bias</a:t>
            </a:r>
            <a:br>
              <a:rPr lang="en-US" altLang="zh-CN"/>
            </a:br>
            <a:r>
              <a:rPr lang="en-US" altLang="zh-CN">
                <a:sym typeface="+mn-ea"/>
              </a:rPr>
              <a:t>Input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88280"/>
          </a:xfrm>
        </p:spPr>
        <p:txBody>
          <a:bodyPr/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zh-CN" altLang="en-US" sz="160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000"/>
              <a:t>在深度学习中，量化有以下优势：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000"/>
              <a:t>减小内存占用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000"/>
              <a:t>加速计算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000"/>
              <a:t>减小功耗和延迟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000"/>
              <a:t>量化是模型部署中的</a:t>
            </a:r>
            <a:r>
              <a:rPr lang="zh-CN" altLang="en-US" sz="2000" b="1"/>
              <a:t>一种重要的优化方法</a:t>
            </a:r>
            <a:r>
              <a:rPr lang="zh-CN" altLang="en-US" sz="2000"/>
              <a:t>，可以在</a:t>
            </a:r>
            <a:r>
              <a:rPr lang="zh-CN" altLang="en-US" sz="2000" b="1"/>
              <a:t>部分精度损失</a:t>
            </a:r>
            <a:r>
              <a:rPr lang="zh-CN" altLang="en-US" sz="2000"/>
              <a:t>的前提下，大幅提高神经网络的</a:t>
            </a:r>
            <a:r>
              <a:rPr lang="zh-CN" altLang="en-US" sz="2000" b="1"/>
              <a:t>效率和性能</a:t>
            </a:r>
            <a:r>
              <a:rPr lang="zh-CN" altLang="en-US" sz="2000"/>
              <a:t>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模型量化原理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67360" y="1556385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ym typeface="+mn-ea"/>
              </a:rPr>
              <a:t>量化的定义及意义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举个例子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88280"/>
          </a:xfrm>
        </p:spPr>
        <p:txBody>
          <a:bodyPr/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600"/>
              <a:t>int8数据范围，可以表示-128到127之间的整数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1600"/>
              <a:t>uint8</a:t>
            </a:r>
            <a:r>
              <a:rPr lang="zh-CN" altLang="en-US" sz="1600"/>
              <a:t>数据范围，可以表示0到255之间的整数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600"/>
              <a:t>如何将一个浮点数</a:t>
            </a:r>
            <a:r>
              <a:rPr lang="en-US" altLang="zh-CN" sz="1600"/>
              <a:t>(</a:t>
            </a:r>
            <a:r>
              <a:rPr lang="en-US" altLang="zh-CN" sz="1600">
                <a:sym typeface="+mn-ea"/>
              </a:rPr>
              <a:t>2.2408931)</a:t>
            </a:r>
            <a:r>
              <a:rPr lang="zh-CN" altLang="en-US" sz="1600"/>
              <a:t>用</a:t>
            </a:r>
            <a:r>
              <a:rPr lang="en-US" altLang="zh-CN" sz="1600"/>
              <a:t>int</a:t>
            </a:r>
            <a:r>
              <a:rPr lang="zh-CN" altLang="en-US" sz="1600"/>
              <a:t>的方式进行描述</a:t>
            </a:r>
            <a:r>
              <a:rPr lang="en-US" altLang="zh-CN" sz="1600"/>
              <a:t> ?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1600"/>
              <a:t>1.计算线性映射的缩放值Scale</a:t>
            </a:r>
          </a:p>
          <a:p>
            <a:pPr marL="0" indent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1600">
                <a:sym typeface="+mn-ea"/>
              </a:rPr>
              <a:t>Scale= 2.2408931 </a:t>
            </a:r>
            <a:r>
              <a:rPr lang="en-US" altLang="zh-CN" sz="1600"/>
              <a:t>/ 127 = 0.0176448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1600"/>
              <a:t>2.</a:t>
            </a:r>
            <a:r>
              <a:rPr lang="zh-CN" altLang="en-US" sz="1600"/>
              <a:t>量化操作</a:t>
            </a:r>
            <a:r>
              <a:rPr lang="en-US" altLang="zh-CN" sz="1600"/>
              <a:t>       </a:t>
            </a:r>
            <a:r>
              <a:rPr lang="en-US" altLang="zh-CN" sz="1600">
                <a:sym typeface="+mn-ea"/>
              </a:rPr>
              <a:t>2.2408931 </a:t>
            </a:r>
            <a:r>
              <a:rPr lang="en-US" altLang="zh-CN" sz="1600"/>
              <a:t>/ </a:t>
            </a:r>
            <a:r>
              <a:rPr lang="en-US" altLang="zh-CN" sz="1600">
                <a:sym typeface="+mn-ea"/>
              </a:rPr>
              <a:t>0.0176448</a:t>
            </a:r>
            <a:r>
              <a:rPr lang="en-US" altLang="zh-CN" sz="1600"/>
              <a:t>==&gt;Round(127.0001983)=&gt;127==&gt;01111111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1600">
                <a:sym typeface="+mn-ea"/>
              </a:rPr>
              <a:t>3.</a:t>
            </a:r>
            <a:r>
              <a:rPr lang="zh-CN" altLang="en-US" sz="1600">
                <a:sym typeface="+mn-ea"/>
              </a:rPr>
              <a:t>反量化操作</a:t>
            </a:r>
            <a:r>
              <a:rPr lang="en-US" altLang="zh-CN" sz="1600">
                <a:sym typeface="+mn-ea"/>
              </a:rPr>
              <a:t>   01111111</a:t>
            </a:r>
            <a:r>
              <a:rPr lang="en-US" altLang="zh-CN" sz="1600"/>
              <a:t>==&gt;127×</a:t>
            </a:r>
            <a:r>
              <a:rPr lang="en-US" altLang="zh-CN" sz="1600">
                <a:sym typeface="+mn-ea"/>
              </a:rPr>
              <a:t> 0.0176448</a:t>
            </a:r>
            <a:r>
              <a:rPr lang="en-US" altLang="zh-CN" sz="1600"/>
              <a:t>==&gt;</a:t>
            </a:r>
            <a:r>
              <a:rPr lang="en-US" altLang="zh-CN" sz="1600">
                <a:sym typeface="+mn-ea"/>
              </a:rPr>
              <a:t>2.2408931</a:t>
            </a:r>
            <a:endParaRPr lang="en-US" altLang="zh-CN" sz="160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altLang="zh-CN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量化会遇到什么问题？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88280"/>
          </a:xfrm>
        </p:spPr>
        <p:txBody>
          <a:bodyPr/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600"/>
              <a:t>如何将一个浮点数组[</a:t>
            </a:r>
            <a:r>
              <a:rPr sz="1600"/>
              <a:t>-0.61</a:t>
            </a:r>
            <a:r>
              <a:rPr lang="zh-CN" altLang="en-US" sz="1600"/>
              <a:t>, </a:t>
            </a:r>
            <a:r>
              <a:rPr sz="1600"/>
              <a:t>-0.52</a:t>
            </a:r>
            <a:r>
              <a:rPr lang="zh-CN" altLang="en-US" sz="1600"/>
              <a:t>, </a:t>
            </a:r>
            <a:r>
              <a:rPr lang="en-US" altLang="zh-CN" sz="1600"/>
              <a:t>1.62</a:t>
            </a:r>
            <a:r>
              <a:rPr lang="zh-CN" altLang="en-US" sz="1600"/>
              <a:t>]用</a:t>
            </a:r>
            <a:r>
              <a:rPr lang="en-US" altLang="zh-CN" sz="1600"/>
              <a:t>int</a:t>
            </a:r>
            <a:r>
              <a:rPr lang="zh-CN" altLang="en-US" sz="1600"/>
              <a:t>数组的方式进行描述</a:t>
            </a:r>
            <a:r>
              <a:rPr lang="en-US" altLang="zh-CN" sz="1600"/>
              <a:t> ?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1600"/>
              <a:t>scale = (float_max - float_min) / (quant_max - quant_min)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1600"/>
              <a:t>         = (</a:t>
            </a:r>
            <a:r>
              <a:rPr lang="en-US" altLang="zh-CN" sz="1600">
                <a:sym typeface="+mn-ea"/>
              </a:rPr>
              <a:t>1.62</a:t>
            </a:r>
            <a:r>
              <a:rPr lang="en-US" altLang="zh-CN" sz="1600"/>
              <a:t> - (-0.61)) / (127 - (-128)) =  0.00874509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600"/>
              <a:t>量化操作：</a:t>
            </a:r>
            <a:r>
              <a:rPr lang="en-US" altLang="zh-CN" sz="1600"/>
              <a:t>     </a:t>
            </a:r>
            <a:r>
              <a:rPr sz="1600">
                <a:sym typeface="+mn-ea"/>
              </a:rPr>
              <a:t>-0.61</a:t>
            </a:r>
            <a:r>
              <a:rPr lang="en-US" altLang="zh-CN" sz="1600"/>
              <a:t> / </a:t>
            </a:r>
            <a:r>
              <a:rPr lang="en-US" altLang="zh-CN" sz="1600">
                <a:sym typeface="+mn-ea"/>
              </a:rPr>
              <a:t> 0.00874509 = -69.75336354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1600">
                <a:sym typeface="+mn-ea"/>
              </a:rPr>
              <a:t>                       </a:t>
            </a:r>
            <a:r>
              <a:rPr sz="1600">
                <a:sym typeface="+mn-ea"/>
              </a:rPr>
              <a:t>-0.52</a:t>
            </a:r>
            <a:r>
              <a:rPr lang="en-US" altLang="zh-CN" sz="1600">
                <a:sym typeface="+mn-ea"/>
              </a:rPr>
              <a:t> / 0.00874509 = -59.46193807    ===&gt; [-70, -59, 185]  </a:t>
            </a:r>
            <a:r>
              <a:rPr lang="zh-CN" altLang="en-US" sz="1600">
                <a:sym typeface="+mn-ea"/>
              </a:rPr>
              <a:t>取整</a:t>
            </a:r>
            <a:endParaRPr lang="en-US" altLang="zh-CN" sz="1600"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1600">
                <a:sym typeface="+mn-ea"/>
              </a:rPr>
              <a:t>                        1.62 /  0.00874509 = 185.24680706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600"/>
              <a:t>截断：</a:t>
            </a:r>
            <a:r>
              <a:rPr lang="en-US" altLang="zh-CN" sz="1600">
                <a:sym typeface="+mn-ea"/>
              </a:rPr>
              <a:t>    [-70, -59, 185]   --&gt; [-70, -59, 127]     </a:t>
            </a:r>
            <a:r>
              <a:rPr lang="zh-CN" altLang="en-US" sz="1600">
                <a:sym typeface="+mn-ea"/>
              </a:rPr>
              <a:t>截断</a:t>
            </a:r>
            <a:r>
              <a:rPr lang="en-US" altLang="zh-CN" sz="1600">
                <a:sym typeface="+mn-ea"/>
              </a:rPr>
              <a:t> 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600"/>
              <a:t>反量化：</a:t>
            </a:r>
            <a:r>
              <a:rPr lang="en-US" altLang="zh-CN" sz="1600"/>
              <a:t>[</a:t>
            </a:r>
            <a:r>
              <a:rPr lang="en-US" altLang="zh-CN" sz="1600">
                <a:sym typeface="+mn-ea"/>
              </a:rPr>
              <a:t>-0.6121563,  -0.5199999, 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1.1062843</a:t>
            </a:r>
            <a:r>
              <a:rPr lang="en-US" altLang="zh-CN" sz="1600"/>
              <a:t>]   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600"/>
              <a:t>如何解决这个问题</a:t>
            </a:r>
            <a:r>
              <a:rPr lang="en-US" altLang="zh-CN" sz="1600"/>
              <a:t>：1、最大绝对值对称法  2</a:t>
            </a:r>
            <a:r>
              <a:rPr lang="zh-CN" altLang="en-US" sz="1600"/>
              <a:t>、</a:t>
            </a:r>
            <a:r>
              <a:rPr lang="en-US" altLang="zh-CN" sz="1600">
                <a:sym typeface="+mn-ea"/>
              </a:rPr>
              <a:t>偏移</a:t>
            </a:r>
            <a:endParaRPr lang="en-US" altLang="zh-CN" sz="160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altLang="zh-CN" sz="200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量化会遇到什么问题？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88280"/>
          </a:xfrm>
        </p:spPr>
        <p:txBody>
          <a:bodyPr/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600"/>
              <a:t>截断问题如何：</a:t>
            </a:r>
            <a:r>
              <a:rPr lang="en-US" altLang="zh-CN" sz="1600">
                <a:sym typeface="+mn-ea"/>
              </a:rPr>
              <a:t> [-70, -59, 185]   --&gt; [-70, -59, 127]    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zh-CN" altLang="en-US" sz="200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zh-CN" altLang="en-US" sz="200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800"/>
              <a:t>如果我们给输出加入一个偏移，会有什么样的效果？</a:t>
            </a:r>
          </a:p>
          <a:p>
            <a:pPr marL="0" indent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800"/>
              <a:t>偏移量</a:t>
            </a:r>
            <a:r>
              <a:rPr lang="en-US" altLang="zh-CN" sz="1800"/>
              <a:t>Z = 127 - 185 = -58</a:t>
            </a:r>
            <a:endParaRPr lang="zh-CN" altLang="en-US" sz="180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1800">
                <a:sym typeface="+mn-ea"/>
              </a:rPr>
              <a:t>[-70, -59, 185]  + </a:t>
            </a:r>
            <a:r>
              <a:rPr lang="zh-CN" altLang="en-US" sz="1800">
                <a:sym typeface="+mn-ea"/>
              </a:rPr>
              <a:t>（</a:t>
            </a:r>
            <a:r>
              <a:rPr lang="en-US" altLang="zh-CN" sz="1800">
                <a:sym typeface="+mn-ea"/>
              </a:rPr>
              <a:t>Z</a:t>
            </a:r>
            <a:r>
              <a:rPr lang="zh-CN" altLang="en-US" sz="1800">
                <a:sym typeface="+mn-ea"/>
              </a:rPr>
              <a:t>）</a:t>
            </a:r>
            <a:r>
              <a:rPr lang="en-US" altLang="zh-CN" sz="1800">
                <a:sym typeface="+mn-ea"/>
              </a:rPr>
              <a:t> = [</a:t>
            </a:r>
            <a:r>
              <a:rPr lang="en-US" altLang="zh-CN" sz="1800" b="1">
                <a:solidFill>
                  <a:srgbClr val="FF0000"/>
                </a:solidFill>
                <a:sym typeface="+mn-ea"/>
              </a:rPr>
              <a:t>-128</a:t>
            </a:r>
            <a:r>
              <a:rPr lang="en-US" altLang="zh-CN" sz="1800">
                <a:sym typeface="+mn-ea"/>
              </a:rPr>
              <a:t>, -117, </a:t>
            </a:r>
            <a:r>
              <a:rPr lang="en-US" altLang="zh-CN" sz="1800" b="1">
                <a:solidFill>
                  <a:srgbClr val="FF0000"/>
                </a:solidFill>
                <a:sym typeface="+mn-ea"/>
              </a:rPr>
              <a:t>127</a:t>
            </a:r>
            <a:r>
              <a:rPr lang="en-US" altLang="zh-CN" sz="1800">
                <a:sym typeface="+mn-ea"/>
              </a:rPr>
              <a:t>]  --&gt;(int8</a:t>
            </a:r>
            <a:r>
              <a:rPr lang="zh-CN" altLang="en-US" sz="1800">
                <a:sym typeface="+mn-ea"/>
              </a:rPr>
              <a:t>的表达范围</a:t>
            </a:r>
            <a:r>
              <a:rPr lang="en-US" altLang="zh-CN" sz="1800">
                <a:sym typeface="+mn-ea"/>
              </a:rPr>
              <a:t>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altLang="zh-CN" sz="1800">
              <a:sym typeface="+mn-ea"/>
            </a:endParaRPr>
          </a:p>
          <a:p>
            <a:pPr marL="0" indent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800">
                <a:sym typeface="+mn-ea"/>
              </a:rPr>
              <a:t>偏移量</a:t>
            </a:r>
            <a:r>
              <a:rPr lang="en-US" altLang="zh-CN" sz="1800">
                <a:sym typeface="+mn-ea"/>
              </a:rPr>
              <a:t>Z = 255 - 185 =   70                    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1800">
                <a:sym typeface="+mn-ea"/>
              </a:rPr>
              <a:t>[-70, -59, 185]  + </a:t>
            </a:r>
            <a:r>
              <a:rPr lang="zh-CN" altLang="en-US" sz="1800">
                <a:sym typeface="+mn-ea"/>
              </a:rPr>
              <a:t>（</a:t>
            </a:r>
            <a:r>
              <a:rPr lang="en-US" altLang="zh-CN" sz="1800">
                <a:sym typeface="+mn-ea"/>
              </a:rPr>
              <a:t>Z</a:t>
            </a:r>
            <a:r>
              <a:rPr lang="zh-CN" altLang="en-US" sz="1800">
                <a:sym typeface="+mn-ea"/>
              </a:rPr>
              <a:t>）</a:t>
            </a:r>
            <a:r>
              <a:rPr lang="en-US" altLang="zh-CN" sz="1800">
                <a:sym typeface="+mn-ea"/>
              </a:rPr>
              <a:t> = [</a:t>
            </a:r>
            <a:r>
              <a:rPr lang="en-US" altLang="zh-CN" sz="1800" b="1">
                <a:solidFill>
                  <a:srgbClr val="FF0000"/>
                </a:solidFill>
                <a:sym typeface="+mn-ea"/>
              </a:rPr>
              <a:t>0</a:t>
            </a:r>
            <a:r>
              <a:rPr lang="en-US" altLang="zh-CN" sz="1800">
                <a:sym typeface="+mn-ea"/>
              </a:rPr>
              <a:t>, 11, 255]  --&gt;(uint8</a:t>
            </a:r>
            <a:r>
              <a:rPr lang="zh-CN" altLang="en-US" sz="1800">
                <a:sym typeface="+mn-ea"/>
              </a:rPr>
              <a:t>的表达范围</a:t>
            </a:r>
            <a:r>
              <a:rPr lang="en-US" altLang="zh-CN" sz="1800">
                <a:sym typeface="+mn-ea"/>
              </a:rPr>
              <a:t>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altLang="zh-CN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3096196" y="2780919"/>
                <a:ext cx="3071495" cy="60452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𝑍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𝑄𝑚𝑎𝑥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𝑅𝑜𝑢𝑛𝑑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𝑅𝑚𝑎𝑥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𝑠𝑐𝑎𝑙𝑒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3096196" y="2780919"/>
                <a:ext cx="3071495" cy="604520"/>
              </a:xfrm>
              <a:prstGeom prst="rect">
                <a:avLst/>
              </a:prstGeom>
              <a:blipFill rotWithShape="1">
                <a:blip r:embed="rId4"/>
                <a:stretch>
                  <a:fillRect l="-19" t="-42" r="19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QwMDY0MGIzZDMyMGNkN2QxMWI3Y2U4ZWM2ZmZlYjUifQ=="/>
  <p:tag name="KSO_WPP_MARK_KEY" val="0d971e96-596d-48f0-9bef-f0676c6d587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60,&quot;width&quot;:9903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7724.137007874016,&quot;width&quot;:1440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1518</Words>
  <Application>Microsoft Office PowerPoint</Application>
  <PresentationFormat>全屏显示(4:3)</PresentationFormat>
  <Paragraphs>177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Helvetica Neue</vt:lpstr>
      <vt:lpstr>宋体</vt:lpstr>
      <vt:lpstr>Arial</vt:lpstr>
      <vt:lpstr>Calibri</vt:lpstr>
      <vt:lpstr>Cambria Math</vt:lpstr>
      <vt:lpstr>默认设计模板</vt:lpstr>
      <vt:lpstr>1_默认设计模板</vt:lpstr>
      <vt:lpstr>PowerPoint 演示文稿</vt:lpstr>
      <vt:lpstr>课 程 大 纲</vt:lpstr>
      <vt:lpstr>模型量化原理</vt:lpstr>
      <vt:lpstr>模型量化原理</vt:lpstr>
      <vt:lpstr> weight Bias Input</vt:lpstr>
      <vt:lpstr>模型量化原理</vt:lpstr>
      <vt:lpstr>举个例子</vt:lpstr>
      <vt:lpstr>量化会遇到什么问题？</vt:lpstr>
      <vt:lpstr>量化会遇到什么问题？</vt:lpstr>
      <vt:lpstr>量化会遇到什么问题？</vt:lpstr>
      <vt:lpstr>对称量化与非对称量化</vt:lpstr>
      <vt:lpstr>量化会遇到什么问题？</vt:lpstr>
      <vt:lpstr>对称量化与非对称量化</vt:lpstr>
      <vt:lpstr>PowerPoint 演示文稿</vt:lpstr>
      <vt:lpstr>动态范围的常用计算方法</vt:lpstr>
      <vt:lpstr>动态范围的常用计算方法</vt:lpstr>
      <vt:lpstr>动态范围的常用计算方法</vt:lpstr>
      <vt:lpstr>动态范围的常用计算方法</vt:lpstr>
      <vt:lpstr>动态范围的常用计算方法</vt:lpstr>
      <vt:lpstr>动态范围的常用计算方法</vt:lpstr>
      <vt:lpstr>动态范围的常用计算方法</vt:lpstr>
      <vt:lpstr>动态范围的常用计算方法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Krismia</dc:creator>
  <cp:lastModifiedBy>Jian-Chang Fan/OCE-HQ/OMCC</cp:lastModifiedBy>
  <cp:revision>168</cp:revision>
  <dcterms:created xsi:type="dcterms:W3CDTF">2023-03-19T08:48:00Z</dcterms:created>
  <dcterms:modified xsi:type="dcterms:W3CDTF">2023-06-06T11:20:30Z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DDF6055EEA174ABEB09896D34888B99B</vt:lpwstr>
  </property>
</Properties>
</file>