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66" r:id="rId2"/>
  </p:sldMasterIdLst>
  <p:notesMasterIdLst>
    <p:notesMasterId r:id="rId45"/>
  </p:notesMasterIdLst>
  <p:handoutMasterIdLst>
    <p:handoutMasterId r:id="rId46"/>
  </p:handoutMasterIdLst>
  <p:sldIdLst>
    <p:sldId id="256" r:id="rId3"/>
    <p:sldId id="397" r:id="rId4"/>
    <p:sldId id="385" r:id="rId5"/>
    <p:sldId id="412" r:id="rId6"/>
    <p:sldId id="387" r:id="rId7"/>
    <p:sldId id="410" r:id="rId8"/>
    <p:sldId id="414" r:id="rId9"/>
    <p:sldId id="388" r:id="rId10"/>
    <p:sldId id="406" r:id="rId11"/>
    <p:sldId id="389" r:id="rId12"/>
    <p:sldId id="392" r:id="rId13"/>
    <p:sldId id="390" r:id="rId14"/>
    <p:sldId id="391" r:id="rId15"/>
    <p:sldId id="415" r:id="rId16"/>
    <p:sldId id="407" r:id="rId17"/>
    <p:sldId id="386" r:id="rId18"/>
    <p:sldId id="395" r:id="rId19"/>
    <p:sldId id="393" r:id="rId20"/>
    <p:sldId id="419" r:id="rId21"/>
    <p:sldId id="396" r:id="rId22"/>
    <p:sldId id="417" r:id="rId23"/>
    <p:sldId id="408" r:id="rId24"/>
    <p:sldId id="394" r:id="rId25"/>
    <p:sldId id="401" r:id="rId26"/>
    <p:sldId id="432" r:id="rId27"/>
    <p:sldId id="421" r:id="rId28"/>
    <p:sldId id="420" r:id="rId29"/>
    <p:sldId id="409" r:id="rId30"/>
    <p:sldId id="402" r:id="rId31"/>
    <p:sldId id="404" r:id="rId32"/>
    <p:sldId id="422" r:id="rId33"/>
    <p:sldId id="423" r:id="rId34"/>
    <p:sldId id="424" r:id="rId35"/>
    <p:sldId id="425" r:id="rId36"/>
    <p:sldId id="403" r:id="rId37"/>
    <p:sldId id="426" r:id="rId38"/>
    <p:sldId id="428" r:id="rId39"/>
    <p:sldId id="427" r:id="rId40"/>
    <p:sldId id="429" r:id="rId41"/>
    <p:sldId id="430" r:id="rId42"/>
    <p:sldId id="431" r:id="rId43"/>
    <p:sldId id="433" r:id="rId44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9C3D0E31-D3FA-A643-B231-DF1304868CA7}">
          <p14:sldIdLst>
            <p14:sldId id="256"/>
          </p14:sldIdLst>
        </p14:section>
        <p14:section name="naive" id="{56B62B87-DBE9-6141-B2EE-46C0FDBCAE90}">
          <p14:sldIdLst>
            <p14:sldId id="397"/>
            <p14:sldId id="385"/>
            <p14:sldId id="412"/>
            <p14:sldId id="387"/>
            <p14:sldId id="410"/>
            <p14:sldId id="414"/>
            <p14:sldId id="388"/>
          </p14:sldIdLst>
        </p14:section>
        <p14:section name="loop along reduce axis" id="{EF602A6C-52B8-F648-9ACB-75E62A754B58}">
          <p14:sldIdLst>
            <p14:sldId id="406"/>
            <p14:sldId id="389"/>
            <p14:sldId id="392"/>
            <p14:sldId id="390"/>
            <p14:sldId id="391"/>
            <p14:sldId id="415"/>
          </p14:sldIdLst>
        </p14:section>
        <p14:section name="online softmax normalizer" id="{5AFDD1B1-7CD0-AD4D-9DEA-8F599BF13F61}">
          <p14:sldIdLst>
            <p14:sldId id="407"/>
            <p14:sldId id="386"/>
            <p14:sldId id="395"/>
            <p14:sldId id="393"/>
            <p14:sldId id="419"/>
            <p14:sldId id="396"/>
            <p14:sldId id="417"/>
          </p14:sldIdLst>
        </p14:section>
        <p14:section name="split reduce axis" id="{0E02D555-D205-984A-89F8-6619BCE1B349}">
          <p14:sldIdLst>
            <p14:sldId id="408"/>
            <p14:sldId id="394"/>
            <p14:sldId id="401"/>
            <p14:sldId id="432"/>
            <p14:sldId id="421"/>
            <p14:sldId id="420"/>
          </p14:sldIdLst>
        </p14:section>
        <p14:section name="non-inner reduce" id="{DC059E57-DB5D-BB47-909F-1C05D0A42240}">
          <p14:sldIdLst>
            <p14:sldId id="409"/>
            <p14:sldId id="402"/>
            <p14:sldId id="404"/>
            <p14:sldId id="422"/>
            <p14:sldId id="423"/>
            <p14:sldId id="424"/>
            <p14:sldId id="425"/>
            <p14:sldId id="403"/>
            <p14:sldId id="426"/>
            <p14:sldId id="428"/>
            <p14:sldId id="427"/>
            <p14:sldId id="429"/>
            <p14:sldId id="430"/>
            <p14:sldId id="431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靳 虹博" initials="靳" lastIdx="6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EF5451"/>
    <a:srgbClr val="1E9FB4"/>
    <a:srgbClr val="8FC8CB"/>
    <a:srgbClr val="5B9BD5"/>
    <a:srgbClr val="0070C0"/>
    <a:srgbClr val="FFFFFF"/>
    <a:srgbClr val="30407B"/>
    <a:srgbClr val="3494BA"/>
    <a:srgbClr val="759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1" autoAdjust="0"/>
    <p:restoredTop sz="84259" autoAdjust="0"/>
  </p:normalViewPr>
  <p:slideViewPr>
    <p:cSldViewPr snapToGrid="0" showGuides="1">
      <p:cViewPr varScale="1">
        <p:scale>
          <a:sx n="93" d="100"/>
          <a:sy n="93" d="100"/>
        </p:scale>
        <p:origin x="140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851C6F-5D92-4B5B-A43F-06171795DC9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5DA7B81-E81A-482B-8935-8635F6DB025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6426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55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79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当序列很长的时候，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是值得的，会把吞吐量的上限提高到 </a:t>
            </a:r>
            <a:r>
              <a:rPr kumimoji="1" lang="en-US" altLang="zh-CN" dirty="0"/>
              <a:t>570GB/s</a:t>
            </a:r>
            <a:r>
              <a:rPr kumimoji="1" lang="zh-CN" altLang="en-US" dirty="0"/>
              <a:t> 左右。当然它也会饱和。因为最终还是 </a:t>
            </a:r>
            <a:r>
              <a:rPr kumimoji="1" lang="en-US" altLang="zh-CN" dirty="0"/>
              <a:t>2</a:t>
            </a:r>
            <a:r>
              <a:rPr kumimoji="1" lang="zh-CN" altLang="en-US" dirty="0"/>
              <a:t> 读一写。所以上限在 </a:t>
            </a:r>
            <a:r>
              <a:rPr kumimoji="1" lang="en-US" altLang="zh-CN" dirty="0"/>
              <a:t>600</a:t>
            </a:r>
            <a:r>
              <a:rPr kumimoji="1" lang="zh-CN" altLang="en-US" dirty="0"/>
              <a:t> 左右。</a:t>
            </a:r>
            <a:endParaRPr kumimoji="1" lang="en-US" altLang="zh-CN" dirty="0"/>
          </a:p>
          <a:p>
            <a:r>
              <a:rPr kumimoji="1" lang="en-US" altLang="zh-CN" dirty="0"/>
              <a:t>flash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 中的 </a:t>
            </a:r>
            <a:r>
              <a:rPr kumimoji="1" lang="en-US" altLang="zh-CN" dirty="0" err="1"/>
              <a:t>flash_decoding</a:t>
            </a:r>
            <a:r>
              <a:rPr kumimoji="1" lang="zh-CN" altLang="en-US" dirty="0"/>
              <a:t> 也有使用类似的方式实现。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此外，关于这种情况下的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的选择也还有 </a:t>
            </a:r>
            <a:r>
              <a:rPr kumimoji="1" lang="en-US" altLang="zh-CN" dirty="0"/>
              <a:t>tune</a:t>
            </a:r>
            <a:r>
              <a:rPr kumimoji="1" lang="zh-CN" altLang="en-US" dirty="0"/>
              <a:t> 的空间，可以找到一个更合适的算法，以及什么情况下使用 </a:t>
            </a:r>
            <a:r>
              <a:rPr kumimoji="1" lang="en-US" altLang="zh-CN" dirty="0"/>
              <a:t>split</a:t>
            </a:r>
            <a:r>
              <a:rPr kumimoji="1" lang="zh-CN" altLang="en-US" dirty="0"/>
              <a:t> 也有值得探讨的条件。</a:t>
            </a:r>
          </a:p>
        </p:txBody>
      </p:sp>
    </p:spTree>
    <p:extLst>
      <p:ext uri="{BB962C8B-B14F-4D97-AF65-F5344CB8AC3E}">
        <p14:creationId xmlns:p14="http://schemas.microsoft.com/office/powerpoint/2010/main" val="362394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586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可以发现，部分情况如我们所预设，或者是符合直觉的后解释。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TILE_K=1</a:t>
            </a:r>
            <a:r>
              <a:rPr kumimoji="1" lang="zh-CN" altLang="en-US" dirty="0"/>
              <a:t> 的情况和 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对应的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相比，吞吐量也有很大的差距，说明 </a:t>
            </a:r>
            <a:r>
              <a:rPr kumimoji="1" lang="en-US" altLang="zh-CN" dirty="0"/>
              <a:t>CTA</a:t>
            </a:r>
            <a:r>
              <a:rPr kumimoji="1" lang="zh-CN" altLang="en-US" dirty="0"/>
              <a:t> 之间的 </a:t>
            </a:r>
            <a:r>
              <a:rPr kumimoji="1" lang="en-US" altLang="zh-CN" dirty="0"/>
              <a:t>L2-cache</a:t>
            </a:r>
            <a:r>
              <a:rPr kumimoji="1" lang="zh-CN" altLang="en-US" dirty="0"/>
              <a:t> 复用还是无法弥补这种糟糕的访存模式 </a:t>
            </a:r>
            <a:r>
              <a:rPr kumimoji="1" lang="en-US" altLang="zh-CN" dirty="0" err="1"/>
              <a:t>strided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access.</a:t>
            </a:r>
          </a:p>
          <a:p>
            <a:r>
              <a:rPr kumimoji="1" lang="en-US" altLang="zh-CN" dirty="0"/>
              <a:t>TILE_K</a:t>
            </a:r>
            <a:r>
              <a:rPr kumimoji="1" lang="zh-CN" altLang="en-US" dirty="0"/>
              <a:t> 更大，那么访存局部性更好， </a:t>
            </a:r>
            <a:r>
              <a:rPr kumimoji="1" lang="en-US" altLang="zh-CN" dirty="0"/>
              <a:t>L2-hite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rate</a:t>
            </a:r>
            <a:r>
              <a:rPr kumimoji="1" lang="zh-CN" altLang="en-US" dirty="0"/>
              <a:t> 会更好。峰值可以更高。</a:t>
            </a:r>
            <a:endParaRPr kumimoji="1" lang="en-US" altLang="zh-CN" dirty="0"/>
          </a:p>
          <a:p>
            <a:r>
              <a:rPr kumimoji="1" lang="zh-CN" altLang="en-US" dirty="0"/>
              <a:t>但是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也不能无限增大，所以</a:t>
            </a:r>
            <a:r>
              <a:rPr kumimoji="1" lang="en-US" altLang="zh-CN" dirty="0"/>
              <a:t>TILE_K=4</a:t>
            </a:r>
            <a:r>
              <a:rPr kumimoji="1" lang="zh-CN" altLang="en-US" dirty="0"/>
              <a:t> 的情况，随着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的增长，其性能下降更快。</a:t>
            </a:r>
            <a:endParaRPr kumimoji="1" lang="en-US" altLang="zh-CN" dirty="0"/>
          </a:p>
          <a:p>
            <a:r>
              <a:rPr kumimoji="1" lang="en-US" altLang="zh-CN" dirty="0"/>
              <a:t>TILE_K</a:t>
            </a:r>
            <a:r>
              <a:rPr kumimoji="1" lang="zh-CN" altLang="en-US" dirty="0"/>
              <a:t> 也不能放得很大，因为这样并行性又用不满了，比如 </a:t>
            </a:r>
            <a:r>
              <a:rPr kumimoji="1" lang="en-US" altLang="zh-CN" dirty="0" err="1"/>
              <a:t>post_size</a:t>
            </a:r>
            <a:r>
              <a:rPr kumimoji="1" lang="en-US" altLang="zh-CN" dirty="0"/>
              <a:t>=10</a:t>
            </a:r>
            <a:r>
              <a:rPr kumimoji="1" lang="zh-CN" altLang="en-US" dirty="0"/>
              <a:t> 的情况。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但由于 </a:t>
            </a:r>
            <a:r>
              <a:rPr kumimoji="1" lang="en-US" altLang="zh-CN" dirty="0"/>
              <a:t>TILE_SIZE</a:t>
            </a:r>
            <a:r>
              <a:rPr kumimoji="1" lang="zh-CN" altLang="en-US" dirty="0"/>
              <a:t> 限制的缘故，我们无法支持很大的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size.</a:t>
            </a:r>
            <a:r>
              <a:rPr kumimoji="1" lang="zh-CN" altLang="en-US" dirty="0"/>
              <a:t> 我们还是要引入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的写法。并且让总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不超越某个上限的情况下去调节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的长宽。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7321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从这个图来看，可以看出对于某个 </a:t>
            </a:r>
            <a:r>
              <a:rPr kumimoji="1" lang="en-US" altLang="zh-CN" dirty="0" err="1"/>
              <a:t>post_size</a:t>
            </a:r>
            <a:r>
              <a:rPr kumimoji="1" lang="zh-CN" altLang="en-US" dirty="0"/>
              <a:t> 来说，最优的 </a:t>
            </a:r>
            <a:r>
              <a:rPr kumimoji="1" lang="en-US" altLang="zh-CN" dirty="0"/>
              <a:t>TILE_K</a:t>
            </a:r>
            <a:r>
              <a:rPr kumimoji="1" lang="zh-CN" altLang="en-US" dirty="0"/>
              <a:t> 是确定的，尽管随着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变化，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可能会降低，但是最优 </a:t>
            </a:r>
            <a:r>
              <a:rPr kumimoji="1" lang="en-US" altLang="zh-CN" dirty="0"/>
              <a:t>TILE_K</a:t>
            </a:r>
            <a:r>
              <a:rPr kumimoji="1" lang="zh-CN" altLang="en-US" dirty="0"/>
              <a:t> 是确定的。</a:t>
            </a:r>
            <a:endParaRPr kumimoji="1" lang="en-US" altLang="zh-CN" dirty="0"/>
          </a:p>
          <a:p>
            <a:r>
              <a:rPr kumimoji="1" lang="zh-CN" altLang="en-US" dirty="0"/>
              <a:t>接下来我们可以思考怎么找到这个最优的 </a:t>
            </a:r>
            <a:r>
              <a:rPr kumimoji="1" lang="en-US" altLang="zh-CN" dirty="0"/>
              <a:t>TILE_K.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观察一下现象，</a:t>
            </a:r>
            <a:r>
              <a:rPr kumimoji="1" lang="en-US" altLang="zh-CN" dirty="0"/>
              <a:t>K</a:t>
            </a:r>
            <a:r>
              <a:rPr kumimoji="1" lang="zh-CN" altLang="en-US" dirty="0"/>
              <a:t> 越大，最优的 </a:t>
            </a:r>
            <a:r>
              <a:rPr kumimoji="1" lang="en-US" altLang="zh-CN" dirty="0"/>
              <a:t>TILE_K</a:t>
            </a:r>
            <a:r>
              <a:rPr kumimoji="1" lang="zh-CN" altLang="en-US" dirty="0"/>
              <a:t> 也越大。但多大是最合适的呢？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另外思考一个问题：为什么随着序列长度增长，固定的 </a:t>
            </a:r>
            <a:r>
              <a:rPr kumimoji="1" lang="en-US" altLang="zh-CN" dirty="0"/>
              <a:t>TILE_K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TILE_N</a:t>
            </a:r>
            <a:r>
              <a:rPr kumimoji="1" lang="zh-CN" altLang="en-US" dirty="0"/>
              <a:t> 还会有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的下降。这种情况下难道不应该是平的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吗？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586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22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这里开始涉及到怎么根据硬件的资源情况，来选择合适的参数了。有时候需要根据 </a:t>
            </a:r>
            <a:r>
              <a:rPr kumimoji="1" lang="en-US" altLang="zh-CN" dirty="0" err="1"/>
              <a:t>cta</a:t>
            </a:r>
            <a:r>
              <a:rPr kumimoji="1" lang="zh-CN" altLang="en-US" dirty="0"/>
              <a:t> 数反推最合适的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，而不仅仅是根据一个 </a:t>
            </a:r>
            <a:r>
              <a:rPr kumimoji="1" lang="en-US" altLang="zh-CN" dirty="0"/>
              <a:t>CTA</a:t>
            </a:r>
            <a:r>
              <a:rPr kumimoji="1" lang="zh-CN" altLang="en-US" dirty="0"/>
              <a:t> 内的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性质来选择最合适的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然后再根据任务数量来计算 </a:t>
            </a:r>
            <a:r>
              <a:rPr kumimoji="1" lang="en-US" altLang="zh-CN" dirty="0" err="1"/>
              <a:t>cta</a:t>
            </a:r>
            <a:r>
              <a:rPr kumimoji="1" lang="zh-CN" altLang="en-US" dirty="0"/>
              <a:t> 个数。</a:t>
            </a:r>
          </a:p>
        </p:txBody>
      </p:sp>
    </p:spTree>
    <p:extLst>
      <p:ext uri="{BB962C8B-B14F-4D97-AF65-F5344CB8AC3E}">
        <p14:creationId xmlns:p14="http://schemas.microsoft.com/office/powerpoint/2010/main" val="1687020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729C-4BC1-8E16-D1FE-C8CD3B13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2CE091-1EF2-F358-0A4B-C2142C2FA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C40ECE-D6AA-BA77-894D-0060138B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这里开始涉及到怎么根据硬件的资源情况，来选择合适的参数了。有时候需要根据 </a:t>
            </a:r>
            <a:r>
              <a:rPr kumimoji="1" lang="en-US" altLang="zh-CN" dirty="0" err="1"/>
              <a:t>cta</a:t>
            </a:r>
            <a:r>
              <a:rPr kumimoji="1" lang="zh-CN" altLang="en-US" dirty="0"/>
              <a:t> 数反推最合适的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，而不仅仅是根据一个 </a:t>
            </a:r>
            <a:r>
              <a:rPr kumimoji="1" lang="en-US" altLang="zh-CN" dirty="0"/>
              <a:t>CTA</a:t>
            </a:r>
            <a:r>
              <a:rPr kumimoji="1" lang="zh-CN" altLang="en-US" dirty="0"/>
              <a:t> 内的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性质来选择最合适的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然后再根据任务数量来计算 </a:t>
            </a:r>
            <a:r>
              <a:rPr kumimoji="1" lang="en-US" altLang="zh-CN" dirty="0" err="1"/>
              <a:t>cta</a:t>
            </a:r>
            <a:r>
              <a:rPr kumimoji="1" lang="zh-CN" altLang="en-US" dirty="0"/>
              <a:t> 个数。</a:t>
            </a:r>
          </a:p>
        </p:txBody>
      </p:sp>
    </p:spTree>
    <p:extLst>
      <p:ext uri="{BB962C8B-B14F-4D97-AF65-F5344CB8AC3E}">
        <p14:creationId xmlns:p14="http://schemas.microsoft.com/office/powerpoint/2010/main" val="608836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926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442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5065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3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可见，数据量太小的时候（无论是 </a:t>
            </a:r>
            <a:r>
              <a:rPr kumimoji="1" lang="en-US" altLang="zh-CN" dirty="0" err="1"/>
              <a:t>pre_size</a:t>
            </a:r>
            <a:r>
              <a:rPr kumimoji="1" lang="zh-CN" altLang="en-US" dirty="0"/>
              <a:t> 还是 </a:t>
            </a:r>
            <a:r>
              <a:rPr kumimoji="1" lang="en-US" altLang="zh-CN" dirty="0" err="1"/>
              <a:t>reduce_size</a:t>
            </a:r>
            <a:r>
              <a:rPr kumimoji="1" lang="zh-CN" altLang="en-US" dirty="0"/>
              <a:t>），算子都无法充分利用带宽，所以吞吐量比较小。</a:t>
            </a:r>
            <a:endParaRPr kumimoji="1" lang="en-US" altLang="zh-CN" dirty="0"/>
          </a:p>
          <a:p>
            <a:r>
              <a:rPr kumimoji="1" lang="en-US" altLang="zh-CN" dirty="0" err="1"/>
              <a:t>pre_size</a:t>
            </a:r>
            <a:r>
              <a:rPr kumimoji="1" lang="zh-CN" altLang="en-US" dirty="0"/>
              <a:t> 增大可以提高吞吐量，但是随着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增大，无论是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的实现，还是 </a:t>
            </a:r>
            <a:r>
              <a:rPr kumimoji="1" lang="en-US" altLang="zh-CN" dirty="0" err="1"/>
              <a:t>aten</a:t>
            </a:r>
            <a:r>
              <a:rPr kumimoji="1" lang="zh-CN" altLang="en-US" dirty="0"/>
              <a:t> 实现，吞吐量都是遇到峰值，然后下降。</a:t>
            </a:r>
            <a:endParaRPr kumimoji="1" lang="en-US" altLang="zh-CN" dirty="0"/>
          </a:p>
          <a:p>
            <a:r>
              <a:rPr kumimoji="1" lang="en-US" altLang="zh-CN" dirty="0"/>
              <a:t>naive</a:t>
            </a:r>
            <a:r>
              <a:rPr kumimoji="1" lang="zh-CN" altLang="en-US" dirty="0"/>
              <a:t> 实现的拐点在 </a:t>
            </a:r>
            <a:r>
              <a:rPr kumimoji="1" lang="en-US" altLang="zh-CN" dirty="0"/>
              <a:t>16k-32k</a:t>
            </a:r>
            <a:r>
              <a:rPr kumimoji="1" lang="zh-CN" altLang="en-US" dirty="0"/>
              <a:t> 之间。因为我们使用的 </a:t>
            </a:r>
            <a:r>
              <a:rPr kumimoji="1" lang="en-US" altLang="zh-CN" dirty="0"/>
              <a:t>TILE_SIZE</a:t>
            </a:r>
            <a:r>
              <a:rPr kumimoji="1" lang="zh-CN" altLang="en-US" dirty="0"/>
              <a:t> 就是随着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增长的。而且超过拐点之后，下降明显。</a:t>
            </a:r>
            <a:endParaRPr kumimoji="1" lang="en-US" altLang="zh-CN" dirty="0"/>
          </a:p>
          <a:p>
            <a:r>
              <a:rPr kumimoji="1" lang="en-US" altLang="zh-CN" dirty="0" err="1"/>
              <a:t>aten</a:t>
            </a:r>
            <a:r>
              <a:rPr kumimoji="1" lang="zh-CN" altLang="en-US" dirty="0"/>
              <a:t> 实现的拐点和 </a:t>
            </a:r>
            <a:r>
              <a:rPr kumimoji="1" lang="en-US" altLang="zh-CN" dirty="0" err="1"/>
              <a:t>pre_size</a:t>
            </a:r>
            <a:r>
              <a:rPr kumimoji="1" lang="zh-CN" altLang="en-US" dirty="0"/>
              <a:t> 有一定关系。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6030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其实不要使用超大的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还有一个原因。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是分布寄存器上的，如果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很大，那么每个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可能会需要很多寄存器。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因为一个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上的操作是会分配给整个 </a:t>
            </a:r>
            <a:r>
              <a:rPr kumimoji="1" lang="en-US" altLang="zh-CN" dirty="0"/>
              <a:t>CTA</a:t>
            </a:r>
            <a:r>
              <a:rPr kumimoji="1" lang="zh-CN" altLang="en-US" dirty="0"/>
              <a:t> 上的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去执行的，而且是 </a:t>
            </a:r>
            <a:r>
              <a:rPr kumimoji="1" lang="en-US" altLang="zh-CN" dirty="0"/>
              <a:t>unroll</a:t>
            </a:r>
            <a:r>
              <a:rPr kumimoji="1" lang="zh-CN" altLang="en-US" dirty="0"/>
              <a:t> 的。如果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很大，那么每个 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 上都会 </a:t>
            </a:r>
            <a:r>
              <a:rPr kumimoji="1" lang="en-US" altLang="zh-CN" dirty="0"/>
              <a:t>unroll</a:t>
            </a:r>
            <a:r>
              <a:rPr kumimoji="1" lang="zh-CN" altLang="en-US" dirty="0"/>
              <a:t> 很多次。这可能会导致编译很慢，慢到无法等下去。</a:t>
            </a:r>
          </a:p>
        </p:txBody>
      </p:sp>
    </p:spTree>
    <p:extLst>
      <p:ext uri="{BB962C8B-B14F-4D97-AF65-F5344CB8AC3E}">
        <p14:creationId xmlns:p14="http://schemas.microsoft.com/office/powerpoint/2010/main" val="44423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F168-5322-7978-4CB9-AD2BC7A3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6EAECA-7E97-EB2A-D94B-41D163AA6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E0EADF-142A-091A-B6F0-6DB1A54DF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431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这种写法 </a:t>
            </a:r>
            <a:r>
              <a:rPr kumimoji="1" lang="en-US" altLang="zh-CN" dirty="0"/>
              <a:t>v1</a:t>
            </a:r>
            <a:r>
              <a:rPr kumimoji="1" lang="zh-CN" altLang="en-US" dirty="0"/>
              <a:t> 的性能比 </a:t>
            </a:r>
            <a:r>
              <a:rPr kumimoji="1" lang="en-US" altLang="zh-CN" dirty="0"/>
              <a:t>v2</a:t>
            </a:r>
            <a:r>
              <a:rPr kumimoji="1" lang="zh-CN" altLang="en-US" dirty="0"/>
              <a:t> 略好。需要着重关注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 的部分。</a:t>
            </a:r>
            <a:endParaRPr kumimoji="1" lang="en-US" altLang="zh-CN" dirty="0"/>
          </a:p>
          <a:p>
            <a:r>
              <a:rPr kumimoji="1" lang="zh-CN" altLang="en-US" dirty="0"/>
              <a:t>同时也可以看出，当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不足 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 的时候，完全没有必要用 </a:t>
            </a:r>
            <a:r>
              <a:rPr kumimoji="1" lang="en-US" altLang="zh-CN" dirty="0"/>
              <a:t>loop.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而且直到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超过 </a:t>
            </a:r>
            <a:r>
              <a:rPr kumimoji="1" lang="en-US" altLang="zh-CN" dirty="0"/>
              <a:t>16k</a:t>
            </a:r>
            <a:r>
              <a:rPr kumimoji="1" lang="zh-CN" altLang="en-US" dirty="0"/>
              <a:t> 的时候都可以不必用 </a:t>
            </a:r>
            <a:r>
              <a:rPr kumimoji="1" lang="en-US" altLang="zh-CN" dirty="0"/>
              <a:t>loop.</a:t>
            </a:r>
            <a:r>
              <a:rPr kumimoji="1" lang="zh-CN" altLang="en-US" dirty="0"/>
              <a:t>这也是上面的经验之谈了。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637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664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可以看到少一轮扫描，确实就是少一轮扫描，实打实地快。而且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变得很大之后，稳定下来也还是稳定地快。</a:t>
            </a:r>
            <a:endParaRPr kumimoji="1" lang="en-US" altLang="zh-CN" dirty="0"/>
          </a:p>
          <a:p>
            <a:r>
              <a:rPr kumimoji="1" lang="zh-CN" altLang="en-US" dirty="0"/>
              <a:t>原来的算法 </a:t>
            </a:r>
            <a:r>
              <a:rPr kumimoji="1" lang="en-US" altLang="zh-CN" dirty="0"/>
              <a:t>3</a:t>
            </a:r>
            <a:r>
              <a:rPr kumimoji="1" lang="zh-CN" altLang="en-US" dirty="0"/>
              <a:t> 读一写，算作 </a:t>
            </a:r>
            <a:r>
              <a:rPr kumimoji="1" lang="en-US" altLang="zh-CN" dirty="0"/>
              <a:t>1</a:t>
            </a:r>
            <a:r>
              <a:rPr kumimoji="1" lang="zh-CN" altLang="en-US" dirty="0"/>
              <a:t>读</a:t>
            </a:r>
            <a:r>
              <a:rPr kumimoji="1" lang="en-US" altLang="zh-CN" dirty="0"/>
              <a:t>1</a:t>
            </a:r>
            <a:r>
              <a:rPr kumimoji="1" lang="zh-CN" altLang="en-US" dirty="0"/>
              <a:t>写，所以换算出来的 </a:t>
            </a:r>
            <a:r>
              <a:rPr kumimoji="1" lang="en-US" altLang="zh-CN" dirty="0"/>
              <a:t>throughput</a:t>
            </a:r>
            <a:r>
              <a:rPr kumimoji="1" lang="zh-CN" altLang="en-US" dirty="0"/>
              <a:t> 是实际的 </a:t>
            </a:r>
            <a:r>
              <a:rPr kumimoji="1" lang="en-US" altLang="zh-CN" dirty="0"/>
              <a:t>½</a:t>
            </a:r>
          </a:p>
          <a:p>
            <a:r>
              <a:rPr kumimoji="1" lang="zh-CN" altLang="en-US" dirty="0"/>
              <a:t>修改之后，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 读一写，算作</a:t>
            </a:r>
            <a:r>
              <a:rPr kumimoji="1" lang="en-US" altLang="zh-CN" dirty="0"/>
              <a:t>1</a:t>
            </a:r>
            <a:r>
              <a:rPr kumimoji="1" lang="zh-CN" altLang="en-US" dirty="0"/>
              <a:t>读</a:t>
            </a:r>
            <a:r>
              <a:rPr kumimoji="1" lang="en-US" altLang="zh-CN" dirty="0"/>
              <a:t>1</a:t>
            </a:r>
            <a:r>
              <a:rPr kumimoji="1" lang="zh-CN" altLang="en-US" dirty="0"/>
              <a:t>写，所以换算</a:t>
            </a:r>
          </a:p>
        </p:txBody>
      </p:sp>
    </p:spTree>
    <p:extLst>
      <p:ext uri="{BB962C8B-B14F-4D97-AF65-F5344CB8AC3E}">
        <p14:creationId xmlns:p14="http://schemas.microsoft.com/office/powerpoint/2010/main" val="53891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注意，主要关心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4096</a:t>
            </a:r>
            <a:r>
              <a:rPr kumimoji="1" lang="zh-CN" altLang="en-US" dirty="0"/>
              <a:t> 以上，因为只有这个时候才会真的有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发生。</a:t>
            </a:r>
            <a:endParaRPr kumimoji="1" lang="en-US" altLang="zh-CN" dirty="0"/>
          </a:p>
          <a:p>
            <a:r>
              <a:rPr kumimoji="1" lang="en-US" altLang="zh-CN" dirty="0"/>
              <a:t>spec,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evict</a:t>
            </a:r>
            <a:r>
              <a:rPr kumimoji="1" lang="zh-CN" altLang="en-US" dirty="0"/>
              <a:t> 这几个优化有一定效果，但是不如扫描三次到两次的优化大。而且随着序列变长，这几个优化的效果越发不明显。但也值得一用。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但是可以留意一下，当 </a:t>
            </a:r>
            <a:r>
              <a:rPr kumimoji="1" lang="en-US" altLang="zh-CN" dirty="0" err="1"/>
              <a:t>pre_size</a:t>
            </a:r>
            <a:r>
              <a:rPr kumimoji="1" lang="zh-CN" altLang="en-US" dirty="0"/>
              <a:t> 为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的时候，（其实是作为一个比较小的数值的代表，因为 </a:t>
            </a:r>
            <a:r>
              <a:rPr kumimoji="1" lang="en-US" altLang="zh-CN" dirty="0"/>
              <a:t>RTX-3090</a:t>
            </a:r>
            <a:r>
              <a:rPr kumimoji="1" lang="zh-CN" altLang="en-US" dirty="0"/>
              <a:t> 显卡有 </a:t>
            </a:r>
            <a:r>
              <a:rPr kumimoji="1" lang="en-US" altLang="zh-CN" dirty="0"/>
              <a:t>82</a:t>
            </a:r>
            <a:r>
              <a:rPr kumimoji="1" lang="zh-CN" altLang="en-US" dirty="0"/>
              <a:t> 个 </a:t>
            </a:r>
            <a:r>
              <a:rPr kumimoji="1" lang="en-US" altLang="zh-CN" dirty="0"/>
              <a:t>SM,</a:t>
            </a:r>
            <a:r>
              <a:rPr kumimoji="1" lang="zh-CN" altLang="en-US" dirty="0"/>
              <a:t> 但是这种情况只会开 </a:t>
            </a:r>
            <a:r>
              <a:rPr kumimoji="1" lang="en-US" altLang="zh-CN" dirty="0"/>
              <a:t>10</a:t>
            </a:r>
            <a:r>
              <a:rPr kumimoji="1" lang="zh-CN" altLang="en-US" dirty="0"/>
              <a:t> 个 </a:t>
            </a:r>
            <a:r>
              <a:rPr kumimoji="1" lang="en-US" altLang="zh-CN" dirty="0"/>
              <a:t>CTA,</a:t>
            </a:r>
            <a:r>
              <a:rPr kumimoji="1" lang="zh-CN" altLang="en-US" dirty="0"/>
              <a:t> 甚至无法填满设备一个一个 </a:t>
            </a:r>
            <a:r>
              <a:rPr kumimoji="1" lang="en-US" altLang="zh-CN" dirty="0"/>
              <a:t>wave,</a:t>
            </a:r>
            <a:r>
              <a:rPr kumimoji="1" lang="zh-CN" altLang="en-US" dirty="0"/>
              <a:t>无法充分利用并行性，所以序列很长了吞吐量也比较小。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这种情况怎么优化呢？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043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>
            <a:extLst>
              <a:ext uri="{FF2B5EF4-FFF2-40B4-BE49-F238E27FC236}">
                <a16:creationId xmlns:a16="http://schemas.microsoft.com/office/drawing/2014/main" id="{AE004544-D2B7-D547-9D6A-B305F3B16D1F}"/>
              </a:ext>
            </a:extLst>
          </p:cNvPr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>
            <a:extLst>
              <a:ext uri="{FF2B5EF4-FFF2-40B4-BE49-F238E27FC236}">
                <a16:creationId xmlns:a16="http://schemas.microsoft.com/office/drawing/2014/main" id="{D23DBFE2-A281-194A-BFF1-906F5D577896}"/>
              </a:ext>
            </a:extLst>
          </p:cNvPr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C5B53-C659-244A-8BF7-4590E10BA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813" y="1973091"/>
            <a:ext cx="10858500" cy="19907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0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12" name="文本占位符 2">
            <a:extLst>
              <a:ext uri="{FF2B5EF4-FFF2-40B4-BE49-F238E27FC236}">
                <a16:creationId xmlns:a16="http://schemas.microsoft.com/office/drawing/2014/main" id="{D3920867-4992-7642-975B-726DC63650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401" y="4299894"/>
            <a:ext cx="10858499" cy="5399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B70E4-9405-45CA-8E4C-ABD14D240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341886"/>
            <a:ext cx="2171700" cy="368155"/>
          </a:xfrm>
          <a:prstGeom prst="rect">
            <a:avLst/>
          </a:prstGeom>
        </p:spPr>
      </p:pic>
      <p:sp>
        <p:nvSpPr>
          <p:cNvPr id="2" name="文本占位符 2">
            <a:extLst>
              <a:ext uri="{FF2B5EF4-FFF2-40B4-BE49-F238E27FC236}">
                <a16:creationId xmlns:a16="http://schemas.microsoft.com/office/drawing/2014/main" id="{73781542-0574-D24F-DB41-95BADD26BE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13" y="5578945"/>
            <a:ext cx="10858499" cy="53990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20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讲演者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FB252-2913-FE06-454A-CFD58FD21D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3E6B55F-F6FF-4685-B68D-862BBECC7DD2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E47C0-C1D7-AF7B-CEC4-88F9CCB219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8D273-6818-E324-ADD0-D42DFCB2B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946E60-A7B5-4C45-8019-757F98D72A3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193DE369-BB9F-ED34-1DE6-FACB67C7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145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8B7E-16B7-46D5-8B05-5ABDCC18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3375"/>
            <a:ext cx="10858500" cy="6953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F6793D-7592-44CF-9CDC-EAE6A55D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7AA33-164B-4084-8B18-36502A55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B235ED-F4A2-42CB-9F22-15E4D3B4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53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A7772-7E56-4714-9DAC-B6898192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CC0328-DCC3-4FD1-B87A-329A5554F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CC423-2C75-4F22-BA34-E5A027A2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7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7">
            <a:extLst>
              <a:ext uri="{FF2B5EF4-FFF2-40B4-BE49-F238E27FC236}">
                <a16:creationId xmlns:a16="http://schemas.microsoft.com/office/drawing/2014/main" id="{AE004544-D2B7-D547-9D6A-B305F3B16D1F}"/>
              </a:ext>
            </a:extLst>
          </p:cNvPr>
          <p:cNvSpPr/>
          <p:nvPr userDrawn="1"/>
        </p:nvSpPr>
        <p:spPr>
          <a:xfrm>
            <a:off x="5326602" y="0"/>
            <a:ext cx="5974672" cy="6858000"/>
          </a:xfrm>
          <a:prstGeom prst="parallelogram">
            <a:avLst>
              <a:gd name="adj" fmla="val 33767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11" name="Parallelogram 48">
            <a:extLst>
              <a:ext uri="{FF2B5EF4-FFF2-40B4-BE49-F238E27FC236}">
                <a16:creationId xmlns:a16="http://schemas.microsoft.com/office/drawing/2014/main" id="{D23DBFE2-A281-194A-BFF1-906F5D577896}"/>
              </a:ext>
            </a:extLst>
          </p:cNvPr>
          <p:cNvSpPr/>
          <p:nvPr userDrawn="1"/>
        </p:nvSpPr>
        <p:spPr>
          <a:xfrm rot="10800000">
            <a:off x="7655934" y="1069677"/>
            <a:ext cx="4763925" cy="5788319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C5B53-C659-244A-8BF7-4590E10BA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813" y="3044952"/>
            <a:ext cx="10858500" cy="9188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36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2pPr>
            <a:lvl3pPr marL="9144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3pPr>
            <a:lvl4pPr marL="13716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4pPr>
            <a:lvl5pPr marL="1828800" indent="0">
              <a:buFontTx/>
              <a:buNone/>
              <a:defRPr sz="44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B70E4-9405-45CA-8E4C-ABD14D240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000" y="341886"/>
            <a:ext cx="2171700" cy="36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5327179" y="2711751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804287" y="2711751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请输入文字</a:t>
            </a:r>
          </a:p>
        </p:txBody>
      </p:sp>
      <p:sp>
        <p:nvSpPr>
          <p:cNvPr id="14" name="Parallelogram 34"/>
          <p:cNvSpPr/>
          <p:nvPr userDrawn="1"/>
        </p:nvSpPr>
        <p:spPr>
          <a:xfrm flipH="1">
            <a:off x="-150921" y="0"/>
            <a:ext cx="5033637" cy="6858000"/>
          </a:xfrm>
          <a:prstGeom prst="parallelogram">
            <a:avLst>
              <a:gd name="adj" fmla="val 49215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sp>
        <p:nvSpPr>
          <p:cNvPr id="25" name="Parallelogram 48"/>
          <p:cNvSpPr/>
          <p:nvPr userDrawn="1"/>
        </p:nvSpPr>
        <p:spPr>
          <a:xfrm rot="10800000">
            <a:off x="361527" y="4065972"/>
            <a:ext cx="3364638" cy="2792028"/>
          </a:xfrm>
          <a:prstGeom prst="parallelogram">
            <a:avLst>
              <a:gd name="adj" fmla="val 36976"/>
            </a:avLst>
          </a:prstGeom>
          <a:gradFill>
            <a:gsLst>
              <a:gs pos="0">
                <a:srgbClr val="33B2E2">
                  <a:alpha val="60000"/>
                </a:srgbClr>
              </a:gs>
              <a:gs pos="82000">
                <a:srgbClr val="79E5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ID" b="0" i="0" dirty="0">
              <a:latin typeface="FZFangSong-Z02S" panose="02000000000000000000" pitchFamily="2" charset="-122"/>
            </a:endParaRPr>
          </a:p>
        </p:txBody>
      </p:sp>
      <p:cxnSp>
        <p:nvCxnSpPr>
          <p:cNvPr id="19" name="Straight Connector 42"/>
          <p:cNvCxnSpPr/>
          <p:nvPr userDrawn="1"/>
        </p:nvCxnSpPr>
        <p:spPr>
          <a:xfrm>
            <a:off x="5327179" y="880420"/>
            <a:ext cx="506028" cy="0"/>
          </a:xfrm>
          <a:prstGeom prst="line">
            <a:avLst/>
          </a:prstGeom>
          <a:ln w="127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6"/>
          <p:cNvSpPr>
            <a:spLocks noGrp="1"/>
          </p:cNvSpPr>
          <p:nvPr>
            <p:ph type="body" sz="quarter" idx="21" hasCustomPrompt="1"/>
          </p:nvPr>
        </p:nvSpPr>
        <p:spPr>
          <a:xfrm>
            <a:off x="5327179" y="1030867"/>
            <a:ext cx="4883622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/>
          <a:lstStyle>
            <a:lvl1pPr marL="0" indent="0">
              <a:buNone/>
              <a:defRPr sz="30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XiaoBiaoSong-B05S" panose="02000000000000000000" pitchFamily="2" charset="-122"/>
                <a:ea typeface="FZXiaoBiaoSong-B05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21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5327179" y="3268857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2" name="文本占位符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4287" y="3268857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请输入文字</a:t>
            </a:r>
          </a:p>
        </p:txBody>
      </p:sp>
      <p:sp>
        <p:nvSpPr>
          <p:cNvPr id="23" name="文本占位符 6"/>
          <p:cNvSpPr>
            <a:spLocks noGrp="1"/>
          </p:cNvSpPr>
          <p:nvPr>
            <p:ph type="body" sz="quarter" idx="24" hasCustomPrompt="1"/>
          </p:nvPr>
        </p:nvSpPr>
        <p:spPr>
          <a:xfrm>
            <a:off x="5327179" y="3825963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5" hasCustomPrompt="1"/>
          </p:nvPr>
        </p:nvSpPr>
        <p:spPr>
          <a:xfrm>
            <a:off x="5804287" y="3825963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请输入文字</a:t>
            </a:r>
          </a:p>
        </p:txBody>
      </p:sp>
      <p:sp>
        <p:nvSpPr>
          <p:cNvPr id="32" name="文本占位符 6"/>
          <p:cNvSpPr>
            <a:spLocks noGrp="1"/>
          </p:cNvSpPr>
          <p:nvPr>
            <p:ph type="body" sz="quarter" idx="26" hasCustomPrompt="1"/>
          </p:nvPr>
        </p:nvSpPr>
        <p:spPr>
          <a:xfrm>
            <a:off x="5327179" y="4383069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1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3" name="文本占位符 6"/>
          <p:cNvSpPr>
            <a:spLocks noGrp="1"/>
          </p:cNvSpPr>
          <p:nvPr>
            <p:ph type="body" sz="quarter" idx="27" hasCustomPrompt="1"/>
          </p:nvPr>
        </p:nvSpPr>
        <p:spPr>
          <a:xfrm>
            <a:off x="5804287" y="4383069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buNone/>
              <a:defRPr sz="22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请输入文字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77EE5F9-CF69-4285-BD20-84395BADB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187" y="233476"/>
            <a:ext cx="2180685" cy="4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42913" y="260350"/>
            <a:ext cx="9234487" cy="43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>
              <a:buNone/>
              <a:defRPr sz="2800" b="1" i="0">
                <a:ln>
                  <a:noFill/>
                </a:ln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2pPr>
            <a:lvl3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3pPr>
            <a:lvl4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4pPr>
            <a:lvl5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 Bold" panose="020B0500000000000000" pitchFamily="34" charset="-128"/>
                <a:ea typeface="Source Han Sans CN Bold" panose="020B0500000000000000" pitchFamily="34" charset="-128"/>
              </a:defRPr>
            </a:lvl5pPr>
          </a:lstStyle>
          <a:p>
            <a:pPr lvl="0"/>
            <a:r>
              <a:rPr kumimoji="1" lang="zh-CN" altLang="en-US" dirty="0"/>
              <a:t>大标题</a:t>
            </a:r>
          </a:p>
        </p:txBody>
      </p:sp>
      <p:sp>
        <p:nvSpPr>
          <p:cNvPr id="12" name="文本占位符 5"/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11341099" cy="54068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lnSpc>
                <a:spcPct val="100000"/>
              </a:lnSpc>
              <a:defRPr sz="2200" b="0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pic>
        <p:nvPicPr>
          <p:cNvPr id="13" name="图片 12" descr="图片包含 游戏机&#10;&#10;描述已自动生成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11461845" y="6544233"/>
            <a:ext cx="501855" cy="127615"/>
          </a:xfrm>
          <a:prstGeom prst="rect">
            <a:avLst/>
          </a:prstGeom>
        </p:spPr>
      </p:pic>
      <p:sp>
        <p:nvSpPr>
          <p:cNvPr id="14" name="灯片编号占位符 16"/>
          <p:cNvSpPr>
            <a:spLocks noGrp="1"/>
          </p:cNvSpPr>
          <p:nvPr>
            <p:ph type="sldNum" sz="quarter" idx="4"/>
          </p:nvPr>
        </p:nvSpPr>
        <p:spPr>
          <a:xfrm>
            <a:off x="11194231" y="6546557"/>
            <a:ext cx="361335" cy="127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>
                    <a:lumMod val="50000"/>
                    <a:lumOff val="50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</a:defRPr>
            </a:lvl1pPr>
          </a:lstStyle>
          <a:p>
            <a:fld id="{CFA165D2-0530-E94C-A987-BD40D545B1E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-12700" y="260010"/>
            <a:ext cx="360000" cy="43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37187" y="233476"/>
            <a:ext cx="2180685" cy="47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50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23" userDrawn="1">
          <p15:clr>
            <a:srgbClr val="FBAE40"/>
          </p15:clr>
        </p15:guide>
        <p15:guide id="4" orient="horz" pos="164" userDrawn="1">
          <p15:clr>
            <a:srgbClr val="FBAE40"/>
          </p15:clr>
        </p15:guide>
        <p15:guide id="5" pos="279" userDrawn="1">
          <p15:clr>
            <a:srgbClr val="FBAE40"/>
          </p15:clr>
        </p15:guide>
        <p15:guide id="6" orient="horz" pos="618" userDrawn="1">
          <p15:clr>
            <a:srgbClr val="FBAE40"/>
          </p15:clr>
        </p15:guide>
        <p15:guide id="7" orient="horz" pos="402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640D9-D56E-4CA9-8370-A4BCBF0D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122363"/>
            <a:ext cx="10858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0431FC-5237-4BF4-AC3A-606857825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3602038"/>
            <a:ext cx="10858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C27719-F6E6-4C1E-9031-4D9B1CF5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4613E-846E-4E5B-A77F-205FD265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5C7AE-86FB-46D6-AC3B-04C09C8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73254-AB97-4E0B-8211-3EDE8EF4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9738"/>
            <a:ext cx="108585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88898F-20B4-45D2-88E4-2DA24C007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4589463"/>
            <a:ext cx="10858500" cy="15446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B8C61-CE58-4ACC-AFA8-344A2EC9E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2D0FC-A086-42C0-BFE1-546DF35F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EE77-50A9-4507-B54D-AD1F4051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3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2CE0D-2EFE-4E4A-9B61-9CE7008E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3375"/>
            <a:ext cx="10858500" cy="6953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5A541-D91C-43C3-AA23-13D2A1C0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D9895-5DFF-4A78-8965-76F12E94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B7B8FC-251F-4DA6-9DC3-75B2E383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19173A-C1BF-4253-ADDD-E890039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3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C0C3E-F4D1-4B7E-98DE-EF90F455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3375"/>
            <a:ext cx="10858500" cy="6953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86DF9-3B68-4969-9374-F5082FD0C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400" y="1130301"/>
            <a:ext cx="5359400" cy="5003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6D66E9-28AC-4562-A68E-2965C59B8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30301"/>
            <a:ext cx="5346700" cy="50037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650DF-052D-4FA8-B004-DDCB92DFF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70BA6-938D-466C-8EF4-6E61E8EB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26C20B-9552-41EE-8014-71E77E4C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3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29FB-5C3A-4383-942E-48691E0C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3375"/>
            <a:ext cx="10694988" cy="6953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D612B4-B3BB-46BA-B3BD-7638DAC72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53339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C8ED62-2D21-42B7-B279-D9FCC55FF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400" y="2120899"/>
            <a:ext cx="5337175" cy="40132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74D439-CD76-4178-9A09-BA7F358C5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130300"/>
            <a:ext cx="533399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54ACB-4315-43D6-B91B-06DA0A21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20899"/>
            <a:ext cx="5337174" cy="40132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D6106C-25E3-4378-BB54-2DC22137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0D1817-D25B-4C6B-866A-2A0FE2C9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CD8F4D-0584-4E15-878D-83263992E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FC6E29-81BD-4C62-99F9-D3B7F7FCEF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353A56-6E8C-42D8-AA94-B301E5E2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59765"/>
            <a:ext cx="10858500" cy="668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336AAD-A3A0-4229-B415-1D5E6BBE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D67350-89B4-40BB-95C6-C34205FD2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6B55F-F6FF-4685-B68D-862BBECC7DD2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624E8-75BB-44CB-B34F-231C8F73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0A75F-6215-4A01-A9B1-9237FB17C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46E60-A7B5-4C45-8019-757F98D72A30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D6F870-C07F-42BD-8BCF-456B9009151B}"/>
              </a:ext>
            </a:extLst>
          </p:cNvPr>
          <p:cNvGrpSpPr/>
          <p:nvPr userDrawn="1"/>
        </p:nvGrpSpPr>
        <p:grpSpPr>
          <a:xfrm>
            <a:off x="12347251" y="239654"/>
            <a:ext cx="750796" cy="6526609"/>
            <a:chOff x="12347251" y="239654"/>
            <a:chExt cx="750796" cy="652660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1940D6-FE4C-4463-B93E-222B9BAABFA9}"/>
                </a:ext>
              </a:extLst>
            </p:cNvPr>
            <p:cNvSpPr/>
            <p:nvPr/>
          </p:nvSpPr>
          <p:spPr>
            <a:xfrm>
              <a:off x="12347251" y="239654"/>
              <a:ext cx="750796" cy="399029"/>
            </a:xfrm>
            <a:prstGeom prst="rect">
              <a:avLst/>
            </a:prstGeom>
            <a:solidFill>
              <a:srgbClr val="304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B4E3817-B562-4B15-A5FF-DE7E3895418B}"/>
                </a:ext>
              </a:extLst>
            </p:cNvPr>
            <p:cNvSpPr/>
            <p:nvPr/>
          </p:nvSpPr>
          <p:spPr>
            <a:xfrm>
              <a:off x="12347251" y="852412"/>
              <a:ext cx="750796" cy="399029"/>
            </a:xfrm>
            <a:prstGeom prst="rect">
              <a:avLst/>
            </a:prstGeom>
            <a:solidFill>
              <a:srgbClr val="48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47C1444-3F3C-4D00-8782-E2E307415583}"/>
                </a:ext>
              </a:extLst>
            </p:cNvPr>
            <p:cNvSpPr/>
            <p:nvPr/>
          </p:nvSpPr>
          <p:spPr>
            <a:xfrm>
              <a:off x="12347251" y="1465170"/>
              <a:ext cx="750796" cy="399029"/>
            </a:xfrm>
            <a:prstGeom prst="rect">
              <a:avLst/>
            </a:prstGeom>
            <a:solidFill>
              <a:srgbClr val="349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10C480D-3809-4DD8-8378-F552B3596827}"/>
                </a:ext>
              </a:extLst>
            </p:cNvPr>
            <p:cNvSpPr/>
            <p:nvPr/>
          </p:nvSpPr>
          <p:spPr>
            <a:xfrm>
              <a:off x="12347251" y="2077928"/>
              <a:ext cx="750796" cy="399029"/>
            </a:xfrm>
            <a:prstGeom prst="rect">
              <a:avLst/>
            </a:prstGeom>
            <a:solidFill>
              <a:srgbClr val="58B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AC4C21D-DDF3-4FF8-90A0-77A9C1B870D1}"/>
                </a:ext>
              </a:extLst>
            </p:cNvPr>
            <p:cNvSpPr/>
            <p:nvPr/>
          </p:nvSpPr>
          <p:spPr>
            <a:xfrm>
              <a:off x="12347251" y="2690686"/>
              <a:ext cx="750796" cy="399029"/>
            </a:xfrm>
            <a:prstGeom prst="rect">
              <a:avLst/>
            </a:prstGeom>
            <a:solidFill>
              <a:srgbClr val="759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E72D655-A3B7-4711-911F-C02F05CD1FAA}"/>
                </a:ext>
              </a:extLst>
            </p:cNvPr>
            <p:cNvSpPr/>
            <p:nvPr/>
          </p:nvSpPr>
          <p:spPr>
            <a:xfrm>
              <a:off x="12347251" y="3303444"/>
              <a:ext cx="750796" cy="399029"/>
            </a:xfrm>
            <a:prstGeom prst="rect">
              <a:avLst/>
            </a:prstGeom>
            <a:solidFill>
              <a:srgbClr val="95B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3E3A1DA-1B20-4347-8EFB-C61771C55E5D}"/>
                </a:ext>
              </a:extLst>
            </p:cNvPr>
            <p:cNvSpPr/>
            <p:nvPr/>
          </p:nvSpPr>
          <p:spPr>
            <a:xfrm>
              <a:off x="12347251" y="3916202"/>
              <a:ext cx="750796" cy="399029"/>
            </a:xfrm>
            <a:prstGeom prst="rect">
              <a:avLst/>
            </a:prstGeom>
            <a:solidFill>
              <a:srgbClr val="ABD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AC28B8D-D3B9-4EA5-B55C-D986D640374B}"/>
                </a:ext>
              </a:extLst>
            </p:cNvPr>
            <p:cNvSpPr/>
            <p:nvPr/>
          </p:nvSpPr>
          <p:spPr>
            <a:xfrm>
              <a:off x="12347251" y="4528960"/>
              <a:ext cx="750796" cy="399029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4B8251-9404-4E27-81C1-2D15CD6B174C}"/>
                </a:ext>
              </a:extLst>
            </p:cNvPr>
            <p:cNvSpPr/>
            <p:nvPr/>
          </p:nvSpPr>
          <p:spPr>
            <a:xfrm>
              <a:off x="12347251" y="5141718"/>
              <a:ext cx="750796" cy="39902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7584AB0-A3FB-4A1A-90C9-726516B486E7}"/>
                </a:ext>
              </a:extLst>
            </p:cNvPr>
            <p:cNvSpPr/>
            <p:nvPr/>
          </p:nvSpPr>
          <p:spPr>
            <a:xfrm>
              <a:off x="12347251" y="5754476"/>
              <a:ext cx="750796" cy="399029"/>
            </a:xfrm>
            <a:prstGeom prst="rect">
              <a:avLst/>
            </a:prstGeom>
            <a:solidFill>
              <a:srgbClr val="B2D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790564-6D93-454F-86B6-A3F25AAD7F34}"/>
                </a:ext>
              </a:extLst>
            </p:cNvPr>
            <p:cNvSpPr/>
            <p:nvPr/>
          </p:nvSpPr>
          <p:spPr>
            <a:xfrm>
              <a:off x="12347251" y="6367234"/>
              <a:ext cx="750796" cy="399029"/>
            </a:xfrm>
            <a:prstGeom prst="rect">
              <a:avLst/>
            </a:prstGeom>
            <a:solidFill>
              <a:srgbClr val="EC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52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CD594E-5ACE-4B40-9C94-DDCAF49B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33375"/>
            <a:ext cx="10858500" cy="695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7A4AFE-E642-4F28-A2F7-19C255C3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1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138A9-1EB8-4D19-9809-32A620314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E40C8-A955-4C5A-AE26-5EF2AA1D120C}" type="datetimeFigureOut">
              <a:rPr lang="zh-CN" altLang="en-US" smtClean="0"/>
              <a:t>2024/9/7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1803D0-EC07-4869-9E4A-EF8F9853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DF4A48-3D7B-4311-8796-7BAA4E06416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187" y="233476"/>
            <a:ext cx="2180685" cy="47747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94561D7-9D4E-4EBA-9B94-249C12E8F15A}"/>
              </a:ext>
            </a:extLst>
          </p:cNvPr>
          <p:cNvGrpSpPr/>
          <p:nvPr userDrawn="1"/>
        </p:nvGrpSpPr>
        <p:grpSpPr>
          <a:xfrm>
            <a:off x="12347251" y="239654"/>
            <a:ext cx="750796" cy="6526609"/>
            <a:chOff x="12347251" y="239654"/>
            <a:chExt cx="750796" cy="65266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A695F4-540D-4651-A365-208468906F6A}"/>
                </a:ext>
              </a:extLst>
            </p:cNvPr>
            <p:cNvSpPr/>
            <p:nvPr/>
          </p:nvSpPr>
          <p:spPr>
            <a:xfrm>
              <a:off x="12347251" y="239654"/>
              <a:ext cx="750796" cy="399029"/>
            </a:xfrm>
            <a:prstGeom prst="rect">
              <a:avLst/>
            </a:prstGeom>
            <a:solidFill>
              <a:srgbClr val="3040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E94437C-87DF-475E-BB99-3BB95AA96FE2}"/>
                </a:ext>
              </a:extLst>
            </p:cNvPr>
            <p:cNvSpPr/>
            <p:nvPr/>
          </p:nvSpPr>
          <p:spPr>
            <a:xfrm>
              <a:off x="12347251" y="852412"/>
              <a:ext cx="750796" cy="399029"/>
            </a:xfrm>
            <a:prstGeom prst="rect">
              <a:avLst/>
            </a:prstGeom>
            <a:solidFill>
              <a:srgbClr val="486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9FA7D9-ED11-4E54-95BA-83F8E88799BE}"/>
                </a:ext>
              </a:extLst>
            </p:cNvPr>
            <p:cNvSpPr/>
            <p:nvPr/>
          </p:nvSpPr>
          <p:spPr>
            <a:xfrm>
              <a:off x="12347251" y="1465170"/>
              <a:ext cx="750796" cy="399029"/>
            </a:xfrm>
            <a:prstGeom prst="rect">
              <a:avLst/>
            </a:prstGeom>
            <a:solidFill>
              <a:srgbClr val="3494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DEC4367-418C-409D-A302-7385E4E1C189}"/>
                </a:ext>
              </a:extLst>
            </p:cNvPr>
            <p:cNvSpPr/>
            <p:nvPr/>
          </p:nvSpPr>
          <p:spPr>
            <a:xfrm>
              <a:off x="12347251" y="2077928"/>
              <a:ext cx="750796" cy="399029"/>
            </a:xfrm>
            <a:prstGeom prst="rect">
              <a:avLst/>
            </a:prstGeom>
            <a:solidFill>
              <a:srgbClr val="58B6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4D0346C-2683-4C37-84E2-C174EE061B1F}"/>
                </a:ext>
              </a:extLst>
            </p:cNvPr>
            <p:cNvSpPr/>
            <p:nvPr/>
          </p:nvSpPr>
          <p:spPr>
            <a:xfrm>
              <a:off x="12347251" y="2690686"/>
              <a:ext cx="750796" cy="399029"/>
            </a:xfrm>
            <a:prstGeom prst="rect">
              <a:avLst/>
            </a:prstGeom>
            <a:solidFill>
              <a:srgbClr val="759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F57465B-6BCD-4F59-93FA-485FE55603D0}"/>
                </a:ext>
              </a:extLst>
            </p:cNvPr>
            <p:cNvSpPr/>
            <p:nvPr/>
          </p:nvSpPr>
          <p:spPr>
            <a:xfrm>
              <a:off x="12347251" y="3303444"/>
              <a:ext cx="750796" cy="399029"/>
            </a:xfrm>
            <a:prstGeom prst="rect">
              <a:avLst/>
            </a:prstGeom>
            <a:solidFill>
              <a:srgbClr val="95B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D11C045-1ECC-4D84-ADCC-058BAC55DF65}"/>
                </a:ext>
              </a:extLst>
            </p:cNvPr>
            <p:cNvSpPr/>
            <p:nvPr/>
          </p:nvSpPr>
          <p:spPr>
            <a:xfrm>
              <a:off x="12347251" y="3916202"/>
              <a:ext cx="750796" cy="399029"/>
            </a:xfrm>
            <a:prstGeom prst="rect">
              <a:avLst/>
            </a:prstGeom>
            <a:solidFill>
              <a:srgbClr val="ABD8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BBA69F-6F5F-412B-83FE-C65A3963BD22}"/>
                </a:ext>
              </a:extLst>
            </p:cNvPr>
            <p:cNvSpPr/>
            <p:nvPr/>
          </p:nvSpPr>
          <p:spPr>
            <a:xfrm>
              <a:off x="12347251" y="4528960"/>
              <a:ext cx="750796" cy="399029"/>
            </a:xfrm>
            <a:prstGeom prst="rect">
              <a:avLst/>
            </a:prstGeom>
            <a:solidFill>
              <a:srgbClr val="E2F0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7A46F6A-E049-4986-B8AA-908E5353FA24}"/>
                </a:ext>
              </a:extLst>
            </p:cNvPr>
            <p:cNvSpPr/>
            <p:nvPr/>
          </p:nvSpPr>
          <p:spPr>
            <a:xfrm>
              <a:off x="12347251" y="5141718"/>
              <a:ext cx="750796" cy="399029"/>
            </a:xfrm>
            <a:prstGeom prst="rect">
              <a:avLst/>
            </a:prstGeom>
            <a:solidFill>
              <a:srgbClr val="C5E0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A3E1B36-044C-44F9-960C-2C911F8CCB16}"/>
                </a:ext>
              </a:extLst>
            </p:cNvPr>
            <p:cNvSpPr/>
            <p:nvPr/>
          </p:nvSpPr>
          <p:spPr>
            <a:xfrm>
              <a:off x="12347251" y="5754476"/>
              <a:ext cx="750796" cy="399029"/>
            </a:xfrm>
            <a:prstGeom prst="rect">
              <a:avLst/>
            </a:prstGeom>
            <a:solidFill>
              <a:srgbClr val="B2D6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2C633F6-150D-452F-B6EE-FA850E71ADE5}"/>
                </a:ext>
              </a:extLst>
            </p:cNvPr>
            <p:cNvSpPr/>
            <p:nvPr/>
          </p:nvSpPr>
          <p:spPr>
            <a:xfrm>
              <a:off x="12347251" y="6367234"/>
              <a:ext cx="750796" cy="399029"/>
            </a:xfrm>
            <a:prstGeom prst="rect">
              <a:avLst/>
            </a:prstGeom>
            <a:solidFill>
              <a:srgbClr val="ECE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78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67" r:id="rId3"/>
    <p:sldLayoutId id="2147483669" r:id="rId4"/>
    <p:sldLayoutId id="2147483668" r:id="rId5"/>
    <p:sldLayoutId id="2147483670" r:id="rId6"/>
    <p:sldLayoutId id="2147483671" r:id="rId7"/>
    <p:sldLayoutId id="2147483672" r:id="rId8"/>
    <p:sldLayoutId id="21474836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805.02867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clementine/optimize_softma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016D18E-E1A2-1B9C-466D-E8D4D3979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872" y="2855378"/>
            <a:ext cx="11241024" cy="905092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如何使用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Triton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写性能超越 </a:t>
            </a:r>
            <a:r>
              <a:rPr kumimoji="1" lang="en-US" altLang="zh-CN" sz="3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的 </a:t>
            </a:r>
            <a:r>
              <a:rPr kumimoji="1"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算子</a:t>
            </a:r>
            <a:endParaRPr kumimoji="1" lang="en-US" altLang="zh-CN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A9785A2-803C-0C09-FB76-C9BAAFA40959}"/>
              </a:ext>
            </a:extLst>
          </p:cNvPr>
          <p:cNvSpPr txBox="1"/>
          <p:nvPr/>
        </p:nvSpPr>
        <p:spPr>
          <a:xfrm>
            <a:off x="729615" y="4430218"/>
            <a:ext cx="1073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陈飞宇</a:t>
            </a:r>
            <a:endParaRPr kumimoji="1"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kumimoji="1"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2024-09-07</a:t>
            </a:r>
            <a:endParaRPr kumimoji="1"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843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2C871B-3F80-0674-000C-C1E083BA7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EF88D-9ACC-0972-4FE7-15738110D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6"/>
            <a:ext cx="11341099" cy="277843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修改点：</a:t>
            </a:r>
            <a:r>
              <a:rPr kumimoji="1" lang="en-US" altLang="zh-CN" dirty="0"/>
              <a:t>TILE_N</a:t>
            </a:r>
            <a:r>
              <a:rPr kumimoji="1" lang="zh-CN" altLang="en-US" dirty="0"/>
              <a:t> 可以自由选定一个为 </a:t>
            </a:r>
            <a:r>
              <a:rPr kumimoji="1" lang="en-US" altLang="zh-CN" dirty="0"/>
              <a:t>2</a:t>
            </a:r>
            <a:r>
              <a:rPr kumimoji="1" lang="zh-CN" altLang="en-US" dirty="0"/>
              <a:t> 的幂的值，可以小于 </a:t>
            </a:r>
            <a:r>
              <a:rPr kumimoji="1" lang="en-US" altLang="zh-CN" dirty="0"/>
              <a:t>N</a:t>
            </a:r>
            <a:r>
              <a:rPr kumimoji="1" lang="zh-CN" altLang="en-US" dirty="0"/>
              <a:t>。一个 </a:t>
            </a:r>
            <a:r>
              <a:rPr kumimoji="1" lang="en-US" altLang="zh-CN" dirty="0"/>
              <a:t>CTA</a:t>
            </a:r>
            <a:r>
              <a:rPr kumimoji="1" lang="zh-CN" altLang="en-US" dirty="0"/>
              <a:t> 循环加载形状为 </a:t>
            </a:r>
            <a:r>
              <a:rPr kumimoji="1" lang="en-US" altLang="zh-CN" dirty="0"/>
              <a:t>(TILE_N,)</a:t>
            </a:r>
            <a:r>
              <a:rPr kumimoji="1" lang="zh-CN" altLang="en-US" dirty="0"/>
              <a:t> 的数据块进行计算。</a:t>
            </a:r>
            <a:endParaRPr kumimoji="1" lang="en-US" altLang="zh-CN" dirty="0"/>
          </a:p>
          <a:p>
            <a:r>
              <a:rPr kumimoji="1" lang="en-US" altLang="zh-CN" dirty="0"/>
              <a:t>NOTE:</a:t>
            </a:r>
            <a:r>
              <a:rPr kumimoji="1" lang="zh-CN" altLang="en-US" dirty="0"/>
              <a:t> 数据块和线程块在 </a:t>
            </a:r>
            <a:r>
              <a:rPr kumimoji="1" lang="en-US" altLang="zh-CN" dirty="0"/>
              <a:t>triton</a:t>
            </a:r>
            <a:r>
              <a:rPr kumimoji="1" lang="zh-CN" altLang="en-US" dirty="0"/>
              <a:t> 编程里是有区别的，数据块是 </a:t>
            </a:r>
            <a:r>
              <a:rPr kumimoji="1" lang="en-US" altLang="zh-CN" dirty="0"/>
              <a:t>triton</a:t>
            </a:r>
            <a:r>
              <a:rPr kumimoji="1" lang="zh-CN" altLang="en-US" dirty="0"/>
              <a:t> 编程中最重要的数据抽象，就是 </a:t>
            </a:r>
            <a:r>
              <a:rPr kumimoji="1" lang="en-US" altLang="zh-CN" dirty="0"/>
              <a:t>tensor;</a:t>
            </a:r>
            <a:r>
              <a:rPr kumimoji="1" lang="zh-CN" altLang="en-US" dirty="0"/>
              <a:t> 而线程块的细节被屏蔽，基本只需要将其视为一个整体，是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网格的一部分。下面我们分别称为 </a:t>
            </a:r>
            <a:r>
              <a:rPr kumimoji="1" lang="en-US" altLang="zh-CN" b="1" dirty="0"/>
              <a:t>TILE</a:t>
            </a:r>
            <a:r>
              <a:rPr kumimoji="1" lang="zh-CN" altLang="en-US" dirty="0"/>
              <a:t> 和 </a:t>
            </a:r>
            <a:r>
              <a:rPr kumimoji="1" lang="en-US" altLang="zh-CN" b="1" dirty="0"/>
              <a:t>CTA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之所以能在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维度划分是因为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运算的</a:t>
            </a:r>
            <a:r>
              <a:rPr kumimoji="1" lang="zh-CN" altLang="en-US" b="1" dirty="0">
                <a:solidFill>
                  <a:schemeClr val="accent1">
                    <a:lumMod val="75000"/>
                  </a:schemeClr>
                </a:solidFill>
              </a:rPr>
              <a:t>可分</a:t>
            </a:r>
            <a:r>
              <a:rPr kumimoji="1" lang="zh-CN" altLang="en-US" dirty="0"/>
              <a:t>性质，使得 </a:t>
            </a:r>
            <a:r>
              <a:rPr kumimoji="1" lang="en-US" altLang="zh-CN" dirty="0"/>
              <a:t>TILE_N</a:t>
            </a:r>
            <a:r>
              <a:rPr kumimoji="1" lang="zh-CN" altLang="en-US" dirty="0"/>
              <a:t> 可以调节。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742228-9F14-DA30-EE86-BDBEF475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3" y="3759514"/>
            <a:ext cx="7772400" cy="250557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729866-F21F-4FFC-5848-0B6E341DF67A}"/>
              </a:ext>
            </a:extLst>
          </p:cNvPr>
          <p:cNvSpPr txBox="1"/>
          <p:nvPr/>
        </p:nvSpPr>
        <p:spPr>
          <a:xfrm>
            <a:off x="7359168" y="5618759"/>
            <a:ext cx="3763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为了方便做对比，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取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min(4096,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next_power_of_2(N))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6374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3EBE44-33F4-F8E8-71CB-8C11F9A19E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/3</a:t>
            </a:r>
            <a:r>
              <a:rPr kumimoji="1" lang="zh-CN" altLang="en-US" dirty="0"/>
              <a:t>次循环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EF7F6F-F4A0-1C21-1CE2-43D66F429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需要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三次，读取输入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zh-CN" altLang="en-US" dirty="0"/>
              <a:t>计算 </a:t>
            </a:r>
            <a:r>
              <a:rPr kumimoji="1" lang="en-US" altLang="zh-CN" dirty="0"/>
              <a:t>m;</a:t>
            </a:r>
          </a:p>
          <a:p>
            <a:pPr marL="457200" indent="-457200">
              <a:buAutoNum type="arabicPeriod"/>
            </a:pPr>
            <a:r>
              <a:rPr kumimoji="1" lang="zh-CN" altLang="en-US" dirty="0"/>
              <a:t>计算 </a:t>
            </a:r>
            <a:r>
              <a:rPr kumimoji="1" lang="en-US" altLang="zh-CN" dirty="0"/>
              <a:t>z;</a:t>
            </a:r>
          </a:p>
          <a:p>
            <a:pPr marL="457200" indent="-457200">
              <a:buAutoNum type="arabicPeriod"/>
            </a:pPr>
            <a:r>
              <a:rPr kumimoji="1" lang="zh-CN" altLang="en-US" dirty="0"/>
              <a:t>计算 </a:t>
            </a:r>
            <a:r>
              <a:rPr kumimoji="1" lang="en-US" altLang="zh-CN" dirty="0"/>
              <a:t>out.</a:t>
            </a:r>
          </a:p>
          <a:p>
            <a:pPr marL="457200" indent="-457200">
              <a:buAutoNum type="arabicPeriod"/>
            </a:pPr>
            <a:endParaRPr kumimoji="1" lang="en-US" altLang="zh-CN" dirty="0"/>
          </a:p>
          <a:p>
            <a:r>
              <a:rPr kumimoji="1" lang="zh-CN" altLang="en-US" dirty="0"/>
              <a:t>通过 </a:t>
            </a:r>
            <a:r>
              <a:rPr kumimoji="1" lang="en-US" altLang="zh-CN" dirty="0"/>
              <a:t>loop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tiles</a:t>
            </a:r>
            <a:r>
              <a:rPr kumimoji="1" lang="zh-CN" altLang="en-US" dirty="0"/>
              <a:t> 的方式计算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的时候有两种方式，存在细微差异：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v1</a:t>
            </a:r>
            <a:r>
              <a:rPr kumimoji="1" lang="zh-CN" altLang="en-US" dirty="0"/>
              <a:t>：先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内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间 </a:t>
            </a:r>
            <a:r>
              <a:rPr kumimoji="1" lang="en-US" altLang="zh-CN" dirty="0"/>
              <a:t>pointwise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/>
              <a:t>v2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间 </a:t>
            </a:r>
            <a:r>
              <a:rPr kumimoji="1" lang="en-US" altLang="zh-CN" dirty="0"/>
              <a:t>pointwise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内 </a:t>
            </a:r>
            <a:r>
              <a:rPr kumimoji="1" lang="en-US" altLang="zh-CN" dirty="0"/>
              <a:t>reduce</a:t>
            </a:r>
          </a:p>
          <a:p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D0893C-C449-2E4C-1051-862B8FA6B97E}"/>
              </a:ext>
            </a:extLst>
          </p:cNvPr>
          <p:cNvSpPr txBox="1"/>
          <p:nvPr/>
        </p:nvSpPr>
        <p:spPr>
          <a:xfrm>
            <a:off x="6052510" y="981075"/>
            <a:ext cx="573150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sum(e)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</p:txBody>
      </p:sp>
    </p:spTree>
    <p:extLst>
      <p:ext uri="{BB962C8B-B14F-4D97-AF65-F5344CB8AC3E}">
        <p14:creationId xmlns:p14="http://schemas.microsoft.com/office/powerpoint/2010/main" val="37013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032A9DA-B4ED-12C7-A634-E48483930A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/v1</a:t>
            </a:r>
            <a:endParaRPr kumimoji="1" lang="zh-CN" altLang="en-US" dirty="0"/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9F0CC999-6A04-6E41-AACF-F8110A8011D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5956120"/>
            <a:ext cx="11341099" cy="431800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 和 </a:t>
            </a:r>
            <a:r>
              <a:rPr lang="en-US" altLang="zh-CN" dirty="0"/>
              <a:t>z</a:t>
            </a:r>
            <a:r>
              <a:rPr lang="zh-CN" altLang="en-US" dirty="0"/>
              <a:t> 是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和 </a:t>
            </a:r>
            <a:r>
              <a:rPr lang="en-US" altLang="zh-CN" dirty="0"/>
              <a:t>running</a:t>
            </a:r>
            <a:r>
              <a:rPr lang="zh-CN" altLang="en-US" dirty="0"/>
              <a:t> 的 </a:t>
            </a:r>
            <a:r>
              <a:rPr lang="en-US" altLang="zh-CN" dirty="0"/>
              <a:t>normalizer.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08C72A-8371-CA2C-8FC4-44CF8D84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18" y="2051685"/>
            <a:ext cx="7772400" cy="26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44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00B27-6812-5393-0344-CA2CA00CF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CEDD464-FD83-6E6B-8C45-379B1AEE0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/v2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F80780-3F74-6801-32AA-E1B4D67247AA}"/>
              </a:ext>
            </a:extLst>
          </p:cNvPr>
          <p:cNvSpPr txBox="1"/>
          <p:nvPr/>
        </p:nvSpPr>
        <p:spPr>
          <a:xfrm>
            <a:off x="371475" y="4160862"/>
            <a:ext cx="11449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相比，修改了次序，把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留到了最后。事实上这两种算法的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次序是不同。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587B6-740B-22CD-B85F-A9AF6CF0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36" y="1253853"/>
            <a:ext cx="9934462" cy="25145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F824D6-2416-F42F-EECE-02A008238791}"/>
              </a:ext>
            </a:extLst>
          </p:cNvPr>
          <p:cNvSpPr txBox="1"/>
          <p:nvPr/>
        </p:nvSpPr>
        <p:spPr>
          <a:xfrm>
            <a:off x="442913" y="5458420"/>
            <a:ext cx="1134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下面的测试使用 </a:t>
            </a:r>
            <a:r>
              <a:rPr lang="en" altLang="zh-CN" sz="1800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TILE_N = </a:t>
            </a:r>
            <a:r>
              <a:rPr lang="en" altLang="zh-CN" sz="1800" b="0" dirty="0">
                <a:solidFill>
                  <a:srgbClr val="A25D0E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" altLang="zh-CN" sz="1800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1800" b="0" dirty="0">
                <a:solidFill>
                  <a:srgbClr val="1B8486"/>
                </a:solidFill>
                <a:effectLst/>
                <a:latin typeface="Menlo" panose="020B0609030804020204" pitchFamily="49" charset="0"/>
              </a:rPr>
              <a:t>4096</a:t>
            </a:r>
            <a:r>
              <a:rPr lang="en" altLang="zh-CN" sz="1800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, triton.next_power_of_2(N))</a:t>
            </a:r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是为了以最小对比的方式进行演示，并不一定是最优的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TILE_N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取值。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34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DCF783-2B5D-4F25-8E42-E6AEB6445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7A16064-BC6C-F5BD-19D5-F31D6487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67" y="871607"/>
            <a:ext cx="4584700" cy="27559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2FDC4681-5541-7AC2-8DC5-F8EB0E8EF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815" y="871607"/>
            <a:ext cx="4584700" cy="27559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FFE587D-25E4-2457-84D3-7E3B8DD27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67" y="3690455"/>
            <a:ext cx="4584700" cy="27559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8970794-2462-4973-8BB7-61D135F64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815" y="3690455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6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45F2-9A4F-8B81-B7BA-76EA459F6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06543-5FEA-DDEF-4486-8ABB86B7A2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8DB667-ACF2-A11F-20C2-2C5A9D5E01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3C179F-4E36-73B9-2903-767B14F75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B203C9B-791F-B2A0-D87E-507B2970B1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EE0E0D9-44D5-1C3E-8FFA-00BC67F21C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81CD584-99E6-99BD-4D16-97A82698BB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2BEEEFD-A1CF-5A99-C33A-A70B425E1E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5BD66EFC-3645-7B0E-A74B-EC35F700C28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3DAAD1D-18DF-A607-0EAC-C4D42F2FF83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0E474ABC-68F1-4796-2BBC-17006474E458}"/>
              </a:ext>
            </a:extLst>
          </p:cNvPr>
          <p:cNvSpPr txBox="1">
            <a:spLocks/>
          </p:cNvSpPr>
          <p:nvPr/>
        </p:nvSpPr>
        <p:spPr>
          <a:xfrm>
            <a:off x="5791200" y="4912376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E2CF2157-7E6F-9503-84A5-17224259CDD6}"/>
              </a:ext>
            </a:extLst>
          </p:cNvPr>
          <p:cNvSpPr txBox="1">
            <a:spLocks/>
          </p:cNvSpPr>
          <p:nvPr/>
        </p:nvSpPr>
        <p:spPr>
          <a:xfrm>
            <a:off x="5327178" y="4912376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占位符 10">
            <a:extLst>
              <a:ext uri="{FF2B5EF4-FFF2-40B4-BE49-F238E27FC236}">
                <a16:creationId xmlns:a16="http://schemas.microsoft.com/office/drawing/2014/main" id="{A0BD6D58-7310-A4A7-51D5-D27B78EF4728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8F940733-0895-C82A-E19C-8BB058004514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715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E011CB-1B03-BBF8-0708-D027405FD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3121B-5A7E-1EDE-0AC6-0A3EFA21E9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5387546"/>
            <a:ext cx="11341099" cy="1000374"/>
          </a:xfrm>
        </p:spPr>
        <p:txBody>
          <a:bodyPr>
            <a:normAutofit/>
          </a:bodyPr>
          <a:lstStyle/>
          <a:p>
            <a:r>
              <a:rPr lang="en" altLang="zh-CN" sz="1600" dirty="0" err="1">
                <a:effectLst/>
              </a:rPr>
              <a:t>Milakov</a:t>
            </a:r>
            <a:r>
              <a:rPr lang="en" altLang="zh-CN" sz="1600" dirty="0">
                <a:effectLst/>
              </a:rPr>
              <a:t>, Maxim, and Natalia </a:t>
            </a:r>
            <a:r>
              <a:rPr lang="en" altLang="zh-CN" sz="1600" dirty="0" err="1">
                <a:effectLst/>
              </a:rPr>
              <a:t>Gimelshein</a:t>
            </a:r>
            <a:r>
              <a:rPr lang="en" altLang="zh-CN" sz="1600" dirty="0">
                <a:effectLst/>
              </a:rPr>
              <a:t>. “Online Normalizer Calculation for Softmax.” </a:t>
            </a:r>
            <a:r>
              <a:rPr lang="en" altLang="zh-CN" sz="1600" dirty="0" err="1">
                <a:effectLst/>
              </a:rPr>
              <a:t>arXiv</a:t>
            </a:r>
            <a:r>
              <a:rPr lang="en" altLang="zh-CN" sz="1600" dirty="0">
                <a:effectLst/>
              </a:rPr>
              <a:t>, July 28, 2018. </a:t>
            </a:r>
            <a:r>
              <a:rPr lang="en" altLang="zh-CN" sz="1600" dirty="0">
                <a:effectLst/>
                <a:hlinkClick r:id="rId2"/>
              </a:rPr>
              <a:t>http://arxiv.org/abs/1805.02867</a:t>
            </a:r>
            <a:r>
              <a:rPr lang="en" altLang="zh-CN" sz="1600" dirty="0">
                <a:effectLst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12A1CF-C34E-6E2C-256C-D9748F1E4996}"/>
              </a:ext>
            </a:extLst>
          </p:cNvPr>
          <p:cNvSpPr txBox="1"/>
          <p:nvPr/>
        </p:nvSpPr>
        <p:spPr>
          <a:xfrm>
            <a:off x="6052510" y="981075"/>
            <a:ext cx="5731503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sum(e)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44A0B7E-EE9E-2AFD-A17D-3ECDCBE9A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0607"/>
              </p:ext>
            </p:extLst>
          </p:nvPr>
        </p:nvGraphicFramePr>
        <p:xfrm>
          <a:off x="477840" y="2874735"/>
          <a:ext cx="11306173" cy="1837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906">
                  <a:extLst>
                    <a:ext uri="{9D8B030D-6E8A-4147-A177-3AD203B41FA5}">
                      <a16:colId xmlns:a16="http://schemas.microsoft.com/office/drawing/2014/main" val="3971947350"/>
                    </a:ext>
                  </a:extLst>
                </a:gridCol>
                <a:gridCol w="3025263">
                  <a:extLst>
                    <a:ext uri="{9D8B030D-6E8A-4147-A177-3AD203B41FA5}">
                      <a16:colId xmlns:a16="http://schemas.microsoft.com/office/drawing/2014/main" val="1234307293"/>
                    </a:ext>
                  </a:extLst>
                </a:gridCol>
                <a:gridCol w="7486004">
                  <a:extLst>
                    <a:ext uri="{9D8B030D-6E8A-4147-A177-3AD203B41FA5}">
                      <a16:colId xmlns:a16="http://schemas.microsoft.com/office/drawing/2014/main" val="1692813644"/>
                    </a:ext>
                  </a:extLst>
                </a:gridCol>
              </a:tblGrid>
              <a:tr h="387449">
                <a:tc>
                  <a:txBody>
                    <a:bodyPr/>
                    <a:lstStyle/>
                    <a:p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向量 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加入向量 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</a:t>
                      </a:r>
                      <a:r>
                        <a:rPr lang="zh-CN" altLang="en-US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；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[x1,</a:t>
                      </a:r>
                      <a:r>
                        <a:rPr lang="zh-CN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x2]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90731"/>
                  </a:ext>
                </a:extLst>
              </a:tr>
              <a:tr h="38275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</a:t>
                      </a:r>
                      <a:r>
                        <a:rPr lang="zh-CN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  <a:r>
                        <a:rPr lang="zh-CN" altLang="en-US" sz="1600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max(x1)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m* = maximum(m, max(x2))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19007"/>
                  </a:ext>
                </a:extLst>
              </a:tr>
              <a:tr h="106737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 = sum(exp(x1 - m))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z* = sum(exp(x1 - m*) + sum(exp(x2 - m*))</a:t>
                      </a:r>
                      <a:br>
                        <a:rPr lang="en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  = sum(exp(x1 - m + </a:t>
                      </a:r>
                      <a:r>
                        <a:rPr lang="en" altLang="zh-CN" sz="1600" b="0" i="0" kern="120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 - m*</a:t>
                      </a: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+ sum(exp(x2 - m*))</a:t>
                      </a:r>
                      <a:br>
                        <a:rPr lang="en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  = </a:t>
                      </a:r>
                      <a:r>
                        <a:rPr lang="en" altLang="zh-CN" sz="1600" b="0" i="0" kern="120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exp(m - m*) </a:t>
                      </a: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sum(exp(x1 - m) + sum(exp(x2 - m*)</a:t>
                      </a:r>
                      <a:br>
                        <a:rPr lang="en" altLang="zh-CN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   = </a:t>
                      </a:r>
                      <a:r>
                        <a:rPr lang="en" altLang="zh-CN" sz="1600" b="0" i="0" kern="1200" dirty="0">
                          <a:solidFill>
                            <a:srgbClr val="C00000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exp(m - m*) </a:t>
                      </a:r>
                      <a:r>
                        <a:rPr lang="en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 z + sum(exp(x2 - m*))</a:t>
                      </a:r>
                      <a:endParaRPr lang="zh-CN" altLang="en-US" sz="1600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9319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9DB5332-9843-A0AE-2B2F-A95E7DC43346}"/>
              </a:ext>
            </a:extLst>
          </p:cNvPr>
          <p:cNvSpPr txBox="1"/>
          <p:nvPr/>
        </p:nvSpPr>
        <p:spPr>
          <a:xfrm>
            <a:off x="442913" y="1183277"/>
            <a:ext cx="48355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是否可以</a:t>
            </a:r>
            <a:r>
              <a:rPr lang="zh-CN" altLang="e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一遍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循环算出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用类似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方差的算法。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en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652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847E-B113-13A6-AE27-5BD5619AA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FAB598-986F-8377-E19B-334A5AFBB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v1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5CCA615-C685-DE03-DA2F-16BF58E8B9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3942001"/>
            <a:ext cx="11341099" cy="2445919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 和 </a:t>
            </a:r>
            <a:r>
              <a:rPr lang="en-US" altLang="zh-CN" dirty="0"/>
              <a:t>z</a:t>
            </a:r>
            <a:r>
              <a:rPr lang="zh-CN" altLang="en-US" dirty="0"/>
              <a:t> 是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和 </a:t>
            </a:r>
            <a:r>
              <a:rPr lang="en-US" altLang="zh-CN" dirty="0"/>
              <a:t>running</a:t>
            </a:r>
            <a:r>
              <a:rPr lang="zh-CN" altLang="en-US" dirty="0"/>
              <a:t> 的 </a:t>
            </a:r>
            <a:r>
              <a:rPr lang="en-US" altLang="zh-CN" dirty="0"/>
              <a:t>normalizer.</a:t>
            </a:r>
          </a:p>
          <a:p>
            <a:r>
              <a:rPr lang="zh-CN" altLang="en-US" dirty="0"/>
              <a:t>和前面的 </a:t>
            </a:r>
            <a:r>
              <a:rPr lang="en-US" altLang="zh-CN" dirty="0"/>
              <a:t>loop_v1</a:t>
            </a:r>
            <a:r>
              <a:rPr lang="zh-CN" altLang="en-US" dirty="0"/>
              <a:t> 相似，只是一次更新两个值。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A75638-40C8-865A-9701-9806C16E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3" y="981075"/>
            <a:ext cx="7772400" cy="24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7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589C17-4E47-2F17-E6B2-AD319D9A9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沿着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r>
              <a:rPr kumimoji="1" lang="zh-CN" altLang="en-US" dirty="0"/>
              <a:t> 循环</a:t>
            </a:r>
            <a:r>
              <a:rPr kumimoji="1" lang="en-US" altLang="zh-CN" dirty="0"/>
              <a:t>/Online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v2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2EFF62-6FC0-CE91-4668-58BAC41392A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4356605"/>
            <a:ext cx="11341099" cy="203131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</a:t>
            </a:r>
            <a:r>
              <a:rPr lang="zh-CN" altLang="en-US" dirty="0"/>
              <a:t> 和 </a:t>
            </a:r>
            <a:r>
              <a:rPr lang="en-US" altLang="zh-CN" dirty="0"/>
              <a:t>z</a:t>
            </a:r>
            <a:r>
              <a:rPr lang="zh-CN" altLang="en-US" dirty="0"/>
              <a:t> 是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max</a:t>
            </a:r>
            <a:r>
              <a:rPr lang="zh-CN" altLang="en-US" dirty="0"/>
              <a:t> 和 </a:t>
            </a:r>
            <a:r>
              <a:rPr lang="en-US" altLang="zh-CN" dirty="0"/>
              <a:t>running</a:t>
            </a:r>
            <a:r>
              <a:rPr lang="zh-CN" altLang="en-US" dirty="0"/>
              <a:t> 的 </a:t>
            </a:r>
            <a:r>
              <a:rPr lang="en-US" altLang="zh-CN" dirty="0"/>
              <a:t>normalizer.</a:t>
            </a:r>
            <a:r>
              <a:rPr lang="zh-CN" altLang="en-US" dirty="0"/>
              <a:t> 但未 </a:t>
            </a:r>
            <a:r>
              <a:rPr lang="en-US" altLang="zh-CN" dirty="0"/>
              <a:t>reduce,</a:t>
            </a:r>
            <a:r>
              <a:rPr lang="zh-CN" altLang="en-US" dirty="0"/>
              <a:t> 其形状和 </a:t>
            </a:r>
            <a:r>
              <a:rPr lang="en-US" altLang="zh-CN" dirty="0"/>
              <a:t>tile</a:t>
            </a:r>
            <a:r>
              <a:rPr lang="zh-CN" altLang="en-US" dirty="0"/>
              <a:t> 相同。</a:t>
            </a:r>
            <a:endParaRPr lang="en-US" altLang="zh-CN" dirty="0"/>
          </a:p>
          <a:p>
            <a:r>
              <a:rPr lang="zh-CN" altLang="en-US" dirty="0"/>
              <a:t>修改了次序，把 </a:t>
            </a:r>
            <a:r>
              <a:rPr lang="en-US" altLang="zh-CN" dirty="0"/>
              <a:t>reduce</a:t>
            </a:r>
            <a:r>
              <a:rPr lang="zh-CN" altLang="en-US" dirty="0"/>
              <a:t> 留到了最后。和前面的 </a:t>
            </a:r>
            <a:r>
              <a:rPr lang="en-US" altLang="zh-CN" dirty="0"/>
              <a:t>loop_v2</a:t>
            </a:r>
            <a:r>
              <a:rPr lang="zh-CN" altLang="en-US" dirty="0"/>
              <a:t> 类似。</a:t>
            </a:r>
            <a:endParaRPr lang="en-US" altLang="zh-CN" dirty="0"/>
          </a:p>
          <a:p>
            <a:endParaRPr lang="en-US" altLang="zh-CN" sz="1800" dirty="0"/>
          </a:p>
          <a:p>
            <a:r>
              <a:rPr lang="en-US" altLang="zh-CN" sz="1800" dirty="0"/>
              <a:t>P.S.</a:t>
            </a:r>
            <a:r>
              <a:rPr lang="zh-CN" altLang="en-US" sz="1800" dirty="0"/>
              <a:t> 这个写法需要确保 </a:t>
            </a:r>
            <a:r>
              <a:rPr lang="en-US" altLang="zh-CN" sz="1800" dirty="0"/>
              <a:t>TILE_N</a:t>
            </a:r>
            <a:r>
              <a:rPr lang="zh-CN" altLang="en-US" sz="1800" dirty="0"/>
              <a:t> </a:t>
            </a:r>
            <a:r>
              <a:rPr lang="en-US" altLang="zh-CN" sz="1800" dirty="0"/>
              <a:t>&lt;=</a:t>
            </a:r>
            <a:r>
              <a:rPr lang="zh-CN" altLang="en-US" sz="1800" dirty="0"/>
              <a:t> </a:t>
            </a:r>
            <a:r>
              <a:rPr lang="en-US" altLang="zh-CN" sz="1800" dirty="0"/>
              <a:t>N,</a:t>
            </a:r>
            <a:r>
              <a:rPr lang="zh-CN" altLang="en-US" sz="1800" dirty="0"/>
              <a:t> 否则会出现 </a:t>
            </a:r>
            <a:r>
              <a:rPr lang="en-US" altLang="zh-CN" sz="1800" dirty="0"/>
              <a:t>(–inf)</a:t>
            </a:r>
            <a:r>
              <a:rPr lang="zh-CN" altLang="en-US" sz="1800" dirty="0"/>
              <a:t> </a:t>
            </a:r>
            <a:r>
              <a:rPr lang="en-US" altLang="zh-CN" sz="1800" dirty="0"/>
              <a:t>–</a:t>
            </a:r>
            <a:r>
              <a:rPr lang="zh-CN" altLang="en-US" sz="1800" dirty="0"/>
              <a:t> </a:t>
            </a:r>
            <a:r>
              <a:rPr lang="en-US" altLang="zh-CN" sz="1800" dirty="0"/>
              <a:t>(-inf)</a:t>
            </a:r>
            <a:r>
              <a:rPr lang="zh-CN" altLang="en-US" sz="1800" dirty="0"/>
              <a:t> 导致 </a:t>
            </a:r>
            <a:r>
              <a:rPr lang="en-US" altLang="zh-CN" sz="1800" dirty="0"/>
              <a:t>nan.</a:t>
            </a:r>
          </a:p>
          <a:p>
            <a:r>
              <a:rPr lang="zh-CN" altLang="en-US" sz="1800" dirty="0"/>
              <a:t>下面为性能数据。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F91FFD-2588-6A17-25F0-5F9E75A3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263" y="981075"/>
            <a:ext cx="7772400" cy="30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1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426D5-8420-9966-4720-706690D1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7B38C4-06AE-2857-87C9-5CAB492F7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3CAF89F-933D-D62C-496D-AC1841C72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89" y="848553"/>
            <a:ext cx="4584700" cy="2755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B0782F-F061-A3B7-36A8-B8C5D84CC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111" y="848553"/>
            <a:ext cx="4584700" cy="27559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56D4CEB-FCED-59A1-EED3-69C6F0F58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189" y="3760856"/>
            <a:ext cx="4584700" cy="2755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05241B7-2E4F-1ADE-909E-9DFB2BAFE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111" y="3760856"/>
            <a:ext cx="458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9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587B4-4844-C273-7EC2-47AEA1D06B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6F13F-33B0-A33D-EE09-8E798CCD22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420414-52BE-5225-33C5-0500EE4CD8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1B5AB0C8-6CC1-EF92-8246-A4D0A6C730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BB2263F-A5AB-E828-23E5-CC877F15F51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CBF4E87-D00C-BAC8-FFD3-FE060D080DB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C9A8B9D-8FC5-0093-1B32-C2873B8458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D7C4DDE-4CD5-BBF2-E077-327094FEDC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BF676232-93EC-B398-9ED1-3F43EC66D05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DB03355-E21F-7FAC-121F-30C202D2C2AB}"/>
              </a:ext>
            </a:extLst>
          </p:cNvPr>
          <p:cNvSpPr txBox="1">
            <a:spLocks/>
          </p:cNvSpPr>
          <p:nvPr/>
        </p:nvSpPr>
        <p:spPr>
          <a:xfrm>
            <a:off x="5791200" y="4925689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B27F8E33-53CE-8337-65EE-274ECB770EB8}"/>
              </a:ext>
            </a:extLst>
          </p:cNvPr>
          <p:cNvSpPr txBox="1">
            <a:spLocks/>
          </p:cNvSpPr>
          <p:nvPr/>
        </p:nvSpPr>
        <p:spPr>
          <a:xfrm>
            <a:off x="5327178" y="4925689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989F251F-48F0-CFA9-6B43-DDE3BD3E9CE7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8" name="文本占位符 9">
            <a:extLst>
              <a:ext uri="{FF2B5EF4-FFF2-40B4-BE49-F238E27FC236}">
                <a16:creationId xmlns:a16="http://schemas.microsoft.com/office/drawing/2014/main" id="{698E88CD-ABA9-AAF5-0998-7960A7CE6504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5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535E8C8-37A2-80A1-6F76-29715FA2C5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其他优化技巧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EB260A-C12D-B12D-2C2F-718220D0C5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kumimoji="1" lang="en-US" altLang="zh-CN" dirty="0"/>
              <a:t>Specialize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Iteration;</a:t>
            </a:r>
            <a:r>
              <a:rPr kumimoji="1" lang="zh-CN" altLang="en-US" dirty="0"/>
              <a:t>（</a:t>
            </a:r>
            <a:r>
              <a:rPr kumimoji="1" lang="en-US" altLang="zh-CN" dirty="0"/>
              <a:t>+spec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457200" indent="-457200">
              <a:buAutoNum type="arabicPeriod"/>
            </a:pPr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loop;</a:t>
            </a:r>
            <a:r>
              <a:rPr kumimoji="1" lang="zh-CN" altLang="en-US" dirty="0"/>
              <a:t> </a:t>
            </a:r>
            <a:r>
              <a:rPr kumimoji="1" lang="en-US" altLang="zh-CN" dirty="0"/>
              <a:t>(+rev)</a:t>
            </a:r>
          </a:p>
          <a:p>
            <a:pPr marL="457200" indent="-457200">
              <a:buAutoNum type="arabicPeriod"/>
            </a:pPr>
            <a:r>
              <a:rPr kumimoji="1" lang="en-US" altLang="zh-CN" dirty="0"/>
              <a:t>evict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loop.</a:t>
            </a:r>
            <a:r>
              <a:rPr kumimoji="1" lang="zh-CN" altLang="en-US" dirty="0"/>
              <a:t> </a:t>
            </a:r>
            <a:r>
              <a:rPr kumimoji="1" lang="en-US" altLang="zh-CN" dirty="0"/>
              <a:t>(+evict)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3504CD-EC32-C5E9-99F0-B8D2F26C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63" y="2603429"/>
            <a:ext cx="7772400" cy="250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7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9E77FC-F695-B9FD-F8D7-EB5173D42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51F65-D5E2-9626-97C5-93920A162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C58A35C-A072-FE56-A4B4-3ECB6555A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22" y="946150"/>
            <a:ext cx="2755900" cy="5435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1C386D6-7C39-8B12-3BBC-E11B92615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73" y="946150"/>
            <a:ext cx="2755900" cy="54356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3FEB10B-9799-CC69-4800-099A19B98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516" y="869950"/>
            <a:ext cx="2768600" cy="55118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14FFD6C-0247-45F3-7FEA-58C1C18F99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971" y="946150"/>
            <a:ext cx="27559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62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0B913-25A5-A838-B89E-7A033E5A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79BC0C-9844-E42C-C0AB-D3C36C1A460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ADD0B-C9FF-50A0-6B57-3E49CC1C44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D01476-7A24-66EF-C5B6-C6658C00E8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595349F-2BDB-998C-1C9D-F3A5B490C44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A6924A5-35F5-98EB-E8A5-937F2B6A32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D902064-3F53-31A2-7F12-B4FE9F7AD5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789A56E-C15D-06E6-52EF-D2BB792945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27F6898-A06A-2C57-9484-AC81172F78A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13A8E2D-5F91-1D1D-A5C1-496482A7F0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3FA3843F-0C6F-23B3-733B-079CADFCEA17}"/>
              </a:ext>
            </a:extLst>
          </p:cNvPr>
          <p:cNvSpPr txBox="1">
            <a:spLocks/>
          </p:cNvSpPr>
          <p:nvPr/>
        </p:nvSpPr>
        <p:spPr>
          <a:xfrm>
            <a:off x="5791200" y="4940175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B91E3261-1C25-7CAE-515E-7A1447D7424B}"/>
              </a:ext>
            </a:extLst>
          </p:cNvPr>
          <p:cNvSpPr txBox="1">
            <a:spLocks/>
          </p:cNvSpPr>
          <p:nvPr/>
        </p:nvSpPr>
        <p:spPr>
          <a:xfrm>
            <a:off x="5327178" y="4940175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占位符 10">
            <a:extLst>
              <a:ext uri="{FF2B5EF4-FFF2-40B4-BE49-F238E27FC236}">
                <a16:creationId xmlns:a16="http://schemas.microsoft.com/office/drawing/2014/main" id="{512E3125-B3BD-22FD-D8F6-E68A4E00E903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7BCDCA78-5B7C-05F7-C886-7330EE41EECD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2209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F419AA-7DBE-3A5F-8849-55AF5547AB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25F22B-B67F-4740-8AAE-C2B2251C40D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3701957"/>
            <a:ext cx="11341099" cy="1067065"/>
          </a:xfrm>
        </p:spPr>
        <p:txBody>
          <a:bodyPr/>
          <a:lstStyle/>
          <a:p>
            <a:r>
              <a:rPr kumimoji="1" lang="zh-CN" altLang="en-US" dirty="0"/>
              <a:t>当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维度的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(N)</a:t>
            </a:r>
            <a:r>
              <a:rPr kumimoji="1" lang="zh-CN" altLang="en-US" dirty="0"/>
              <a:t>很大，而非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维度的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(M)</a:t>
            </a:r>
            <a:r>
              <a:rPr kumimoji="1" lang="zh-CN" altLang="en-US" dirty="0"/>
              <a:t> 很小，甚至远小于设备的 </a:t>
            </a:r>
            <a:r>
              <a:rPr kumimoji="1" lang="en-US" altLang="zh-CN" dirty="0"/>
              <a:t>SM</a:t>
            </a:r>
            <a:r>
              <a:rPr kumimoji="1" lang="zh-CN" altLang="en-US" dirty="0"/>
              <a:t> 数，这么这样的任务划分无法充分发挥硬件的性能，块之间还是使用串行的方式。那么是否可以使用二阶段的方式来计算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normalizer?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D1AC231-F5AB-E035-1FFE-722B79282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7966"/>
            <a:ext cx="7772400" cy="15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9F8C0B-2E49-F2EE-B5DA-4111365DD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AF7298-BEE8-4A57-20C2-3321AEE5DA88}"/>
              </a:ext>
            </a:extLst>
          </p:cNvPr>
          <p:cNvSpPr txBox="1"/>
          <p:nvPr/>
        </p:nvSpPr>
        <p:spPr>
          <a:xfrm>
            <a:off x="8316097" y="1108815"/>
            <a:ext cx="346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Kernel1: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计算每个块的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logsumexp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EBE32C-2FFD-E9C4-688D-F72EA1F3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2" y="3098384"/>
            <a:ext cx="2412184" cy="108797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60828F-EF9D-AB17-A941-4963FFC5B29B}"/>
              </a:ext>
            </a:extLst>
          </p:cNvPr>
          <p:cNvSpPr txBox="1"/>
          <p:nvPr/>
        </p:nvSpPr>
        <p:spPr>
          <a:xfrm>
            <a:off x="8316095" y="3098384"/>
            <a:ext cx="3467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Kernel2: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使用一个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合并多个块的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logsumexp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得到整行的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logsumexp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，与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Kernel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类似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532338-252B-A6D8-6293-B6F28CD83BE5}"/>
              </a:ext>
            </a:extLst>
          </p:cNvPr>
          <p:cNvSpPr txBox="1"/>
          <p:nvPr/>
        </p:nvSpPr>
        <p:spPr>
          <a:xfrm>
            <a:off x="8316095" y="4918369"/>
            <a:ext cx="3467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Kernel3: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pointwise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方式计算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85B7CA-BACB-B16A-C8BE-01D3C23AF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95" y="1788452"/>
            <a:ext cx="3113903" cy="9660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4FDF2F-7A01-0E6D-98E3-BDE8420F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990583"/>
            <a:ext cx="7772400" cy="12200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190775F-E252-559A-6337-849C922EC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3" y="4631491"/>
            <a:ext cx="7772400" cy="12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88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51A56DC-D8E3-E612-EEE8-E316A2B78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C48158-006A-0518-9802-E5683CF34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74" y="981075"/>
            <a:ext cx="8296651" cy="23925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E70FC5-1B7A-2AD9-E525-47BE546BC24B}"/>
              </a:ext>
            </a:extLst>
          </p:cNvPr>
          <p:cNvSpPr txBox="1"/>
          <p:nvPr/>
        </p:nvSpPr>
        <p:spPr>
          <a:xfrm>
            <a:off x="442913" y="5264322"/>
            <a:ext cx="11341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logz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作为偏移量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则不需要再 除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因为这种情况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的值是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1.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5FA1F9-080F-B4B5-A357-11C3299F131B}"/>
              </a:ext>
            </a:extLst>
          </p:cNvPr>
          <p:cNvSpPr txBox="1"/>
          <p:nvPr/>
        </p:nvSpPr>
        <p:spPr>
          <a:xfrm>
            <a:off x="2815936" y="5716418"/>
            <a:ext cx="65601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sum(</a:t>
            </a:r>
            <a:r>
              <a:rPr lang="en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tl.exp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inp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logz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altLang="zh-CN" dirty="0">
                <a:solidFill>
                  <a:srgbClr val="424242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424242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Menlo" panose="020B0609030804020204" pitchFamily="49" charset="0"/>
              </a:rPr>
              <a:t>==</a:t>
            </a:r>
            <a:r>
              <a:rPr lang="zh-CN" altLang="en-US" dirty="0">
                <a:solidFill>
                  <a:srgbClr val="424242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424242"/>
                </a:solidFill>
                <a:latin typeface="Menlo" panose="020B0609030804020204" pitchFamily="49" charset="0"/>
              </a:rPr>
              <a:t>1</a:t>
            </a:r>
          </a:p>
          <a:p>
            <a:pPr algn="ctr"/>
            <a:r>
              <a:rPr lang="en-US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logz</a:t>
            </a:r>
            <a:r>
              <a:rPr lang="zh-CN" altLang="en-US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logsumexp</a:t>
            </a:r>
            <a:r>
              <a:rPr lang="en-US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inp</a:t>
            </a:r>
            <a:r>
              <a:rPr lang="en-US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)</a:t>
            </a:r>
            <a:endParaRPr lang="en" altLang="zh-CN" b="0" dirty="0">
              <a:solidFill>
                <a:srgbClr val="424242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3A61324-6EE7-7FAA-96A1-8B770A9D9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783" y="3662564"/>
            <a:ext cx="8296651" cy="8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0819F19-C0DB-E976-7A4D-8D6B3025A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split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5C0ED8-24E8-AFFF-6508-BEC20B16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81075"/>
            <a:ext cx="7772400" cy="44242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837711C-EB27-045E-A3D7-A69421F1CFD7}"/>
              </a:ext>
            </a:extLst>
          </p:cNvPr>
          <p:cNvSpPr txBox="1"/>
          <p:nvPr/>
        </p:nvSpPr>
        <p:spPr>
          <a:xfrm>
            <a:off x="425450" y="5751871"/>
            <a:ext cx="1134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为了演示这种情况下的性能，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pre_size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都使用比较小的值，小于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数，而且 </a:t>
            </a:r>
            <a:r>
              <a:rPr kumimoji="1"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reduction_size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取比较大的值，从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16k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到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8192k.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都使用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4096.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只是为了演示，并不一定是最优的取值。</a:t>
            </a:r>
          </a:p>
        </p:txBody>
      </p:sp>
    </p:spTree>
    <p:extLst>
      <p:ext uri="{BB962C8B-B14F-4D97-AF65-F5344CB8AC3E}">
        <p14:creationId xmlns:p14="http://schemas.microsoft.com/office/powerpoint/2010/main" val="382988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42E325-D29C-BA79-334B-5AC4D57E6D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88ED67-E1F4-5938-C224-09D4E2B60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3" y="878509"/>
            <a:ext cx="4584700" cy="27686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0CF249-43A7-D46E-C324-9120B7BA0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824" y="898249"/>
            <a:ext cx="4584700" cy="27686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BB3AFB5-137E-A266-34BB-6D2304BBF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33" y="3710057"/>
            <a:ext cx="4584700" cy="2768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797A86C-50D3-F26B-211A-BC12B8588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7824" y="3733249"/>
            <a:ext cx="4584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89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7A3F-AD25-3A47-FBD0-1DD3D25C6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E97D6-DCAB-214A-D738-4BD3410D18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49338-EC22-8857-A1C6-110E24AED0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A0BFD4-64F6-F605-5134-36AD91DF04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F11A378E-4065-F5C5-E9F5-290071C6F5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AD477353-EC3C-B2A8-1CC7-AFBF55D931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DBB3FF70-F5FD-4055-7FAC-2079AB33B8A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23381F9-83EE-1DEB-2B17-B50DA40CCF2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195CE2D-2A91-35E2-6C14-896BBFE4E5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A60F0D0-3B18-D3E5-2A43-CD49BA84CF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92C7AD16-489A-FA7A-2913-67F3D14356B4}"/>
              </a:ext>
            </a:extLst>
          </p:cNvPr>
          <p:cNvSpPr txBox="1">
            <a:spLocks/>
          </p:cNvSpPr>
          <p:nvPr/>
        </p:nvSpPr>
        <p:spPr>
          <a:xfrm>
            <a:off x="5791200" y="4912376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B3EC62D6-F03E-8263-5673-AF35CA684B6C}"/>
              </a:ext>
            </a:extLst>
          </p:cNvPr>
          <p:cNvSpPr txBox="1">
            <a:spLocks/>
          </p:cNvSpPr>
          <p:nvPr/>
        </p:nvSpPr>
        <p:spPr>
          <a:xfrm>
            <a:off x="5327178" y="4912376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4C5324F-E776-41EF-4F16-9C3FE6EB6471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E62B70F1-2F5C-F2DD-C3F5-3A3DC640BFF5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532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AF19C3-6D3C-8212-AD35-8429C52BB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85FEEB-1AFA-3299-1AA8-375F23C589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11341100" cy="5406845"/>
          </a:xfrm>
        </p:spPr>
        <p:txBody>
          <a:bodyPr/>
          <a:lstStyle/>
          <a:p>
            <a:r>
              <a:rPr kumimoji="1" lang="zh-CN" altLang="en-US" dirty="0"/>
              <a:t>前面讲述的都是 </a:t>
            </a:r>
            <a:r>
              <a:rPr kumimoji="1" lang="en-US" altLang="zh-CN" dirty="0"/>
              <a:t>2d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C-contiguous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沿着内层维度 </a:t>
            </a:r>
            <a:r>
              <a:rPr kumimoji="1" lang="en-US" altLang="zh-CN" dirty="0"/>
              <a:t>reduce,</a:t>
            </a:r>
            <a:r>
              <a:rPr kumimoji="1" lang="zh-CN" altLang="en-US" dirty="0"/>
              <a:t> 但如果不是沿着最内层维度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zh-CN" altLang="en-US" dirty="0"/>
              <a:t>假设输入是一个 </a:t>
            </a:r>
            <a:r>
              <a:rPr lang="en-US" altLang="zh-CN" dirty="0"/>
              <a:t>C-</a:t>
            </a:r>
            <a:r>
              <a:rPr lang="en" altLang="zh-CN" dirty="0"/>
              <a:t>contiguous </a:t>
            </a:r>
            <a:r>
              <a:rPr lang="zh-CN" altLang="en-US" dirty="0"/>
              <a:t>的 </a:t>
            </a:r>
            <a:r>
              <a:rPr lang="en" altLang="zh-CN" dirty="0"/>
              <a:t>tensor. </a:t>
            </a:r>
            <a:r>
              <a:rPr lang="zh-CN" altLang="en-US" dirty="0"/>
              <a:t>形状为 </a:t>
            </a:r>
            <a:r>
              <a:rPr lang="en-US" altLang="zh-CN" dirty="0"/>
              <a:t>(</a:t>
            </a:r>
            <a:r>
              <a:rPr lang="en" altLang="zh-CN" dirty="0" err="1"/>
              <a:t>pre_size</a:t>
            </a:r>
            <a:r>
              <a:rPr lang="en" altLang="zh-CN" dirty="0"/>
              <a:t>, </a:t>
            </a:r>
            <a:r>
              <a:rPr lang="en" altLang="zh-CN" dirty="0" err="1"/>
              <a:t>reduction_size</a:t>
            </a:r>
            <a:r>
              <a:rPr lang="en" altLang="zh-CN" dirty="0"/>
              <a:t>, </a:t>
            </a:r>
            <a:r>
              <a:rPr lang="en" altLang="zh-CN" dirty="0" err="1"/>
              <a:t>post_size</a:t>
            </a:r>
            <a:r>
              <a:rPr lang="en" altLang="zh-CN" dirty="0"/>
              <a:t>). </a:t>
            </a:r>
            <a:r>
              <a:rPr kumimoji="1" lang="zh-CN" altLang="en-US" dirty="0"/>
              <a:t>因为 </a:t>
            </a:r>
            <a:r>
              <a:rPr kumimoji="1" lang="en-US" altLang="zh-CN" dirty="0"/>
              <a:t>C-contiguous</a:t>
            </a:r>
            <a:r>
              <a:rPr kumimoji="1" lang="zh-CN" altLang="en-US" dirty="0"/>
              <a:t>， 可以将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维度前后的非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维度都合并成一个维度，所以具有一定的一般性。</a:t>
            </a:r>
          </a:p>
          <a:p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pre_size</a:t>
            </a:r>
            <a:r>
              <a:rPr lang="en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的情况称为 </a:t>
            </a:r>
            <a:r>
              <a:rPr lang="en" altLang="zh-CN" b="1" dirty="0"/>
              <a:t>outer reduction</a:t>
            </a:r>
            <a:r>
              <a:rPr lang="en" altLang="zh-CN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pre_size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post_size</a:t>
            </a:r>
            <a:r>
              <a:rPr lang="en" altLang="zh-CN" dirty="0"/>
              <a:t> </a:t>
            </a:r>
            <a:r>
              <a:rPr lang="zh-CN" altLang="en-US" dirty="0"/>
              <a:t>都大于 </a:t>
            </a:r>
            <a:r>
              <a:rPr lang="en-US" altLang="zh-CN" dirty="0"/>
              <a:t>1 </a:t>
            </a:r>
            <a:r>
              <a:rPr lang="zh-CN" altLang="en-US" dirty="0"/>
              <a:t>的情况，称为 </a:t>
            </a:r>
            <a:r>
              <a:rPr lang="en" altLang="zh-CN" b="1" dirty="0"/>
              <a:t>middle reduction</a:t>
            </a:r>
            <a:r>
              <a:rPr lang="en" altLang="zh-CN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post_size</a:t>
            </a:r>
            <a:r>
              <a:rPr lang="en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的情况称为 </a:t>
            </a:r>
            <a:r>
              <a:rPr lang="en" altLang="zh-CN" dirty="0"/>
              <a:t>inner reduction.</a:t>
            </a: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但当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是稠密且无重叠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torch.ops.aten.is_non_overlapping_and_dense</a:t>
            </a:r>
            <a:r>
              <a:rPr kumimoji="1" lang="en-US" altLang="zh-CN" dirty="0"/>
              <a:t>)</a:t>
            </a:r>
            <a:r>
              <a:rPr kumimoji="1" lang="zh-CN" altLang="en-US" dirty="0"/>
              <a:t> 的时候，情况更为复杂，可以引入数据重排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permute_copy</a:t>
            </a:r>
            <a:r>
              <a:rPr kumimoji="1" lang="en-US" altLang="zh-CN" dirty="0"/>
              <a:t>)</a:t>
            </a:r>
            <a:r>
              <a:rPr kumimoji="1" lang="zh-CN" altLang="en-US" dirty="0"/>
              <a:t> 然后使用内层 </a:t>
            </a:r>
            <a:r>
              <a:rPr kumimoji="1" lang="en-US" altLang="zh-CN" dirty="0"/>
              <a:t>reduce.</a:t>
            </a:r>
          </a:p>
        </p:txBody>
      </p:sp>
    </p:spTree>
    <p:extLst>
      <p:ext uri="{BB962C8B-B14F-4D97-AF65-F5344CB8AC3E}">
        <p14:creationId xmlns:p14="http://schemas.microsoft.com/office/powerpoint/2010/main" val="26354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85F23-B4A6-2046-E690-208C444B4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softmax</a:t>
            </a:r>
            <a:r>
              <a:rPr lang="zh-CN" altLang="en-US" dirty="0"/>
              <a:t> 算子定义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D238D9-A4EB-148C-36E3-394E37743F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3" y="1125968"/>
            <a:ext cx="11112653" cy="45899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对于向量输入 </a:t>
            </a:r>
            <a:r>
              <a:rPr lang="en-US" altLang="zh-CN" sz="2000" dirty="0"/>
              <a:t>x</a:t>
            </a:r>
            <a:r>
              <a:rPr lang="zh-CN" altLang="en-US" sz="2000" dirty="0"/>
              <a:t>，数值稳定的 </a:t>
            </a:r>
            <a:r>
              <a:rPr lang="en-US" altLang="zh-CN" sz="2000" dirty="0"/>
              <a:t>softmax</a:t>
            </a:r>
            <a:r>
              <a:rPr lang="zh-CN" altLang="en-US" sz="2000" dirty="0"/>
              <a:t> 定义如下：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35EA3D-75AA-CA65-2AED-1BF7F27D079E}"/>
              </a:ext>
            </a:extLst>
          </p:cNvPr>
          <p:cNvSpPr txBox="1"/>
          <p:nvPr/>
        </p:nvSpPr>
        <p:spPr>
          <a:xfrm>
            <a:off x="442913" y="1816608"/>
            <a:ext cx="10712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exp(x)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sum(e)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Reduction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Broadcasting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Pointwise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EE3618-A5E8-7936-FEC9-9B924776686E}"/>
              </a:ext>
            </a:extLst>
          </p:cNvPr>
          <p:cNvSpPr txBox="1"/>
          <p:nvPr/>
        </p:nvSpPr>
        <p:spPr>
          <a:xfrm>
            <a:off x="442913" y="3901440"/>
            <a:ext cx="11341100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包含两次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，以及若干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Pointwise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和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Broadcasting.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这个模式在许多其他算子中也会用到，比如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batch_norm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weight_norm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group_norm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layer_norm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...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variance,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stddev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FAAE45-FA66-4DA1-E9DF-4A7D2F5DCC74}"/>
              </a:ext>
            </a:extLst>
          </p:cNvPr>
          <p:cNvSpPr txBox="1"/>
          <p:nvPr/>
        </p:nvSpPr>
        <p:spPr>
          <a:xfrm>
            <a:off x="442913" y="5999018"/>
            <a:ext cx="11341100" cy="38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本次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分享材料中的代码 </a:t>
            </a:r>
            <a:r>
              <a:rPr kumimoji="1"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https://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github.com</a:t>
            </a:r>
            <a:r>
              <a:rPr kumimoji="1"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iclementine</a:t>
            </a:r>
            <a:r>
              <a:rPr kumimoji="1"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/</a:t>
            </a:r>
            <a:r>
              <a:rPr kumimoji="1" lang="en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optimize_softmax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53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21D575-81B9-F3CC-F22F-61EF6E435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(outer)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B84D94-168D-A32D-F67E-FA63118ED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981075"/>
            <a:ext cx="7772400" cy="51671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87363A-3118-2CC9-BE13-EE2829BEA2D7}"/>
              </a:ext>
            </a:extLst>
          </p:cNvPr>
          <p:cNvSpPr txBox="1"/>
          <p:nvPr/>
        </p:nvSpPr>
        <p:spPr>
          <a:xfrm>
            <a:off x="8388095" y="4291911"/>
            <a:ext cx="316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(TILE_N,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AB75F3B-2B8B-173C-5CED-09125C58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9585" y="981075"/>
            <a:ext cx="1946941" cy="32844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8546D79-9E05-453D-7C4F-9C69C0298949}"/>
              </a:ext>
            </a:extLst>
          </p:cNvPr>
          <p:cNvSpPr txBox="1"/>
          <p:nvPr/>
        </p:nvSpPr>
        <p:spPr>
          <a:xfrm>
            <a:off x="8353170" y="5046059"/>
            <a:ext cx="3395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分块方式类似内层的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，但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TILE_K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可调节，但即便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TILE_K=1,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性能特征。也和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inner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很不一样</a:t>
            </a:r>
          </a:p>
        </p:txBody>
      </p:sp>
    </p:spTree>
    <p:extLst>
      <p:ext uri="{BB962C8B-B14F-4D97-AF65-F5344CB8AC3E}">
        <p14:creationId xmlns:p14="http://schemas.microsoft.com/office/powerpoint/2010/main" val="1692356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A32D22A-6091-BD3A-28AE-628E315A7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8D5AFE-189C-4625-7A72-2A6445ABE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1" y="915897"/>
            <a:ext cx="4597400" cy="276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94266D-96E7-77CF-CB90-97D8BF6E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569" y="915897"/>
            <a:ext cx="4597400" cy="276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B68F29-0915-CEFF-B010-14F467E2B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031" y="3823507"/>
            <a:ext cx="4584700" cy="276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F6B6DA-1033-F58F-DECC-F6A7A7671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3569" y="3823507"/>
            <a:ext cx="45847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90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85734C-AFD7-DA64-EFCD-A62179F48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(outer)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8210E9-FFA7-8D98-06AF-06771726B6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7432725" cy="5406845"/>
          </a:xfrm>
        </p:spPr>
        <p:txBody>
          <a:bodyPr/>
          <a:lstStyle/>
          <a:p>
            <a:r>
              <a:rPr kumimoji="1" lang="zh-CN" altLang="en-US" dirty="0"/>
              <a:t>同样为了更好地支持更大的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size,</a:t>
            </a:r>
            <a:r>
              <a:rPr kumimoji="1" lang="zh-CN" altLang="en-US" dirty="0"/>
              <a:t> 也为了更好地探讨不同大小，不同形状的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和任务划分对 </a:t>
            </a:r>
            <a:r>
              <a:rPr kumimoji="1" lang="en-US" altLang="zh-CN" dirty="0"/>
              <a:t>kernel</a:t>
            </a:r>
            <a:r>
              <a:rPr kumimoji="1" lang="zh-CN" altLang="en-US" dirty="0"/>
              <a:t> 性能的影响，使用一种限制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不超过某个值，但是可以调节长宽的方式进行调节。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code</a:t>
            </a:r>
            <a:r>
              <a:rPr kumimoji="1" lang="zh-CN" altLang="en-US" dirty="0"/>
              <a:t> 仍然类似 </a:t>
            </a:r>
            <a:r>
              <a:rPr kumimoji="1" lang="en-US" altLang="zh-CN" dirty="0"/>
              <a:t>inner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r>
              <a:rPr kumimoji="1" lang="zh-CN" altLang="en-US" dirty="0"/>
              <a:t> 的 </a:t>
            </a:r>
            <a:r>
              <a:rPr kumimoji="1" lang="en-US" altLang="zh-CN" dirty="0"/>
              <a:t>online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softmax,</a:t>
            </a:r>
            <a:r>
              <a:rPr kumimoji="1" lang="zh-CN" altLang="en-US" dirty="0"/>
              <a:t> 但是多了一个可调的 </a:t>
            </a:r>
            <a:r>
              <a:rPr kumimoji="1" lang="en-US" altLang="zh-CN" dirty="0"/>
              <a:t>TILE_SIZE(TILE_K).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C4E98-D93E-7DAA-0287-BD0A1129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484" y="1127433"/>
            <a:ext cx="2008011" cy="37100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36C861-DA40-176D-6AC5-FA2EAAD671A5}"/>
              </a:ext>
            </a:extLst>
          </p:cNvPr>
          <p:cNvSpPr txBox="1"/>
          <p:nvPr/>
        </p:nvSpPr>
        <p:spPr>
          <a:xfrm>
            <a:off x="8579166" y="5353705"/>
            <a:ext cx="316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(TILE_N,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0508B7-021E-B4FE-C90A-B1359B485DBE}"/>
              </a:ext>
            </a:extLst>
          </p:cNvPr>
          <p:cNvSpPr txBox="1"/>
          <p:nvPr/>
        </p:nvSpPr>
        <p:spPr>
          <a:xfrm>
            <a:off x="1315513" y="2523944"/>
            <a:ext cx="65601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TILE_N = </a:t>
            </a:r>
            <a:r>
              <a:rPr lang="en" altLang="zh-CN" b="0" dirty="0">
                <a:solidFill>
                  <a:srgbClr val="A25D0E"/>
                </a:solidFill>
                <a:effectLst/>
                <a:latin typeface="Menlo" panose="020B0609030804020204" pitchFamily="49" charset="0"/>
              </a:rPr>
              <a:t>min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" altLang="zh-CN" dirty="0">
                <a:solidFill>
                  <a:srgbClr val="424242"/>
                </a:solidFill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triton.cdiv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1B8486"/>
                </a:solidFill>
                <a:effectLst/>
                <a:latin typeface="Menlo" panose="020B0609030804020204" pitchFamily="49" charset="0"/>
              </a:rPr>
              <a:t>8192</a:t>
            </a:r>
            <a:r>
              <a:rPr lang="en" altLang="zh-CN" b="0" dirty="0">
                <a:solidFill>
                  <a:srgbClr val="424242"/>
                </a:solidFill>
                <a:effectLst/>
                <a:latin typeface="Menlo" panose="020B0609030804020204" pitchFamily="49" charset="0"/>
              </a:rPr>
              <a:t>, TILE_K), 	previous_powe_of2(N))</a:t>
            </a:r>
          </a:p>
        </p:txBody>
      </p:sp>
    </p:spTree>
    <p:extLst>
      <p:ext uri="{BB962C8B-B14F-4D97-AF65-F5344CB8AC3E}">
        <p14:creationId xmlns:p14="http://schemas.microsoft.com/office/powerpoint/2010/main" val="3535963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6BEA473-410F-CFC8-802E-66D21A237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TILE_K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DFD13A-5C69-5255-B176-E5B2390A6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25" y="876300"/>
            <a:ext cx="4597400" cy="2768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6BA304-DF16-D411-4B49-252AB4A2D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010" y="876300"/>
            <a:ext cx="4597400" cy="2768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17A161-9ADD-2F21-70AE-A5771CDED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25" y="3829050"/>
            <a:ext cx="4597400" cy="2768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D3434E-98F3-0924-0843-E4AF83634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010" y="3829050"/>
            <a:ext cx="4597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02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D93A194-7A96-7C8F-08B7-5475E4D6B2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TILE_K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080EF4D-92FF-A7A0-E7BE-BED9C3466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16467"/>
              </p:ext>
            </p:extLst>
          </p:nvPr>
        </p:nvGraphicFramePr>
        <p:xfrm>
          <a:off x="5756836" y="4013200"/>
          <a:ext cx="5761657" cy="2300605"/>
        </p:xfrm>
        <a:graphic>
          <a:graphicData uri="http://schemas.openxmlformats.org/drawingml/2006/table">
            <a:tbl>
              <a:tblPr firstRow="1" firstCol="1"/>
              <a:tblGrid>
                <a:gridCol w="1079455">
                  <a:extLst>
                    <a:ext uri="{9D8B030D-6E8A-4147-A177-3AD203B41FA5}">
                      <a16:colId xmlns:a16="http://schemas.microsoft.com/office/drawing/2014/main" val="2207827466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4024088520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537400738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851584340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3349419860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561196800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4070964025"/>
                    </a:ext>
                  </a:extLst>
                </a:gridCol>
                <a:gridCol w="668886">
                  <a:extLst>
                    <a:ext uri="{9D8B030D-6E8A-4147-A177-3AD203B41FA5}">
                      <a16:colId xmlns:a16="http://schemas.microsoft.com/office/drawing/2014/main" val="4089209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tile_k</a:t>
                      </a:r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\grid\</a:t>
                      </a:r>
                      <a:r>
                        <a:rPr lang="e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post_size</a:t>
                      </a:r>
                      <a:endParaRPr lang="en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5783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8192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21467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30141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302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7430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273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12354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61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0871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4955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93997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941278"/>
                  </a:ext>
                </a:extLst>
              </a:tr>
            </a:tbl>
          </a:graphicData>
        </a:graphic>
      </p:graphicFrame>
      <p:pic>
        <p:nvPicPr>
          <p:cNvPr id="15" name="图片 14">
            <a:extLst>
              <a:ext uri="{FF2B5EF4-FFF2-40B4-BE49-F238E27FC236}">
                <a16:creationId xmlns:a16="http://schemas.microsoft.com/office/drawing/2014/main" id="{368AB026-95B9-ED26-F045-97933383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836" y="981075"/>
            <a:ext cx="5761654" cy="28874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FD06FF3-BE38-4A63-F24B-2165E5B5CD83}"/>
              </a:ext>
            </a:extLst>
          </p:cNvPr>
          <p:cNvSpPr txBox="1"/>
          <p:nvPr/>
        </p:nvSpPr>
        <p:spPr>
          <a:xfrm>
            <a:off x="442913" y="2042958"/>
            <a:ext cx="50582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规律是：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TILE_K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不能太小，太小的情况下，全局访存的局部性不好。</a:t>
            </a:r>
            <a:endParaRPr kumimoji="1"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TILE_K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不能太大，太大则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就会太小了，无法充分利用硬件资源。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是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(cdiv(K,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1,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，所以 </a:t>
            </a:r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</a:t>
            </a:r>
            <a:r>
              <a: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不宜太大。</a:t>
            </a:r>
            <a:endParaRPr kumimoji="1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573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C498CA1-023E-89AA-E84F-75C41C45B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DE6BC2-ABAD-D320-F1BB-60C2F093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614" y="1099376"/>
            <a:ext cx="3317938" cy="3280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552CDF8-0775-1E6E-E084-97FA70AD3A76}"/>
              </a:ext>
            </a:extLst>
          </p:cNvPr>
          <p:cNvSpPr txBox="1"/>
          <p:nvPr/>
        </p:nvSpPr>
        <p:spPr>
          <a:xfrm>
            <a:off x="8607632" y="1305341"/>
            <a:ext cx="28772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注意分块方式和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块之间的顺序，以提高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L2-hit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rate.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比如说在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的时候，不要让一个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去使用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维度上的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而把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维度上的切片分到不同的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上去。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原因： 不同的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是按照顺序被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出去的，不同的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CTA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之间可以覆用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L2cache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，即便它们被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schedule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到不同的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SM.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EEAA1F-F979-711C-BD4F-E99C5653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" y="962921"/>
            <a:ext cx="2351496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AA8D02-7838-EAA2-FC08-2A838B1A186A}"/>
              </a:ext>
            </a:extLst>
          </p:cNvPr>
          <p:cNvSpPr txBox="1"/>
          <p:nvPr/>
        </p:nvSpPr>
        <p:spPr>
          <a:xfrm>
            <a:off x="1011022" y="4439882"/>
            <a:ext cx="1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BDBA57-24A8-6EA8-3284-8A8126101C88}"/>
              </a:ext>
            </a:extLst>
          </p:cNvPr>
          <p:cNvSpPr txBox="1"/>
          <p:nvPr/>
        </p:nvSpPr>
        <p:spPr>
          <a:xfrm>
            <a:off x="5588861" y="4341743"/>
            <a:ext cx="8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Better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F297CA-5CCA-D859-979B-B9A1B27CD450}"/>
              </a:ext>
            </a:extLst>
          </p:cNvPr>
          <p:cNvSpPr txBox="1"/>
          <p:nvPr/>
        </p:nvSpPr>
        <p:spPr>
          <a:xfrm>
            <a:off x="4341375" y="4964278"/>
            <a:ext cx="331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(TILE_N,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EDC428-4542-4593-9A19-BB90BE83A8AA}"/>
              </a:ext>
            </a:extLst>
          </p:cNvPr>
          <p:cNvSpPr txBox="1"/>
          <p:nvPr/>
        </p:nvSpPr>
        <p:spPr>
          <a:xfrm>
            <a:off x="707154" y="4964278"/>
            <a:ext cx="331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TILE_N)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TILE_M),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19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D002-4C5F-9A4C-EDBA-FD37F4C0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B62BBC-4A70-0C76-02E5-3DD50A885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middle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softmax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FAFAB-C047-4CAF-C3A9-79C47A979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27" y="1117530"/>
            <a:ext cx="3317938" cy="32807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5C0F01-8A7A-E3E6-2BBB-FA303AC92C4C}"/>
              </a:ext>
            </a:extLst>
          </p:cNvPr>
          <p:cNvSpPr txBox="1"/>
          <p:nvPr/>
        </p:nvSpPr>
        <p:spPr>
          <a:xfrm>
            <a:off x="425450" y="5904805"/>
            <a:ext cx="1134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使用第二个方案，基本可以复用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的优化手段，只是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多一个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D19484-440D-EBAD-88CD-F93EA8F0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3" y="981075"/>
            <a:ext cx="2351496" cy="3429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DD78A9-D81B-1F93-2945-18E8F9A5DC27}"/>
              </a:ext>
            </a:extLst>
          </p:cNvPr>
          <p:cNvSpPr txBox="1"/>
          <p:nvPr/>
        </p:nvSpPr>
        <p:spPr>
          <a:xfrm>
            <a:off x="3179035" y="4458036"/>
            <a:ext cx="14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Bad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91D3C-B111-DFC2-E813-D1C6D5251ED2}"/>
              </a:ext>
            </a:extLst>
          </p:cNvPr>
          <p:cNvSpPr txBox="1"/>
          <p:nvPr/>
        </p:nvSpPr>
        <p:spPr>
          <a:xfrm>
            <a:off x="7756874" y="4359897"/>
            <a:ext cx="82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Better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7282FF8-DBA0-0239-3E9B-92E4E0731A11}"/>
              </a:ext>
            </a:extLst>
          </p:cNvPr>
          <p:cNvSpPr txBox="1"/>
          <p:nvPr/>
        </p:nvSpPr>
        <p:spPr>
          <a:xfrm>
            <a:off x="6509388" y="4982432"/>
            <a:ext cx="331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(TILE_N,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TILE_K),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F6DD7E-8542-CCBC-499A-9548C00339C5}"/>
              </a:ext>
            </a:extLst>
          </p:cNvPr>
          <p:cNvSpPr txBox="1"/>
          <p:nvPr/>
        </p:nvSpPr>
        <p:spPr>
          <a:xfrm>
            <a:off x="2875167" y="4982432"/>
            <a:ext cx="33179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(TILE_M,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TILE_N)</a:t>
            </a:r>
          </a:p>
          <a:p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grid: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(cdiv(M,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TILE_M),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</a:t>
            </a:r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1)</a:t>
            </a:r>
            <a:endParaRPr kumimoji="1"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98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CB22-4180-FE51-B055-538E1E4D0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F4C227-B605-8B41-1858-8642DDC24E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195A76-0840-5B05-AA92-333A313A25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02F8A6-FE96-059B-15F9-209280A3B7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5FF19F5-007C-B824-55A4-D8D960DA38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3394A65-DCD2-C812-8EEF-A710B623EB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3EC9104C-64A5-4CF7-58CC-8110AA61E1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6FE3A83D-23AF-363A-6445-94CD0BF4683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24EB2D4-BFDD-40F4-7E65-87D4131035D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9A50649-9E50-4303-405C-49AFB35B2D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8E57E325-A1A9-59A0-2A61-6DBA37FFB2F1}"/>
              </a:ext>
            </a:extLst>
          </p:cNvPr>
          <p:cNvSpPr txBox="1">
            <a:spLocks/>
          </p:cNvSpPr>
          <p:nvPr/>
        </p:nvSpPr>
        <p:spPr>
          <a:xfrm>
            <a:off x="5791200" y="4912376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2FBC88A2-375A-D91B-0349-5C6089EE387A}"/>
              </a:ext>
            </a:extLst>
          </p:cNvPr>
          <p:cNvSpPr txBox="1">
            <a:spLocks/>
          </p:cNvSpPr>
          <p:nvPr/>
        </p:nvSpPr>
        <p:spPr>
          <a:xfrm>
            <a:off x="5327178" y="4912376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0C03BECC-B6F7-31CF-D035-652856677099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3" name="文本占位符 9">
            <a:extLst>
              <a:ext uri="{FF2B5EF4-FFF2-40B4-BE49-F238E27FC236}">
                <a16:creationId xmlns:a16="http://schemas.microsoft.com/office/drawing/2014/main" id="{724F5A19-FAF6-3EDF-95EF-EEFD4CA3A75A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25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949CB0F-A718-E826-94C7-4846629C2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AFBE28-D758-D14D-86FA-691BFC36A7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torch</a:t>
            </a:r>
            <a:r>
              <a:rPr kumimoji="1" lang="zh-CN" altLang="en-US" sz="1800" dirty="0"/>
              <a:t> 的 </a:t>
            </a:r>
            <a:r>
              <a:rPr kumimoji="1" lang="en-US" altLang="zh-CN" sz="1800" dirty="0"/>
              <a:t>softmax</a:t>
            </a:r>
            <a:r>
              <a:rPr kumimoji="1" lang="zh-CN" altLang="en-US" sz="1800" dirty="0"/>
              <a:t> 当然也并非最优的 </a:t>
            </a:r>
            <a:r>
              <a:rPr kumimoji="1" lang="en-US" altLang="zh-CN" sz="1800" dirty="0"/>
              <a:t>softmax,</a:t>
            </a:r>
            <a:r>
              <a:rPr kumimoji="1" lang="zh-CN" altLang="en-US" sz="1800" dirty="0"/>
              <a:t> 并没有使用 </a:t>
            </a:r>
            <a:r>
              <a:rPr kumimoji="1" lang="en-US" altLang="zh-CN" sz="1800" dirty="0"/>
              <a:t>online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softmax</a:t>
            </a:r>
            <a:r>
              <a:rPr kumimoji="1" lang="zh-CN" altLang="en-US" sz="1800" dirty="0"/>
              <a:t> 算法，而且对非内层维度的 </a:t>
            </a:r>
            <a:r>
              <a:rPr kumimoji="1" lang="en-US" altLang="zh-CN" sz="1800" dirty="0"/>
              <a:t>softmax</a:t>
            </a:r>
            <a:r>
              <a:rPr kumimoji="1" lang="zh-CN" altLang="en-US" sz="1800" dirty="0"/>
              <a:t> 性能比较差。</a:t>
            </a:r>
            <a:endParaRPr kumimoji="1"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使用 </a:t>
            </a:r>
            <a:r>
              <a:rPr kumimoji="1" lang="en-US" altLang="zh-CN" sz="1800" dirty="0"/>
              <a:t>triton</a:t>
            </a:r>
            <a:r>
              <a:rPr kumimoji="1" lang="zh-CN" altLang="en-US" sz="1800" dirty="0"/>
              <a:t> 开发 </a:t>
            </a:r>
            <a:r>
              <a:rPr kumimoji="1" lang="en-US" altLang="zh-CN" sz="1800" dirty="0"/>
              <a:t>reduce</a:t>
            </a:r>
            <a:r>
              <a:rPr kumimoji="1" lang="zh-CN" altLang="en-US" sz="1800" dirty="0"/>
              <a:t> 类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的时候，可以考虑常规的优化手段：</a:t>
            </a:r>
            <a:endParaRPr kumimoji="1" lang="en-US" altLang="zh-CN" sz="1800" dirty="0"/>
          </a:p>
          <a:p>
            <a:pPr marL="1028700" lvl="1" indent="-342900"/>
            <a:r>
              <a:rPr kumimoji="1" lang="zh-CN" altLang="en-US" sz="1600" dirty="0"/>
              <a:t>当 </a:t>
            </a:r>
            <a:r>
              <a:rPr kumimoji="1" lang="en-US" altLang="zh-CN" sz="1600" dirty="0" err="1"/>
              <a:t>reduce_size</a:t>
            </a:r>
            <a:r>
              <a:rPr kumimoji="1" lang="zh-CN" altLang="en-US" sz="1600" dirty="0"/>
              <a:t> 不算很大的时候，</a:t>
            </a:r>
            <a:r>
              <a:rPr kumimoji="1" lang="en-US" altLang="zh-CN" sz="1600" dirty="0"/>
              <a:t>naive</a:t>
            </a:r>
            <a:r>
              <a:rPr kumimoji="1" lang="zh-CN" altLang="en-US" sz="1600" dirty="0"/>
              <a:t> 的方法性能就很好，甚至还可以考虑多行（</a:t>
            </a:r>
            <a:r>
              <a:rPr kumimoji="1" lang="en-US" altLang="zh-CN" sz="1600" dirty="0"/>
              <a:t>inductor</a:t>
            </a:r>
            <a:r>
              <a:rPr kumimoji="1" lang="zh-CN" altLang="en-US" sz="1600" dirty="0"/>
              <a:t> 称之为 </a:t>
            </a:r>
            <a:r>
              <a:rPr kumimoji="1" lang="en-US" altLang="zh-CN" sz="1600" dirty="0"/>
              <a:t>persistent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reduction</a:t>
            </a:r>
            <a:r>
              <a:rPr kumimoji="1" lang="zh-CN" altLang="en-US" sz="1600" dirty="0"/>
              <a:t>）；（</a:t>
            </a:r>
            <a:r>
              <a:rPr kumimoji="1" lang="en-US" altLang="zh-CN" sz="1600" dirty="0"/>
              <a:t>16k</a:t>
            </a:r>
            <a:r>
              <a:rPr kumimoji="1" lang="zh-CN" altLang="en-US" sz="1600" dirty="0"/>
              <a:t>以下）</a:t>
            </a:r>
            <a:endParaRPr kumimoji="1" lang="en-US" altLang="zh-CN" sz="1600" dirty="0"/>
          </a:p>
          <a:p>
            <a:pPr marL="1028700" lvl="1" indent="-342900"/>
            <a:r>
              <a:rPr kumimoji="1" lang="zh-CN" altLang="en-US" sz="1600" dirty="0"/>
              <a:t>当 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size</a:t>
            </a:r>
            <a:r>
              <a:rPr kumimoji="1" lang="zh-CN" altLang="en-US" sz="1600" dirty="0"/>
              <a:t> 很大，无法一次加载完的情况下，</a:t>
            </a:r>
            <a:r>
              <a:rPr kumimoji="1" lang="en-US" altLang="zh-CN" sz="1600" dirty="0"/>
              <a:t>loop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axis,</a:t>
            </a:r>
            <a:r>
              <a:rPr kumimoji="1" lang="zh-CN" altLang="en-US" sz="1600" dirty="0"/>
              <a:t> 很多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都可以找到 </a:t>
            </a:r>
            <a:r>
              <a:rPr kumimoji="1" lang="en-US" altLang="zh-CN" sz="1600" dirty="0"/>
              <a:t>online</a:t>
            </a:r>
            <a:r>
              <a:rPr kumimoji="1" lang="zh-CN" altLang="en-US" sz="1600" dirty="0"/>
              <a:t> 方法，尤其是包含两次 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的 </a:t>
            </a:r>
            <a:r>
              <a:rPr kumimoji="1" lang="en-US" altLang="zh-CN" sz="1600" dirty="0"/>
              <a:t>kernel;</a:t>
            </a:r>
          </a:p>
          <a:p>
            <a:pPr marL="1028700" lvl="1" indent="-342900"/>
            <a:r>
              <a:rPr kumimoji="1" lang="zh-CN" altLang="en-US" sz="1600" dirty="0"/>
              <a:t>当 </a:t>
            </a:r>
            <a:r>
              <a:rPr kumimoji="1" lang="en-US" altLang="zh-CN" sz="1600" dirty="0" err="1"/>
              <a:t>reduce_size</a:t>
            </a:r>
            <a:r>
              <a:rPr kumimoji="1" lang="zh-CN" altLang="en-US" sz="1600" dirty="0"/>
              <a:t> 很大而非 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维度很小的时候，还可以考虑 </a:t>
            </a:r>
            <a:r>
              <a:rPr kumimoji="1" lang="en-US" altLang="zh-CN" sz="1600" dirty="0"/>
              <a:t>split.</a:t>
            </a:r>
          </a:p>
          <a:p>
            <a:pPr marL="1028700" lvl="1" indent="-342900"/>
            <a:r>
              <a:rPr kumimoji="1" lang="zh-CN" altLang="en-US" sz="1600" dirty="0"/>
              <a:t>涉及非内层维度 </a:t>
            </a:r>
            <a:r>
              <a:rPr kumimoji="1" lang="en-US" altLang="zh-CN" sz="1600" dirty="0"/>
              <a:t>reduce</a:t>
            </a:r>
            <a:r>
              <a:rPr kumimoji="1" lang="zh-CN" altLang="en-US" sz="1600" dirty="0"/>
              <a:t> 的时候，需要综合考虑访存局部性，以及任务划分是否能充分占满设备等因素；</a:t>
            </a:r>
            <a:endParaRPr kumimoji="1" lang="en-US" altLang="zh-C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在设计一个可能分发到有不同算法的算子时，最好对输入尺寸，任务划分方案，</a:t>
            </a:r>
            <a:r>
              <a:rPr kumimoji="1" lang="en-US" altLang="zh-CN" sz="1800" dirty="0"/>
              <a:t>TILE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size</a:t>
            </a:r>
            <a:r>
              <a:rPr kumimoji="1" lang="zh-CN" altLang="en-US" sz="1800" dirty="0"/>
              <a:t> 等因素进行交叉分析和数据可视化，获取优化的 </a:t>
            </a:r>
            <a:r>
              <a:rPr kumimoji="1" lang="en-US" altLang="zh-CN" sz="1800" dirty="0"/>
              <a:t>insight</a:t>
            </a:r>
            <a:r>
              <a:rPr kumimoji="1" lang="zh-CN" altLang="en-US" sz="1800" dirty="0"/>
              <a:t> 和经验。</a:t>
            </a:r>
            <a:endParaRPr kumimoji="1"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使用最小对比的方式对 </a:t>
            </a:r>
            <a:r>
              <a:rPr kumimoji="1" lang="en-US" altLang="zh-CN" sz="1800" dirty="0"/>
              <a:t>kernel</a:t>
            </a:r>
            <a:r>
              <a:rPr kumimoji="1" lang="zh-CN" altLang="en-US" sz="1800" dirty="0"/>
              <a:t> 进行 </a:t>
            </a:r>
            <a:r>
              <a:rPr kumimoji="1" lang="en-US" altLang="zh-CN" sz="1800" dirty="0"/>
              <a:t>profile</a:t>
            </a:r>
            <a:r>
              <a:rPr kumimoji="1" lang="zh-CN" altLang="en-US" sz="1800" dirty="0"/>
              <a:t> 对比，查看和性能最相关的 </a:t>
            </a:r>
            <a:r>
              <a:rPr kumimoji="1" lang="en-US" altLang="zh-CN" sz="1800" dirty="0"/>
              <a:t>metric.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(</a:t>
            </a:r>
            <a:r>
              <a:rPr kumimoji="1" lang="zh-CN" altLang="en-US" sz="1800" dirty="0"/>
              <a:t>比如使用 </a:t>
            </a:r>
            <a:r>
              <a:rPr kumimoji="1" lang="en-US" altLang="zh-CN" sz="1800" dirty="0" err="1"/>
              <a:t>nsight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compute)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CN" altLang="en-US" sz="1800" dirty="0"/>
              <a:t>本次 </a:t>
            </a:r>
            <a:r>
              <a:rPr kumimoji="1" lang="en-US" altLang="zh-CN" sz="1800" dirty="0"/>
              <a:t>presentation</a:t>
            </a:r>
            <a:r>
              <a:rPr kumimoji="1" lang="zh-CN" altLang="en-US" sz="1800" dirty="0"/>
              <a:t> 演示了在许多典型情况下，针对性使用不同算法所能达到的吞吐量，说明各种情况下的性能下限都不低。但是如何集成起来，设计一个启发式的派发策略或者基于 </a:t>
            </a:r>
            <a:r>
              <a:rPr kumimoji="1" lang="en-US" altLang="zh-CN" sz="1800" dirty="0"/>
              <a:t>tunning</a:t>
            </a:r>
            <a:r>
              <a:rPr kumimoji="1" lang="zh-CN" altLang="en-US" sz="1800" dirty="0"/>
              <a:t> 的派发策略则是另一个问题了。希望后续可以 </a:t>
            </a:r>
            <a:r>
              <a:rPr kumimoji="1" lang="en-US" altLang="zh-CN" sz="1800" dirty="0"/>
              <a:t>revisit</a:t>
            </a:r>
            <a:r>
              <a:rPr kumimoji="1" lang="zh-CN" altLang="en-US" sz="1800" dirty="0"/>
              <a:t> 这些问题。</a:t>
            </a:r>
            <a:endParaRPr kumimoji="1"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41259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98519C4-FE99-9C69-571F-A614FC1E7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FlagGems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15473-8BCA-3221-A1EF-9267B87DFDC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11341099" cy="431801"/>
          </a:xfrm>
        </p:spPr>
        <p:txBody>
          <a:bodyPr/>
          <a:lstStyle/>
          <a:p>
            <a:r>
              <a:rPr kumimoji="1" lang="en-US" altLang="zh-CN" dirty="0"/>
              <a:t>Inner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A43830-FDDA-19DA-6899-5350F45D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587500"/>
            <a:ext cx="5511800" cy="3683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9945B05-8DD4-FA9D-EC7C-06CDEFA9A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612" y="1587500"/>
            <a:ext cx="5499100" cy="3683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74EB793-2FEC-EC76-3DC0-18DE5B17FD08}"/>
              </a:ext>
            </a:extLst>
          </p:cNvPr>
          <p:cNvSpPr txBox="1"/>
          <p:nvPr/>
        </p:nvSpPr>
        <p:spPr>
          <a:xfrm>
            <a:off x="2256503" y="5545394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32-32k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E6AD5E8-1485-0693-1BAA-F6AFEFE31B9A}"/>
              </a:ext>
            </a:extLst>
          </p:cNvPr>
          <p:cNvSpPr txBox="1"/>
          <p:nvPr/>
        </p:nvSpPr>
        <p:spPr>
          <a:xfrm>
            <a:off x="8704006" y="5545395"/>
            <a:ext cx="15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32k-128k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54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E41C6-D8AC-E658-C101-62E038A01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CB9F3E-AACE-3632-7207-078B5DC24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Softmax</a:t>
            </a:r>
            <a:r>
              <a:rPr kumimoji="1" lang="zh-CN" altLang="en-US" dirty="0"/>
              <a:t> </a:t>
            </a:r>
            <a:r>
              <a:rPr kumimoji="1" lang="en-US" altLang="zh-CN" dirty="0"/>
              <a:t>along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19036-4581-15DD-6118-FF72BC7A44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11341100" cy="5406845"/>
          </a:xfrm>
        </p:spPr>
        <p:txBody>
          <a:bodyPr/>
          <a:lstStyle/>
          <a:p>
            <a:r>
              <a:rPr lang="zh-CN" altLang="en-US" dirty="0"/>
              <a:t>假设输入是一个 </a:t>
            </a:r>
            <a:r>
              <a:rPr lang="en-US" altLang="zh-CN" dirty="0"/>
              <a:t>C-</a:t>
            </a:r>
            <a:r>
              <a:rPr lang="en" altLang="zh-CN" dirty="0"/>
              <a:t>contiguous </a:t>
            </a:r>
            <a:r>
              <a:rPr lang="zh-CN" altLang="en-US" dirty="0"/>
              <a:t>的 </a:t>
            </a:r>
            <a:r>
              <a:rPr lang="en" altLang="zh-CN" dirty="0"/>
              <a:t>tensor. </a:t>
            </a:r>
            <a:r>
              <a:rPr lang="zh-CN" altLang="en-US" dirty="0"/>
              <a:t>形状为 </a:t>
            </a:r>
            <a:r>
              <a:rPr lang="en-US" altLang="zh-CN" dirty="0"/>
              <a:t>(</a:t>
            </a:r>
            <a:r>
              <a:rPr lang="en" altLang="zh-CN" dirty="0" err="1">
                <a:solidFill>
                  <a:schemeClr val="accent2">
                    <a:lumMod val="75000"/>
                  </a:schemeClr>
                </a:solidFill>
              </a:rPr>
              <a:t>pre_size</a:t>
            </a:r>
            <a:r>
              <a:rPr lang="en" altLang="zh-CN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" altLang="zh-CN" dirty="0" err="1">
                <a:solidFill>
                  <a:schemeClr val="accent2">
                    <a:lumMod val="75000"/>
                  </a:schemeClr>
                </a:solidFill>
              </a:rPr>
              <a:t>reduction_size</a:t>
            </a:r>
            <a:r>
              <a:rPr lang="en" altLang="zh-CN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" altLang="zh-CN" dirty="0" err="1">
                <a:solidFill>
                  <a:schemeClr val="accent2">
                    <a:lumMod val="75000"/>
                  </a:schemeClr>
                </a:solidFill>
              </a:rPr>
              <a:t>post_size</a:t>
            </a:r>
            <a:r>
              <a:rPr lang="en" altLang="zh-CN" dirty="0"/>
              <a:t>)</a:t>
            </a:r>
            <a:r>
              <a:rPr lang="zh-CN" altLang="en-US" dirty="0"/>
              <a:t>。</a:t>
            </a:r>
            <a:r>
              <a:rPr kumimoji="1" lang="zh-CN" altLang="en-US" dirty="0"/>
              <a:t>因为 </a:t>
            </a:r>
            <a:r>
              <a:rPr kumimoji="1" lang="en-US" altLang="zh-CN" dirty="0"/>
              <a:t>C-contiguous</a:t>
            </a:r>
            <a:r>
              <a:rPr kumimoji="1" lang="zh-CN" altLang="en-US" dirty="0"/>
              <a:t>， 可以将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维度前后的非 </a:t>
            </a:r>
            <a:r>
              <a:rPr kumimoji="1" lang="en-US" altLang="zh-CN" dirty="0"/>
              <a:t>reduce</a:t>
            </a:r>
            <a:r>
              <a:rPr kumimoji="1" lang="zh-CN" altLang="en-US" dirty="0"/>
              <a:t> 维度都合并成一个维度，所以具有一定的一般性。</a:t>
            </a:r>
          </a:p>
          <a:p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pre_size</a:t>
            </a:r>
            <a:r>
              <a:rPr lang="en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的情况称为 </a:t>
            </a:r>
            <a:r>
              <a:rPr lang="en" altLang="zh-CN" dirty="0"/>
              <a:t>outer reduction;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pre_size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post_size</a:t>
            </a:r>
            <a:r>
              <a:rPr lang="en" altLang="zh-CN" dirty="0"/>
              <a:t> </a:t>
            </a:r>
            <a:r>
              <a:rPr lang="zh-CN" altLang="en-US" dirty="0"/>
              <a:t>都大于 </a:t>
            </a:r>
            <a:r>
              <a:rPr lang="en-US" altLang="zh-CN" dirty="0"/>
              <a:t>1 </a:t>
            </a:r>
            <a:r>
              <a:rPr lang="zh-CN" altLang="en-US" dirty="0"/>
              <a:t>的情况，称为 </a:t>
            </a:r>
            <a:r>
              <a:rPr lang="en" altLang="zh-CN" dirty="0"/>
              <a:t>middle reduction;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当 </a:t>
            </a:r>
            <a:r>
              <a:rPr lang="en" altLang="zh-CN" dirty="0" err="1"/>
              <a:t>post_size</a:t>
            </a:r>
            <a:r>
              <a:rPr lang="en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1 </a:t>
            </a:r>
            <a:r>
              <a:rPr lang="zh-CN" altLang="en-US" dirty="0"/>
              <a:t>的情况称为 </a:t>
            </a:r>
            <a:r>
              <a:rPr lang="en" altLang="zh-CN" dirty="0"/>
              <a:t>inner reduction.</a:t>
            </a:r>
          </a:p>
          <a:p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zh-CN" altLang="en-US" dirty="0"/>
              <a:t>但当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是稠密且无重叠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torch.ops.aten.is_non_overlapping_and_dense</a:t>
            </a:r>
            <a:r>
              <a:rPr kumimoji="1" lang="en-US" altLang="zh-CN" dirty="0"/>
              <a:t>)</a:t>
            </a:r>
            <a:r>
              <a:rPr kumimoji="1" lang="zh-CN" altLang="en-US" dirty="0"/>
              <a:t> 的时候，情况更为复杂，可以引入数据重排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permute_copy</a:t>
            </a:r>
            <a:r>
              <a:rPr kumimoji="1" lang="en-US" altLang="zh-CN" dirty="0"/>
              <a:t>)</a:t>
            </a:r>
            <a:r>
              <a:rPr kumimoji="1" lang="zh-CN" altLang="en-US" dirty="0"/>
              <a:t> 然后使用内层 </a:t>
            </a:r>
            <a:r>
              <a:rPr kumimoji="1" lang="en-US" altLang="zh-CN" dirty="0"/>
              <a:t>reduce.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为了 </a:t>
            </a:r>
            <a:r>
              <a:rPr kumimoji="1" lang="en-US" altLang="zh-CN" dirty="0"/>
              <a:t>focus</a:t>
            </a:r>
            <a:r>
              <a:rPr kumimoji="1" lang="zh-CN" altLang="en-US" dirty="0"/>
              <a:t>，我们先讨论 </a:t>
            </a:r>
            <a:r>
              <a:rPr kumimoji="1" lang="en-US" altLang="zh-CN" b="1" dirty="0"/>
              <a:t>inner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reduction</a:t>
            </a:r>
            <a:r>
              <a:rPr kumimoji="1" lang="en-US" altLang="zh-CN" dirty="0"/>
              <a:t>.</a:t>
            </a:r>
            <a:r>
              <a:rPr kumimoji="1" lang="zh-CN" altLang="en-US" dirty="0"/>
              <a:t> 也就是输入形状为 </a:t>
            </a:r>
            <a:r>
              <a:rPr kumimoji="1" lang="en-US" altLang="zh-CN" dirty="0">
                <a:highlight>
                  <a:srgbClr val="E2F0D9"/>
                </a:highlight>
              </a:rPr>
              <a:t>(</a:t>
            </a:r>
            <a:r>
              <a:rPr kumimoji="1" lang="en-US" altLang="zh-CN" dirty="0" err="1">
                <a:highlight>
                  <a:srgbClr val="E2F0D9"/>
                </a:highlight>
              </a:rPr>
              <a:t>pre_size</a:t>
            </a:r>
            <a:r>
              <a:rPr kumimoji="1" lang="en-US" altLang="zh-CN" dirty="0">
                <a:highlight>
                  <a:srgbClr val="E2F0D9"/>
                </a:highlight>
              </a:rPr>
              <a:t>,</a:t>
            </a:r>
            <a:r>
              <a:rPr kumimoji="1" lang="zh-CN" altLang="en-US" dirty="0">
                <a:highlight>
                  <a:srgbClr val="E2F0D9"/>
                </a:highlight>
              </a:rPr>
              <a:t> </a:t>
            </a:r>
            <a:r>
              <a:rPr kumimoji="1" lang="en-US" altLang="zh-CN" dirty="0" err="1">
                <a:highlight>
                  <a:srgbClr val="E2F0D9"/>
                </a:highlight>
              </a:rPr>
              <a:t>reduction_size</a:t>
            </a:r>
            <a:r>
              <a:rPr kumimoji="1" lang="en-US" altLang="zh-CN" dirty="0">
                <a:highlight>
                  <a:srgbClr val="E2F0D9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7099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E533EDA-6E78-73BB-75EB-1E48BB75C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248841-7131-88B9-0B92-61317E39D97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5"/>
            <a:ext cx="11341099" cy="431801"/>
          </a:xfrm>
        </p:spPr>
        <p:txBody>
          <a:bodyPr/>
          <a:lstStyle/>
          <a:p>
            <a:r>
              <a:rPr kumimoji="1" lang="en-US" altLang="zh-CN" dirty="0"/>
              <a:t>Outer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A3F6539-AAA5-BED8-F2E6-2056CF13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707537"/>
            <a:ext cx="5511800" cy="3683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99CD6E6-AD3B-425B-1293-6CBE78E88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13" y="1707537"/>
            <a:ext cx="5499100" cy="3683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0B44B1-90CC-9EFA-D5F0-3147EF2B7419}"/>
              </a:ext>
            </a:extLst>
          </p:cNvPr>
          <p:cNvSpPr txBox="1"/>
          <p:nvPr/>
        </p:nvSpPr>
        <p:spPr>
          <a:xfrm>
            <a:off x="2256503" y="5545394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32-32k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3B5861-7879-97FD-9A56-BC1AF43F73AB}"/>
              </a:ext>
            </a:extLst>
          </p:cNvPr>
          <p:cNvSpPr txBox="1"/>
          <p:nvPr/>
        </p:nvSpPr>
        <p:spPr>
          <a:xfrm>
            <a:off x="8704006" y="5545395"/>
            <a:ext cx="15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32k-128k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25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A1DFFA1-A216-6EA5-A4BB-F8BBA15332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F6E9D-C892-6460-78AD-CB7926D0AA4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6"/>
            <a:ext cx="11341099" cy="431800"/>
          </a:xfrm>
        </p:spPr>
        <p:txBody>
          <a:bodyPr/>
          <a:lstStyle/>
          <a:p>
            <a:r>
              <a:rPr kumimoji="1" lang="en-US" altLang="zh-CN" dirty="0"/>
              <a:t>Middle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77F99-287D-BAE8-151D-F37DEB8DD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1587500"/>
            <a:ext cx="5511800" cy="3683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1BC328-7AEC-2E02-DCF6-E4D22D03D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913" y="1587500"/>
            <a:ext cx="5499100" cy="3683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0CB9D2-1E3C-F469-7324-97269124FD22}"/>
              </a:ext>
            </a:extLst>
          </p:cNvPr>
          <p:cNvSpPr txBox="1"/>
          <p:nvPr/>
        </p:nvSpPr>
        <p:spPr>
          <a:xfrm>
            <a:off x="2256503" y="5545394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32-32k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169324-EFAC-4837-0327-779109C242B7}"/>
              </a:ext>
            </a:extLst>
          </p:cNvPr>
          <p:cNvSpPr txBox="1"/>
          <p:nvPr/>
        </p:nvSpPr>
        <p:spPr>
          <a:xfrm>
            <a:off x="8704006" y="5545395"/>
            <a:ext cx="157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32k-128k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9255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8A5036-1C8F-8F13-EC3A-974F5A514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</a:p>
          <a:p>
            <a:endParaRPr lang="en-US" altLang="zh-CN" dirty="0"/>
          </a:p>
          <a:p>
            <a:r>
              <a:rPr lang="en-US" altLang="zh-CN" dirty="0"/>
              <a:t>Q&amp;A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1AAB50-7DEC-3454-7218-4DA118B4B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927" y="2551478"/>
            <a:ext cx="2272145" cy="2272145"/>
          </a:xfrm>
          <a:prstGeom prst="rect">
            <a:avLst/>
          </a:prstGeom>
        </p:spPr>
      </p:pic>
      <p:sp>
        <p:nvSpPr>
          <p:cNvPr id="5" name="文本占位符 3">
            <a:extLst>
              <a:ext uri="{FF2B5EF4-FFF2-40B4-BE49-F238E27FC236}">
                <a16:creationId xmlns:a16="http://schemas.microsoft.com/office/drawing/2014/main" id="{1BEA3D82-223C-BC13-E908-D0754B8DBD59}"/>
              </a:ext>
            </a:extLst>
          </p:cNvPr>
          <p:cNvSpPr txBox="1">
            <a:spLocks/>
          </p:cNvSpPr>
          <p:nvPr/>
        </p:nvSpPr>
        <p:spPr>
          <a:xfrm>
            <a:off x="658813" y="1739578"/>
            <a:ext cx="10858500" cy="9188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6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4400" kern="1200">
                <a:solidFill>
                  <a:schemeClr val="bg1"/>
                </a:solidFill>
                <a:latin typeface="FZXiaoBiaoSong-B05" panose="02000000000000000000" pitchFamily="2" charset="-122"/>
                <a:ea typeface="FZXiaoBiaoSong-B05" panose="02000000000000000000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dirty="0"/>
              <a:t>扫码加入</a:t>
            </a:r>
            <a:r>
              <a:rPr lang="en-US" altLang="zh-CN" sz="2800" dirty="0"/>
              <a:t>Triton</a:t>
            </a:r>
            <a:r>
              <a:rPr lang="zh-CN" altLang="en-US" sz="2800" dirty="0"/>
              <a:t>社区</a:t>
            </a:r>
          </a:p>
        </p:txBody>
      </p:sp>
    </p:spTree>
    <p:extLst>
      <p:ext uri="{BB962C8B-B14F-4D97-AF65-F5344CB8AC3E}">
        <p14:creationId xmlns:p14="http://schemas.microsoft.com/office/powerpoint/2010/main" val="30044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181FD9A-F5AC-49D3-5E93-71269B973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的实现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F96B5C-2359-2E19-D180-A14749E4F88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6"/>
            <a:ext cx="11341099" cy="4232370"/>
          </a:xfrm>
        </p:spPr>
        <p:txBody>
          <a:bodyPr>
            <a:normAutofit/>
          </a:bodyPr>
          <a:lstStyle/>
          <a:p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softmax_kernel_inner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output_ptr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input_ptr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M,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N,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TILE_N: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tl.constexpr</a:t>
            </a:r>
            <a:r>
              <a:rPr lang="en-US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pid_m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tl.program_id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n_offsets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tl.arange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TILE_N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offset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pid_m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n_offsets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input_ptrs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input_ptr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offset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mask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n_offsets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tl.load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input_ptrs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mask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mask, other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=-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>
                <a:solidFill>
                  <a:srgbClr val="409B1C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"inf"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)).to(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output_ptr.dtype.element_ty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m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tl.max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e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tl.exp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inp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z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tl.sum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(e, </a:t>
            </a:r>
            <a:r>
              <a:rPr lang="en" altLang="zh-CN" sz="1400" dirty="0">
                <a:solidFill>
                  <a:srgbClr val="3B5BB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out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z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output_ptrs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output_ptr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offset</a:t>
            </a:r>
            <a:b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tl.store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zh-CN" sz="140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output_ptrs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out, mask</a:t>
            </a:r>
            <a:r>
              <a:rPr lang="en" altLang="zh-CN" sz="1400" dirty="0">
                <a:solidFill>
                  <a:srgbClr val="FF78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" altLang="zh-CN" sz="140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mask)</a:t>
            </a:r>
          </a:p>
          <a:p>
            <a:endParaRPr kumimoji="1" lang="zh-CN" altLang="en-US" sz="14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EF4FC8-7D7E-C562-CDDE-B01E55FC6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239" y="981076"/>
            <a:ext cx="6924774" cy="22670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F4B85D1-B4C9-5220-E4EE-F4EED176C97D}"/>
              </a:ext>
            </a:extLst>
          </p:cNvPr>
          <p:cNvSpPr txBox="1"/>
          <p:nvPr/>
        </p:nvSpPr>
        <p:spPr>
          <a:xfrm>
            <a:off x="442913" y="5735419"/>
            <a:ext cx="1134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由于这样的算法，把一整行作为一个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TILE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 加载，正在计算过程中它始终存在，所以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inductor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 中将这样的算法称为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persistent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reduction.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enlo" panose="020B0609030804020204" pitchFamily="49" charset="0"/>
              </a:rPr>
              <a:t> 下面为性能数据。</a:t>
            </a:r>
          </a:p>
        </p:txBody>
      </p:sp>
    </p:spTree>
    <p:extLst>
      <p:ext uri="{BB962C8B-B14F-4D97-AF65-F5344CB8AC3E}">
        <p14:creationId xmlns:p14="http://schemas.microsoft.com/office/powerpoint/2010/main" val="22886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81B3221-36B7-55B6-C79A-320739419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 err="1"/>
              <a:t>Performace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850CCA4-C185-8927-0454-08A7B2B7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4" y="836612"/>
            <a:ext cx="4584700" cy="27559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D7A80E9-3AE1-2B05-4F65-41E8D6F88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328" y="836612"/>
            <a:ext cx="4584700" cy="2755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2A5857-2801-33C2-613E-A3BC4DD9F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34" y="3736974"/>
            <a:ext cx="4597400" cy="2755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839DC64-AD88-56D5-B588-59502F0FC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4328" y="3736974"/>
            <a:ext cx="45974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4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5346331-FE32-2C2E-C76A-2F7CB2A18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为何不要使用巨大的 </a:t>
            </a:r>
            <a:r>
              <a:rPr kumimoji="1" lang="en-US" altLang="zh-CN" dirty="0"/>
              <a:t>tile?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E70913-0224-3A11-5312-927CEF9B56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6"/>
            <a:ext cx="11341099" cy="2013916"/>
          </a:xfrm>
        </p:spPr>
        <p:txBody>
          <a:bodyPr/>
          <a:lstStyle/>
          <a:p>
            <a:r>
              <a:rPr kumimoji="1" lang="zh-CN" altLang="en-US" dirty="0"/>
              <a:t>在 </a:t>
            </a:r>
            <a:r>
              <a:rPr kumimoji="1" lang="en-US" altLang="zh-CN" dirty="0" err="1"/>
              <a:t>pre_size</a:t>
            </a:r>
            <a:r>
              <a:rPr kumimoji="1" lang="zh-CN" altLang="en-US" dirty="0"/>
              <a:t> 都是 </a:t>
            </a:r>
            <a:r>
              <a:rPr kumimoji="1" lang="en-US" altLang="zh-CN" dirty="0"/>
              <a:t>4k</a:t>
            </a:r>
            <a:r>
              <a:rPr kumimoji="1" lang="zh-CN" altLang="en-US" dirty="0"/>
              <a:t> 的情况下，对比 </a:t>
            </a:r>
            <a:r>
              <a:rPr kumimoji="1" lang="en-US" altLang="zh-CN" dirty="0" err="1"/>
              <a:t>reducetion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为 </a:t>
            </a:r>
            <a:r>
              <a:rPr kumimoji="1" lang="en-US" altLang="zh-CN" dirty="0"/>
              <a:t>4k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128k</a:t>
            </a:r>
            <a:r>
              <a:rPr kumimoji="1" lang="zh-CN" altLang="en-US" dirty="0"/>
              <a:t> 的情况下的 </a:t>
            </a:r>
            <a:r>
              <a:rPr kumimoji="1" lang="en-US" altLang="zh-CN" dirty="0"/>
              <a:t>kernel,</a:t>
            </a:r>
            <a:r>
              <a:rPr kumimoji="1" lang="zh-CN" altLang="en-US" dirty="0"/>
              <a:t> 通过 </a:t>
            </a:r>
            <a:r>
              <a:rPr kumimoji="1" lang="en-US" altLang="zh-CN" dirty="0" err="1"/>
              <a:t>nsight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可以发现最主要的差别在于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size</a:t>
            </a:r>
            <a:r>
              <a:rPr kumimoji="1" lang="zh-CN" altLang="en-US" dirty="0"/>
              <a:t> 为 </a:t>
            </a:r>
            <a:r>
              <a:rPr kumimoji="1" lang="en-US" altLang="zh-CN" dirty="0"/>
              <a:t>128k</a:t>
            </a:r>
            <a:r>
              <a:rPr kumimoji="1" lang="zh-CN" altLang="en-US" dirty="0"/>
              <a:t> 的情况下，</a:t>
            </a:r>
            <a:r>
              <a:rPr kumimoji="1" lang="en-US" altLang="zh-CN" dirty="0"/>
              <a:t>Load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Global,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Scoreboard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MIO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Throttle</a:t>
            </a:r>
            <a:r>
              <a:rPr kumimoji="1" lang="zh-CN" altLang="en-US" dirty="0"/>
              <a:t> 而导致的 </a:t>
            </a:r>
            <a:r>
              <a:rPr kumimoji="1" lang="en-US" altLang="zh-CN" dirty="0"/>
              <a:t>stall</a:t>
            </a:r>
            <a:r>
              <a:rPr kumimoji="1" lang="zh-CN" altLang="en-US" dirty="0"/>
              <a:t> 周期数远高于 </a:t>
            </a:r>
            <a:r>
              <a:rPr kumimoji="1" lang="en-US" altLang="zh-CN" dirty="0"/>
              <a:t>4k</a:t>
            </a:r>
            <a:r>
              <a:rPr kumimoji="1" lang="zh-CN" altLang="en-US" dirty="0"/>
              <a:t> 的情况。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需要先加载一个很大的 </a:t>
            </a:r>
            <a:r>
              <a:rPr kumimoji="1" lang="en-US" altLang="zh-CN" dirty="0"/>
              <a:t>tile</a:t>
            </a:r>
            <a:r>
              <a:rPr kumimoji="1" lang="zh-CN" altLang="en-US" dirty="0"/>
              <a:t>，才能开始运算。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7A41733-90FD-24E2-C1C5-91B0EFC4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2" y="3429000"/>
            <a:ext cx="11347461" cy="25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0AA8-816B-D89A-A401-4AA6A15B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A017C7C-16CE-246A-D056-7C5234F21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 </a:t>
            </a:r>
            <a:r>
              <a:rPr kumimoji="1" lang="en-US" altLang="zh-CN" dirty="0"/>
              <a:t>Naive</a:t>
            </a:r>
            <a:r>
              <a:rPr kumimoji="1" lang="zh-CN" altLang="en-US" dirty="0"/>
              <a:t> 的实现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1D4FB8-4217-1099-6ECE-BF4E6E413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672" y="3609835"/>
            <a:ext cx="6924774" cy="2267091"/>
          </a:xfrm>
          <a:prstGeom prst="rect">
            <a:avLst/>
          </a:prstGeo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C27760C3-BC20-7251-4267-72745E639C7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2914" y="981076"/>
            <a:ext cx="11341099" cy="2042344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问题：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TILE_N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会随着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增长而增长，可能会超出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tile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的限制，而且性能也会变差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修改算法：沿着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循环或者切分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(M,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1,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1)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会随着非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维度的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增长而增长，可能会超出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的限制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非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维度使用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grid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stride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loop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写法（本次不做介绍）</a:t>
            </a:r>
            <a:r>
              <a:rPr kumimoji="1"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kumimoji="1"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53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6A461-DEF0-923D-0508-C4E7267FC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CC534-3363-D8D6-E5EA-8814E4A1E9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1A3A7-AA56-5332-240E-F04DD13549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naive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实现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F0024-B6BB-8BC1-F9AA-2A89EB18CAE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27178" y="1030867"/>
            <a:ext cx="5880399" cy="82770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如何使用 </a:t>
            </a:r>
            <a:r>
              <a:rPr lang="en" altLang="zh-CN" dirty="0"/>
              <a:t>Triton </a:t>
            </a:r>
            <a:r>
              <a:rPr lang="zh-CN" altLang="en-US" dirty="0"/>
              <a:t>写</a:t>
            </a:r>
            <a:endParaRPr lang="en-US" altLang="zh-CN" dirty="0"/>
          </a:p>
          <a:p>
            <a:r>
              <a:rPr lang="zh-CN" altLang="en-US" dirty="0"/>
              <a:t>性能超越 </a:t>
            </a:r>
            <a:r>
              <a:rPr lang="en" altLang="zh-CN" dirty="0" err="1"/>
              <a:t>Pytorch</a:t>
            </a:r>
            <a:r>
              <a:rPr lang="en" altLang="zh-CN" dirty="0"/>
              <a:t> </a:t>
            </a:r>
            <a:r>
              <a:rPr lang="zh-CN" altLang="en-US" dirty="0"/>
              <a:t>的 </a:t>
            </a:r>
            <a:r>
              <a:rPr lang="en" altLang="zh-CN" dirty="0"/>
              <a:t>Softmax </a:t>
            </a:r>
            <a:r>
              <a:rPr lang="zh-CN" altLang="en-US" dirty="0"/>
              <a:t>算子</a:t>
            </a:r>
          </a:p>
          <a:p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D2BABFF-C5AB-868A-B871-B4DB60217E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999584F-EDDD-841B-4E78-54579A179E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沿着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6B85C01-7669-3968-9F5B-63AD18846B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042A029-375B-10C4-45E8-0F6EAB0AD3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softmax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normalizer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002DB75-B0A9-B74C-8FCD-E47105CA27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F9AB5980-C02A-4828-668A-114235E6728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split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axis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04A1AA9-28CE-46B7-FEDD-5CFE3DF05DEC}"/>
              </a:ext>
            </a:extLst>
          </p:cNvPr>
          <p:cNvSpPr txBox="1">
            <a:spLocks/>
          </p:cNvSpPr>
          <p:nvPr/>
        </p:nvSpPr>
        <p:spPr>
          <a:xfrm>
            <a:off x="5791200" y="4912376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outer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middle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reduction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文本占位符 9">
            <a:extLst>
              <a:ext uri="{FF2B5EF4-FFF2-40B4-BE49-F238E27FC236}">
                <a16:creationId xmlns:a16="http://schemas.microsoft.com/office/drawing/2014/main" id="{A8B35C4E-B2EB-9699-6162-ACAE28E934C4}"/>
              </a:ext>
            </a:extLst>
          </p:cNvPr>
          <p:cNvSpPr txBox="1">
            <a:spLocks/>
          </p:cNvSpPr>
          <p:nvPr/>
        </p:nvSpPr>
        <p:spPr>
          <a:xfrm>
            <a:off x="5327178" y="4912376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占位符 10">
            <a:extLst>
              <a:ext uri="{FF2B5EF4-FFF2-40B4-BE49-F238E27FC236}">
                <a16:creationId xmlns:a16="http://schemas.microsoft.com/office/drawing/2014/main" id="{3AE20CCE-1EB8-CB25-2F45-76899F599051}"/>
              </a:ext>
            </a:extLst>
          </p:cNvPr>
          <p:cNvSpPr txBox="1">
            <a:spLocks/>
          </p:cNvSpPr>
          <p:nvPr/>
        </p:nvSpPr>
        <p:spPr>
          <a:xfrm>
            <a:off x="5791201" y="5441684"/>
            <a:ext cx="4419600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总结</a:t>
            </a:r>
          </a:p>
        </p:txBody>
      </p:sp>
      <p:sp>
        <p:nvSpPr>
          <p:cNvPr id="12" name="文本占位符 9">
            <a:extLst>
              <a:ext uri="{FF2B5EF4-FFF2-40B4-BE49-F238E27FC236}">
                <a16:creationId xmlns:a16="http://schemas.microsoft.com/office/drawing/2014/main" id="{2AD6EBB0-26B6-BE8C-CB78-973DCB1CDA91}"/>
              </a:ext>
            </a:extLst>
          </p:cNvPr>
          <p:cNvSpPr txBox="1">
            <a:spLocks/>
          </p:cNvSpPr>
          <p:nvPr/>
        </p:nvSpPr>
        <p:spPr>
          <a:xfrm>
            <a:off x="5327179" y="5441684"/>
            <a:ext cx="477108" cy="3482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i="0" kern="120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FZFangSong-Z02S" panose="02000000000000000000" pitchFamily="2" charset="-122"/>
                <a:ea typeface="FZFangSong-Z02S" panose="02000000000000000000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ource Han Sans CN" panose="020B0500000000000000" pitchFamily="34" charset="-128"/>
                <a:ea typeface="Source Han Sans CN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803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heme/theme1.xml><?xml version="1.0" encoding="utf-8"?>
<a:theme xmlns:a="http://schemas.openxmlformats.org/drawingml/2006/main" name="标题页（无 logo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模板" id="{1F84FB8E-7000-7C40-8A21-47ABBEE3A042}" vid="{4A621D20-0631-AA40-9FF1-DCF1CCCB0E19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模板" id="{1F84FB8E-7000-7C40-8A21-47ABBEE3A042}" vid="{556516DC-80B0-5742-8BEF-245169EE4E12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标题页（无 logo)</Template>
  <TotalTime>9124</TotalTime>
  <Words>4018</Words>
  <Application>Microsoft Macintosh PowerPoint</Application>
  <PresentationFormat>宽屏</PresentationFormat>
  <Paragraphs>406</Paragraphs>
  <Slides>42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8" baseType="lpstr">
      <vt:lpstr>等线</vt:lpstr>
      <vt:lpstr>等线 Light</vt:lpstr>
      <vt:lpstr>宋体</vt:lpstr>
      <vt:lpstr>微软雅黑</vt:lpstr>
      <vt:lpstr>微软雅黑</vt:lpstr>
      <vt:lpstr>FZFangSong-Z02S</vt:lpstr>
      <vt:lpstr>FZXiaoBiaoSong-B05</vt:lpstr>
      <vt:lpstr>FZXiaoBiaoSong-B05S</vt:lpstr>
      <vt:lpstr>Source Han Sans CN</vt:lpstr>
      <vt:lpstr>Source Han Sans CN Bold</vt:lpstr>
      <vt:lpstr>Arial</vt:lpstr>
      <vt:lpstr>Arial Black</vt:lpstr>
      <vt:lpstr>Calibri</vt:lpstr>
      <vt:lpstr>Menlo</vt:lpstr>
      <vt:lpstr>标题页（无 logo)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飛宇 陳</dc:creator>
  <cp:lastModifiedBy>t7007</cp:lastModifiedBy>
  <cp:revision>158</cp:revision>
  <dcterms:created xsi:type="dcterms:W3CDTF">2024-05-29T09:18:23Z</dcterms:created>
  <dcterms:modified xsi:type="dcterms:W3CDTF">2024-09-07T02:24:18Z</dcterms:modified>
</cp:coreProperties>
</file>