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40" r:id="rId10"/>
    <p:sldId id="341" r:id="rId11"/>
    <p:sldId id="342" r:id="rId12"/>
    <p:sldId id="343" r:id="rId13"/>
    <p:sldId id="344" r:id="rId14"/>
    <p:sldId id="345" r:id="rId15"/>
    <p:sldId id="347" r:id="rId16"/>
    <p:sldId id="348" r:id="rId17"/>
    <p:sldId id="349" r:id="rId18"/>
    <p:sldId id="350" r:id="rId19"/>
    <p:sldId id="351" r:id="rId20"/>
    <p:sldId id="346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7" r:id="rId36"/>
    <p:sldId id="368" r:id="rId37"/>
    <p:sldId id="369" r:id="rId38"/>
    <p:sldId id="371" r:id="rId39"/>
    <p:sldId id="377" r:id="rId40"/>
    <p:sldId id="370" r:id="rId41"/>
    <p:sldId id="372" r:id="rId42"/>
    <p:sldId id="373" r:id="rId43"/>
    <p:sldId id="374" r:id="rId44"/>
    <p:sldId id="375" r:id="rId4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4105"/>
  </p:normalViewPr>
  <p:slideViewPr>
    <p:cSldViewPr snapToGrid="0">
      <p:cViewPr varScale="1">
        <p:scale>
          <a:sx n="124" d="100"/>
          <a:sy n="124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41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IDIA/cutlass/blob/5c447dd84f8ae0e1d48ff9a2eae26ce8c4958101/CHANGELOG.md?plain=1#L67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openai/triton/blob/5623cdc5fb2d497d2d48cea89170707a97029219/python/triton/ops/matmul.py#L132" TargetMode="Externa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IDIA/cutlass/blob/5c447dd84f8ae0e1d48ff9a2eae26ce8c4958101/CHANGELOG.md?plain=1#L67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openai/triton/blob/5623cdc5fb2d497d2d48cea89170707a97029219/python/triton/ops/matmul.py#L132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15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0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364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735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75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36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2058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910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356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340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084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33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89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321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475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970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9603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256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2000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对输入通过二次索引读取</a:t>
            </a:r>
            <a:endParaRPr lang="en-US" altLang="zh-CN" sz="12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sz="1200" err="1">
                <a:latin typeface="微软雅黑" panose="020B0503020204020204" pitchFamily="34" charset="-122"/>
                <a:ea typeface="微软雅黑" panose="020B0503020204020204" pitchFamily="34" charset="-122"/>
              </a:rPr>
              <a:t>topk_ids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err="1">
                <a:latin typeface="微软雅黑" panose="020B0503020204020204" pitchFamily="34" charset="-122"/>
                <a:ea typeface="微软雅黑" panose="020B0503020204020204" pitchFamily="34" charset="-122"/>
              </a:rPr>
              <a:t>argsort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计算出每个专家需要处理的 </a:t>
            </a:r>
            <a:r>
              <a:rPr lang="en-US" altLang="zh-CN" sz="12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12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索引起始</a:t>
            </a:r>
            <a:r>
              <a:rPr lang="en-US" altLang="zh-CN" sz="12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结束位置</a:t>
            </a:r>
            <a:endParaRPr lang="en-US" altLang="zh-CN" sz="12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76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784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69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6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64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806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298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826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489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65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量化（</a:t>
            </a:r>
            <a:r>
              <a:rPr lang="en-US"/>
              <a:t>Quantization）</a:t>
            </a:r>
            <a:r>
              <a:rPr lang="zh-CN" altLang="en-US"/>
              <a:t>是一种通过减少数据表示的位数来降低内存带宽需求的有效方法。在深度学习中，常见的量化方法包括从</a:t>
            </a:r>
            <a:r>
              <a:rPr lang="en-US" altLang="zh-CN"/>
              <a:t>16</a:t>
            </a:r>
            <a:r>
              <a:rPr lang="zh-CN" altLang="en-US"/>
              <a:t>位浮点数（</a:t>
            </a:r>
            <a:r>
              <a:rPr lang="en-US"/>
              <a:t>FP16）</a:t>
            </a:r>
            <a:r>
              <a:rPr lang="zh-CN" altLang="en-US"/>
              <a:t>到</a:t>
            </a:r>
            <a:r>
              <a:rPr lang="en-US" altLang="zh-CN"/>
              <a:t>8</a:t>
            </a:r>
            <a:r>
              <a:rPr lang="zh-CN" altLang="en-US"/>
              <a:t>位浮点数（</a:t>
            </a:r>
            <a:r>
              <a:rPr lang="en-US"/>
              <a:t>FP8）</a:t>
            </a:r>
            <a:r>
              <a:rPr lang="zh-CN" altLang="en-US"/>
              <a:t>或</a:t>
            </a:r>
            <a:r>
              <a:rPr lang="en-US" altLang="zh-CN"/>
              <a:t>8</a:t>
            </a:r>
            <a:r>
              <a:rPr lang="zh-CN" altLang="en-US"/>
              <a:t>位整数（</a:t>
            </a:r>
            <a:r>
              <a:rPr lang="en-US"/>
              <a:t>INT8），</a:t>
            </a:r>
            <a:r>
              <a:rPr lang="zh-CN" altLang="en-US"/>
              <a:t>以及更激进的更低精度的表示。量化不仅可以减少内存占用，还可以加速计算。</a:t>
            </a:r>
          </a:p>
          <a:p>
            <a:r>
              <a:rPr lang="zh-CN" altLang="en-US"/>
              <a:t>在</a:t>
            </a:r>
            <a:r>
              <a:rPr lang="en-US" err="1"/>
              <a:t>MoE</a:t>
            </a:r>
            <a:r>
              <a:rPr lang="zh-CN" altLang="en-US"/>
              <a:t>结构中，由于稀疏性，在小 </a:t>
            </a:r>
            <a:r>
              <a:rPr lang="en-US"/>
              <a:t>batch </a:t>
            </a:r>
            <a:r>
              <a:rPr lang="zh-CN" altLang="en-US"/>
              <a:t>时带宽的瓶颈更加明显，量化可以显著减少模型参数和中间计算结果的存储需求，从而降低内存带宽的压力。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3701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使用 </a:t>
            </a:r>
            <a:r>
              <a:rPr lang="en-US"/>
              <a:t>FP8 </a:t>
            </a:r>
            <a:r>
              <a:rPr lang="zh-CN" altLang="en-US"/>
              <a:t>格式，几乎无损，参数量减少 </a:t>
            </a:r>
            <a:r>
              <a:rPr lang="en-US" altLang="zh-CN"/>
              <a:t>50%</a:t>
            </a:r>
            <a:r>
              <a:rPr lang="zh-CN" altLang="en-US"/>
              <a:t>，对 </a:t>
            </a:r>
            <a:r>
              <a:rPr lang="en-US"/>
              <a:t>memory-bound </a:t>
            </a:r>
            <a:r>
              <a:rPr lang="zh-CN" altLang="en-US"/>
              <a:t>场景有显著改善，在部分显卡上有 </a:t>
            </a:r>
            <a:r>
              <a:rPr lang="en-US" altLang="zh-CN"/>
              <a:t>2 </a:t>
            </a:r>
            <a:r>
              <a:rPr lang="zh-CN" altLang="en-US"/>
              <a:t>倍速度提升。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INT8 </a:t>
            </a:r>
            <a:r>
              <a:rPr lang="zh-CN" altLang="en-US"/>
              <a:t>在 </a:t>
            </a:r>
            <a:r>
              <a:rPr lang="en-US" altLang="zh-CN"/>
              <a:t>4090 </a:t>
            </a:r>
            <a:r>
              <a:rPr lang="zh-CN" altLang="en-US"/>
              <a:t>至高有 </a:t>
            </a:r>
            <a:r>
              <a:rPr lang="en-US" altLang="zh-CN"/>
              <a:t>4 </a:t>
            </a:r>
            <a:r>
              <a:rPr lang="zh-CN" altLang="en-US"/>
              <a:t>倍提升。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0797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数据布局的影响：</a:t>
            </a:r>
            <a:r>
              <a:rPr lang="en-US" altLang="zh-CN" dirty="0" err="1"/>
              <a:t>cuda</a:t>
            </a:r>
            <a:r>
              <a:rPr lang="zh-CN" altLang="en-US" dirty="0"/>
              <a:t> </a:t>
            </a:r>
            <a:r>
              <a:rPr lang="en-US" dirty="0"/>
              <a:t>fp8 </a:t>
            </a:r>
            <a:r>
              <a:rPr lang="en-US" dirty="0" err="1"/>
              <a:t>matmul</a:t>
            </a:r>
            <a:r>
              <a:rPr lang="en-US" dirty="0"/>
              <a:t> </a:t>
            </a:r>
            <a:r>
              <a:rPr lang="zh-CN" altLang="en-US" dirty="0"/>
              <a:t>要求输入数</a:t>
            </a:r>
            <a:r>
              <a:rPr lang="en-US" altLang="zh-CN" dirty="0"/>
              <a:t> A </a:t>
            </a:r>
            <a:r>
              <a:rPr lang="zh-CN" altLang="en-US" dirty="0"/>
              <a:t>矩阵行主序，</a:t>
            </a:r>
            <a:r>
              <a:rPr lang="en-US" altLang="zh-CN" dirty="0"/>
              <a:t>B</a:t>
            </a:r>
            <a:r>
              <a:rPr lang="zh-CN" altLang="en-US" dirty="0"/>
              <a:t> 矩阵列主序，这可能会影响计算效率。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fp8_fast_accum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FP8 GEMMs come with a fast accumulation mode. When enabled, problem execution might be faster but at the cost of lower accuracy because intermediate results will not periodically be promoted to a higher precision.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3"/>
              </a:rPr>
              <a:t>https://github.com/NVIDIA/cutlass/blob/5c447dd84f8ae0e1d48ff9a2eae26ce8c4958101/CHANGELOG.md?plain=1#L67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>
                <a:hlinkClick r:id="rId4"/>
              </a:rPr>
              <a:t>https://github.com/openai/triton/blob/5623cdc5fb2d497d2d48cea89170707a97029219/python/triton/ops/matmul.py#L132</a:t>
            </a:r>
            <a:endParaRPr lang="en-US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u="sng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u="sn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979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数据布局的影响：</a:t>
            </a:r>
            <a:r>
              <a:rPr lang="en-US"/>
              <a:t>fp8 </a:t>
            </a:r>
            <a:r>
              <a:rPr lang="en-US" err="1"/>
              <a:t>matmul</a:t>
            </a:r>
            <a:r>
              <a:rPr lang="en-US"/>
              <a:t> </a:t>
            </a:r>
            <a:r>
              <a:rPr lang="zh-CN" altLang="en-US"/>
              <a:t>要求输入数据在行主序，而不是列主序，这可能会影响计算效率。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fp8_fast_accum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FP8 GEMMs come with a fast accumulation mode. When enabled, problem execution might be faster but at the cost of lower accuracy because intermediate results will not periodically be promoted to a higher precision.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>
                <a:hlinkClick r:id="rId3"/>
              </a:rPr>
              <a:t>https://github.com/NVIDIA/cutlass/blob/5c447dd84f8ae0e1d48ff9a2eae26ce8c4958101/CHANGELOG.md?plain=1#L67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>
                <a:hlinkClick r:id="rId4"/>
              </a:rPr>
              <a:t>https://github.com/openai/triton/blob/5623cdc5fb2d497d2d48cea89170707a97029219/python/triton/ops/matmul.py#L132</a:t>
            </a:r>
            <a:endParaRPr lang="en-US" u="sng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u="sng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u="sng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u="sng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u="sng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53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961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7866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H20, 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4096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14336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4745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9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538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6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5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81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87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844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9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image" Target="../media/image2.svg"/><Relationship Id="rId4" Type="http://schemas.openxmlformats.org/officeDocument/2006/relationships/tags" Target="../tags/tag10.xml"/><Relationship Id="rId9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幻灯片 0">
    <p:bg>
      <p:bgPr>
        <a:gradFill>
          <a:gsLst>
            <a:gs pos="54000">
              <a:srgbClr val="28C5FA">
                <a:alpha val="5000"/>
              </a:srgbClr>
            </a:gs>
            <a:gs pos="100000">
              <a:srgbClr val="8358F6">
                <a:alpha val="48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74682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76318" y="730250"/>
            <a:ext cx="21030167" cy="265112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ct val="401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ct val="401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318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0FBDFE-C587-4B4C-A407-44438C67B59E}" type="datetimeFigureOut">
              <a:rPr lang="zh-CN" altLang="en-US" smtClean="0"/>
              <a:pPr/>
              <a:t>2024/9/6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6803" y="12712700"/>
            <a:ext cx="8229196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0354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14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676318" y="730250"/>
            <a:ext cx="21030167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ct val="401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318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0FBDFE-C587-4B4C-A407-44438C67B59E}" type="datetimeFigureOut">
              <a:rPr lang="zh-CN" altLang="en-US" smtClean="0"/>
              <a:pPr/>
              <a:t>2024/9/6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6803" y="12712700"/>
            <a:ext cx="8229196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0354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048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76318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0FBDFE-C587-4B4C-A407-44438C67B59E}" type="datetimeFigureOut">
              <a:rPr lang="zh-CN" altLang="en-US" smtClean="0"/>
              <a:pPr/>
              <a:t>2024/9/6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6803" y="12712700"/>
            <a:ext cx="8229196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7220354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ct val="401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19209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标题幻灯片 0">
    <p:bg>
      <p:bgPr>
        <a:gradFill>
          <a:gsLst>
            <a:gs pos="54000">
              <a:srgbClr val="28C5FA">
                <a:alpha val="5000"/>
              </a:srgbClr>
            </a:gs>
            <a:gs pos="100000">
              <a:srgbClr val="8358F6">
                <a:alpha val="48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2267" y="1383506"/>
            <a:ext cx="2019094" cy="2148840"/>
          </a:xfrm>
          <a:prstGeom prst="rect">
            <a:avLst/>
          </a:prstGeom>
          <a:effectLst>
            <a:reflection blurRad="6350" stA="52000" endA="300" endPos="4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074284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节标题 0">
    <p:bg>
      <p:bgPr>
        <a:gradFill>
          <a:gsLst>
            <a:gs pos="70000">
              <a:srgbClr val="28C5FA">
                <a:alpha val="5000"/>
              </a:srgbClr>
            </a:gs>
            <a:gs pos="100000">
              <a:srgbClr val="8358F6">
                <a:alpha val="30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椭圆 3"/>
          <p:cNvSpPr/>
          <p:nvPr userDrawn="1"/>
        </p:nvSpPr>
        <p:spPr>
          <a:xfrm>
            <a:off x="7534395" y="-379826"/>
            <a:ext cx="224794" cy="224790"/>
          </a:xfrm>
          <a:prstGeom prst="ellipse">
            <a:avLst/>
          </a:prstGeom>
          <a:solidFill>
            <a:srgbClr val="131414"/>
          </a:solidFill>
          <a:ln w="12700" cap="flat">
            <a:noFill/>
            <a:miter lim="400000"/>
          </a:ln>
          <a:effectLst/>
        </p:spPr>
        <p:txBody>
          <a:bodyPr wrap="square" lIns="17145" tIns="17145" rIns="17145" bIns="17145" numCol="1" anchor="ctr">
            <a:noAutofit/>
          </a:bodyPr>
          <a:lstStyle/>
          <a:p>
            <a:pPr defTabSz="685800">
              <a:defRPr sz="2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525"/>
          </a:p>
        </p:txBody>
      </p:sp>
      <p:sp>
        <p:nvSpPr>
          <p:cNvPr id="213" name="椭圆 4"/>
          <p:cNvSpPr/>
          <p:nvPr userDrawn="1"/>
        </p:nvSpPr>
        <p:spPr>
          <a:xfrm>
            <a:off x="7847773" y="-379826"/>
            <a:ext cx="224794" cy="224790"/>
          </a:xfrm>
          <a:prstGeom prst="ellipse">
            <a:avLst/>
          </a:prstGeom>
          <a:solidFill>
            <a:srgbClr val="606266"/>
          </a:solidFill>
          <a:ln w="12700" cap="flat">
            <a:noFill/>
            <a:miter lim="400000"/>
          </a:ln>
          <a:effectLst/>
        </p:spPr>
        <p:txBody>
          <a:bodyPr wrap="square" lIns="17145" tIns="17145" rIns="17145" bIns="17145" numCol="1" anchor="ctr">
            <a:noAutofit/>
          </a:bodyPr>
          <a:lstStyle/>
          <a:p>
            <a:pPr defTabSz="685800">
              <a:defRPr sz="2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525"/>
          </a:p>
        </p:txBody>
      </p:sp>
      <p:sp>
        <p:nvSpPr>
          <p:cNvPr id="214" name="椭圆 5"/>
          <p:cNvSpPr/>
          <p:nvPr userDrawn="1"/>
        </p:nvSpPr>
        <p:spPr>
          <a:xfrm>
            <a:off x="8160674" y="-379826"/>
            <a:ext cx="224794" cy="224790"/>
          </a:xfrm>
          <a:prstGeom prst="ellipse">
            <a:avLst/>
          </a:prstGeom>
          <a:solidFill>
            <a:srgbClr val="909399"/>
          </a:solidFill>
          <a:ln w="12700" cap="flat">
            <a:noFill/>
            <a:miter lim="400000"/>
          </a:ln>
          <a:effectLst/>
        </p:spPr>
        <p:txBody>
          <a:bodyPr wrap="square" lIns="17145" tIns="17145" rIns="17145" bIns="17145" numCol="1" anchor="ctr">
            <a:noAutofit/>
          </a:bodyPr>
          <a:lstStyle/>
          <a:p>
            <a:pPr defTabSz="685800">
              <a:defRPr sz="2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525"/>
          </a:p>
        </p:txBody>
      </p:sp>
      <p:sp>
        <p:nvSpPr>
          <p:cNvPr id="215" name="椭圆 8"/>
          <p:cNvSpPr/>
          <p:nvPr userDrawn="1"/>
        </p:nvSpPr>
        <p:spPr>
          <a:xfrm>
            <a:off x="8473575" y="-379826"/>
            <a:ext cx="224794" cy="224790"/>
          </a:xfrm>
          <a:prstGeom prst="ellipse">
            <a:avLst/>
          </a:prstGeom>
          <a:solidFill>
            <a:srgbClr val="C0C4CC"/>
          </a:solidFill>
          <a:ln w="12700" cap="flat">
            <a:noFill/>
            <a:miter lim="400000"/>
          </a:ln>
          <a:effectLst/>
        </p:spPr>
        <p:txBody>
          <a:bodyPr wrap="square" lIns="17145" tIns="17145" rIns="17145" bIns="17145" numCol="1" anchor="ctr">
            <a:noAutofit/>
          </a:bodyPr>
          <a:lstStyle/>
          <a:p>
            <a:pPr defTabSz="685800">
              <a:defRPr sz="2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525"/>
          </a:p>
        </p:txBody>
      </p:sp>
      <p:sp>
        <p:nvSpPr>
          <p:cNvPr id="217" name="椭圆 10"/>
          <p:cNvSpPr/>
          <p:nvPr userDrawn="1"/>
        </p:nvSpPr>
        <p:spPr>
          <a:xfrm>
            <a:off x="8786953" y="-379826"/>
            <a:ext cx="224794" cy="224790"/>
          </a:xfrm>
          <a:prstGeom prst="ellipse">
            <a:avLst/>
          </a:prstGeom>
          <a:solidFill>
            <a:srgbClr val="D8D8D8"/>
          </a:solidFill>
          <a:ln w="12700" cap="flat">
            <a:noFill/>
            <a:miter lim="400000"/>
          </a:ln>
          <a:effectLst/>
        </p:spPr>
        <p:txBody>
          <a:bodyPr wrap="square" lIns="17145" tIns="17145" rIns="17145" bIns="17145" numCol="1" anchor="ctr">
            <a:noAutofit/>
          </a:bodyPr>
          <a:lstStyle/>
          <a:p>
            <a:pPr defTabSz="685800">
              <a:defRPr sz="2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525"/>
          </a:p>
        </p:txBody>
      </p:sp>
      <p:sp>
        <p:nvSpPr>
          <p:cNvPr id="218" name="椭圆 11"/>
          <p:cNvSpPr/>
          <p:nvPr userDrawn="1"/>
        </p:nvSpPr>
        <p:spPr>
          <a:xfrm>
            <a:off x="6277075" y="-379826"/>
            <a:ext cx="224794" cy="224790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BFBFBF"/>
            </a:solidFill>
            <a:prstDash val="solid"/>
            <a:miter lim="800000"/>
          </a:ln>
          <a:effectLst/>
        </p:spPr>
        <p:txBody>
          <a:bodyPr wrap="square" lIns="17145" tIns="17145" rIns="17145" bIns="17145" numCol="1" anchor="ctr">
            <a:noAutofit/>
          </a:bodyPr>
          <a:lstStyle/>
          <a:p>
            <a:pPr defTabSz="685800">
              <a:defRPr sz="2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525"/>
          </a:p>
        </p:txBody>
      </p:sp>
      <p:sp>
        <p:nvSpPr>
          <p:cNvPr id="222" name="直接连接符 15"/>
          <p:cNvSpPr/>
          <p:nvPr userDrawn="1"/>
        </p:nvSpPr>
        <p:spPr>
          <a:xfrm>
            <a:off x="7335796" y="-402431"/>
            <a:ext cx="0" cy="27000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</a:ln>
          <a:effectLst/>
        </p:spPr>
        <p:txBody>
          <a:bodyPr wrap="square" lIns="17145" tIns="17145" rIns="17145" bIns="17145" numCol="1" anchor="t">
            <a:noAutofit/>
          </a:bodyPr>
          <a:lstStyle/>
          <a:p>
            <a:pPr algn="l" defTabSz="685800">
              <a:defRPr sz="36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675"/>
          </a:p>
        </p:txBody>
      </p:sp>
      <p:sp>
        <p:nvSpPr>
          <p:cNvPr id="2" name="矩形 1"/>
          <p:cNvSpPr/>
          <p:nvPr userDrawn="1"/>
        </p:nvSpPr>
        <p:spPr>
          <a:xfrm>
            <a:off x="-2620" y="3111579"/>
            <a:ext cx="135002" cy="2025000"/>
          </a:xfrm>
          <a:prstGeom prst="rect">
            <a:avLst/>
          </a:prstGeom>
          <a:solidFill>
            <a:srgbClr val="28C5FA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9525" tIns="9525" rIns="9525" bIns="9525" numCol="1" spcCol="38100" rtlCol="0" anchor="ctr" forceAA="0">
            <a:noAutofit/>
          </a:bodyPr>
          <a:lstStyle/>
          <a:p>
            <a:pPr marL="0" marR="0" indent="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9011746" y="0"/>
            <a:ext cx="135002" cy="1620000"/>
          </a:xfrm>
          <a:prstGeom prst="rect">
            <a:avLst/>
          </a:prstGeom>
          <a:solidFill>
            <a:srgbClr val="8358F6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9525" tIns="9525" rIns="9525" bIns="9525" numCol="1" spcCol="38100" rtlCol="0" anchor="ctr" forceAA="0">
            <a:noAutofit/>
          </a:bodyPr>
          <a:lstStyle/>
          <a:p>
            <a:pPr marL="0" marR="0" indent="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76318" y="730250"/>
            <a:ext cx="21030167" cy="265112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ct val="401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7220354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41" name="椭圆 14"/>
          <p:cNvSpPr/>
          <p:nvPr userDrawn="1">
            <p:custDataLst>
              <p:tags r:id="rId4"/>
            </p:custDataLst>
          </p:nvPr>
        </p:nvSpPr>
        <p:spPr>
          <a:xfrm flipH="1">
            <a:off x="6593787" y="-380541"/>
            <a:ext cx="226222" cy="226219"/>
          </a:xfrm>
          <a:prstGeom prst="ellipse">
            <a:avLst/>
          </a:prstGeom>
          <a:solidFill>
            <a:srgbClr val="8358F6"/>
          </a:solidFill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ctr">
            <a:noAutofit/>
          </a:bodyPr>
          <a:lstStyle/>
          <a:p>
            <a:pPr defTabSz="685800">
              <a:defRPr sz="2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675"/>
          </a:p>
        </p:txBody>
      </p:sp>
      <p:sp>
        <p:nvSpPr>
          <p:cNvPr id="243" name="椭圆 16"/>
          <p:cNvSpPr/>
          <p:nvPr userDrawn="1">
            <p:custDataLst>
              <p:tags r:id="rId5"/>
            </p:custDataLst>
          </p:nvPr>
        </p:nvSpPr>
        <p:spPr>
          <a:xfrm flipH="1">
            <a:off x="6936216" y="-380541"/>
            <a:ext cx="226222" cy="226219"/>
          </a:xfrm>
          <a:prstGeom prst="ellipse">
            <a:avLst/>
          </a:prstGeom>
          <a:solidFill>
            <a:srgbClr val="28C5FA"/>
          </a:solidFill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ctr">
            <a:noAutofit/>
          </a:bodyPr>
          <a:lstStyle/>
          <a:p>
            <a:pPr defTabSz="685800">
              <a:defRPr sz="2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675"/>
          </a:p>
        </p:txBody>
      </p:sp>
      <p:sp>
        <p:nvSpPr>
          <p:cNvPr id="11" name="标题 3"/>
          <p:cNvSpPr>
            <a:spLocks noGrp="1"/>
          </p:cNvSpPr>
          <p:nvPr userDrawn="1">
            <p:custDataLst>
              <p:tags r:id="rId6"/>
            </p:custDataLst>
          </p:nvPr>
        </p:nvSpPr>
        <p:spPr>
          <a:xfrm>
            <a:off x="485783" y="50006"/>
            <a:ext cx="8187821" cy="193834"/>
          </a:xfrm>
          <a:prstGeom prst="rect">
            <a:avLst/>
          </a:prstGeom>
        </p:spPr>
        <p:txBody>
          <a:bodyPr vert="horz" lIns="34290" tIns="17145" rIns="34290" bIns="17145" rtlCol="0" anchor="ctr" anchorCtr="0">
            <a:noAutofit/>
          </a:bodyPr>
          <a:lstStyle>
            <a:lvl1pPr>
              <a:defRPr sz="3200" b="0">
                <a:solidFill>
                  <a:srgbClr val="131414"/>
                </a:solidFill>
                <a:effectLst/>
                <a:latin typeface="微软雅黑" charset="0"/>
                <a:ea typeface="微软雅黑" charset="0"/>
              </a:defRPr>
            </a:lvl1pPr>
          </a:lstStyle>
          <a:p>
            <a:r>
              <a:rPr lang="en-US" sz="900">
                <a:solidFill>
                  <a:srgbClr val="8358F6"/>
                </a:solidFill>
                <a:latin typeface="Arial Regular" panose="020B0604020202090204" charset="0"/>
                <a:cs typeface="Arial Regular" panose="020B0604020202090204" charset="0"/>
              </a:rPr>
              <a:t>•</a:t>
            </a:r>
            <a:r>
              <a:rPr lang="en-US" altLang="zh-CN" sz="900">
                <a:solidFill>
                  <a:srgbClr val="8358F6"/>
                </a:solidFill>
                <a:latin typeface="Arial Regular" panose="020B0604020202090204" charset="0"/>
                <a:cs typeface="Arial Regular" panose="020B0604020202090204" charset="0"/>
              </a:rPr>
              <a:t>••••</a:t>
            </a:r>
            <a:r>
              <a:rPr lang="en-US" altLang="zh-CN" sz="900">
                <a:solidFill>
                  <a:srgbClr val="28C5FA"/>
                </a:solidFill>
                <a:latin typeface="Arial Regular" panose="020B0604020202090204" charset="0"/>
                <a:cs typeface="Arial Regular" panose="020B0604020202090204" charset="0"/>
              </a:rPr>
              <a:t>•••</a:t>
            </a:r>
          </a:p>
        </p:txBody>
      </p:sp>
      <p:pic>
        <p:nvPicPr>
          <p:cNvPr id="5" name="图片 4" descr="组 6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79555" y="4836795"/>
            <a:ext cx="1186952" cy="1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6948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 0">
    <p:bg>
      <p:bgPr>
        <a:gradFill>
          <a:gsLst>
            <a:gs pos="70000">
              <a:srgbClr val="28C5FA">
                <a:alpha val="5000"/>
              </a:srgbClr>
            </a:gs>
            <a:gs pos="100000">
              <a:srgbClr val="8358F6">
                <a:alpha val="30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2620" y="3111579"/>
            <a:ext cx="135002" cy="2025000"/>
          </a:xfrm>
          <a:prstGeom prst="rect">
            <a:avLst/>
          </a:prstGeom>
          <a:solidFill>
            <a:srgbClr val="28C5FA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9525" tIns="9525" rIns="9525" bIns="9525" numCol="1" spcCol="38100" rtlCol="0" anchor="ctr" forceAA="0">
            <a:noAutofit/>
          </a:bodyPr>
          <a:lstStyle/>
          <a:p>
            <a:pPr marL="0" marR="0" indent="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9011746" y="0"/>
            <a:ext cx="135002" cy="1620000"/>
          </a:xfrm>
          <a:prstGeom prst="rect">
            <a:avLst/>
          </a:prstGeom>
          <a:solidFill>
            <a:srgbClr val="8358F6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9525" tIns="9525" rIns="9525" bIns="9525" numCol="1" spcCol="38100" rtlCol="0" anchor="ctr" forceAA="0">
            <a:noAutofit/>
          </a:bodyPr>
          <a:lstStyle/>
          <a:p>
            <a:pPr marL="0" marR="0" indent="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17220354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 descr="组 64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9555" y="4836795"/>
            <a:ext cx="1186952" cy="1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9808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76318" y="730250"/>
            <a:ext cx="21030167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318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0FBDFE-C587-4B4C-A407-44438C67B59E}" type="datetimeFigureOut">
              <a:rPr lang="zh-CN" altLang="en-US" smtClean="0"/>
              <a:pPr/>
              <a:t>2024/9/6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6803" y="12712700"/>
            <a:ext cx="8229196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0354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ct val="401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20425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318" y="730250"/>
            <a:ext cx="21030167" cy="265112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ct val="401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318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0FBDFE-C587-4B4C-A407-44438C67B59E}" type="datetimeFigureOut">
              <a:rPr lang="zh-CN" altLang="en-US" smtClean="0"/>
              <a:pPr/>
              <a:t>2024/9/6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6803" y="12712700"/>
            <a:ext cx="8229196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0354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462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318" y="730250"/>
            <a:ext cx="21030167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ct val="401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318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0FBDFE-C587-4B4C-A407-44438C67B59E}" type="datetimeFigureOut">
              <a:rPr lang="zh-CN" altLang="en-US" smtClean="0"/>
              <a:pPr/>
              <a:t>2024/9/6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6803" y="12712700"/>
            <a:ext cx="8229196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0354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9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318" y="730250"/>
            <a:ext cx="21030167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ct val="401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ct val="401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318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0FBDFE-C587-4B4C-A407-44438C67B59E}" type="datetimeFigureOut">
              <a:rPr lang="zh-CN" altLang="en-US" smtClean="0"/>
              <a:pPr/>
              <a:t>2024/9/6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6803" y="12712700"/>
            <a:ext cx="8229196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0354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11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节标题 0">
    <p:bg>
      <p:bgPr>
        <a:gradFill>
          <a:gsLst>
            <a:gs pos="70000">
              <a:srgbClr val="28C5FA">
                <a:alpha val="5000"/>
              </a:srgbClr>
            </a:gs>
            <a:gs pos="100000">
              <a:srgbClr val="8358F6">
                <a:alpha val="30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椭圆 3"/>
          <p:cNvSpPr/>
          <p:nvPr userDrawn="1"/>
        </p:nvSpPr>
        <p:spPr>
          <a:xfrm>
            <a:off x="7534395" y="-379826"/>
            <a:ext cx="224794" cy="224790"/>
          </a:xfrm>
          <a:prstGeom prst="ellipse">
            <a:avLst/>
          </a:prstGeom>
          <a:solidFill>
            <a:srgbClr val="131414"/>
          </a:solidFill>
          <a:ln w="12700" cap="flat">
            <a:noFill/>
            <a:miter lim="400000"/>
          </a:ln>
          <a:effectLst/>
        </p:spPr>
        <p:txBody>
          <a:bodyPr wrap="square" lIns="17145" tIns="17145" rIns="17145" bIns="17145" numCol="1" anchor="ctr">
            <a:noAutofit/>
          </a:bodyPr>
          <a:lstStyle/>
          <a:p>
            <a:pPr defTabSz="685800">
              <a:defRPr sz="2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525"/>
          </a:p>
        </p:txBody>
      </p:sp>
      <p:sp>
        <p:nvSpPr>
          <p:cNvPr id="213" name="椭圆 4"/>
          <p:cNvSpPr/>
          <p:nvPr userDrawn="1"/>
        </p:nvSpPr>
        <p:spPr>
          <a:xfrm>
            <a:off x="7847773" y="-379826"/>
            <a:ext cx="224794" cy="224790"/>
          </a:xfrm>
          <a:prstGeom prst="ellipse">
            <a:avLst/>
          </a:prstGeom>
          <a:solidFill>
            <a:srgbClr val="606266"/>
          </a:solidFill>
          <a:ln w="12700" cap="flat">
            <a:noFill/>
            <a:miter lim="400000"/>
          </a:ln>
          <a:effectLst/>
        </p:spPr>
        <p:txBody>
          <a:bodyPr wrap="square" lIns="17145" tIns="17145" rIns="17145" bIns="17145" numCol="1" anchor="ctr">
            <a:noAutofit/>
          </a:bodyPr>
          <a:lstStyle/>
          <a:p>
            <a:pPr defTabSz="685800">
              <a:defRPr sz="2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525"/>
          </a:p>
        </p:txBody>
      </p:sp>
      <p:sp>
        <p:nvSpPr>
          <p:cNvPr id="214" name="椭圆 5"/>
          <p:cNvSpPr/>
          <p:nvPr userDrawn="1"/>
        </p:nvSpPr>
        <p:spPr>
          <a:xfrm>
            <a:off x="8160674" y="-379826"/>
            <a:ext cx="224794" cy="224790"/>
          </a:xfrm>
          <a:prstGeom prst="ellipse">
            <a:avLst/>
          </a:prstGeom>
          <a:solidFill>
            <a:srgbClr val="909399"/>
          </a:solidFill>
          <a:ln w="12700" cap="flat">
            <a:noFill/>
            <a:miter lim="400000"/>
          </a:ln>
          <a:effectLst/>
        </p:spPr>
        <p:txBody>
          <a:bodyPr wrap="square" lIns="17145" tIns="17145" rIns="17145" bIns="17145" numCol="1" anchor="ctr">
            <a:noAutofit/>
          </a:bodyPr>
          <a:lstStyle/>
          <a:p>
            <a:pPr defTabSz="685800">
              <a:defRPr sz="2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525"/>
          </a:p>
        </p:txBody>
      </p:sp>
      <p:sp>
        <p:nvSpPr>
          <p:cNvPr id="215" name="椭圆 8"/>
          <p:cNvSpPr/>
          <p:nvPr userDrawn="1"/>
        </p:nvSpPr>
        <p:spPr>
          <a:xfrm>
            <a:off x="8473575" y="-379826"/>
            <a:ext cx="224794" cy="224790"/>
          </a:xfrm>
          <a:prstGeom prst="ellipse">
            <a:avLst/>
          </a:prstGeom>
          <a:solidFill>
            <a:srgbClr val="C0C4CC"/>
          </a:solidFill>
          <a:ln w="12700" cap="flat">
            <a:noFill/>
            <a:miter lim="400000"/>
          </a:ln>
          <a:effectLst/>
        </p:spPr>
        <p:txBody>
          <a:bodyPr wrap="square" lIns="17145" tIns="17145" rIns="17145" bIns="17145" numCol="1" anchor="ctr">
            <a:noAutofit/>
          </a:bodyPr>
          <a:lstStyle/>
          <a:p>
            <a:pPr defTabSz="685800">
              <a:defRPr sz="2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525"/>
          </a:p>
        </p:txBody>
      </p:sp>
      <p:sp>
        <p:nvSpPr>
          <p:cNvPr id="217" name="椭圆 10"/>
          <p:cNvSpPr/>
          <p:nvPr userDrawn="1"/>
        </p:nvSpPr>
        <p:spPr>
          <a:xfrm>
            <a:off x="8786953" y="-379826"/>
            <a:ext cx="224794" cy="224790"/>
          </a:xfrm>
          <a:prstGeom prst="ellipse">
            <a:avLst/>
          </a:prstGeom>
          <a:solidFill>
            <a:srgbClr val="D8D8D8"/>
          </a:solidFill>
          <a:ln w="12700" cap="flat">
            <a:noFill/>
            <a:miter lim="400000"/>
          </a:ln>
          <a:effectLst/>
        </p:spPr>
        <p:txBody>
          <a:bodyPr wrap="square" lIns="17145" tIns="17145" rIns="17145" bIns="17145" numCol="1" anchor="ctr">
            <a:noAutofit/>
          </a:bodyPr>
          <a:lstStyle/>
          <a:p>
            <a:pPr defTabSz="685800">
              <a:defRPr sz="2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525"/>
          </a:p>
        </p:txBody>
      </p:sp>
      <p:sp>
        <p:nvSpPr>
          <p:cNvPr id="218" name="椭圆 11"/>
          <p:cNvSpPr/>
          <p:nvPr userDrawn="1"/>
        </p:nvSpPr>
        <p:spPr>
          <a:xfrm>
            <a:off x="6277075" y="-379826"/>
            <a:ext cx="224794" cy="224790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BFBFBF"/>
            </a:solidFill>
            <a:prstDash val="solid"/>
            <a:miter lim="800000"/>
          </a:ln>
          <a:effectLst/>
        </p:spPr>
        <p:txBody>
          <a:bodyPr wrap="square" lIns="17145" tIns="17145" rIns="17145" bIns="17145" numCol="1" anchor="ctr">
            <a:noAutofit/>
          </a:bodyPr>
          <a:lstStyle/>
          <a:p>
            <a:pPr defTabSz="685800">
              <a:defRPr sz="2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525"/>
          </a:p>
        </p:txBody>
      </p:sp>
      <p:sp>
        <p:nvSpPr>
          <p:cNvPr id="222" name="直接连接符 15"/>
          <p:cNvSpPr/>
          <p:nvPr userDrawn="1"/>
        </p:nvSpPr>
        <p:spPr>
          <a:xfrm>
            <a:off x="7335796" y="-402431"/>
            <a:ext cx="0" cy="270000"/>
          </a:xfrm>
          <a:prstGeom prst="line">
            <a:avLst/>
          </a:prstGeom>
          <a:noFill/>
          <a:ln w="12700" cap="flat">
            <a:solidFill>
              <a:srgbClr val="808080"/>
            </a:solidFill>
            <a:prstDash val="solid"/>
            <a:miter lim="800000"/>
          </a:ln>
          <a:effectLst/>
        </p:spPr>
        <p:txBody>
          <a:bodyPr wrap="square" lIns="17145" tIns="17145" rIns="17145" bIns="17145" numCol="1" anchor="t">
            <a:noAutofit/>
          </a:bodyPr>
          <a:lstStyle/>
          <a:p>
            <a:pPr algn="l" defTabSz="685800">
              <a:defRPr sz="36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675"/>
          </a:p>
        </p:txBody>
      </p:sp>
      <p:sp>
        <p:nvSpPr>
          <p:cNvPr id="2" name="矩形 1"/>
          <p:cNvSpPr/>
          <p:nvPr userDrawn="1"/>
        </p:nvSpPr>
        <p:spPr>
          <a:xfrm>
            <a:off x="-2620" y="3111579"/>
            <a:ext cx="135002" cy="2025000"/>
          </a:xfrm>
          <a:prstGeom prst="rect">
            <a:avLst/>
          </a:prstGeom>
          <a:solidFill>
            <a:srgbClr val="28C5FA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9525" tIns="9525" rIns="9525" bIns="9525" numCol="1" spcCol="38100" rtlCol="0" anchor="ctr" forceAA="0">
            <a:noAutofit/>
          </a:bodyPr>
          <a:lstStyle/>
          <a:p>
            <a:pPr marL="0" marR="0" indent="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9011746" y="0"/>
            <a:ext cx="135002" cy="1620000"/>
          </a:xfrm>
          <a:prstGeom prst="rect">
            <a:avLst/>
          </a:prstGeom>
          <a:solidFill>
            <a:srgbClr val="8358F6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9525" tIns="9525" rIns="9525" bIns="9525" numCol="1" spcCol="38100" rtlCol="0" anchor="ctr" forceAA="0">
            <a:noAutofit/>
          </a:bodyPr>
          <a:lstStyle/>
          <a:p>
            <a:pPr marL="0" marR="0" indent="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76318" y="730250"/>
            <a:ext cx="21030167" cy="265112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ct val="401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7220354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41" name="椭圆 14"/>
          <p:cNvSpPr/>
          <p:nvPr userDrawn="1">
            <p:custDataLst>
              <p:tags r:id="rId4"/>
            </p:custDataLst>
          </p:nvPr>
        </p:nvSpPr>
        <p:spPr>
          <a:xfrm flipH="1">
            <a:off x="6593787" y="-380541"/>
            <a:ext cx="226222" cy="226219"/>
          </a:xfrm>
          <a:prstGeom prst="ellipse">
            <a:avLst/>
          </a:prstGeom>
          <a:solidFill>
            <a:srgbClr val="8358F6"/>
          </a:solidFill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ctr">
            <a:noAutofit/>
          </a:bodyPr>
          <a:lstStyle/>
          <a:p>
            <a:pPr defTabSz="685800">
              <a:defRPr sz="2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050"/>
          </a:p>
        </p:txBody>
      </p:sp>
      <p:sp>
        <p:nvSpPr>
          <p:cNvPr id="243" name="椭圆 16"/>
          <p:cNvSpPr/>
          <p:nvPr userDrawn="1">
            <p:custDataLst>
              <p:tags r:id="rId5"/>
            </p:custDataLst>
          </p:nvPr>
        </p:nvSpPr>
        <p:spPr>
          <a:xfrm flipH="1">
            <a:off x="6936216" y="-380541"/>
            <a:ext cx="226222" cy="226219"/>
          </a:xfrm>
          <a:prstGeom prst="ellipse">
            <a:avLst/>
          </a:prstGeom>
          <a:solidFill>
            <a:srgbClr val="28C5FA"/>
          </a:solidFill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ctr">
            <a:noAutofit/>
          </a:bodyPr>
          <a:lstStyle/>
          <a:p>
            <a:pPr defTabSz="685800">
              <a:defRPr sz="2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050"/>
          </a:p>
        </p:txBody>
      </p:sp>
      <p:sp>
        <p:nvSpPr>
          <p:cNvPr id="11" name="标题 3"/>
          <p:cNvSpPr>
            <a:spLocks noGrp="1"/>
          </p:cNvSpPr>
          <p:nvPr userDrawn="1">
            <p:custDataLst>
              <p:tags r:id="rId6"/>
            </p:custDataLst>
          </p:nvPr>
        </p:nvSpPr>
        <p:spPr>
          <a:xfrm>
            <a:off x="485783" y="50006"/>
            <a:ext cx="8187821" cy="193834"/>
          </a:xfrm>
          <a:prstGeom prst="rect">
            <a:avLst/>
          </a:prstGeom>
        </p:spPr>
        <p:txBody>
          <a:bodyPr vert="horz" lIns="34290" tIns="17145" rIns="34290" bIns="17145" rtlCol="0" anchor="ctr" anchorCtr="0">
            <a:noAutofit/>
          </a:bodyPr>
          <a:lstStyle>
            <a:lvl1pPr>
              <a:defRPr sz="3200" b="0">
                <a:solidFill>
                  <a:srgbClr val="131414"/>
                </a:solidFill>
                <a:effectLst/>
                <a:latin typeface="微软雅黑" charset="0"/>
                <a:ea typeface="微软雅黑" charset="0"/>
              </a:defRPr>
            </a:lvl1pPr>
          </a:lstStyle>
          <a:p>
            <a:r>
              <a:rPr lang="en-US" sz="900">
                <a:solidFill>
                  <a:srgbClr val="8358F6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rPr>
              <a:t>•</a:t>
            </a:r>
            <a:r>
              <a:rPr lang="en-US" altLang="zh-CN" sz="900">
                <a:solidFill>
                  <a:srgbClr val="8358F6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rPr>
              <a:t>••••</a:t>
            </a:r>
            <a:r>
              <a:rPr lang="en-US" altLang="zh-CN" sz="900">
                <a:solidFill>
                  <a:srgbClr val="28C5FA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rPr>
              <a:t>•••</a:t>
            </a:r>
            <a:endParaRPr lang="zh-CN" altLang="en-US" sz="900">
              <a:solidFill>
                <a:srgbClr val="28C5FA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5" name="图片 4" descr="组 64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79555" y="4836795"/>
            <a:ext cx="1186952" cy="1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9303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318" y="730250"/>
            <a:ext cx="21030167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ct val="401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ct val="401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ct val="401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ct val="401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676318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0FBDFE-C587-4B4C-A407-44438C67B59E}" type="datetimeFigureOut">
              <a:rPr lang="zh-CN" altLang="en-US" smtClean="0"/>
              <a:pPr/>
              <a:t>2024/9/6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076803" y="12712700"/>
            <a:ext cx="8229196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7220354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455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318" y="730250"/>
            <a:ext cx="21030167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76318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0FBDFE-C587-4B4C-A407-44438C67B59E}" type="datetimeFigureOut">
              <a:rPr lang="zh-CN" altLang="en-US" smtClean="0"/>
              <a:pPr/>
              <a:t>2024/9/6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6803" y="12712700"/>
            <a:ext cx="8229196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7220354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318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0FBDFE-C587-4B4C-A407-44438C67B59E}" type="datetimeFigureOut">
              <a:rPr lang="zh-CN" altLang="en-US" smtClean="0"/>
              <a:pPr/>
              <a:t>2024/9/6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6803" y="12712700"/>
            <a:ext cx="8229196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0354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032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76318" y="730250"/>
            <a:ext cx="21030167" cy="265112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ct val="401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ct val="401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318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0FBDFE-C587-4B4C-A407-44438C67B59E}" type="datetimeFigureOut">
              <a:rPr lang="zh-CN" altLang="en-US" smtClean="0"/>
              <a:pPr/>
              <a:t>2024/9/6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6803" y="12712700"/>
            <a:ext cx="8229196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0354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1064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676318" y="730250"/>
            <a:ext cx="21030167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ct val="401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318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0FBDFE-C587-4B4C-A407-44438C67B59E}" type="datetimeFigureOut">
              <a:rPr lang="zh-CN" altLang="en-US" smtClean="0"/>
              <a:pPr/>
              <a:t>2024/9/6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6803" y="12712700"/>
            <a:ext cx="8229196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0354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326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76318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0FBDFE-C587-4B4C-A407-44438C67B59E}" type="datetimeFigureOut">
              <a:rPr lang="zh-CN" altLang="en-US" smtClean="0"/>
              <a:pPr/>
              <a:t>2024/9/6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6803" y="12712700"/>
            <a:ext cx="8229196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7220354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ct val="401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64782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4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76318" y="730250"/>
            <a:ext cx="21030167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318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0FBDFE-C587-4B4C-A407-44438C67B59E}" type="datetimeFigureOut">
              <a:rPr lang="zh-CN" altLang="en-US" smtClean="0"/>
              <a:pPr/>
              <a:t>2024/9/6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6803" y="12712700"/>
            <a:ext cx="8229196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0354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ct val="401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1295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318" y="730250"/>
            <a:ext cx="21030167" cy="265112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ct val="401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318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0FBDFE-C587-4B4C-A407-44438C67B59E}" type="datetimeFigureOut">
              <a:rPr lang="zh-CN" altLang="en-US" smtClean="0"/>
              <a:pPr/>
              <a:t>2024/9/6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6803" y="12712700"/>
            <a:ext cx="8229196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0354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5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318" y="730250"/>
            <a:ext cx="21030167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ct val="401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318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0FBDFE-C587-4B4C-A407-44438C67B59E}" type="datetimeFigureOut">
              <a:rPr lang="zh-CN" altLang="en-US" smtClean="0"/>
              <a:pPr/>
              <a:t>2024/9/6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6803" y="12712700"/>
            <a:ext cx="8229196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0354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318" y="730250"/>
            <a:ext cx="21030167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ct val="401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ct val="401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318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0FBDFE-C587-4B4C-A407-44438C67B59E}" type="datetimeFigureOut">
              <a:rPr lang="zh-CN" altLang="en-US" smtClean="0"/>
              <a:pPr/>
              <a:t>2024/9/6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6803" y="12712700"/>
            <a:ext cx="8229196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0354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85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318" y="730250"/>
            <a:ext cx="21030167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ct val="401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ct val="401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ct val="401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ct val="401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ct val="20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676318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0FBDFE-C587-4B4C-A407-44438C67B59E}" type="datetimeFigureOut">
              <a:rPr lang="zh-CN" altLang="en-US" smtClean="0"/>
              <a:pPr/>
              <a:t>2024/9/6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076803" y="12712700"/>
            <a:ext cx="8229196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7220354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98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318" y="730250"/>
            <a:ext cx="21030167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76318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0FBDFE-C587-4B4C-A407-44438C67B59E}" type="datetimeFigureOut">
              <a:rPr lang="zh-CN" altLang="en-US" smtClean="0"/>
              <a:pPr/>
              <a:t>2024/9/6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6803" y="12712700"/>
            <a:ext cx="8229196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7220354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12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318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0FBDFE-C587-4B4C-A407-44438C67B59E}" type="datetimeFigureOut">
              <a:rPr lang="zh-CN" altLang="en-US" smtClean="0"/>
              <a:pPr/>
              <a:t>2024/9/6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6803" y="12712700"/>
            <a:ext cx="8229196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0354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13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75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49" r:id="rId26"/>
    <p:sldLayoutId id="2147483650" r:id="rId2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5" Type="http://schemas.openxmlformats.org/officeDocument/2006/relationships/image" Target="../media/image27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5" Type="http://schemas.openxmlformats.org/officeDocument/2006/relationships/image" Target="../media/image27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2385670" y="2307362"/>
            <a:ext cx="4372557" cy="18288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700" y="3346045"/>
            <a:ext cx="1910496" cy="43965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0" y="1730502"/>
            <a:ext cx="9144000" cy="7812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3600" b="1">
                <a:solidFill>
                  <a:srgbClr val="3C4E9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如何开发一个高效的融合 </a:t>
            </a:r>
            <a:r>
              <a:rPr lang="en-US" sz="3600" b="1" err="1">
                <a:solidFill>
                  <a:srgbClr val="3C4E9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MoE</a:t>
            </a:r>
            <a:r>
              <a:rPr lang="en-US" sz="3600" b="1">
                <a:solidFill>
                  <a:srgbClr val="3C4E9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zh-CN" altLang="en-US" sz="3600" b="1">
                <a:solidFill>
                  <a:srgbClr val="3C4E9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算子</a:t>
            </a:r>
            <a:endParaRPr lang="en-US" sz="1500"/>
          </a:p>
        </p:txBody>
      </p:sp>
      <p:sp>
        <p:nvSpPr>
          <p:cNvPr id="5" name="Text 1"/>
          <p:cNvSpPr/>
          <p:nvPr/>
        </p:nvSpPr>
        <p:spPr>
          <a:xfrm>
            <a:off x="0" y="2655939"/>
            <a:ext cx="9144000" cy="43877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endParaRPr lang="en-US" sz="1500"/>
          </a:p>
        </p:txBody>
      </p:sp>
      <p:sp>
        <p:nvSpPr>
          <p:cNvPr id="6" name="Text 2"/>
          <p:cNvSpPr/>
          <p:nvPr/>
        </p:nvSpPr>
        <p:spPr>
          <a:xfrm>
            <a:off x="3757987" y="3346045"/>
            <a:ext cx="1627922" cy="41319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135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朱平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22510403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4270" y="94959"/>
            <a:ext cx="8655584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00" b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性能瓶颈</a:t>
            </a:r>
            <a:endParaRPr lang="en-US" sz="150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592E6D8-8859-EA3B-3F61-940AA1925725}"/>
              </a:ext>
            </a:extLst>
          </p:cNvPr>
          <p:cNvGrpSpPr/>
          <p:nvPr/>
        </p:nvGrpSpPr>
        <p:grpSpPr>
          <a:xfrm>
            <a:off x="377675" y="1417001"/>
            <a:ext cx="2809204" cy="2613316"/>
            <a:chOff x="977605" y="1118827"/>
            <a:chExt cx="3507324" cy="3291840"/>
          </a:xfrm>
        </p:grpSpPr>
        <p:pic>
          <p:nvPicPr>
            <p:cNvPr id="3" name="Image 0" descr="preencoded.png"/>
            <p:cNvPicPr>
              <a:picLocks noChangeAspect="1"/>
            </p:cNvPicPr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867646" y="3676207"/>
              <a:ext cx="434526" cy="426625"/>
            </a:xfrm>
            <a:prstGeom prst="rect">
              <a:avLst/>
            </a:prstGeom>
          </p:spPr>
        </p:pic>
        <p:pic>
          <p:nvPicPr>
            <p:cNvPr id="4" name="Image 1" descr="preencoded.png"/>
            <p:cNvPicPr>
              <a:picLocks noChangeAspect="1"/>
            </p:cNvPicPr>
            <p:nvPr/>
          </p:nvPicPr>
          <p:blipFill>
            <a:blip r:embed="rId4">
              <a:alphaModFix amt="10000"/>
            </a:blip>
            <a:stretch>
              <a:fillRect/>
            </a:stretch>
          </p:blipFill>
          <p:spPr>
            <a:xfrm>
              <a:off x="1193089" y="1118827"/>
              <a:ext cx="3291840" cy="3291840"/>
            </a:xfrm>
            <a:prstGeom prst="rect">
              <a:avLst/>
            </a:prstGeom>
          </p:spPr>
        </p:pic>
        <p:pic>
          <p:nvPicPr>
            <p:cNvPr id="5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7605" y="1202725"/>
              <a:ext cx="804672" cy="804672"/>
            </a:xfrm>
            <a:prstGeom prst="rect">
              <a:avLst/>
            </a:prstGeom>
          </p:spPr>
        </p:pic>
        <p:sp>
          <p:nvSpPr>
            <p:cNvPr id="6" name="Text 1"/>
            <p:cNvSpPr/>
            <p:nvPr/>
          </p:nvSpPr>
          <p:spPr>
            <a:xfrm>
              <a:off x="1024420" y="1194494"/>
              <a:ext cx="711042" cy="736769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ctr">
              <a:spAutoFit/>
            </a:bodyPr>
            <a:lstStyle/>
            <a:p>
              <a:pPr marL="0" indent="0" algn="ctr">
                <a:lnSpc>
                  <a:spcPct val="112500"/>
                </a:lnSpc>
                <a:spcBef>
                  <a:spcPts val="375"/>
                </a:spcBef>
                <a:buNone/>
              </a:pPr>
              <a:r>
                <a:rPr lang="en-US" sz="2400" b="1">
                  <a:solidFill>
                    <a:srgbClr val="FFFFFF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01</a:t>
              </a:r>
              <a:endParaRPr lang="en-US" sz="1400"/>
            </a:p>
          </p:txBody>
        </p:sp>
        <p:sp>
          <p:nvSpPr>
            <p:cNvPr id="7" name="Text 2"/>
            <p:cNvSpPr/>
            <p:nvPr/>
          </p:nvSpPr>
          <p:spPr>
            <a:xfrm>
              <a:off x="1541756" y="1660236"/>
              <a:ext cx="2594506" cy="591224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ctr">
              <a:spAutoFit/>
            </a:bodyPr>
            <a:lstStyle/>
            <a:p>
              <a:pPr marL="0" indent="0" algn="ctr">
                <a:lnSpc>
                  <a:spcPct val="100000"/>
                </a:lnSpc>
                <a:buNone/>
              </a:pPr>
              <a:r>
                <a:rPr lang="en-US" sz="1800" b="1" err="1">
                  <a:solidFill>
                    <a:srgbClr val="3C4E91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计算瓶颈</a:t>
              </a:r>
              <a:endParaRPr lang="en-US" b="1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endParaRPr>
            </a:p>
          </p:txBody>
        </p:sp>
        <p:sp>
          <p:nvSpPr>
            <p:cNvPr id="8" name="Text 3"/>
            <p:cNvSpPr/>
            <p:nvPr/>
          </p:nvSpPr>
          <p:spPr>
            <a:xfrm>
              <a:off x="1616004" y="2154135"/>
              <a:ext cx="2594506" cy="1600829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ctr">
              <a:spAutoFit/>
            </a:bodyPr>
            <a:lstStyle/>
            <a:p>
              <a:pPr marL="0" indent="0" algn="just">
                <a:lnSpc>
                  <a:spcPct val="150000"/>
                </a:lnSpc>
                <a:spcBef>
                  <a:spcPts val="375"/>
                </a:spcBef>
                <a:buNone/>
              </a:pPr>
              <a:r>
                <a:rPr lang="en-US" sz="1200" err="1">
                  <a:solidFill>
                    <a:srgbClr val="000000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MoE</a:t>
              </a:r>
              <a:r>
                <a:rPr lang="en-US" sz="1200">
                  <a:solidFill>
                    <a:srgbClr val="000000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 </a:t>
              </a:r>
              <a:r>
                <a:rPr lang="en-US" sz="1200" err="1">
                  <a:solidFill>
                    <a:srgbClr val="000000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算子</a:t>
              </a:r>
              <a:r>
                <a:rPr lang="zh-CN" altLang="en-US" sz="1200">
                  <a:solidFill>
                    <a:srgbClr val="000000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本质仍是 </a:t>
              </a:r>
              <a:r>
                <a:rPr lang="en-US" altLang="zh-CN" sz="1200">
                  <a:solidFill>
                    <a:srgbClr val="000000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linear </a:t>
              </a:r>
              <a:r>
                <a:rPr lang="zh-CN" altLang="en-US" sz="1200">
                  <a:solidFill>
                    <a:srgbClr val="000000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计算，在计算规模比较大时，</a:t>
              </a:r>
              <a:r>
                <a:rPr lang="en-US" altLang="zh-CN" sz="1200">
                  <a:solidFill>
                    <a:srgbClr val="000000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GPU </a:t>
              </a:r>
              <a:r>
                <a:rPr lang="zh-CN" altLang="en-US" sz="1200">
                  <a:solidFill>
                    <a:srgbClr val="000000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的计算能力将成为限制推理速度的主要因素</a:t>
              </a:r>
              <a:endParaRPr lang="en-US" sz="150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1401470-7696-85F8-B334-044C1AA72B08}"/>
              </a:ext>
            </a:extLst>
          </p:cNvPr>
          <p:cNvGrpSpPr/>
          <p:nvPr/>
        </p:nvGrpSpPr>
        <p:grpSpPr>
          <a:xfrm>
            <a:off x="3080328" y="1405406"/>
            <a:ext cx="2809204" cy="2613316"/>
            <a:chOff x="977605" y="1118827"/>
            <a:chExt cx="3507324" cy="3291840"/>
          </a:xfrm>
        </p:grpSpPr>
        <p:pic>
          <p:nvPicPr>
            <p:cNvPr id="18" name="Image 0" descr="preencoded.png">
              <a:extLst>
                <a:ext uri="{FF2B5EF4-FFF2-40B4-BE49-F238E27FC236}">
                  <a16:creationId xmlns:a16="http://schemas.microsoft.com/office/drawing/2014/main" id="{4186E4F5-9079-9B81-951E-196054DF3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867646" y="3676207"/>
              <a:ext cx="434526" cy="426625"/>
            </a:xfrm>
            <a:prstGeom prst="rect">
              <a:avLst/>
            </a:prstGeom>
          </p:spPr>
        </p:pic>
        <p:pic>
          <p:nvPicPr>
            <p:cNvPr id="19" name="Image 1" descr="preencoded.png">
              <a:extLst>
                <a:ext uri="{FF2B5EF4-FFF2-40B4-BE49-F238E27FC236}">
                  <a16:creationId xmlns:a16="http://schemas.microsoft.com/office/drawing/2014/main" id="{47039C05-9491-8964-1695-49E0CA2B2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10000"/>
            </a:blip>
            <a:stretch>
              <a:fillRect/>
            </a:stretch>
          </p:blipFill>
          <p:spPr>
            <a:xfrm>
              <a:off x="1193089" y="1118827"/>
              <a:ext cx="3291840" cy="3291840"/>
            </a:xfrm>
            <a:prstGeom prst="rect">
              <a:avLst/>
            </a:prstGeom>
          </p:spPr>
        </p:pic>
        <p:pic>
          <p:nvPicPr>
            <p:cNvPr id="20" name="Image 2" descr="preencoded.png">
              <a:extLst>
                <a:ext uri="{FF2B5EF4-FFF2-40B4-BE49-F238E27FC236}">
                  <a16:creationId xmlns:a16="http://schemas.microsoft.com/office/drawing/2014/main" id="{7A49FD79-5FDF-1E0F-833C-CB5081096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7605" y="1202725"/>
              <a:ext cx="804672" cy="804672"/>
            </a:xfrm>
            <a:prstGeom prst="rect">
              <a:avLst/>
            </a:prstGeom>
          </p:spPr>
        </p:pic>
        <p:sp>
          <p:nvSpPr>
            <p:cNvPr id="21" name="Text 1">
              <a:extLst>
                <a:ext uri="{FF2B5EF4-FFF2-40B4-BE49-F238E27FC236}">
                  <a16:creationId xmlns:a16="http://schemas.microsoft.com/office/drawing/2014/main" id="{A7F5E5E9-821F-F04F-2A89-1AA153A71BF4}"/>
                </a:ext>
              </a:extLst>
            </p:cNvPr>
            <p:cNvSpPr/>
            <p:nvPr/>
          </p:nvSpPr>
          <p:spPr>
            <a:xfrm>
              <a:off x="1024420" y="1194494"/>
              <a:ext cx="711042" cy="736769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ctr">
              <a:spAutoFit/>
            </a:bodyPr>
            <a:lstStyle/>
            <a:p>
              <a:pPr marL="0" indent="0" algn="ctr">
                <a:lnSpc>
                  <a:spcPct val="112500"/>
                </a:lnSpc>
                <a:spcBef>
                  <a:spcPts val="375"/>
                </a:spcBef>
                <a:buNone/>
              </a:pPr>
              <a:r>
                <a:rPr lang="en-US" sz="2400" b="1">
                  <a:solidFill>
                    <a:srgbClr val="FFFFFF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02</a:t>
              </a:r>
              <a:endParaRPr lang="en-US" sz="1400"/>
            </a:p>
          </p:txBody>
        </p:sp>
        <p:sp>
          <p:nvSpPr>
            <p:cNvPr id="22" name="Text 2">
              <a:extLst>
                <a:ext uri="{FF2B5EF4-FFF2-40B4-BE49-F238E27FC236}">
                  <a16:creationId xmlns:a16="http://schemas.microsoft.com/office/drawing/2014/main" id="{E8BC2B57-4E73-02B3-419C-D6196C001618}"/>
                </a:ext>
              </a:extLst>
            </p:cNvPr>
            <p:cNvSpPr/>
            <p:nvPr/>
          </p:nvSpPr>
          <p:spPr>
            <a:xfrm>
              <a:off x="1541756" y="1660236"/>
              <a:ext cx="2594506" cy="591224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ctr">
              <a:spAutoFit/>
            </a:bodyPr>
            <a:lstStyle/>
            <a:p>
              <a:pPr marL="0" indent="0" algn="ctr">
                <a:lnSpc>
                  <a:spcPct val="100000"/>
                </a:lnSpc>
                <a:buNone/>
              </a:pPr>
              <a:r>
                <a:rPr lang="en-US" sz="1800" b="1" err="1">
                  <a:solidFill>
                    <a:srgbClr val="3C4E91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内存瓶颈</a:t>
              </a:r>
              <a:endParaRPr lang="en-US" sz="1800" b="1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endParaRPr>
            </a:p>
          </p:txBody>
        </p:sp>
        <p:sp>
          <p:nvSpPr>
            <p:cNvPr id="23" name="Text 3">
              <a:extLst>
                <a:ext uri="{FF2B5EF4-FFF2-40B4-BE49-F238E27FC236}">
                  <a16:creationId xmlns:a16="http://schemas.microsoft.com/office/drawing/2014/main" id="{85A59989-0604-B450-701D-77C1C134ECEE}"/>
                </a:ext>
              </a:extLst>
            </p:cNvPr>
            <p:cNvSpPr/>
            <p:nvPr/>
          </p:nvSpPr>
          <p:spPr>
            <a:xfrm>
              <a:off x="1616004" y="2154134"/>
              <a:ext cx="2594506" cy="1600829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ctr">
              <a:spAutoFit/>
            </a:bodyPr>
            <a:lstStyle/>
            <a:p>
              <a:pPr marL="0" indent="0" algn="just">
                <a:lnSpc>
                  <a:spcPct val="150000"/>
                </a:lnSpc>
                <a:spcBef>
                  <a:spcPts val="375"/>
                </a:spcBef>
                <a:buNone/>
              </a:pPr>
              <a:r>
                <a:rPr lang="en-US" sz="1200" err="1">
                  <a:solidFill>
                    <a:srgbClr val="000000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MoE结构需要存储大量参数和中间计算结果，可能导致内存带宽不足或内存访问延迟增加，进而影响整体性能</a:t>
              </a:r>
              <a:endParaRPr lang="en-US" sz="150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2BB3C51-26C9-4B20-A7F9-2CCB49A6BAE1}"/>
              </a:ext>
            </a:extLst>
          </p:cNvPr>
          <p:cNvGrpSpPr/>
          <p:nvPr/>
        </p:nvGrpSpPr>
        <p:grpSpPr>
          <a:xfrm>
            <a:off x="5829533" y="1402093"/>
            <a:ext cx="2809204" cy="2613316"/>
            <a:chOff x="977605" y="1118827"/>
            <a:chExt cx="3507324" cy="3291840"/>
          </a:xfrm>
        </p:grpSpPr>
        <p:pic>
          <p:nvPicPr>
            <p:cNvPr id="25" name="Image 0" descr="preencoded.png">
              <a:extLst>
                <a:ext uri="{FF2B5EF4-FFF2-40B4-BE49-F238E27FC236}">
                  <a16:creationId xmlns:a16="http://schemas.microsoft.com/office/drawing/2014/main" id="{B7F08C15-10C9-40E8-FD8E-CEF23A235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867646" y="3676207"/>
              <a:ext cx="434526" cy="426625"/>
            </a:xfrm>
            <a:prstGeom prst="rect">
              <a:avLst/>
            </a:prstGeom>
          </p:spPr>
        </p:pic>
        <p:pic>
          <p:nvPicPr>
            <p:cNvPr id="26" name="Image 1" descr="preencoded.png">
              <a:extLst>
                <a:ext uri="{FF2B5EF4-FFF2-40B4-BE49-F238E27FC236}">
                  <a16:creationId xmlns:a16="http://schemas.microsoft.com/office/drawing/2014/main" id="{AAE858F5-4B1B-D228-DAE1-077975CC7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10000"/>
            </a:blip>
            <a:stretch>
              <a:fillRect/>
            </a:stretch>
          </p:blipFill>
          <p:spPr>
            <a:xfrm>
              <a:off x="1193089" y="1118827"/>
              <a:ext cx="3291840" cy="3291840"/>
            </a:xfrm>
            <a:prstGeom prst="rect">
              <a:avLst/>
            </a:prstGeom>
          </p:spPr>
        </p:pic>
        <p:pic>
          <p:nvPicPr>
            <p:cNvPr id="27" name="Image 2" descr="preencoded.png">
              <a:extLst>
                <a:ext uri="{FF2B5EF4-FFF2-40B4-BE49-F238E27FC236}">
                  <a16:creationId xmlns:a16="http://schemas.microsoft.com/office/drawing/2014/main" id="{0C3416EC-02B3-E623-E238-DE8DC8D91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7605" y="1202725"/>
              <a:ext cx="804672" cy="804672"/>
            </a:xfrm>
            <a:prstGeom prst="rect">
              <a:avLst/>
            </a:prstGeom>
          </p:spPr>
        </p:pic>
        <p:sp>
          <p:nvSpPr>
            <p:cNvPr id="28" name="Text 1">
              <a:extLst>
                <a:ext uri="{FF2B5EF4-FFF2-40B4-BE49-F238E27FC236}">
                  <a16:creationId xmlns:a16="http://schemas.microsoft.com/office/drawing/2014/main" id="{F7BDB479-517C-976E-B732-C50CBFF10E44}"/>
                </a:ext>
              </a:extLst>
            </p:cNvPr>
            <p:cNvSpPr/>
            <p:nvPr/>
          </p:nvSpPr>
          <p:spPr>
            <a:xfrm>
              <a:off x="1024420" y="1194494"/>
              <a:ext cx="711042" cy="736769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ctr">
              <a:spAutoFit/>
            </a:bodyPr>
            <a:lstStyle/>
            <a:p>
              <a:pPr marL="0" indent="0" algn="ctr">
                <a:lnSpc>
                  <a:spcPct val="112500"/>
                </a:lnSpc>
                <a:spcBef>
                  <a:spcPts val="375"/>
                </a:spcBef>
                <a:buNone/>
              </a:pPr>
              <a:r>
                <a:rPr lang="en-US" sz="2400" b="1">
                  <a:solidFill>
                    <a:srgbClr val="FFFFFF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03</a:t>
              </a:r>
              <a:endParaRPr lang="en-US" sz="1400"/>
            </a:p>
          </p:txBody>
        </p:sp>
        <p:sp>
          <p:nvSpPr>
            <p:cNvPr id="29" name="Text 2">
              <a:extLst>
                <a:ext uri="{FF2B5EF4-FFF2-40B4-BE49-F238E27FC236}">
                  <a16:creationId xmlns:a16="http://schemas.microsoft.com/office/drawing/2014/main" id="{548361DF-C485-5037-E97D-E5B1B1D15A73}"/>
                </a:ext>
              </a:extLst>
            </p:cNvPr>
            <p:cNvSpPr/>
            <p:nvPr/>
          </p:nvSpPr>
          <p:spPr>
            <a:xfrm>
              <a:off x="1541756" y="1660236"/>
              <a:ext cx="2594506" cy="591224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ctr">
              <a:spAutoFit/>
            </a:bodyPr>
            <a:lstStyle/>
            <a:p>
              <a:pPr marL="0" indent="0" algn="ctr">
                <a:lnSpc>
                  <a:spcPct val="100000"/>
                </a:lnSpc>
                <a:buNone/>
              </a:pPr>
              <a:r>
                <a:rPr lang="zh-CN" altLang="en-US" sz="1800" b="1">
                  <a:solidFill>
                    <a:srgbClr val="3C4E91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通信</a:t>
              </a:r>
              <a:r>
                <a:rPr lang="en-US" sz="1800" b="1" err="1">
                  <a:solidFill>
                    <a:srgbClr val="3C4E91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瓶颈</a:t>
              </a:r>
              <a:endParaRPr lang="en-US" sz="1800" b="1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endParaRPr>
            </a:p>
          </p:txBody>
        </p:sp>
        <p:sp>
          <p:nvSpPr>
            <p:cNvPr id="30" name="Text 3">
              <a:extLst>
                <a:ext uri="{FF2B5EF4-FFF2-40B4-BE49-F238E27FC236}">
                  <a16:creationId xmlns:a16="http://schemas.microsoft.com/office/drawing/2014/main" id="{F366DE63-5C20-17E6-5325-F00B80009730}"/>
                </a:ext>
              </a:extLst>
            </p:cNvPr>
            <p:cNvSpPr/>
            <p:nvPr/>
          </p:nvSpPr>
          <p:spPr>
            <a:xfrm>
              <a:off x="1616004" y="1979673"/>
              <a:ext cx="2594506" cy="1949748"/>
            </a:xfrm>
            <a:prstGeom prst="rect">
              <a:avLst/>
            </a:prstGeom>
            <a:noFill/>
            <a:ln/>
          </p:spPr>
          <p:txBody>
            <a:bodyPr wrap="square" lIns="95250" tIns="95250" rIns="95250" bIns="95250" rtlCol="0" anchor="ctr">
              <a:spAutoFit/>
            </a:bodyPr>
            <a:lstStyle/>
            <a:p>
              <a:pPr marL="0" indent="0" algn="just">
                <a:lnSpc>
                  <a:spcPct val="150000"/>
                </a:lnSpc>
                <a:spcBef>
                  <a:spcPts val="375"/>
                </a:spcBef>
                <a:buNone/>
              </a:pPr>
              <a:r>
                <a:rPr lang="zh-CN" altLang="en-US" sz="1200">
                  <a:solidFill>
                    <a:srgbClr val="000000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数据通常需要在多个节点之间进行交换与同步，这种通信会显著增加网络通信的负担，从而成为影响整体训练速度和效率的关键因素</a:t>
              </a:r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7333551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" descr="preencoded.png">
            <a:extLst>
              <a:ext uri="{FF2B5EF4-FFF2-40B4-BE49-F238E27FC236}">
                <a16:creationId xmlns:a16="http://schemas.microsoft.com/office/drawing/2014/main" id="{E1A3E8A7-A258-6A25-44EA-D03C097E1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888" y="3638339"/>
            <a:ext cx="342973" cy="342973"/>
          </a:xfrm>
          <a:prstGeom prst="rect">
            <a:avLst/>
          </a:prstGeom>
        </p:spPr>
      </p:pic>
      <p:pic>
        <p:nvPicPr>
          <p:cNvPr id="24" name="Image 2" descr="preencoded.png">
            <a:extLst>
              <a:ext uri="{FF2B5EF4-FFF2-40B4-BE49-F238E27FC236}">
                <a16:creationId xmlns:a16="http://schemas.microsoft.com/office/drawing/2014/main" id="{644E4979-7BEA-F36A-D321-39EFFF0DEB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7050133" y="3638339"/>
            <a:ext cx="342973" cy="342973"/>
          </a:xfrm>
          <a:prstGeom prst="rect">
            <a:avLst/>
          </a:prstGeom>
        </p:spPr>
      </p:pic>
      <p:pic>
        <p:nvPicPr>
          <p:cNvPr id="25" name="Image 3" descr="preencoded.png">
            <a:extLst>
              <a:ext uri="{FF2B5EF4-FFF2-40B4-BE49-F238E27FC236}">
                <a16:creationId xmlns:a16="http://schemas.microsoft.com/office/drawing/2014/main" id="{9D5F9112-3E0D-D0F1-025A-CBAAA2489A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474378" y="3638339"/>
            <a:ext cx="342973" cy="342973"/>
          </a:xfrm>
          <a:prstGeom prst="rect">
            <a:avLst/>
          </a:prstGeom>
        </p:spPr>
      </p:pic>
      <p:pic>
        <p:nvPicPr>
          <p:cNvPr id="26" name="Image 5" descr="preencoded.png">
            <a:extLst>
              <a:ext uri="{FF2B5EF4-FFF2-40B4-BE49-F238E27FC236}">
                <a16:creationId xmlns:a16="http://schemas.microsoft.com/office/drawing/2014/main" id="{940B5DA8-CAF9-C885-6D3C-D9A347A38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415" y="2301386"/>
            <a:ext cx="731520" cy="731520"/>
          </a:xfrm>
          <a:prstGeom prst="rect">
            <a:avLst/>
          </a:prstGeom>
        </p:spPr>
      </p:pic>
      <p:sp>
        <p:nvSpPr>
          <p:cNvPr id="27" name="Text 2">
            <a:extLst>
              <a:ext uri="{FF2B5EF4-FFF2-40B4-BE49-F238E27FC236}">
                <a16:creationId xmlns:a16="http://schemas.microsoft.com/office/drawing/2014/main" id="{3186F74C-3076-AE09-74F8-25B96490203F}"/>
              </a:ext>
            </a:extLst>
          </p:cNvPr>
          <p:cNvSpPr/>
          <p:nvPr/>
        </p:nvSpPr>
        <p:spPr>
          <a:xfrm>
            <a:off x="3100174" y="2310210"/>
            <a:ext cx="4202717" cy="42319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endParaRPr lang="en-US" sz="1500"/>
          </a:p>
        </p:txBody>
      </p:sp>
      <p:pic>
        <p:nvPicPr>
          <p:cNvPr id="28" name="Picture 14" descr="A graph of a line&#10;&#10;Description automatically generated">
            <a:extLst>
              <a:ext uri="{FF2B5EF4-FFF2-40B4-BE49-F238E27FC236}">
                <a16:creationId xmlns:a16="http://schemas.microsoft.com/office/drawing/2014/main" id="{1C31A677-05DF-332A-A145-D8AFEF2BD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8074" y="1291952"/>
            <a:ext cx="4038600" cy="2882900"/>
          </a:xfrm>
          <a:prstGeom prst="rect">
            <a:avLst/>
          </a:prstGeom>
        </p:spPr>
      </p:pic>
      <p:sp>
        <p:nvSpPr>
          <p:cNvPr id="29" name="Text 1">
            <a:extLst>
              <a:ext uri="{FF2B5EF4-FFF2-40B4-BE49-F238E27FC236}">
                <a16:creationId xmlns:a16="http://schemas.microsoft.com/office/drawing/2014/main" id="{42D37B72-9A99-EC70-7B42-438D4E8BF5A1}"/>
              </a:ext>
            </a:extLst>
          </p:cNvPr>
          <p:cNvSpPr/>
          <p:nvPr/>
        </p:nvSpPr>
        <p:spPr>
          <a:xfrm>
            <a:off x="531021" y="1616217"/>
            <a:ext cx="3834906" cy="182485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50000"/>
              </a:lnSpc>
              <a:spcBef>
                <a:spcPts val="375"/>
              </a:spcBef>
              <a:buNone/>
            </a:pP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对于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linear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算子，在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batch_size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较小时由于计算量小参数量大此时是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memory-bound，在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batch_size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较大时计算量大此时是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compute-bound，存在一个临界点两者达到平衡。对于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MoE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算子，也具有相似的趋势，但由于参数为稀疏矩阵，计算时选择性的激活专家网络，会在更大的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batch_size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达到这个临界点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1600"/>
          </a:p>
        </p:txBody>
      </p:sp>
      <p:sp>
        <p:nvSpPr>
          <p:cNvPr id="30" name="Text 0">
            <a:extLst>
              <a:ext uri="{FF2B5EF4-FFF2-40B4-BE49-F238E27FC236}">
                <a16:creationId xmlns:a16="http://schemas.microsoft.com/office/drawing/2014/main" id="{69E64514-0D4B-C788-9C9E-458C8E1CE68F}"/>
              </a:ext>
            </a:extLst>
          </p:cNvPr>
          <p:cNvSpPr/>
          <p:nvPr/>
        </p:nvSpPr>
        <p:spPr>
          <a:xfrm>
            <a:off x="174270" y="94959"/>
            <a:ext cx="8655584" cy="62690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00" b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compute-bound vs memory-bound</a:t>
            </a:r>
          </a:p>
        </p:txBody>
      </p:sp>
    </p:spTree>
    <p:extLst>
      <p:ext uri="{BB962C8B-B14F-4D97-AF65-F5344CB8AC3E}">
        <p14:creationId xmlns:p14="http://schemas.microsoft.com/office/powerpoint/2010/main" val="13894284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0">
            <a:extLst>
              <a:ext uri="{FF2B5EF4-FFF2-40B4-BE49-F238E27FC236}">
                <a16:creationId xmlns:a16="http://schemas.microsoft.com/office/drawing/2014/main" id="{69E64514-0D4B-C788-9C9E-458C8E1CE68F}"/>
              </a:ext>
            </a:extLst>
          </p:cNvPr>
          <p:cNvSpPr/>
          <p:nvPr/>
        </p:nvSpPr>
        <p:spPr>
          <a:xfrm>
            <a:off x="174270" y="94959"/>
            <a:ext cx="8655584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00" b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TFLOPs </a:t>
            </a:r>
            <a:r>
              <a:rPr lang="en-US" sz="2700" b="1" err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与带宽分析</a:t>
            </a:r>
            <a:endParaRPr lang="en-US" sz="1500"/>
          </a:p>
        </p:txBody>
      </p:sp>
      <p:sp>
        <p:nvSpPr>
          <p:cNvPr id="2" name="Text 2">
            <a:extLst>
              <a:ext uri="{FF2B5EF4-FFF2-40B4-BE49-F238E27FC236}">
                <a16:creationId xmlns:a16="http://schemas.microsoft.com/office/drawing/2014/main" id="{4D0186F2-E878-C4F2-6582-63648B7AC549}"/>
              </a:ext>
            </a:extLst>
          </p:cNvPr>
          <p:cNvSpPr/>
          <p:nvPr/>
        </p:nvSpPr>
        <p:spPr>
          <a:xfrm>
            <a:off x="788155" y="1384194"/>
            <a:ext cx="7083636" cy="291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50000"/>
              </a:lnSpc>
              <a:spcBef>
                <a:spcPts val="375"/>
              </a:spcBef>
              <a:buNone/>
            </a:pP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假定输入为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hidden_state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= (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batch_size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,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hidden_size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), </a:t>
            </a: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专家数为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num_experts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, </a:t>
            </a: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专家网络的输出维度为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ffn_dim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</a:t>
            </a: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每个 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token </a:t>
            </a: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选择的专家数为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topk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</a:t>
            </a: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数据类型为 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float16</a:t>
            </a: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，考虑 </a:t>
            </a:r>
            <a:r>
              <a:rPr lang="en-US" altLang="zh-CN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MLP </a:t>
            </a: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中一个 </a:t>
            </a:r>
            <a:r>
              <a:rPr lang="en-US" altLang="zh-CN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linear</a:t>
            </a:r>
            <a:endParaRPr lang="en-US" sz="1200">
              <a:solidFill>
                <a:srgbClr val="000000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endParaRPr lang="en-US" altLang="zh-CN" sz="1200">
              <a:solidFill>
                <a:srgbClr val="000000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一次 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forward </a:t>
            </a: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的计算量约为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batch_size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*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topk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*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hidden_size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*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ffn_dim</a:t>
            </a:r>
            <a:endParaRPr lang="en-US" sz="1200">
              <a:solidFill>
                <a:srgbClr val="000000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一次 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forward </a:t>
            </a: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的显存读取</a:t>
            </a:r>
            <a:r>
              <a:rPr lang="en-US" altLang="zh-CN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/</a:t>
            </a: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写入量：</a:t>
            </a:r>
          </a:p>
          <a:p>
            <a:pPr marL="628650" lvl="1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小 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batch，</a:t>
            </a: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部分激活，</a:t>
            </a:r>
            <a:r>
              <a:rPr lang="en-US" altLang="zh-CN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(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batch_size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*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hidden_size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+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topk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*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hidden_size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*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ffn_dim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+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batch_size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*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topk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*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ffn_dim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) *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elem_size</a:t>
            </a:r>
            <a:endParaRPr lang="en-US" sz="1200">
              <a:solidFill>
                <a:srgbClr val="000000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628650" lvl="1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大 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batch，</a:t>
            </a: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全部激活，</a:t>
            </a:r>
            <a:r>
              <a:rPr lang="en-US" altLang="zh-CN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(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batch_size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*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hidden_size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+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num_experts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*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hidden_size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*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ffn_dim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+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batch_size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*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topk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*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ffn_dim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) *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elem_size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0062491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4270" y="94959"/>
            <a:ext cx="8655584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00" b="1" err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Mixtral</a:t>
            </a:r>
            <a:r>
              <a:rPr lang="zh-CN" altLang="en-US" sz="2700" b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sz="2700" b="1" err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nsys</a:t>
            </a:r>
            <a:endParaRPr lang="en-US" sz="1500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7267BE6-BC5D-AA79-739E-CB529A3F1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0A3A25A-F7A5-95CE-4C15-9A75E1BB12E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701368" y="222540"/>
            <a:ext cx="54426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C9DB880D-0FEA-1B9E-ECFE-9AB60950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08" y="856496"/>
            <a:ext cx="8655584" cy="401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2157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32" y="2080175"/>
            <a:ext cx="631503" cy="63150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34639" y="2117990"/>
            <a:ext cx="741298" cy="5486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3000" b="1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500"/>
          </a:p>
        </p:txBody>
      </p:sp>
      <p:sp>
        <p:nvSpPr>
          <p:cNvPr id="4" name="Text 1"/>
          <p:cNvSpPr/>
          <p:nvPr/>
        </p:nvSpPr>
        <p:spPr>
          <a:xfrm>
            <a:off x="1435369" y="2026550"/>
            <a:ext cx="7166337" cy="68300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000" b="1" err="1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MoE</a:t>
            </a:r>
            <a:r>
              <a:rPr lang="en-US" sz="3000" b="1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sz="3000" b="1" err="1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实现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66799167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4270" y="94959"/>
            <a:ext cx="8655584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25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err="1">
                <a:ln>
                  <a:noFill/>
                </a:ln>
                <a:solidFill>
                  <a:srgbClr val="1B2C6A"/>
                </a:solidFill>
                <a:effectLst/>
                <a:uLnTx/>
                <a:uFillTx/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优化策略</a:t>
            </a: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D5BFDFB-CDCB-3B5B-B8A6-85C2A66D7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571" y="665131"/>
            <a:ext cx="6904027" cy="417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5277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4270" y="94959"/>
            <a:ext cx="8655584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25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err="1">
                <a:ln>
                  <a:noFill/>
                </a:ln>
                <a:solidFill>
                  <a:srgbClr val="1B2C6A"/>
                </a:solidFill>
                <a:effectLst/>
                <a:uLnTx/>
                <a:uFillTx/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优化策略</a:t>
            </a: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D5BFDFB-CDCB-3B5B-B8A6-85C2A66D72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13695" y="641379"/>
            <a:ext cx="6904026" cy="417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2689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4270" y="94959"/>
            <a:ext cx="8655584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25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err="1">
                <a:ln>
                  <a:noFill/>
                </a:ln>
                <a:solidFill>
                  <a:srgbClr val="1B2C6A"/>
                </a:solidFill>
                <a:effectLst/>
                <a:uLnTx/>
                <a:uFillTx/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优化策略</a:t>
            </a: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D5BFDFB-CDCB-3B5B-B8A6-85C2A66D72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25571" y="665131"/>
            <a:ext cx="6904026" cy="417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0319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4270" y="94959"/>
            <a:ext cx="8655584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25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err="1">
                <a:ln>
                  <a:noFill/>
                </a:ln>
                <a:solidFill>
                  <a:srgbClr val="1B2C6A"/>
                </a:solidFill>
                <a:effectLst/>
                <a:uLnTx/>
                <a:uFillTx/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优化策略</a:t>
            </a: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D5BFDFB-CDCB-3B5B-B8A6-85C2A66D72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25571" y="665131"/>
            <a:ext cx="6904026" cy="417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6963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4270" y="94959"/>
            <a:ext cx="8655584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25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err="1">
                <a:ln>
                  <a:noFill/>
                </a:ln>
                <a:solidFill>
                  <a:srgbClr val="1B2C6A"/>
                </a:solidFill>
                <a:effectLst/>
                <a:uLnTx/>
                <a:uFillTx/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优化策略</a:t>
            </a: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D5BFDFB-CDCB-3B5B-B8A6-85C2A66D72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25571" y="732665"/>
            <a:ext cx="6904027" cy="403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696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9427" y="581104"/>
            <a:ext cx="1675953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000" b="1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1500"/>
          </a:p>
        </p:txBody>
      </p:sp>
      <p:sp>
        <p:nvSpPr>
          <p:cNvPr id="3" name="Text 1"/>
          <p:cNvSpPr/>
          <p:nvPr/>
        </p:nvSpPr>
        <p:spPr>
          <a:xfrm>
            <a:off x="1520202" y="1730378"/>
            <a:ext cx="3236976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8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MoE 概述</a:t>
            </a:r>
            <a:endParaRPr lang="en-US" sz="1500"/>
          </a:p>
        </p:txBody>
      </p:sp>
      <p:sp>
        <p:nvSpPr>
          <p:cNvPr id="4" name="Text 2"/>
          <p:cNvSpPr/>
          <p:nvPr/>
        </p:nvSpPr>
        <p:spPr>
          <a:xfrm>
            <a:off x="966844" y="1684658"/>
            <a:ext cx="713232" cy="6217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500"/>
          </a:p>
        </p:txBody>
      </p:sp>
      <p:sp>
        <p:nvSpPr>
          <p:cNvPr id="5" name="Text 3"/>
          <p:cNvSpPr/>
          <p:nvPr/>
        </p:nvSpPr>
        <p:spPr>
          <a:xfrm>
            <a:off x="5334968" y="1730378"/>
            <a:ext cx="3236855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8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MoE 性能分析</a:t>
            </a:r>
            <a:endParaRPr lang="en-US" sz="1500"/>
          </a:p>
        </p:txBody>
      </p:sp>
      <p:sp>
        <p:nvSpPr>
          <p:cNvPr id="6" name="Text 4"/>
          <p:cNvSpPr/>
          <p:nvPr/>
        </p:nvSpPr>
        <p:spPr>
          <a:xfrm>
            <a:off x="4781610" y="1684658"/>
            <a:ext cx="713232" cy="6217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500"/>
          </a:p>
        </p:txBody>
      </p:sp>
      <p:sp>
        <p:nvSpPr>
          <p:cNvPr id="7" name="Text 5"/>
          <p:cNvSpPr/>
          <p:nvPr/>
        </p:nvSpPr>
        <p:spPr>
          <a:xfrm>
            <a:off x="1520354" y="2358875"/>
            <a:ext cx="3236976" cy="4868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8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MoE</a:t>
            </a:r>
            <a:r>
              <a:rPr lang="zh-CN" altLang="en-US" sz="18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实现</a:t>
            </a:r>
            <a:endParaRPr lang="en-US" sz="1500"/>
          </a:p>
        </p:txBody>
      </p:sp>
      <p:sp>
        <p:nvSpPr>
          <p:cNvPr id="8" name="Text 6"/>
          <p:cNvSpPr/>
          <p:nvPr/>
        </p:nvSpPr>
        <p:spPr>
          <a:xfrm>
            <a:off x="966996" y="2313155"/>
            <a:ext cx="713232" cy="6217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500"/>
          </a:p>
        </p:txBody>
      </p:sp>
      <p:sp>
        <p:nvSpPr>
          <p:cNvPr id="9" name="Text 7"/>
          <p:cNvSpPr/>
          <p:nvPr/>
        </p:nvSpPr>
        <p:spPr>
          <a:xfrm>
            <a:off x="5334846" y="2358875"/>
            <a:ext cx="3236976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8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MoE 量化加速</a:t>
            </a:r>
            <a:endParaRPr lang="en-US" sz="1500"/>
          </a:p>
        </p:txBody>
      </p:sp>
      <p:sp>
        <p:nvSpPr>
          <p:cNvPr id="10" name="Text 8"/>
          <p:cNvSpPr/>
          <p:nvPr/>
        </p:nvSpPr>
        <p:spPr>
          <a:xfrm>
            <a:off x="4781488" y="2313155"/>
            <a:ext cx="713232" cy="6217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500"/>
          </a:p>
        </p:txBody>
      </p:sp>
      <p:sp>
        <p:nvSpPr>
          <p:cNvPr id="11" name="Text 9"/>
          <p:cNvSpPr/>
          <p:nvPr/>
        </p:nvSpPr>
        <p:spPr>
          <a:xfrm>
            <a:off x="1520281" y="2987373"/>
            <a:ext cx="3236976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8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总结</a:t>
            </a:r>
            <a:endParaRPr lang="en-US" sz="1500"/>
          </a:p>
        </p:txBody>
      </p:sp>
      <p:sp>
        <p:nvSpPr>
          <p:cNvPr id="12" name="Text 10"/>
          <p:cNvSpPr/>
          <p:nvPr/>
        </p:nvSpPr>
        <p:spPr>
          <a:xfrm>
            <a:off x="966924" y="2941653"/>
            <a:ext cx="713232" cy="6217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00" b="1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49262446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4270" y="94959"/>
            <a:ext cx="8655584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00" b="1" err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优化策略</a:t>
            </a:r>
            <a:endParaRPr lang="en-US" sz="1500"/>
          </a:p>
        </p:txBody>
      </p:sp>
      <p:sp>
        <p:nvSpPr>
          <p:cNvPr id="4" name="Shape 2"/>
          <p:cNvSpPr/>
          <p:nvPr/>
        </p:nvSpPr>
        <p:spPr>
          <a:xfrm>
            <a:off x="2746162" y="2849280"/>
            <a:ext cx="177670" cy="0"/>
          </a:xfrm>
          <a:custGeom>
            <a:avLst/>
            <a:gdLst/>
            <a:ahLst/>
            <a:cxnLst/>
            <a:rect l="l" t="t" r="r" b="b"/>
            <a:pathLst>
              <a:path w="177670">
                <a:moveTo>
                  <a:pt x="0" y="0"/>
                </a:moveTo>
                <a:lnTo>
                  <a:pt x="177670" y="0"/>
                </a:lnTo>
              </a:path>
            </a:pathLst>
          </a:custGeom>
          <a:noFill/>
          <a:ln w="19050">
            <a:solidFill>
              <a:srgbClr val="3C4E91"/>
            </a:solidFill>
            <a:prstDash val="solid"/>
            <a:headEnd type="none"/>
            <a:tailEnd type="arrow"/>
          </a:ln>
        </p:spPr>
        <p:txBody>
          <a:bodyPr/>
          <a:lstStyle/>
          <a:p>
            <a:endParaRPr lang="en-CN"/>
          </a:p>
        </p:txBody>
      </p:sp>
      <p:sp>
        <p:nvSpPr>
          <p:cNvPr id="6" name="Text 4"/>
          <p:cNvSpPr/>
          <p:nvPr/>
        </p:nvSpPr>
        <p:spPr>
          <a:xfrm>
            <a:off x="2008977" y="1416856"/>
            <a:ext cx="745435" cy="70408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850" b="1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500"/>
          </a:p>
        </p:txBody>
      </p:sp>
      <p:sp>
        <p:nvSpPr>
          <p:cNvPr id="7" name="Text 5"/>
          <p:cNvSpPr/>
          <p:nvPr/>
        </p:nvSpPr>
        <p:spPr>
          <a:xfrm>
            <a:off x="2008977" y="3565696"/>
            <a:ext cx="745435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00" b="1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500"/>
          </a:p>
        </p:txBody>
      </p:sp>
      <p:sp>
        <p:nvSpPr>
          <p:cNvPr id="8" name="Text 6"/>
          <p:cNvSpPr/>
          <p:nvPr/>
        </p:nvSpPr>
        <p:spPr>
          <a:xfrm>
            <a:off x="1999833" y="2520096"/>
            <a:ext cx="745435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00" b="1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500"/>
          </a:p>
        </p:txBody>
      </p:sp>
      <p:sp>
        <p:nvSpPr>
          <p:cNvPr id="10" name="Text 8"/>
          <p:cNvSpPr/>
          <p:nvPr/>
        </p:nvSpPr>
        <p:spPr>
          <a:xfrm>
            <a:off x="3153466" y="1399189"/>
            <a:ext cx="3461089" cy="127086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50000"/>
              </a:lnSpc>
              <a:spcBef>
                <a:spcPts val="375"/>
              </a:spcBef>
              <a:buNone/>
            </a:pP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融合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gate_proj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与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up_proj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</a:t>
            </a: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两者输入相同都是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hidden_states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</a:t>
            </a: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可以在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ffn_dim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上将权重 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cat </a:t>
            </a: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到一起，然后计算得到结果后 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chunk </a:t>
            </a: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得到各自的结果</a:t>
            </a:r>
            <a:endParaRPr lang="en-US" sz="1500"/>
          </a:p>
        </p:txBody>
      </p:sp>
      <p:sp>
        <p:nvSpPr>
          <p:cNvPr id="12" name="Text 10"/>
          <p:cNvSpPr/>
          <p:nvPr/>
        </p:nvSpPr>
        <p:spPr>
          <a:xfrm>
            <a:off x="3153466" y="2665254"/>
            <a:ext cx="3651094" cy="71686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50000"/>
              </a:lnSpc>
              <a:spcBef>
                <a:spcPts val="375"/>
              </a:spcBef>
              <a:buNone/>
            </a:pP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融合不同专家的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gate_proj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/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up_proj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/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down_proj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，</a:t>
            </a: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如将八个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down_proj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计算放在一起。</a:t>
            </a:r>
            <a:endParaRPr lang="en-US" sz="1500"/>
          </a:p>
        </p:txBody>
      </p:sp>
      <p:sp>
        <p:nvSpPr>
          <p:cNvPr id="14" name="Text 12"/>
          <p:cNvSpPr/>
          <p:nvPr/>
        </p:nvSpPr>
        <p:spPr>
          <a:xfrm>
            <a:off x="2474703" y="3725829"/>
            <a:ext cx="3108960" cy="37702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将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softmax、topk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等小算子融合</a:t>
            </a:r>
            <a:endParaRPr lang="en-US" sz="1500"/>
          </a:p>
        </p:txBody>
      </p:sp>
      <p:pic>
        <p:nvPicPr>
          <p:cNvPr id="1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681" y="1319015"/>
            <a:ext cx="914400" cy="914400"/>
          </a:xfrm>
          <a:prstGeom prst="rect">
            <a:avLst/>
          </a:prstGeom>
        </p:spPr>
      </p:pic>
      <p:pic>
        <p:nvPicPr>
          <p:cNvPr id="1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681" y="2401224"/>
            <a:ext cx="914400" cy="914400"/>
          </a:xfrm>
          <a:prstGeom prst="rect">
            <a:avLst/>
          </a:prstGeom>
        </p:spPr>
      </p:pic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681" y="3446824"/>
            <a:ext cx="914400" cy="914400"/>
          </a:xfrm>
          <a:prstGeom prst="rect">
            <a:avLst/>
          </a:prstGeom>
        </p:spPr>
      </p:pic>
      <p:sp>
        <p:nvSpPr>
          <p:cNvPr id="18" name="Shape 2">
            <a:extLst>
              <a:ext uri="{FF2B5EF4-FFF2-40B4-BE49-F238E27FC236}">
                <a16:creationId xmlns:a16="http://schemas.microsoft.com/office/drawing/2014/main" id="{AB03230E-4872-B761-D4E6-6805BFF440B3}"/>
              </a:ext>
            </a:extLst>
          </p:cNvPr>
          <p:cNvSpPr/>
          <p:nvPr/>
        </p:nvSpPr>
        <p:spPr>
          <a:xfrm>
            <a:off x="2753573" y="1770596"/>
            <a:ext cx="177670" cy="0"/>
          </a:xfrm>
          <a:custGeom>
            <a:avLst/>
            <a:gdLst/>
            <a:ahLst/>
            <a:cxnLst/>
            <a:rect l="l" t="t" r="r" b="b"/>
            <a:pathLst>
              <a:path w="177670">
                <a:moveTo>
                  <a:pt x="0" y="0"/>
                </a:moveTo>
                <a:lnTo>
                  <a:pt x="177670" y="0"/>
                </a:lnTo>
              </a:path>
            </a:pathLst>
          </a:custGeom>
          <a:noFill/>
          <a:ln w="19050">
            <a:solidFill>
              <a:srgbClr val="3C4E91"/>
            </a:solidFill>
            <a:prstDash val="solid"/>
            <a:headEnd type="none"/>
            <a:tailEnd type="arrow"/>
          </a:ln>
        </p:spPr>
        <p:txBody>
          <a:bodyPr/>
          <a:lstStyle/>
          <a:p>
            <a:endParaRPr lang="en-CN"/>
          </a:p>
        </p:txBody>
      </p:sp>
      <p:sp>
        <p:nvSpPr>
          <p:cNvPr id="19" name="Shape 2">
            <a:extLst>
              <a:ext uri="{FF2B5EF4-FFF2-40B4-BE49-F238E27FC236}">
                <a16:creationId xmlns:a16="http://schemas.microsoft.com/office/drawing/2014/main" id="{2B3C26E6-F264-C2F4-5802-17E3CA2C03A3}"/>
              </a:ext>
            </a:extLst>
          </p:cNvPr>
          <p:cNvSpPr/>
          <p:nvPr/>
        </p:nvSpPr>
        <p:spPr>
          <a:xfrm>
            <a:off x="2745268" y="3913746"/>
            <a:ext cx="177670" cy="0"/>
          </a:xfrm>
          <a:custGeom>
            <a:avLst/>
            <a:gdLst/>
            <a:ahLst/>
            <a:cxnLst/>
            <a:rect l="l" t="t" r="r" b="b"/>
            <a:pathLst>
              <a:path w="177670">
                <a:moveTo>
                  <a:pt x="0" y="0"/>
                </a:moveTo>
                <a:lnTo>
                  <a:pt x="177670" y="0"/>
                </a:lnTo>
              </a:path>
            </a:pathLst>
          </a:custGeom>
          <a:noFill/>
          <a:ln w="19050">
            <a:solidFill>
              <a:srgbClr val="3C4E91"/>
            </a:solidFill>
            <a:prstDash val="solid"/>
            <a:headEnd type="none"/>
            <a:tailEnd type="arrow"/>
          </a:ln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608497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4270" y="94959"/>
            <a:ext cx="8655584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25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700" b="1" i="0" u="none" strike="noStrike" kern="1200" cap="none" spc="0" normalizeH="0" baseline="0" noProof="0">
                <a:ln>
                  <a:noFill/>
                </a:ln>
                <a:solidFill>
                  <a:srgbClr val="1B2C6A"/>
                </a:solidFill>
                <a:effectLst/>
                <a:uLnTx/>
                <a:uFillTx/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需要解决的问题</a:t>
            </a: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8"/>
          <p:cNvSpPr/>
          <p:nvPr/>
        </p:nvSpPr>
        <p:spPr>
          <a:xfrm>
            <a:off x="1360292" y="1394393"/>
            <a:ext cx="4322051" cy="51821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每个专家处理的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token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不是连续的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C1862B-E201-866D-80E4-8EE7278369DA}"/>
              </a:ext>
            </a:extLst>
          </p:cNvPr>
          <p:cNvSpPr txBox="1"/>
          <p:nvPr/>
        </p:nvSpPr>
        <p:spPr>
          <a:xfrm>
            <a:off x="1715984" y="1951920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topk_ids</a:t>
            </a:r>
            <a:r>
              <a:rPr lang="da-DK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tensor([[</a:t>
            </a:r>
            <a:r>
              <a:rPr lang="da-DK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[</a:t>
            </a:r>
            <a:r>
              <a:rPr lang="da-DK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[</a:t>
            </a:r>
            <a:r>
              <a:rPr lang="da-DK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a-DK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[</a:t>
            </a:r>
            <a:r>
              <a:rPr lang="da-DK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[</a:t>
            </a:r>
            <a:r>
              <a:rPr lang="da-DK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[</a:t>
            </a:r>
            <a:r>
              <a:rPr lang="da-DK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a-DK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[</a:t>
            </a:r>
            <a:r>
              <a:rPr lang="da-DK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da-DK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[</a:t>
            </a:r>
            <a:r>
              <a:rPr lang="da-DK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a-DK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br>
              <a:rPr lang="de-DE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expert_0</a:t>
            </a:r>
            <a:r>
              <a:rPr lang="de-DE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de-DE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e-DE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DE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expert_1</a:t>
            </a:r>
            <a:r>
              <a:rPr lang="de-DE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de-DE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de-DE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DE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expert_2</a:t>
            </a:r>
            <a:r>
              <a:rPr lang="de-DE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de-DE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DE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expert_3</a:t>
            </a:r>
            <a:r>
              <a:rPr lang="de-DE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de-DE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DE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e-DE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DE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da-DK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701672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4270" y="94959"/>
            <a:ext cx="8655584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25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700" b="1" i="0" u="none" strike="noStrike" kern="1200" cap="none" spc="0" normalizeH="0" baseline="0" noProof="0">
                <a:ln>
                  <a:noFill/>
                </a:ln>
                <a:solidFill>
                  <a:srgbClr val="1B2C6A"/>
                </a:solidFill>
                <a:effectLst/>
                <a:uLnTx/>
                <a:uFillTx/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解决</a:t>
            </a:r>
            <a:r>
              <a:rPr lang="zh-CN" altLang="en-US" sz="2700" b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方法</a:t>
            </a: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55BE9A99-5E6D-9D8F-0457-13FAA53E36D7}"/>
              </a:ext>
            </a:extLst>
          </p:cNvPr>
          <p:cNvSpPr/>
          <p:nvPr/>
        </p:nvSpPr>
        <p:spPr>
          <a:xfrm>
            <a:off x="1360292" y="1394393"/>
            <a:ext cx="4322051" cy="51821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sz="160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hidden_states</a:t>
            </a:r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重排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8797C7-55B9-F8CA-8016-31BDBEB98CEE}"/>
              </a:ext>
            </a:extLst>
          </p:cNvPr>
          <p:cNvSpPr txBox="1"/>
          <p:nvPr/>
        </p:nvSpPr>
        <p:spPr>
          <a:xfrm>
            <a:off x="1715983" y="1951920"/>
            <a:ext cx="729383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sorted_idx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topk_ids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flatten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2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argsort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tensor([10,  4, 14,  3,  1,  7,  9,  0, 15,  8, 12,  2,  5,  6, 11, 13])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permuted_hidden_states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hidden_states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sorted_idx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tokens_per_expert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topk_ids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flatten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2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bincount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num_experts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expert_offsets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tokens_per_expert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cumsum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</a:t>
            </a:r>
          </a:p>
          <a:p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tensor([ 0,  1,  3,  4,  7,  9, 11, 15, 16])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permuted_hidden_states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permuted_hidden_states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expert_2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permuted_hidden_states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expert_3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permuted_hidden_states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b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23364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4270" y="94959"/>
            <a:ext cx="8655584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25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700" b="1" i="0" u="none" strike="noStrike" kern="1200" cap="none" spc="0" normalizeH="0" baseline="0" noProof="0">
                <a:ln>
                  <a:noFill/>
                </a:ln>
                <a:solidFill>
                  <a:srgbClr val="1B2C6A"/>
                </a:solidFill>
                <a:effectLst/>
                <a:uLnTx/>
                <a:uFillTx/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解决</a:t>
            </a:r>
            <a:r>
              <a:rPr lang="zh-CN" altLang="en-US" sz="2700" b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方法</a:t>
            </a: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8">
            <a:extLst>
              <a:ext uri="{FF2B5EF4-FFF2-40B4-BE49-F238E27FC236}">
                <a16:creationId xmlns:a16="http://schemas.microsoft.com/office/drawing/2014/main" id="{4A93F309-3CF0-38BD-5107-FC81949FEF98}"/>
              </a:ext>
            </a:extLst>
          </p:cNvPr>
          <p:cNvSpPr/>
          <p:nvPr/>
        </p:nvSpPr>
        <p:spPr>
          <a:xfrm>
            <a:off x="1360292" y="1394393"/>
            <a:ext cx="4322051" cy="51821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二次索引加载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3FCC42-A6EE-402A-2B34-BCF1637E9BD9}"/>
              </a:ext>
            </a:extLst>
          </p:cNvPr>
          <p:cNvSpPr txBox="1"/>
          <p:nvPr/>
        </p:nvSpPr>
        <p:spPr>
          <a:xfrm>
            <a:off x="1715983" y="1951920"/>
            <a:ext cx="73627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sorted_idx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topk_ids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flatten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2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argsort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tensor([10,  4, 14,  3,  1,  7,  9,  0, 15,  8, 12,  2,  5,  6, 11, 13])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permuted_hidden_states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hidden_states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sorted_idx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tokens_per_expert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topk_ids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flatten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2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bincount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num_experts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expert_offsets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tokens_per_expert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cumsum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</a:t>
            </a:r>
          </a:p>
          <a:p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tensor([ 0,  1,  3,  4,  7,  9, 11, 15, 16])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hidden_states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sorted_idx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hidden_states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sorted_idx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expert_2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hidden_states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sorted_idx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expert_3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hidden_states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sorted_idx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de-DE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da-DK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071373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4270" y="94959"/>
            <a:ext cx="8655584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25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700" b="1" i="0" u="none" strike="noStrike" kern="1200" cap="none" spc="0" normalizeH="0" baseline="0" noProof="0">
                <a:ln>
                  <a:noFill/>
                </a:ln>
                <a:solidFill>
                  <a:srgbClr val="1B2C6A"/>
                </a:solidFill>
                <a:effectLst/>
                <a:uLnTx/>
                <a:uFillTx/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Triton </a:t>
            </a:r>
            <a:r>
              <a:rPr kumimoji="0" lang="zh-CN" altLang="en-US" sz="2700" b="1" i="0" u="none" strike="noStrike" kern="1200" cap="none" spc="0" normalizeH="0" baseline="0" noProof="0">
                <a:ln>
                  <a:noFill/>
                </a:ln>
                <a:solidFill>
                  <a:srgbClr val="1B2C6A"/>
                </a:solidFill>
                <a:effectLst/>
                <a:uLnTx/>
                <a:uFillTx/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实现矩阵乘法</a:t>
            </a: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EA6531-82C9-E685-88C0-CADD039F0C52}"/>
              </a:ext>
            </a:extLst>
          </p:cNvPr>
          <p:cNvSpPr txBox="1"/>
          <p:nvPr/>
        </p:nvSpPr>
        <p:spPr>
          <a:xfrm>
            <a:off x="605642" y="4680178"/>
            <a:ext cx="7932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https://triton-lang.org/main/getting-started/tutorials/03-matrix-multiplication.html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C29BDBA-85D1-6787-B33D-27B44E08856D}"/>
              </a:ext>
            </a:extLst>
          </p:cNvPr>
          <p:cNvSpPr txBox="1"/>
          <p:nvPr/>
        </p:nvSpPr>
        <p:spPr>
          <a:xfrm>
            <a:off x="831272" y="1951650"/>
            <a:ext cx="591391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Do in parallel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M, BLOCK_SIZE_M):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Do in parallel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N, BLOCK_SIZE_N):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zeros((BLOCK_SIZE_M, BLOCK_SIZE_N),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=float32)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K, BLOCK_SIZE_K):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A[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+BLOCK_SIZE_M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+BLOCK_SIZE_K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B[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+BLOCK_SIZE_K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+BLOCK_SIZE_N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dot(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C[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+BLOCK_SIZE_M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+BLOCK_SIZE_N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Text 1">
            <a:extLst>
              <a:ext uri="{FF2B5EF4-FFF2-40B4-BE49-F238E27FC236}">
                <a16:creationId xmlns:a16="http://schemas.microsoft.com/office/drawing/2014/main" id="{EC1FFF83-4726-E88B-61EE-F67C11647513}"/>
              </a:ext>
            </a:extLst>
          </p:cNvPr>
          <p:cNvSpPr/>
          <p:nvPr/>
        </p:nvSpPr>
        <p:spPr>
          <a:xfrm>
            <a:off x="745981" y="1180722"/>
            <a:ext cx="5387624" cy="53585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100" b="1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Block-level matrix multiplications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83475228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4270" y="94959"/>
            <a:ext cx="8655584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25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700" b="1" i="0" u="none" strike="noStrike" kern="1200" cap="none" spc="0" normalizeH="0" baseline="0" noProof="0">
                <a:ln>
                  <a:noFill/>
                </a:ln>
                <a:solidFill>
                  <a:srgbClr val="1B2C6A"/>
                </a:solidFill>
                <a:effectLst/>
                <a:uLnTx/>
                <a:uFillTx/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Triton </a:t>
            </a:r>
            <a:r>
              <a:rPr kumimoji="0" lang="zh-CN" altLang="en-US" sz="2700" b="1" i="0" u="none" strike="noStrike" kern="1200" cap="none" spc="0" normalizeH="0" baseline="0" noProof="0">
                <a:ln>
                  <a:noFill/>
                </a:ln>
                <a:solidFill>
                  <a:srgbClr val="1B2C6A"/>
                </a:solidFill>
                <a:effectLst/>
                <a:uLnTx/>
                <a:uFillTx/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实现矩阵乘法</a:t>
            </a: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C29BDBA-85D1-6787-B33D-27B44E08856D}"/>
              </a:ext>
            </a:extLst>
          </p:cNvPr>
          <p:cNvSpPr txBox="1"/>
          <p:nvPr/>
        </p:nvSpPr>
        <p:spPr>
          <a:xfrm>
            <a:off x="434483" y="619185"/>
            <a:ext cx="865558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endParaRPr lang="en-US" sz="12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matmul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Check constraints.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"Incompatible dimensions"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.is_contiguous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"Matrix A must be contiguous"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.shape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.shape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Allocates output.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torch.empty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.device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=torch.float16)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1D launch kernel where each block gets its own program.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triton.cdiv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'BLOCK_SIZE_M'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*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triton.cdiv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'BLOCK_SIZE_N'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 )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matmul_kernel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.stride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.stride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 </a:t>
            </a:r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.stride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.stride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 </a:t>
            </a:r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.stride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.stride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 </a:t>
            </a:r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31064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4270" y="94959"/>
            <a:ext cx="8655584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25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700" b="1" i="0" u="none" strike="noStrike" kern="1200" cap="none" spc="0" normalizeH="0" baseline="0" noProof="0">
                <a:ln>
                  <a:noFill/>
                </a:ln>
                <a:solidFill>
                  <a:srgbClr val="1B2C6A"/>
                </a:solidFill>
                <a:effectLst/>
                <a:uLnTx/>
                <a:uFillTx/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Triton </a:t>
            </a:r>
            <a:r>
              <a:rPr kumimoji="0" lang="zh-CN" altLang="en-US" sz="2700" b="1" i="0" u="none" strike="noStrike" kern="1200" cap="none" spc="0" normalizeH="0" baseline="0" noProof="0">
                <a:ln>
                  <a:noFill/>
                </a:ln>
                <a:solidFill>
                  <a:srgbClr val="1B2C6A"/>
                </a:solidFill>
                <a:effectLst/>
                <a:uLnTx/>
                <a:uFillTx/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实现矩阵乘法</a:t>
            </a: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C29BDBA-85D1-6787-B33D-27B44E08856D}"/>
              </a:ext>
            </a:extLst>
          </p:cNvPr>
          <p:cNvSpPr txBox="1"/>
          <p:nvPr/>
        </p:nvSpPr>
        <p:spPr>
          <a:xfrm>
            <a:off x="434483" y="619185"/>
            <a:ext cx="865558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grid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lambda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META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(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triton.cdiv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(M,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META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'BLOCK_SIZE_M'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 *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triton.cdiv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(N,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META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'BLOCK_SIZE_N'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]),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95E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@triton.jit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matmul_kernel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a_ptr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b_ptr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c_ptr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stride_am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stride_ak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stride_bk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stride_bn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stride_cm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stride_cn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BLOCK_SIZE_M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tl.constexpr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BLOCK_SIZE_N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tl.constexpr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BLOCK_SIZE_K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tl.constexpr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pid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tl.program_id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axis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...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offs_am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(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pid_m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BLOCK_SIZE_M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tl.arange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BLOCK_SIZE_M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 %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offs_bn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(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pid_n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BLOCK_SIZE_N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tl.arange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BLOCK_SIZE_N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 %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offs_k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tl.arange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BLOCK_SIZE_K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a_ptrs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a_ptr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(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offs_am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[:,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*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stride_am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offs_k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:] *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stride_ak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b_ptrs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b_ptr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(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offs_k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[:,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*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stride_bk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offs_bn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:] *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stride_bn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accumulator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tl.zeros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BLOCK_SIZE_M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BLOCK_SIZE_N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dtype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=tl.float32)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range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tl.cdiv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BLOCK_SIZE_K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tl.load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a_ptrs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mask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offs_k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:] &lt;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BLOCK_SIZE_K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other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0.0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tl.load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b_ptrs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mask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offs_k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[:,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&lt;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BLOCK_SIZE_K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other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0.0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accumulator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tl.dot(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accumulator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a_ptrs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BLOCK_SIZE_K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stride_ak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b_ptrs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BLOCK_SIZE_K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stride_bk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tl.store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c_ptrs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c,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mask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c_mask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192902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C86C4F6-15E7-ACC6-0044-1B3A8CDDD5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00554" y="283830"/>
            <a:ext cx="3911048" cy="22879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FEDF2D4-F404-064D-09FF-82A6110E8220}"/>
              </a:ext>
            </a:extLst>
          </p:cNvPr>
          <p:cNvSpPr txBox="1"/>
          <p:nvPr/>
        </p:nvSpPr>
        <p:spPr>
          <a:xfrm>
            <a:off x="314146" y="640792"/>
            <a:ext cx="88391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fused_moe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torch.Tensor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torch.Tensor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w2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torch.Tensor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topk_weights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torch.Tensor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topk_ids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torch.Tensor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topk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) -&gt;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torch.Tensor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hidden_states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.shape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sorted_ids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topk_ids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.flatten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argsort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expert_counts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torch.bincount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topk_ids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.flatten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expert_offsets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torch.cat((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torch.tensor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expert_counts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.cumsum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gate and up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moe_linear_launcher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sorted_ids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sorted_ids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expert_offsets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expert_offsets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...)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activate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gate_state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up_state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hidden_states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.chunk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F.silu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gate_state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up_state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down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moe_linear_launcher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w2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sorted_ids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sorted_ids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expert_offsets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expert_offsets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...)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hidden_states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 0"/>
          <p:cNvSpPr/>
          <p:nvPr/>
        </p:nvSpPr>
        <p:spPr>
          <a:xfrm>
            <a:off x="174270" y="94959"/>
            <a:ext cx="8655584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2700" b="1" err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MoE</a:t>
            </a:r>
            <a:r>
              <a:rPr lang="en-US" altLang="zh-CN" sz="2700" b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Linear </a:t>
            </a:r>
            <a:r>
              <a:rPr lang="en-US" sz="2700" b="1" err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实现</a:t>
            </a:r>
            <a:endParaRPr lang="en-US" sz="1500"/>
          </a:p>
        </p:txBody>
      </p:sp>
      <p:sp>
        <p:nvSpPr>
          <p:cNvPr id="4" name="Text 1"/>
          <p:cNvSpPr/>
          <p:nvPr/>
        </p:nvSpPr>
        <p:spPr>
          <a:xfrm>
            <a:off x="332398" y="1081602"/>
            <a:ext cx="3151466" cy="4078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endParaRPr lang="zh-CN" altLang="en-US" sz="1400">
              <a:effectLst/>
            </a:endParaRPr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82A05ED3-355C-2C7A-AC2D-1EB8F7437D6A}"/>
              </a:ext>
            </a:extLst>
          </p:cNvPr>
          <p:cNvSpPr/>
          <p:nvPr/>
        </p:nvSpPr>
        <p:spPr>
          <a:xfrm>
            <a:off x="5112216" y="641030"/>
            <a:ext cx="3786878" cy="43672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2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5059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74270" y="94959"/>
            <a:ext cx="8655584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2700" b="1" err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MoE</a:t>
            </a:r>
            <a:r>
              <a:rPr lang="en-US" altLang="zh-CN" sz="2700" b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Linear </a:t>
            </a:r>
            <a:r>
              <a:rPr lang="en-US" sz="2700" b="1" err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实现</a:t>
            </a:r>
            <a:endParaRPr lang="en-US" sz="1500"/>
          </a:p>
        </p:txBody>
      </p:sp>
      <p:sp>
        <p:nvSpPr>
          <p:cNvPr id="4" name="Text 1"/>
          <p:cNvSpPr/>
          <p:nvPr/>
        </p:nvSpPr>
        <p:spPr>
          <a:xfrm>
            <a:off x="332398" y="1081602"/>
            <a:ext cx="3151466" cy="4078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endParaRPr lang="zh-CN" altLang="en-US" sz="1400">
              <a:effectLst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EDF2D4-F404-064D-09FF-82A6110E8220}"/>
              </a:ext>
            </a:extLst>
          </p:cNvPr>
          <p:cNvSpPr txBox="1"/>
          <p:nvPr/>
        </p:nvSpPr>
        <p:spPr>
          <a:xfrm>
            <a:off x="627929" y="1100594"/>
            <a:ext cx="76477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moe_linear_launcher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expert_weights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sorted_ids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expert_offsets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...):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hidden_states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.shape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expert_weights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.shape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output_values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torch.empty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topk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...)</a:t>
            </a:r>
          </a:p>
          <a:p>
            <a:b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triton.cdiv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"BLOCK_SIZE_M"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])*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triton.cdiv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"BLOCK_SIZE_N"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b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moe_linear_kernel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](...)</a:t>
            </a:r>
          </a:p>
          <a:p>
            <a:b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output_values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68780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74270" y="94959"/>
            <a:ext cx="8655584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2700" b="1" err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MoE</a:t>
            </a:r>
            <a:r>
              <a:rPr lang="en-US" altLang="zh-CN" sz="2700" b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Linear </a:t>
            </a:r>
            <a:r>
              <a:rPr lang="en-US" sz="2700" b="1" err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实现</a:t>
            </a:r>
            <a:endParaRPr lang="en-US" sz="1500"/>
          </a:p>
        </p:txBody>
      </p:sp>
      <p:sp>
        <p:nvSpPr>
          <p:cNvPr id="4" name="Text 1"/>
          <p:cNvSpPr/>
          <p:nvPr/>
        </p:nvSpPr>
        <p:spPr>
          <a:xfrm>
            <a:off x="332398" y="1081602"/>
            <a:ext cx="3151466" cy="4078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endParaRPr lang="zh-CN" altLang="en-US" sz="1400">
              <a:effectLst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EDF2D4-F404-064D-09FF-82A6110E8220}"/>
              </a:ext>
            </a:extLst>
          </p:cNvPr>
          <p:cNvSpPr txBox="1"/>
          <p:nvPr/>
        </p:nvSpPr>
        <p:spPr>
          <a:xfrm>
            <a:off x="627929" y="900442"/>
            <a:ext cx="764770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@triton.jit</a:t>
            </a:r>
          </a:p>
          <a:p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moe_linear_</a:t>
            </a:r>
            <a:r>
              <a:rPr lang="en-US" altLang="zh-CN" sz="12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a_ptr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b_ptr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c_ptr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offsets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sorted_ids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...):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expert_id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tl.program_id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We need to compute the actually </a:t>
            </a:r>
            <a:r>
              <a:rPr lang="en-US" sz="1200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for current expert.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batch_start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tl.load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offsets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expert_id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batch_end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tl.load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offsets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expert_id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batch_end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batch_start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If there are no batches for this expert, we can return early.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num_pid_m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num_pid_n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offs_m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pid_m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BLOCK_SIZE_M +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tl.arange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BLOCK_SIZE_M)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mask_m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offs_m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offs_m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tl.load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sorted_ids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batch_start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offs_m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mask_m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a_ptrs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a_ptr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offs_m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stride_am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offs_k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:] *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stride_ak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072543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32" y="2080175"/>
            <a:ext cx="631503" cy="63150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34639" y="2117990"/>
            <a:ext cx="741298" cy="5486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3000" b="1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500"/>
          </a:p>
        </p:txBody>
      </p:sp>
      <p:sp>
        <p:nvSpPr>
          <p:cNvPr id="4" name="Text 1"/>
          <p:cNvSpPr/>
          <p:nvPr/>
        </p:nvSpPr>
        <p:spPr>
          <a:xfrm>
            <a:off x="1435369" y="2026550"/>
            <a:ext cx="7166337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000" b="1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MoE 概述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79072954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74270" y="94959"/>
            <a:ext cx="8655584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2700" b="1" err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MoE</a:t>
            </a:r>
            <a:r>
              <a:rPr lang="en-US" altLang="zh-CN" sz="2700" b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Linear </a:t>
            </a:r>
            <a:r>
              <a:rPr lang="en-US" sz="2700" b="1" err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实现</a:t>
            </a:r>
            <a:endParaRPr lang="en-US" sz="1500"/>
          </a:p>
        </p:txBody>
      </p:sp>
      <p:sp>
        <p:nvSpPr>
          <p:cNvPr id="4" name="Text 1"/>
          <p:cNvSpPr/>
          <p:nvPr/>
        </p:nvSpPr>
        <p:spPr>
          <a:xfrm>
            <a:off x="332398" y="1081602"/>
            <a:ext cx="3151466" cy="4078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endParaRPr lang="zh-CN" altLang="en-US" sz="1400">
              <a:effectLst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DDE256A4-FF92-5769-C301-33EF99002CE7}"/>
              </a:ext>
            </a:extLst>
          </p:cNvPr>
          <p:cNvSpPr/>
          <p:nvPr/>
        </p:nvSpPr>
        <p:spPr>
          <a:xfrm>
            <a:off x="242945" y="859006"/>
            <a:ext cx="6935301" cy="421468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观察之前的实现，</a:t>
            </a:r>
            <a:r>
              <a:rPr lang="en-US" altLang="zh-CN" sz="12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block </a:t>
            </a:r>
            <a:r>
              <a:rPr lang="zh-CN" altLang="en-US" sz="12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先确定要处理的 </a:t>
            </a:r>
            <a:r>
              <a:rPr lang="en-US" altLang="zh-CN" sz="120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expert_id</a:t>
            </a:r>
            <a:r>
              <a:rPr lang="zh-CN" altLang="en-US" sz="12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，然后读取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expert_offsets</a:t>
            </a:r>
            <a:r>
              <a:rPr lang="zh-CN" altLang="en-US" sz="12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确定当前 </a:t>
            </a:r>
            <a:r>
              <a:rPr lang="en-US" altLang="zh-CN" sz="12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expert </a:t>
            </a:r>
            <a:r>
              <a:rPr lang="zh-CN" altLang="en-US" sz="12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需要处理的 </a:t>
            </a:r>
            <a:r>
              <a:rPr lang="en-US" altLang="zh-CN" sz="12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tokens </a:t>
            </a:r>
            <a:r>
              <a:rPr lang="zh-CN" altLang="en-US" sz="12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的范围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</a:p>
          <a:p>
            <a:pPr lvl="1"/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E,</a:t>
            </a:r>
          </a:p>
          <a:p>
            <a:pPr lvl="1"/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triton.cdiv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(M,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"BLOCK_SIZE_M"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])*</a:t>
            </a:r>
          </a:p>
          <a:p>
            <a:pPr lvl="1"/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triton.cdiv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(N,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"BLOCK_SIZE_N"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 lvl="1"/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expert_id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tl.program_id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12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除此之外，我们也可以先确定要处理的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tokens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范围，然后再确定当前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block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相对应的 </a:t>
            </a:r>
            <a:r>
              <a:rPr lang="en-US" altLang="zh-CN" sz="1200" err="1">
                <a:latin typeface="微软雅黑" panose="020B0503020204020204" pitchFamily="34" charset="-122"/>
                <a:ea typeface="微软雅黑" panose="020B0503020204020204" pitchFamily="34" charset="-122"/>
              </a:rPr>
              <a:t>expert_id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索引必须按照 </a:t>
            </a:r>
            <a:r>
              <a:rPr lang="en-US" altLang="zh-CN" sz="12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BLOCK_SIZE </a:t>
            </a:r>
            <a:r>
              <a:rPr lang="zh-CN" altLang="en-US" sz="12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对齐</a:t>
            </a:r>
            <a:endParaRPr lang="en-US" altLang="zh-CN" sz="12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需要根据对齐后的 </a:t>
            </a:r>
            <a:r>
              <a:rPr lang="en-US" altLang="zh-CN" sz="1200" err="1">
                <a:latin typeface="微软雅黑" panose="020B0503020204020204" pitchFamily="34" charset="-122"/>
                <a:ea typeface="微软雅黑" panose="020B0503020204020204" pitchFamily="34" charset="-122"/>
              </a:rPr>
              <a:t>sorted_idx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计算好对应的 </a:t>
            </a:r>
            <a:r>
              <a:rPr lang="en-US" altLang="zh-CN" sz="1200" err="1">
                <a:latin typeface="微软雅黑" panose="020B0503020204020204" pitchFamily="34" charset="-122"/>
                <a:ea typeface="微软雅黑" panose="020B0503020204020204" pitchFamily="34" charset="-122"/>
              </a:rPr>
              <a:t>expert_id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</a:p>
          <a:p>
            <a:pPr lvl="1"/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triton.cdiv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aligned_sorted_ids.shape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"BLOCK_SIZE_M"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 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triton.cdiv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(N,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"BLOCK_SIZE_N"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 lvl="1"/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expert_id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tl.load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expert_ids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pid_m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57099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74270" y="94959"/>
            <a:ext cx="8655584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2700" b="1" err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MoE</a:t>
            </a:r>
            <a:r>
              <a:rPr lang="en-US" altLang="zh-CN" sz="2700" b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Linear </a:t>
            </a:r>
            <a:r>
              <a:rPr lang="en-US" sz="2700" b="1" err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实现</a:t>
            </a:r>
            <a:r>
              <a:rPr lang="zh-CN" altLang="en-US" sz="2700" b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altLang="zh-CN" sz="2700" b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——</a:t>
            </a:r>
            <a:r>
              <a:rPr lang="zh-CN" altLang="en-US" sz="2700" b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altLang="zh-CN" sz="2700" b="1" err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vLLM</a:t>
            </a:r>
            <a:endParaRPr lang="en-US" sz="1500"/>
          </a:p>
        </p:txBody>
      </p:sp>
      <p:sp>
        <p:nvSpPr>
          <p:cNvPr id="4" name="Text 1"/>
          <p:cNvSpPr/>
          <p:nvPr/>
        </p:nvSpPr>
        <p:spPr>
          <a:xfrm>
            <a:off x="332398" y="1081602"/>
            <a:ext cx="3151466" cy="4078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endParaRPr lang="zh-CN" altLang="en-US" sz="1400">
              <a:effectLst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DDE256A4-FF92-5769-C301-33EF99002CE7}"/>
              </a:ext>
            </a:extLst>
          </p:cNvPr>
          <p:cNvSpPr/>
          <p:nvPr/>
        </p:nvSpPr>
        <p:spPr>
          <a:xfrm>
            <a:off x="724993" y="796156"/>
            <a:ext cx="6935301" cy="434734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topk_ids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[[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  <a:b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sorted_idx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sz="1200" b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BLOCK_SIZE_M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sz="1200" b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aligned_sorted_ids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2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2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2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2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2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expert_ids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 [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num_valid_tokens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triton.cdiv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aligned_sorted_ids.shape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"BLOCK_SIZE_M"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triton.cdiv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"BLOCK_SIZE_N"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expert_id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tl.load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expert_ids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pid_m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189150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4270" y="94959"/>
            <a:ext cx="8655584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2700" b="1" err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MoE</a:t>
            </a:r>
            <a:r>
              <a:rPr lang="en-US" altLang="zh-CN" sz="2700" b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Linear </a:t>
            </a:r>
            <a:r>
              <a:rPr lang="en-US" sz="2700" b="1" err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实现</a:t>
            </a:r>
            <a:r>
              <a:rPr lang="zh-CN" altLang="en-US" sz="2700" b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对比</a:t>
            </a:r>
            <a:endParaRPr lang="en-US" sz="1500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429206E6-3780-543B-C5B7-C0CF65FF2C4D}"/>
              </a:ext>
            </a:extLst>
          </p:cNvPr>
          <p:cNvSpPr/>
          <p:nvPr/>
        </p:nvSpPr>
        <p:spPr>
          <a:xfrm>
            <a:off x="1360292" y="1394393"/>
            <a:ext cx="6869308" cy="246747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前者以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expert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为核心，先确定当前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block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kumimoji="0" lang="en-US" altLang="zh-CN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expert_id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然后确定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tokens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sz="160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topk_ids</a:t>
            </a:r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argsort</a:t>
            </a:r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排序，计算每个专家处理的范围 </a:t>
            </a:r>
            <a:r>
              <a:rPr lang="en-US" altLang="zh-CN" sz="160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expert_offsets</a:t>
            </a: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Autotune</a:t>
            </a: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60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num_experts</a:t>
            </a:r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较大时有劣势</a:t>
            </a:r>
            <a:endParaRPr lang="en-US" altLang="zh-CN" sz="16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后者以 </a:t>
            </a:r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tokens </a:t>
            </a: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为核心，先确定处理的 </a:t>
            </a:r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tokens </a:t>
            </a: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范围，然后确定当前的 </a:t>
            </a:r>
            <a:r>
              <a:rPr lang="en-US" altLang="zh-CN" sz="160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expert_id</a:t>
            </a: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；对 </a:t>
            </a:r>
            <a:r>
              <a:rPr lang="en-US" altLang="zh-CN" sz="160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topk_ids</a:t>
            </a:r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argsort</a:t>
            </a:r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排序并对齐</a:t>
            </a:r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 </a:t>
            </a:r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Autotune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478672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4270" y="94959"/>
            <a:ext cx="8655584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00" b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</a:rPr>
              <a:t>L2</a:t>
            </a:r>
            <a:r>
              <a:rPr lang="zh-CN" altLang="en-US" sz="2700" b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</a:rPr>
              <a:t> </a:t>
            </a:r>
            <a:r>
              <a:rPr lang="en-US" sz="2700" b="1" err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</a:rPr>
              <a:t>缓存优化</a:t>
            </a:r>
            <a:endParaRPr lang="en-US" sz="1500"/>
          </a:p>
        </p:txBody>
      </p:sp>
      <p:sp>
        <p:nvSpPr>
          <p:cNvPr id="4" name="Text 2"/>
          <p:cNvSpPr/>
          <p:nvPr/>
        </p:nvSpPr>
        <p:spPr>
          <a:xfrm>
            <a:off x="4041320" y="1280890"/>
            <a:ext cx="4157932" cy="105413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en-US" sz="1400" b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pid</a:t>
            </a:r>
            <a:r>
              <a:rPr lang="en-US" sz="1400" b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</a:t>
            </a:r>
            <a:r>
              <a:rPr lang="en-US" sz="1400" b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tl.program_id</a:t>
            </a:r>
            <a:r>
              <a:rPr lang="en-US" sz="1400" b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(axis=0)</a:t>
            </a:r>
          </a:p>
          <a:p>
            <a:r>
              <a:rPr lang="en-US" sz="1400" b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grid_n</a:t>
            </a:r>
            <a:r>
              <a:rPr lang="en-US" sz="1400" b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</a:t>
            </a:r>
            <a:r>
              <a:rPr lang="en-US" sz="1400" b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tl.cdiv</a:t>
            </a:r>
            <a:r>
              <a:rPr lang="en-US" sz="1400" b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(N, BLOCK_SIZE_N)</a:t>
            </a:r>
          </a:p>
          <a:p>
            <a:r>
              <a:rPr lang="en-US" sz="1400" b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pid_m</a:t>
            </a:r>
            <a:r>
              <a:rPr lang="en-US" sz="1400" b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</a:t>
            </a:r>
            <a:r>
              <a:rPr lang="en-US" sz="1400" b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pid</a:t>
            </a:r>
            <a:r>
              <a:rPr lang="en-US" sz="1400" b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// </a:t>
            </a:r>
            <a:r>
              <a:rPr lang="en-US" sz="1400" b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grid_n</a:t>
            </a:r>
            <a:endParaRPr lang="en-US" sz="1400" b="0">
              <a:solidFill>
                <a:srgbClr val="FF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US" sz="1400" b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pid_n</a:t>
            </a:r>
            <a:r>
              <a:rPr lang="en-US" sz="1400" b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</a:t>
            </a:r>
            <a:r>
              <a:rPr lang="en-US" sz="1400" b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pid</a:t>
            </a:r>
            <a:r>
              <a:rPr lang="en-US" sz="1400" b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% </a:t>
            </a:r>
            <a:r>
              <a:rPr lang="en-US" sz="1400" b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grid_n</a:t>
            </a:r>
            <a:endParaRPr lang="en-US" sz="1400" b="0">
              <a:solidFill>
                <a:srgbClr val="FF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4041320" y="2699856"/>
            <a:ext cx="5102680" cy="222368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pid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tl.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program_id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(axis=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grid_m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tl.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cdiv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(M, BLOCK_SIZE_M)</a:t>
            </a:r>
          </a:p>
          <a:p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grid_n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tl.</a:t>
            </a:r>
            <a:r>
              <a:rPr lang="en-US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cdiv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(N, BLOCK_SIZE_N)</a:t>
            </a:r>
          </a:p>
          <a:p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num_pid_in_group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GROUP_SIZE_M *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grid_n</a:t>
            </a:r>
            <a:endParaRPr lang="en-US" sz="1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group_id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pid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//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num_pid_in_group</a:t>
            </a:r>
            <a:endParaRPr lang="en-US" sz="1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first_pid_m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group_id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* GROUP_SIZE_M</a:t>
            </a:r>
          </a:p>
          <a:p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group_size_m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min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grid_m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-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first_pid_m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GROUP_SIZE_M)</a:t>
            </a:r>
          </a:p>
          <a:p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pid_m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first_pid_m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+ ((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pid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%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num_pid_in_group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%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group_size_m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pid_n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(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pid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%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num_pid_in_group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//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group_size_m</a:t>
            </a:r>
            <a:endParaRPr lang="en-US" sz="1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10820DF0-067F-9665-943C-1121242DA91E}"/>
              </a:ext>
            </a:extLst>
          </p:cNvPr>
          <p:cNvSpPr/>
          <p:nvPr/>
        </p:nvSpPr>
        <p:spPr>
          <a:xfrm>
            <a:off x="313083" y="1093746"/>
            <a:ext cx="3728237" cy="403225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在矩阵乘中每个 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block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启动负责结果 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中一个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BLOCK_SIZE_M, BLOCK_SIZE_N]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块的计算 。重要的是这些块的计算顺序是有影响的，因为它影响程序的 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L2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缓存命中率，简单的 </a:t>
            </a:r>
            <a:r>
              <a:rPr 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row-major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效果并不好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这个二维网格位置由 </a:t>
            </a:r>
            <a:r>
              <a:rPr lang="en-US" sz="14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Triton </a:t>
            </a:r>
            <a:r>
              <a:rPr lang="zh-CN" altLang="en-US" sz="14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中的 </a:t>
            </a:r>
            <a:r>
              <a:rPr lang="en-US" sz="140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pid_m</a:t>
            </a:r>
            <a:r>
              <a:rPr lang="en-US" sz="14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sz="140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pid_n</a:t>
            </a:r>
            <a:r>
              <a:rPr lang="en-US" sz="14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确定。我们希望在 </a:t>
            </a:r>
            <a:r>
              <a:rPr lang="en-US" sz="14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GPU </a:t>
            </a:r>
            <a:r>
              <a:rPr lang="zh-CN" altLang="en-US" sz="14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sz="14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L2 </a:t>
            </a:r>
            <a:r>
              <a:rPr lang="zh-CN" altLang="en-US" sz="14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缓存中利用数据和缓存局部性。当我们并行计算时，为了在 </a:t>
            </a:r>
            <a:r>
              <a:rPr lang="en-US" sz="14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Triton </a:t>
            </a:r>
            <a:r>
              <a:rPr lang="zh-CN" altLang="en-US" sz="14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中做到这一点，我们可以进行切片重排（</a:t>
            </a:r>
            <a:r>
              <a:rPr lang="en-US" sz="14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Tile-Swizzling）</a:t>
            </a: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94133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4270" y="94959"/>
            <a:ext cx="8655584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00" b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</a:rPr>
              <a:t>L2</a:t>
            </a:r>
            <a:r>
              <a:rPr lang="zh-CN" altLang="en-US" sz="2700" b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</a:rPr>
              <a:t> </a:t>
            </a:r>
            <a:r>
              <a:rPr lang="en-US" sz="2700" b="1" err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</a:rPr>
              <a:t>缓存优化</a:t>
            </a:r>
            <a:endParaRPr lang="en-US" sz="15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28479-0FA0-76F2-EB38-4FADD7071F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15199" y="1024922"/>
            <a:ext cx="5513601" cy="391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0417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32" y="2080175"/>
            <a:ext cx="631503" cy="63150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34639" y="2117990"/>
            <a:ext cx="741298" cy="5486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3000" b="1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500"/>
          </a:p>
        </p:txBody>
      </p:sp>
      <p:sp>
        <p:nvSpPr>
          <p:cNvPr id="4" name="Text 1"/>
          <p:cNvSpPr/>
          <p:nvPr/>
        </p:nvSpPr>
        <p:spPr>
          <a:xfrm>
            <a:off x="1435369" y="2026550"/>
            <a:ext cx="7166337" cy="68300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000" b="1" err="1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MoE</a:t>
            </a:r>
            <a:r>
              <a:rPr lang="en-US" sz="3000" b="1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sz="3000" b="1" err="1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量化加速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25038685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E7AB398A-E42C-28AD-61B4-BC9E5C4CFFAE}"/>
              </a:ext>
            </a:extLst>
          </p:cNvPr>
          <p:cNvSpPr/>
          <p:nvPr/>
        </p:nvSpPr>
        <p:spPr>
          <a:xfrm>
            <a:off x="174270" y="94959"/>
            <a:ext cx="8655584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00" b="1" err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量化优势</a:t>
            </a:r>
            <a:endParaRPr lang="en-US" sz="1500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E3FFF7D0-1F40-0DEA-A216-4B183123CEC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3867646" y="3676207"/>
            <a:ext cx="434526" cy="426625"/>
          </a:xfrm>
          <a:prstGeom prst="rect">
            <a:avLst/>
          </a:prstGeom>
        </p:spPr>
      </p:pic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3F6CEEA6-687C-0300-A5DB-21215A8852C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1193089" y="1118827"/>
            <a:ext cx="3291840" cy="3291840"/>
          </a:xfrm>
          <a:prstGeom prst="rect">
            <a:avLst/>
          </a:prstGeom>
        </p:spPr>
      </p:pic>
      <p:pic>
        <p:nvPicPr>
          <p:cNvPr id="6" name="Image 2" descr="preencoded.png">
            <a:extLst>
              <a:ext uri="{FF2B5EF4-FFF2-40B4-BE49-F238E27FC236}">
                <a16:creationId xmlns:a16="http://schemas.microsoft.com/office/drawing/2014/main" id="{F0B35B1C-BC95-12D2-9B09-8BBB61A7B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605" y="1202725"/>
            <a:ext cx="804672" cy="804672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930F7C29-4A22-1BF6-C8EF-B5212A97B728}"/>
              </a:ext>
            </a:extLst>
          </p:cNvPr>
          <p:cNvSpPr/>
          <p:nvPr/>
        </p:nvSpPr>
        <p:spPr>
          <a:xfrm>
            <a:off x="1024420" y="1253017"/>
            <a:ext cx="711042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00" b="1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50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C2DBF3C7-06B8-9F3C-3604-ADA21B055F4B}"/>
              </a:ext>
            </a:extLst>
          </p:cNvPr>
          <p:cNvSpPr/>
          <p:nvPr/>
        </p:nvSpPr>
        <p:spPr>
          <a:xfrm>
            <a:off x="1541756" y="1772718"/>
            <a:ext cx="2594506" cy="46935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1800" b="1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减少内存访问时间</a:t>
            </a:r>
            <a:endParaRPr lang="en-US" sz="150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BA4534D6-557E-6F54-B3D0-F25E39878395}"/>
              </a:ext>
            </a:extLst>
          </p:cNvPr>
          <p:cNvSpPr/>
          <p:nvPr/>
        </p:nvSpPr>
        <p:spPr>
          <a:xfrm>
            <a:off x="1541756" y="2599380"/>
            <a:ext cx="2594506" cy="74635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量化后的数据占用的内存空间更少，因此可以更快地从内存中读取和写入数据。</a:t>
            </a:r>
            <a:endParaRPr lang="en-US" sz="1500"/>
          </a:p>
        </p:txBody>
      </p:sp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F072E0C4-066D-A45B-DED1-FD7344C0CE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7549112" y="3676207"/>
            <a:ext cx="434526" cy="426625"/>
          </a:xfrm>
          <a:prstGeom prst="rect">
            <a:avLst/>
          </a:prstGeom>
        </p:spPr>
      </p:pic>
      <p:pic>
        <p:nvPicPr>
          <p:cNvPr id="11" name="Image 4" descr="preencoded.png">
            <a:extLst>
              <a:ext uri="{FF2B5EF4-FFF2-40B4-BE49-F238E27FC236}">
                <a16:creationId xmlns:a16="http://schemas.microsoft.com/office/drawing/2014/main" id="{84C23212-247A-C8B3-7964-9D84A133F0F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4874555" y="1118827"/>
            <a:ext cx="3291840" cy="3291840"/>
          </a:xfrm>
          <a:prstGeom prst="rect">
            <a:avLst/>
          </a:prstGeom>
        </p:spPr>
      </p:pic>
      <p:pic>
        <p:nvPicPr>
          <p:cNvPr id="12" name="Image 5" descr="preencoded.png">
            <a:extLst>
              <a:ext uri="{FF2B5EF4-FFF2-40B4-BE49-F238E27FC236}">
                <a16:creationId xmlns:a16="http://schemas.microsoft.com/office/drawing/2014/main" id="{D26D8903-3672-960E-73F9-241952A60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071" y="1202725"/>
            <a:ext cx="804672" cy="804672"/>
          </a:xfrm>
          <a:prstGeom prst="rect">
            <a:avLst/>
          </a:prstGeom>
        </p:spPr>
      </p:pic>
      <p:sp>
        <p:nvSpPr>
          <p:cNvPr id="13" name="Text 4">
            <a:extLst>
              <a:ext uri="{FF2B5EF4-FFF2-40B4-BE49-F238E27FC236}">
                <a16:creationId xmlns:a16="http://schemas.microsoft.com/office/drawing/2014/main" id="{68497C09-7E83-45F6-6B95-FB10EC637779}"/>
              </a:ext>
            </a:extLst>
          </p:cNvPr>
          <p:cNvSpPr/>
          <p:nvPr/>
        </p:nvSpPr>
        <p:spPr>
          <a:xfrm>
            <a:off x="4687598" y="1253017"/>
            <a:ext cx="711042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00" b="1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500"/>
          </a:p>
        </p:txBody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251AFF22-8FEF-A361-0B97-D9DAB948F89A}"/>
              </a:ext>
            </a:extLst>
          </p:cNvPr>
          <p:cNvSpPr/>
          <p:nvPr/>
        </p:nvSpPr>
        <p:spPr>
          <a:xfrm>
            <a:off x="5223221" y="1772718"/>
            <a:ext cx="2594506" cy="46935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1800" b="1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提高计算效率</a:t>
            </a:r>
            <a:endParaRPr lang="en-US" sz="1500"/>
          </a:p>
        </p:txBody>
      </p:sp>
      <p:sp>
        <p:nvSpPr>
          <p:cNvPr id="15" name="Text 6">
            <a:extLst>
              <a:ext uri="{FF2B5EF4-FFF2-40B4-BE49-F238E27FC236}">
                <a16:creationId xmlns:a16="http://schemas.microsoft.com/office/drawing/2014/main" id="{BF7DF2C9-B0BD-9DCF-4E57-75F4E977F95C}"/>
              </a:ext>
            </a:extLst>
          </p:cNvPr>
          <p:cNvSpPr/>
          <p:nvPr/>
        </p:nvSpPr>
        <p:spPr>
          <a:xfrm>
            <a:off x="5223221" y="2599380"/>
            <a:ext cx="2594506" cy="74635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使用低精度数据进行计算可以更高效地利用硬件资源，如 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GPU </a:t>
            </a: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 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Tensor Cores。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96180151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D7FB744-4675-8204-61C7-75FAE0AA0D77}"/>
              </a:ext>
            </a:extLst>
          </p:cNvPr>
          <p:cNvSpPr/>
          <p:nvPr/>
        </p:nvSpPr>
        <p:spPr>
          <a:xfrm>
            <a:off x="174270" y="94959"/>
            <a:ext cx="8655584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00" b="1" err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量化方法</a:t>
            </a:r>
            <a:endParaRPr lang="en-US" sz="1500"/>
          </a:p>
        </p:txBody>
      </p:sp>
      <p:pic>
        <p:nvPicPr>
          <p:cNvPr id="16" name="Image 0" descr="preencoded.png">
            <a:extLst>
              <a:ext uri="{FF2B5EF4-FFF2-40B4-BE49-F238E27FC236}">
                <a16:creationId xmlns:a16="http://schemas.microsoft.com/office/drawing/2014/main" id="{49B0E3CD-F453-DEFF-B94B-5B4ED99F49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899319" y="1263712"/>
            <a:ext cx="6114961" cy="2910532"/>
          </a:xfrm>
          <a:prstGeom prst="rect">
            <a:avLst/>
          </a:prstGeom>
        </p:spPr>
      </p:pic>
      <p:pic>
        <p:nvPicPr>
          <p:cNvPr id="17" name="Image 1" descr="preencoded.png">
            <a:extLst>
              <a:ext uri="{FF2B5EF4-FFF2-40B4-BE49-F238E27FC236}">
                <a16:creationId xmlns:a16="http://schemas.microsoft.com/office/drawing/2014/main" id="{C6DAE135-7096-CCE6-1C2C-5BC1938B4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888" y="3638339"/>
            <a:ext cx="342973" cy="342973"/>
          </a:xfrm>
          <a:prstGeom prst="rect">
            <a:avLst/>
          </a:prstGeom>
        </p:spPr>
      </p:pic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8A021890-5CC9-3369-B0AB-967B91FBC94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7050133" y="3638339"/>
            <a:ext cx="342973" cy="342973"/>
          </a:xfrm>
          <a:prstGeom prst="rect">
            <a:avLst/>
          </a:prstGeom>
        </p:spPr>
      </p:pic>
      <p:pic>
        <p:nvPicPr>
          <p:cNvPr id="19" name="Image 3" descr="preencoded.png">
            <a:extLst>
              <a:ext uri="{FF2B5EF4-FFF2-40B4-BE49-F238E27FC236}">
                <a16:creationId xmlns:a16="http://schemas.microsoft.com/office/drawing/2014/main" id="{15255527-A679-7E9B-AD50-4C53C050211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7474378" y="3638339"/>
            <a:ext cx="342973" cy="342973"/>
          </a:xfrm>
          <a:prstGeom prst="rect">
            <a:avLst/>
          </a:prstGeom>
        </p:spPr>
      </p:pic>
      <p:pic>
        <p:nvPicPr>
          <p:cNvPr id="20" name="Image 4" descr="preencoded.png">
            <a:extLst>
              <a:ext uri="{FF2B5EF4-FFF2-40B4-BE49-F238E27FC236}">
                <a16:creationId xmlns:a16="http://schemas.microsoft.com/office/drawing/2014/main" id="{37A1B987-127F-7178-C68B-542F90912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720" y="1879259"/>
            <a:ext cx="1539197" cy="1539197"/>
          </a:xfrm>
          <a:prstGeom prst="rect">
            <a:avLst/>
          </a:prstGeom>
        </p:spPr>
      </p:pic>
      <p:pic>
        <p:nvPicPr>
          <p:cNvPr id="21" name="Image 5" descr="preencoded.png">
            <a:extLst>
              <a:ext uri="{FF2B5EF4-FFF2-40B4-BE49-F238E27FC236}">
                <a16:creationId xmlns:a16="http://schemas.microsoft.com/office/drawing/2014/main" id="{3C5A4C2A-8E44-EAD5-F468-015D11FE2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415" y="2301386"/>
            <a:ext cx="731520" cy="731520"/>
          </a:xfrm>
          <a:prstGeom prst="rect">
            <a:avLst/>
          </a:prstGeom>
        </p:spPr>
      </p:pic>
      <p:sp>
        <p:nvSpPr>
          <p:cNvPr id="22" name="Text 2">
            <a:extLst>
              <a:ext uri="{FF2B5EF4-FFF2-40B4-BE49-F238E27FC236}">
                <a16:creationId xmlns:a16="http://schemas.microsoft.com/office/drawing/2014/main" id="{E46F9145-4033-56FD-8F39-AC227ADE48BE}"/>
              </a:ext>
            </a:extLst>
          </p:cNvPr>
          <p:cNvSpPr/>
          <p:nvPr/>
        </p:nvSpPr>
        <p:spPr>
          <a:xfrm>
            <a:off x="3100174" y="2310210"/>
            <a:ext cx="4202717" cy="126957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375"/>
              </a:spcBef>
              <a:buFontTx/>
              <a:buChar char="-"/>
            </a:pPr>
            <a:r>
              <a:rPr lang="en-US" altLang="zh-CN" sz="1500"/>
              <a:t>Groupwise 4bit/8bit</a:t>
            </a:r>
          </a:p>
          <a:p>
            <a:pPr marL="285750" indent="-285750">
              <a:lnSpc>
                <a:spcPct val="100000"/>
              </a:lnSpc>
              <a:spcBef>
                <a:spcPts val="375"/>
              </a:spcBef>
              <a:buFontTx/>
              <a:buChar char="-"/>
            </a:pPr>
            <a:r>
              <a:rPr lang="en-US" sz="1500"/>
              <a:t>Fp8</a:t>
            </a:r>
          </a:p>
          <a:p>
            <a:pPr marL="285750" indent="-285750">
              <a:lnSpc>
                <a:spcPct val="100000"/>
              </a:lnSpc>
              <a:spcBef>
                <a:spcPts val="375"/>
              </a:spcBef>
              <a:buFontTx/>
              <a:buChar char="-"/>
            </a:pPr>
            <a:r>
              <a:rPr lang="en-US" sz="1500"/>
              <a:t>Int8</a:t>
            </a:r>
          </a:p>
          <a:p>
            <a:pPr marL="285750" indent="-285750">
              <a:lnSpc>
                <a:spcPct val="100000"/>
              </a:lnSpc>
              <a:spcBef>
                <a:spcPts val="375"/>
              </a:spcBef>
              <a:buFontTx/>
              <a:buChar char="-"/>
            </a:pPr>
            <a:r>
              <a:rPr lang="en-US" sz="1500"/>
              <a:t>W4Afp8</a:t>
            </a:r>
          </a:p>
        </p:txBody>
      </p:sp>
    </p:spTree>
    <p:extLst>
      <p:ext uri="{BB962C8B-B14F-4D97-AF65-F5344CB8AC3E}">
        <p14:creationId xmlns:p14="http://schemas.microsoft.com/office/powerpoint/2010/main" val="97179889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BABF0094-F403-C176-D0F3-7C970EB0ACD5}"/>
              </a:ext>
            </a:extLst>
          </p:cNvPr>
          <p:cNvSpPr/>
          <p:nvPr/>
        </p:nvSpPr>
        <p:spPr>
          <a:xfrm>
            <a:off x="174270" y="94959"/>
            <a:ext cx="8655584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00" b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Tips</a:t>
            </a:r>
            <a:endParaRPr lang="en-US" sz="1500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BD1F0037-4205-F165-4321-FA8EE679D0F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899319" y="1263712"/>
            <a:ext cx="6114961" cy="2910532"/>
          </a:xfrm>
          <a:prstGeom prst="rect">
            <a:avLst/>
          </a:prstGeom>
        </p:spPr>
      </p:pic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D3993E03-C76B-25A5-85C0-C03E85004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888" y="3638339"/>
            <a:ext cx="342973" cy="342973"/>
          </a:xfrm>
          <a:prstGeom prst="rect">
            <a:avLst/>
          </a:prstGeom>
        </p:spPr>
      </p:pic>
      <p:pic>
        <p:nvPicPr>
          <p:cNvPr id="6" name="Image 2" descr="preencoded.png">
            <a:extLst>
              <a:ext uri="{FF2B5EF4-FFF2-40B4-BE49-F238E27FC236}">
                <a16:creationId xmlns:a16="http://schemas.microsoft.com/office/drawing/2014/main" id="{B7470E3D-30DE-BA9C-5B03-ADC07333F0C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7050133" y="3638339"/>
            <a:ext cx="342973" cy="342973"/>
          </a:xfrm>
          <a:prstGeom prst="rect">
            <a:avLst/>
          </a:prstGeom>
        </p:spPr>
      </p:pic>
      <p:pic>
        <p:nvPicPr>
          <p:cNvPr id="7" name="Image 3" descr="preencoded.png">
            <a:extLst>
              <a:ext uri="{FF2B5EF4-FFF2-40B4-BE49-F238E27FC236}">
                <a16:creationId xmlns:a16="http://schemas.microsoft.com/office/drawing/2014/main" id="{6A85521E-71C8-C0D1-C219-C1D72DCAB68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7474378" y="3638339"/>
            <a:ext cx="342973" cy="342973"/>
          </a:xfrm>
          <a:prstGeom prst="rect">
            <a:avLst/>
          </a:prstGeom>
        </p:spPr>
      </p:pic>
      <p:pic>
        <p:nvPicPr>
          <p:cNvPr id="8" name="Image 4" descr="preencoded.png">
            <a:extLst>
              <a:ext uri="{FF2B5EF4-FFF2-40B4-BE49-F238E27FC236}">
                <a16:creationId xmlns:a16="http://schemas.microsoft.com/office/drawing/2014/main" id="{A85145E0-50D6-5170-CC86-AE4CC5DAE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720" y="1879259"/>
            <a:ext cx="1539197" cy="1539197"/>
          </a:xfrm>
          <a:prstGeom prst="rect">
            <a:avLst/>
          </a:prstGeom>
        </p:spPr>
      </p:pic>
      <p:pic>
        <p:nvPicPr>
          <p:cNvPr id="9" name="Image 5" descr="preencoded.png">
            <a:extLst>
              <a:ext uri="{FF2B5EF4-FFF2-40B4-BE49-F238E27FC236}">
                <a16:creationId xmlns:a16="http://schemas.microsoft.com/office/drawing/2014/main" id="{FD246D90-DDF0-EE78-0454-547643C9B9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415" y="2301386"/>
            <a:ext cx="731520" cy="731520"/>
          </a:xfrm>
          <a:prstGeom prst="rect">
            <a:avLst/>
          </a:prstGeom>
        </p:spPr>
      </p:pic>
      <p:sp>
        <p:nvSpPr>
          <p:cNvPr id="10" name="Text 2">
            <a:extLst>
              <a:ext uri="{FF2B5EF4-FFF2-40B4-BE49-F238E27FC236}">
                <a16:creationId xmlns:a16="http://schemas.microsoft.com/office/drawing/2014/main" id="{C75337C1-7ADF-535B-3CEF-8BFED47ABAE8}"/>
              </a:ext>
            </a:extLst>
          </p:cNvPr>
          <p:cNvSpPr/>
          <p:nvPr/>
        </p:nvSpPr>
        <p:spPr>
          <a:xfrm>
            <a:off x="3100174" y="2310210"/>
            <a:ext cx="4202717" cy="13003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375"/>
              </a:spcBef>
              <a:buFontTx/>
              <a:buChar char="-"/>
            </a:pPr>
            <a:r>
              <a:rPr lang="en-US" altLang="zh-CN" sz="1500" dirty="0"/>
              <a:t>row-major x col-major</a:t>
            </a:r>
          </a:p>
          <a:p>
            <a:pPr marL="742950" lvl="1" indent="-285750">
              <a:spcBef>
                <a:spcPts val="375"/>
              </a:spcBef>
              <a:buFontTx/>
              <a:buChar char="-"/>
            </a:pPr>
            <a:r>
              <a:rPr lang="en-US" altLang="zh-CN" sz="1500" dirty="0"/>
              <a:t>(M, K) x (E, N, K)</a:t>
            </a:r>
          </a:p>
          <a:p>
            <a:pPr marL="285750" indent="-285750">
              <a:spcBef>
                <a:spcPts val="375"/>
              </a:spcBef>
              <a:buFontTx/>
              <a:buChar char="-"/>
            </a:pPr>
            <a:r>
              <a:rPr lang="en-US" sz="1600" dirty="0"/>
              <a:t>fp8_fast_accum</a:t>
            </a:r>
            <a:endParaRPr lang="en-US" sz="1500" dirty="0"/>
          </a:p>
          <a:p>
            <a:pPr marL="285750" indent="-285750">
              <a:spcBef>
                <a:spcPts val="375"/>
              </a:spcBef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580538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BABF0094-F403-C176-D0F3-7C970EB0ACD5}"/>
              </a:ext>
            </a:extLst>
          </p:cNvPr>
          <p:cNvSpPr/>
          <p:nvPr/>
        </p:nvSpPr>
        <p:spPr>
          <a:xfrm>
            <a:off x="174270" y="94959"/>
            <a:ext cx="8655584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00" b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Tips</a:t>
            </a:r>
            <a:endParaRPr lang="en-US" sz="150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8ADB3F2-6A73-F22B-8630-1A880BB42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113" y="549839"/>
            <a:ext cx="6773771" cy="19051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FC7C160-1227-B5C3-4F7F-BD63B0B3C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14" y="2534305"/>
            <a:ext cx="6773771" cy="231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237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4270" y="94959"/>
            <a:ext cx="8655584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00" b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任务场景与优势</a:t>
            </a:r>
            <a:endParaRPr lang="en-US" sz="1500"/>
          </a:p>
        </p:txBody>
      </p:sp>
      <p:sp>
        <p:nvSpPr>
          <p:cNvPr id="5" name="Text 2"/>
          <p:cNvSpPr/>
          <p:nvPr/>
        </p:nvSpPr>
        <p:spPr>
          <a:xfrm>
            <a:off x="659933" y="1838733"/>
            <a:ext cx="3061167" cy="15991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模型的容量受限于参数规模，简单扩大参数会导致训练成本大致呈二次增长</a:t>
            </a:r>
            <a:endParaRPr lang="en-US" altLang="zh-CN" sz="1200">
              <a:solidFill>
                <a:srgbClr val="000000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15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相同的计算预算条件下，与稠密模型相比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MoE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模型通常能够更快地达到相同的质量水平</a:t>
            </a: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1500"/>
          </a:p>
        </p:txBody>
      </p:sp>
      <p:sp>
        <p:nvSpPr>
          <p:cNvPr id="7" name="Text 3"/>
          <p:cNvSpPr/>
          <p:nvPr/>
        </p:nvSpPr>
        <p:spPr>
          <a:xfrm>
            <a:off x="0" y="0"/>
            <a:ext cx="5486400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endParaRPr lang="en-US" sz="1500"/>
          </a:p>
        </p:txBody>
      </p:sp>
      <p:pic>
        <p:nvPicPr>
          <p:cNvPr id="9" name="Image 0" descr="https://sgw-dx.xf-yun.com/api/v1/sparkdesk/14947772356_f2ptvU1724938705021-04414649412428042.png?authorization=c2ltcGxlLWp3dCBhaz1zcGFya2Rlc2s4MDAwMDAwMDAwMDE7ZXhwPTMzMDE3Mzg3MDU7YWxnbz1obWFjLXNoYTI1NjtzaWc9b2FwME9lU3N6MzJ3L1VpNldEZEJzeDZEOE9ZNXF6dUhaa0VBQmhXMlJSMD0=&amp;x_location=7YfmxI7B7uKO7jlRxIftd6Fudo==">
            <a:extLst>
              <a:ext uri="{FF2B5EF4-FFF2-40B4-BE49-F238E27FC236}">
                <a16:creationId xmlns:a16="http://schemas.microsoft.com/office/drawing/2014/main" id="{0A94923F-29AD-F0EA-D987-2A9D39B20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176" y="1327150"/>
            <a:ext cx="4880678" cy="2354470"/>
          </a:xfrm>
          <a:prstGeom prst="rect">
            <a:avLst/>
          </a:prstGeom>
        </p:spPr>
      </p:pic>
      <p:sp>
        <p:nvSpPr>
          <p:cNvPr id="10" name="Text 1">
            <a:extLst>
              <a:ext uri="{FF2B5EF4-FFF2-40B4-BE49-F238E27FC236}">
                <a16:creationId xmlns:a16="http://schemas.microsoft.com/office/drawing/2014/main" id="{BA1A3FAD-F6BA-1177-EBB3-5ACC2A081850}"/>
              </a:ext>
            </a:extLst>
          </p:cNvPr>
          <p:cNvSpPr/>
          <p:nvPr/>
        </p:nvSpPr>
        <p:spPr>
          <a:xfrm>
            <a:off x="4768422" y="3817246"/>
            <a:ext cx="3753278" cy="52982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Outrageously Large Neural Networks: The Sparsely-Gated Mixture-of-Experts Layer,</a:t>
            </a:r>
            <a:r>
              <a:rPr lang="zh-CN" altLang="en-US" sz="1000">
                <a:solidFill>
                  <a:schemeClr val="bg1">
                    <a:lumMod val="50000"/>
                  </a:scheme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ICLR, 2017</a:t>
            </a:r>
            <a:endParaRPr lang="en-US" sz="10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46942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0">
            <a:extLst>
              <a:ext uri="{FF2B5EF4-FFF2-40B4-BE49-F238E27FC236}">
                <a16:creationId xmlns:a16="http://schemas.microsoft.com/office/drawing/2014/main" id="{9185FDCF-4E57-D1A9-8DF0-5F75C2B872FB}"/>
              </a:ext>
            </a:extLst>
          </p:cNvPr>
          <p:cNvSpPr/>
          <p:nvPr/>
        </p:nvSpPr>
        <p:spPr>
          <a:xfrm>
            <a:off x="174270" y="94959"/>
            <a:ext cx="8655584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00" b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Specifications</a:t>
            </a:r>
            <a:endParaRPr lang="en-US" sz="15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576084-58C1-8708-138C-573A74182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40" y="929309"/>
            <a:ext cx="7937520" cy="35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4840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959F87F-690D-0AC4-464E-33E5EBCE3DB3}"/>
              </a:ext>
            </a:extLst>
          </p:cNvPr>
          <p:cNvSpPr/>
          <p:nvPr/>
        </p:nvSpPr>
        <p:spPr>
          <a:xfrm>
            <a:off x="174270" y="94959"/>
            <a:ext cx="8655584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2700" b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B</a:t>
            </a:r>
            <a:r>
              <a:rPr lang="en-US" sz="2700" b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enchmark</a:t>
            </a:r>
            <a:endParaRPr lang="en-US" sz="1500"/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B3E1E61E-2A94-E97E-9F09-1BAA874A6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666778" y="626642"/>
            <a:ext cx="5810444" cy="435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88912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32" y="2080175"/>
            <a:ext cx="631503" cy="63150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34639" y="2117990"/>
            <a:ext cx="741298" cy="5486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3000" b="1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1500"/>
          </a:p>
        </p:txBody>
      </p:sp>
      <p:sp>
        <p:nvSpPr>
          <p:cNvPr id="4" name="Text 1"/>
          <p:cNvSpPr/>
          <p:nvPr/>
        </p:nvSpPr>
        <p:spPr>
          <a:xfrm>
            <a:off x="1435369" y="2026550"/>
            <a:ext cx="7166337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000" b="1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总结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170226806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4270" y="94959"/>
            <a:ext cx="8655584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700" b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总结</a:t>
            </a:r>
            <a:endParaRPr lang="en-US" sz="150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" y="1191858"/>
            <a:ext cx="528891" cy="391522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1362913" y="1186451"/>
            <a:ext cx="2944368" cy="1645920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5174001" y="2832371"/>
            <a:ext cx="2944368" cy="164592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736450" y="1182714"/>
            <a:ext cx="688194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800" b="1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500"/>
          </a:p>
        </p:txBody>
      </p:sp>
      <p:sp>
        <p:nvSpPr>
          <p:cNvPr id="8" name="Text 2"/>
          <p:cNvSpPr/>
          <p:nvPr/>
        </p:nvSpPr>
        <p:spPr>
          <a:xfrm>
            <a:off x="1363281" y="1241315"/>
            <a:ext cx="2944001" cy="46935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b="1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融合</a:t>
            </a:r>
            <a:r>
              <a:rPr lang="en-US" sz="1800" b="1" err="1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计算</a:t>
            </a:r>
            <a:endParaRPr lang="en-US" sz="1500"/>
          </a:p>
        </p:txBody>
      </p:sp>
      <p:sp>
        <p:nvSpPr>
          <p:cNvPr id="9" name="Text 3"/>
          <p:cNvSpPr/>
          <p:nvPr/>
        </p:nvSpPr>
        <p:spPr>
          <a:xfrm>
            <a:off x="1363281" y="1543067"/>
            <a:ext cx="2944368" cy="10241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观察到MoE算子中线性层占据了主要计算量，通过融合gate_proj和up_proj线性层，以及将不同专家的线性层合并计算，可以显著提升性能。</a:t>
            </a:r>
            <a:endParaRPr lang="en-US" sz="1500"/>
          </a:p>
        </p:txBody>
      </p:sp>
      <p:sp>
        <p:nvSpPr>
          <p:cNvPr id="12" name="Text 6"/>
          <p:cNvSpPr/>
          <p:nvPr/>
        </p:nvSpPr>
        <p:spPr>
          <a:xfrm>
            <a:off x="5174043" y="2886795"/>
            <a:ext cx="2944001" cy="46935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800" b="1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量化加速</a:t>
            </a:r>
            <a:endParaRPr lang="en-US" sz="1500"/>
          </a:p>
        </p:txBody>
      </p:sp>
      <p:sp>
        <p:nvSpPr>
          <p:cNvPr id="13" name="Text 7"/>
          <p:cNvSpPr/>
          <p:nvPr/>
        </p:nvSpPr>
        <p:spPr>
          <a:xfrm>
            <a:off x="5174043" y="3188547"/>
            <a:ext cx="2944368" cy="13003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 </a:t>
            </a:r>
            <a:r>
              <a:rPr lang="en-US" altLang="zh-CN" sz="120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MoE</a:t>
            </a: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（</a:t>
            </a:r>
            <a:r>
              <a:rPr lang="en-US" altLang="zh-CN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Mixture of Experts</a:t>
            </a: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）模型中，由于参数数量较大，内存带宽常常成为瓶颈。通过量化技术可以显著减轻带宽的开销。此外，现代 </a:t>
            </a:r>
            <a:r>
              <a:rPr lang="en-US" altLang="zh-CN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GPU </a:t>
            </a:r>
            <a:r>
              <a:rPr lang="zh-CN" altLang="en-US" sz="120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对低精度的计算能力远高于高精度，这大大提高了推理的速度。</a:t>
            </a:r>
            <a:endParaRPr lang="en-US" sz="150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152" y="2837693"/>
            <a:ext cx="528891" cy="391522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4572000" y="2832286"/>
            <a:ext cx="650309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800" b="1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85528760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14792" y="2237837"/>
            <a:ext cx="3743208" cy="100194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4950" b="1">
                <a:solidFill>
                  <a:srgbClr val="3C4E91">
                    <a:alpha val="1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THANKS！</a:t>
            </a:r>
            <a:endParaRPr lang="en-US" sz="1500"/>
          </a:p>
        </p:txBody>
      </p:sp>
      <p:sp>
        <p:nvSpPr>
          <p:cNvPr id="3" name="Text 1"/>
          <p:cNvSpPr/>
          <p:nvPr/>
        </p:nvSpPr>
        <p:spPr>
          <a:xfrm>
            <a:off x="3414056" y="2171295"/>
            <a:ext cx="3275888" cy="81560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4050" b="1" dirty="0" err="1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感谢</a:t>
            </a:r>
            <a:r>
              <a:rPr lang="zh-CN" altLang="en-US" sz="4050" b="1" dirty="0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聆听</a:t>
            </a:r>
            <a:r>
              <a:rPr lang="en-US" sz="4050" b="1" dirty="0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！</a:t>
            </a:r>
            <a:endParaRPr lang="en-US" sz="15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7D902A-D9F5-E57B-4E80-1BDEE559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11" y="1548737"/>
            <a:ext cx="1378199" cy="1378199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0FD38859-2A3A-ED82-C656-281B4640952D}"/>
              </a:ext>
            </a:extLst>
          </p:cNvPr>
          <p:cNvSpPr/>
          <p:nvPr/>
        </p:nvSpPr>
        <p:spPr>
          <a:xfrm>
            <a:off x="344966" y="3050568"/>
            <a:ext cx="3275888" cy="85921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2000" b="1" dirty="0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扫码</a:t>
            </a:r>
            <a:endParaRPr lang="en-US" altLang="zh-CN" sz="2000" b="1" dirty="0">
              <a:solidFill>
                <a:srgbClr val="3C4E91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2000" b="1" dirty="0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加入</a:t>
            </a:r>
            <a:r>
              <a:rPr lang="en-US" altLang="zh-CN" sz="2000" b="1" dirty="0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Triton</a:t>
            </a:r>
            <a:r>
              <a:rPr lang="zh-CN" altLang="en-US" sz="2000" b="1" dirty="0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社区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63583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4270" y="94959"/>
            <a:ext cx="8655584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00" b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MoE 架构</a:t>
            </a:r>
            <a:endParaRPr lang="en-US" sz="1500"/>
          </a:p>
        </p:txBody>
      </p:sp>
      <p:sp>
        <p:nvSpPr>
          <p:cNvPr id="3" name="Text 1"/>
          <p:cNvSpPr/>
          <p:nvPr/>
        </p:nvSpPr>
        <p:spPr>
          <a:xfrm>
            <a:off x="745981" y="1661584"/>
            <a:ext cx="2761488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100" b="1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专家网络</a:t>
            </a:r>
            <a:endParaRPr lang="en-US" sz="1500"/>
          </a:p>
        </p:txBody>
      </p:sp>
      <p:sp>
        <p:nvSpPr>
          <p:cNvPr id="4" name="Text 2"/>
          <p:cNvSpPr/>
          <p:nvPr/>
        </p:nvSpPr>
        <p:spPr>
          <a:xfrm>
            <a:off x="745981" y="2275942"/>
            <a:ext cx="2560320" cy="20289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ts val="375"/>
              </a:spcBef>
              <a:buNone/>
            </a:pPr>
            <a:r>
              <a:rPr lang="en-US" sz="135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专家网络是MoE架构的核心组成部分，每个专家负责处理输入数据的一部分特征。这些层替代了传统Transformer模型中的前馈网络(FFN)层，提高了模型的表达能力和效率。</a:t>
            </a:r>
            <a:endParaRPr lang="en-US" sz="1500"/>
          </a:p>
        </p:txBody>
      </p:sp>
      <p:sp>
        <p:nvSpPr>
          <p:cNvPr id="5" name="Text 3"/>
          <p:cNvSpPr/>
          <p:nvPr/>
        </p:nvSpPr>
        <p:spPr>
          <a:xfrm>
            <a:off x="5736946" y="1661584"/>
            <a:ext cx="2761488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100" b="1">
                <a:solidFill>
                  <a:srgbClr val="3CBC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门控机制</a:t>
            </a:r>
            <a:endParaRPr lang="en-US" sz="1500"/>
          </a:p>
        </p:txBody>
      </p:sp>
      <p:sp>
        <p:nvSpPr>
          <p:cNvPr id="6" name="Text 4"/>
          <p:cNvSpPr/>
          <p:nvPr/>
        </p:nvSpPr>
        <p:spPr>
          <a:xfrm>
            <a:off x="5736946" y="2275942"/>
            <a:ext cx="2560320" cy="20289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ts val="375"/>
              </a:spcBef>
              <a:buNone/>
            </a:pPr>
            <a:r>
              <a:rPr lang="en-US" sz="135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门控机制用于决定哪些词元被发送到哪个专家网络，通过选择性激活不同的专家，实现模型的分治和高效计算。这确保了在有限计算资源下的最佳性能表现。</a:t>
            </a:r>
            <a:endParaRPr lang="en-US" sz="150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612977" y="1734608"/>
            <a:ext cx="1927190" cy="1828454"/>
          </a:xfrm>
          <a:prstGeom prst="rect">
            <a:avLst/>
          </a:prstGeom>
        </p:spPr>
      </p:pic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799" y="2517562"/>
            <a:ext cx="779215" cy="662247"/>
          </a:xfrm>
          <a:prstGeom prst="rect">
            <a:avLst/>
          </a:prstGeom>
        </p:spPr>
      </p:pic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987" y="2517562"/>
            <a:ext cx="779215" cy="66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879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gw-dx.xf-yun.com/api/v1/sparkdesk/14947772356_CMJ65P1724940272105-01388163748584872.png?authorization=c2ltcGxlLWp3dCBhaz1zcGFya2Rlc2s4MDAwMDAwMDAwMDE7ZXhwPTMzMDE3NDAyNzI7YWxnbz1obWFjLXNoYTI1NjtzaWc9bWNmV1c4WHZVV0huQTBTYUROZEZ4aGJBMGFSTDBJODdJMGFyQlgyY2QwOD0=&amp;x_location=7YfmxI7B7uKO7jlRxIftd6Fudo==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96" y="1832984"/>
            <a:ext cx="4348564" cy="198342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4270" y="94959"/>
            <a:ext cx="8655584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00" b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Mixtral MoE 结构</a:t>
            </a:r>
            <a:endParaRPr lang="en-US" sz="1500"/>
          </a:p>
        </p:txBody>
      </p:sp>
      <p:sp>
        <p:nvSpPr>
          <p:cNvPr id="4" name="Text 1"/>
          <p:cNvSpPr/>
          <p:nvPr/>
        </p:nvSpPr>
        <p:spPr>
          <a:xfrm>
            <a:off x="4502062" y="1161323"/>
            <a:ext cx="4440070" cy="332674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ts val="375"/>
              </a:spcBef>
              <a:buNone/>
            </a:pPr>
            <a:r>
              <a:rPr lang="en-US" sz="135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MoE 的架构由来已久，但直到 Mixtral 的推出 </a:t>
            </a:r>
            <a:r>
              <a:rPr lang="en-US" sz="135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MoE</a:t>
            </a:r>
            <a:r>
              <a:rPr lang="en-US" sz="135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sz="135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模型才在开源人工智能社区引起了广泛关注</a:t>
            </a:r>
            <a:r>
              <a:rPr lang="en-US" sz="135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</a:p>
          <a:p>
            <a:pPr marL="0" indent="0" algn="just">
              <a:lnSpc>
                <a:spcPct val="150000"/>
              </a:lnSpc>
              <a:spcBef>
                <a:spcPts val="375"/>
              </a:spcBef>
              <a:buNone/>
            </a:pPr>
            <a:r>
              <a:rPr lang="en-US" sz="135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该模型与以往的</a:t>
            </a:r>
            <a:r>
              <a:rPr lang="en-US" sz="135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LLaMA 等主流大模型结构具有显著差异，主要体现在以下几点：</a:t>
            </a:r>
            <a:endParaRPr lang="en-US" sz="1500"/>
          </a:p>
          <a:p>
            <a:pPr marL="214313" indent="-214313" algn="just">
              <a:lnSpc>
                <a:spcPct val="150000"/>
              </a:lnSpc>
              <a:spcBef>
                <a:spcPts val="10"/>
              </a:spcBef>
              <a:buSzPct val="100000"/>
              <a:buChar char="•"/>
            </a:pPr>
            <a:r>
              <a:rPr lang="en-US" sz="135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每个FFN层包含8个不同的"专家"（全连接层），根据门控值选取最优的2个进行激活</a:t>
            </a:r>
            <a:endParaRPr lang="en-US" sz="1500"/>
          </a:p>
          <a:p>
            <a:pPr marL="214313" indent="-214313" algn="just">
              <a:lnSpc>
                <a:spcPct val="150000"/>
              </a:lnSpc>
              <a:spcBef>
                <a:spcPts val="10"/>
              </a:spcBef>
              <a:buSzPct val="100000"/>
              <a:buChar char="•"/>
            </a:pPr>
            <a:r>
              <a:rPr lang="en-US" sz="135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输入序列中的每个token都会独立地选取专家，而不是整个序列对应一组专家</a:t>
            </a:r>
            <a:endParaRPr lang="en-US" sz="1500"/>
          </a:p>
          <a:p>
            <a:pPr marL="214313" indent="-214313" algn="just">
              <a:lnSpc>
                <a:spcPct val="150000"/>
              </a:lnSpc>
              <a:spcBef>
                <a:spcPts val="10"/>
              </a:spcBef>
              <a:buSzPct val="100000"/>
              <a:buChar char="•"/>
            </a:pPr>
            <a:r>
              <a:rPr lang="en-US" sz="135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实际参数量约为46.7B，在推理时激活的参数量约为13B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2097729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4270" y="94959"/>
            <a:ext cx="8655584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00" b="1" err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Mixtral</a:t>
            </a:r>
            <a:r>
              <a:rPr lang="en-US" sz="2700" b="1">
                <a:solidFill>
                  <a:srgbClr val="1B2C6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- MLP</a:t>
            </a:r>
            <a:endParaRPr lang="en-US" sz="15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589E52-BA1C-72D2-B551-C19E5F693620}"/>
              </a:ext>
            </a:extLst>
          </p:cNvPr>
          <p:cNvSpPr txBox="1"/>
          <p:nvPr/>
        </p:nvSpPr>
        <p:spPr>
          <a:xfrm>
            <a:off x="573167" y="805955"/>
            <a:ext cx="847618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MixtralMLP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MixtralConfig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ffn_dim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.intermediate_size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hidden_dim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.hidden_size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nn.Linear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hidden_dim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ffn_dim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bias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nn.Linear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ffn_dim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hidden_dim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bias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nn.Linear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hidden_dim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ffn_dim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bias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act_fn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ACT2FN[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.hidden_act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act_fn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hidden_states</a:t>
            </a:r>
            <a:endParaRPr lang="en-US" sz="12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MixtralSparseMoeBlock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nn.Linear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.hidden_dim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.num_experts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bias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nn.ModuleList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MixtralMLP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.num_experts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)])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54184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4270" y="94959"/>
            <a:ext cx="8655584" cy="6339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25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0" err="1">
                <a:ln>
                  <a:noFill/>
                </a:ln>
                <a:solidFill>
                  <a:srgbClr val="1B2C6A"/>
                </a:solidFill>
                <a:effectLst/>
                <a:uLnTx/>
                <a:uFillTx/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Mixtral</a:t>
            </a:r>
            <a:r>
              <a:rPr kumimoji="0" lang="en-US" sz="2700" b="1" i="0" u="none" strike="noStrike" kern="1200" cap="none" spc="0" normalizeH="0" baseline="0" noProof="0">
                <a:ln>
                  <a:noFill/>
                </a:ln>
                <a:solidFill>
                  <a:srgbClr val="1B2C6A"/>
                </a:solidFill>
                <a:effectLst/>
                <a:uLnTx/>
                <a:uFillTx/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- </a:t>
            </a:r>
            <a:r>
              <a:rPr kumimoji="0" lang="en-US" sz="2700" b="1" i="0" u="none" strike="noStrike" kern="1200" cap="none" spc="0" normalizeH="0" baseline="0" noProof="0" err="1">
                <a:ln>
                  <a:noFill/>
                </a:ln>
                <a:solidFill>
                  <a:srgbClr val="1B2C6A"/>
                </a:solidFill>
                <a:effectLst/>
                <a:uLnTx/>
                <a:uFillTx/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MoE</a:t>
            </a: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589E52-BA1C-72D2-B551-C19E5F693620}"/>
              </a:ext>
            </a:extLst>
          </p:cNvPr>
          <p:cNvSpPr txBox="1"/>
          <p:nvPr/>
        </p:nvSpPr>
        <p:spPr>
          <a:xfrm>
            <a:off x="447043" y="932079"/>
            <a:ext cx="847618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MixtralSparseMoeBlock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torch.Tensor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torch.Tensor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sequence_length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hidden_dim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hidden_states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.shape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hidden_states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.view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hidden_dim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router_logits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routing_weights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F.softmax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router_logits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torch.float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routing_weights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selected_experts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torch.topk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routing_weights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.top_k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...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final_hidden_states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torch.zeros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sequence_length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hidden_dim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expert_mask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F.one_hot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selected_experts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num_classes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.num_experts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).permute(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expert_idx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.num_experts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expert_layer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.experts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expert_idx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top_x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torch.where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expert_mask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expert_idx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current_state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top_x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].reshape(-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hidden_dim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expert_layer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current_state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routing_weights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top_x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final_hidden_states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.index_add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top_x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hidden_states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hidden_states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final_hidden_states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final_hidden_states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.reshape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sequence_length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hidden_dim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final_hidden_states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router_logits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9315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32" y="2080175"/>
            <a:ext cx="631503" cy="63150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34639" y="2117990"/>
            <a:ext cx="741298" cy="5486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3000" b="1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500"/>
          </a:p>
        </p:txBody>
      </p:sp>
      <p:sp>
        <p:nvSpPr>
          <p:cNvPr id="4" name="Text 1"/>
          <p:cNvSpPr/>
          <p:nvPr/>
        </p:nvSpPr>
        <p:spPr>
          <a:xfrm>
            <a:off x="1435369" y="2026550"/>
            <a:ext cx="7166337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000" b="1">
                <a:solidFill>
                  <a:srgbClr val="3C4E9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MoE 性能分析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202779228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4665</Words>
  <Application>Microsoft Macintosh PowerPoint</Application>
  <PresentationFormat>全屏显示(16:9)</PresentationFormat>
  <Paragraphs>422</Paragraphs>
  <Slides>44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Microsoft Yahei</vt:lpstr>
      <vt:lpstr>Microsoft Yahei</vt:lpstr>
      <vt:lpstr>Arial Regular</vt:lpstr>
      <vt:lpstr>Aptos</vt:lpstr>
      <vt:lpstr>Arial</vt:lpstr>
      <vt:lpstr>Calibri</vt:lpstr>
      <vt:lpstr>Calibri Light</vt:lpstr>
      <vt:lpstr>Consolas</vt:lpstr>
      <vt:lpstr>Helvetica Neue Medium</vt:lpstr>
      <vt:lpstr>Menlo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t7007</cp:lastModifiedBy>
  <cp:revision>6</cp:revision>
  <dcterms:created xsi:type="dcterms:W3CDTF">2024-08-29T14:12:12Z</dcterms:created>
  <dcterms:modified xsi:type="dcterms:W3CDTF">2024-09-06T09:56:46Z</dcterms:modified>
</cp:coreProperties>
</file>