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1" r:id="rId2"/>
    <p:sldId id="439" r:id="rId3"/>
    <p:sldId id="9426" r:id="rId4"/>
    <p:sldId id="9305" r:id="rId5"/>
    <p:sldId id="9420" r:id="rId6"/>
    <p:sldId id="9422" r:id="rId7"/>
    <p:sldId id="9421" r:id="rId8"/>
    <p:sldId id="9383" r:id="rId9"/>
    <p:sldId id="9384" r:id="rId10"/>
    <p:sldId id="9385" r:id="rId11"/>
    <p:sldId id="9386" r:id="rId12"/>
    <p:sldId id="9387" r:id="rId13"/>
    <p:sldId id="9427" r:id="rId14"/>
    <p:sldId id="9390" r:id="rId15"/>
    <p:sldId id="9394" r:id="rId16"/>
    <p:sldId id="9391" r:id="rId17"/>
    <p:sldId id="9392" r:id="rId18"/>
    <p:sldId id="9395" r:id="rId19"/>
    <p:sldId id="9393" r:id="rId20"/>
    <p:sldId id="9398" r:id="rId21"/>
    <p:sldId id="9399" r:id="rId22"/>
    <p:sldId id="9400" r:id="rId23"/>
    <p:sldId id="9401" r:id="rId24"/>
    <p:sldId id="9402" r:id="rId25"/>
    <p:sldId id="9403" r:id="rId26"/>
    <p:sldId id="9424" r:id="rId27"/>
    <p:sldId id="9404" r:id="rId28"/>
    <p:sldId id="9406" r:id="rId29"/>
    <p:sldId id="9407" r:id="rId30"/>
    <p:sldId id="9408" r:id="rId31"/>
    <p:sldId id="9409" r:id="rId32"/>
    <p:sldId id="9410" r:id="rId33"/>
    <p:sldId id="9411" r:id="rId34"/>
    <p:sldId id="9412" r:id="rId35"/>
    <p:sldId id="9413" r:id="rId36"/>
    <p:sldId id="9414" r:id="rId37"/>
    <p:sldId id="9415" r:id="rId38"/>
    <p:sldId id="9416" r:id="rId39"/>
    <p:sldId id="9417" r:id="rId40"/>
    <p:sldId id="9418" r:id="rId41"/>
    <p:sldId id="9325" r:id="rId42"/>
  </p:sldIdLst>
  <p:sldSz cx="12192000" cy="6858000"/>
  <p:notesSz cx="7104063" cy="10234613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47FEA0-6D79-4BFB-867F-224213BD7258}">
          <p14:sldIdLst>
            <p14:sldId id="421"/>
            <p14:sldId id="439"/>
            <p14:sldId id="9426"/>
            <p14:sldId id="9305"/>
            <p14:sldId id="9420"/>
            <p14:sldId id="9422"/>
            <p14:sldId id="9421"/>
            <p14:sldId id="9383"/>
            <p14:sldId id="9384"/>
            <p14:sldId id="9385"/>
            <p14:sldId id="9386"/>
            <p14:sldId id="9387"/>
            <p14:sldId id="9427"/>
            <p14:sldId id="9390"/>
            <p14:sldId id="9394"/>
            <p14:sldId id="9391"/>
            <p14:sldId id="9392"/>
            <p14:sldId id="9395"/>
            <p14:sldId id="9393"/>
            <p14:sldId id="9398"/>
            <p14:sldId id="9399"/>
            <p14:sldId id="9400"/>
            <p14:sldId id="9401"/>
            <p14:sldId id="9402"/>
            <p14:sldId id="9403"/>
            <p14:sldId id="9424"/>
            <p14:sldId id="9404"/>
            <p14:sldId id="9406"/>
            <p14:sldId id="9407"/>
            <p14:sldId id="9408"/>
            <p14:sldId id="9409"/>
            <p14:sldId id="9410"/>
            <p14:sldId id="9411"/>
            <p14:sldId id="9412"/>
            <p14:sldId id="9413"/>
            <p14:sldId id="9414"/>
            <p14:sldId id="9415"/>
            <p14:sldId id="9416"/>
            <p14:sldId id="9417"/>
            <p14:sldId id="9418"/>
            <p14:sldId id="9325"/>
          </p14:sldIdLst>
        </p14:section>
      </p14:sectionLst>
    </p:ext>
    <p:ext uri="{EFAFB233-063F-42B5-8137-9DF3F51BA10A}">
      <p15:sldGuideLst xmlns:p15="http://schemas.microsoft.com/office/powerpoint/2012/main">
        <p15:guide id="1" pos="356" userDrawn="1">
          <p15:clr>
            <a:srgbClr val="A4A3A4"/>
          </p15:clr>
        </p15:guide>
        <p15:guide id="2" pos="7216" userDrawn="1">
          <p15:clr>
            <a:srgbClr val="A4A3A4"/>
          </p15:clr>
        </p15:guide>
        <p15:guide id="3" orient="horz" pos="626" userDrawn="1">
          <p15:clr>
            <a:srgbClr val="A4A3A4"/>
          </p15:clr>
        </p15:guide>
        <p15:guide id="5" orient="horz" pos="3968" userDrawn="1">
          <p15:clr>
            <a:srgbClr val="A4A3A4"/>
          </p15:clr>
        </p15:guide>
        <p15:guide id="6" orient="horz" pos="3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kun Li" initials="SL" lastIdx="7" clrIdx="0"/>
  <p:cmAuthor id="2" name="作者" initials="A" lastIdx="0" clrIdx="1"/>
  <p:cmAuthor id="3" name="Ryan Liu" initials="RL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400"/>
    <a:srgbClr val="43F8FF"/>
    <a:srgbClr val="04091D"/>
    <a:srgbClr val="1DB6C6"/>
    <a:srgbClr val="3967BE"/>
    <a:srgbClr val="0000FF"/>
    <a:srgbClr val="FF00FF"/>
    <a:srgbClr val="0066FF"/>
    <a:srgbClr val="00023F"/>
    <a:srgbClr val="B5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 autoAdjust="0"/>
    <p:restoredTop sz="95420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26" y="384"/>
      </p:cViewPr>
      <p:guideLst>
        <p:guide pos="356"/>
        <p:guide pos="7216"/>
        <p:guide orient="horz" pos="626"/>
        <p:guide orient="horz" pos="3968"/>
        <p:guide orient="horz"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48"/>
    </p:cViewPr>
  </p:sorterViewPr>
  <p:notesViewPr>
    <p:cSldViewPr snapToGrid="0"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receive\Company\Triton\&#20998;&#20139;\triton_tutorial_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receive\Company\Triton\&#20998;&#20139;\triton_tutorial_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de\Company\Triton\&#20998;&#20139;\triton_tutorial_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>
                <a:solidFill>
                  <a:schemeClr val="bg1"/>
                </a:solidFill>
              </a:rPr>
              <a:t>Vector-add</a:t>
            </a:r>
            <a:endParaRPr lang="zh-CN" cap="none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'01-vector-add'!$C$33</c:f>
              <c:strCache>
                <c:ptCount val="1"/>
                <c:pt idx="0">
                  <c:v>Triton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'01-vector-add'!$E$34:$E$49</c:f>
              <c:numCache>
                <c:formatCode>General</c:formatCode>
                <c:ptCount val="16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</c:numCache>
            </c:numRef>
          </c:cat>
          <c:val>
            <c:numRef>
              <c:f>'01-vector-add'!$C$34:$C$49</c:f>
              <c:numCache>
                <c:formatCode>General</c:formatCode>
                <c:ptCount val="16"/>
                <c:pt idx="0">
                  <c:v>2.7637369999999999</c:v>
                </c:pt>
                <c:pt idx="1">
                  <c:v>4.7881299999999998</c:v>
                </c:pt>
                <c:pt idx="2">
                  <c:v>8.4464769999999998</c:v>
                </c:pt>
                <c:pt idx="3">
                  <c:v>16.892954</c:v>
                </c:pt>
                <c:pt idx="4">
                  <c:v>33.785908999999997</c:v>
                </c:pt>
                <c:pt idx="5">
                  <c:v>67.571816999999996</c:v>
                </c:pt>
                <c:pt idx="6">
                  <c:v>109.226669</c:v>
                </c:pt>
                <c:pt idx="7">
                  <c:v>169.704182</c:v>
                </c:pt>
                <c:pt idx="8">
                  <c:v>234.318659</c:v>
                </c:pt>
                <c:pt idx="9">
                  <c:v>280.82036099999999</c:v>
                </c:pt>
                <c:pt idx="10">
                  <c:v>361.13887099999999</c:v>
                </c:pt>
                <c:pt idx="11">
                  <c:v>452.82635699999997</c:v>
                </c:pt>
                <c:pt idx="12">
                  <c:v>515.03350999999998</c:v>
                </c:pt>
                <c:pt idx="13">
                  <c:v>555.11277900000005</c:v>
                </c:pt>
                <c:pt idx="14">
                  <c:v>574.19352400000002</c:v>
                </c:pt>
                <c:pt idx="15">
                  <c:v>589.54280500000004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FA-4DE3-829E-3DBE9FE4F7E3}"/>
            </c:ext>
          </c:extLst>
        </c:ser>
        <c:ser>
          <c:idx val="1"/>
          <c:order val="1"/>
          <c:tx>
            <c:strRef>
              <c:f>'01-vector-add'!$D$33</c:f>
              <c:strCache>
                <c:ptCount val="1"/>
                <c:pt idx="0">
                  <c:v>Torch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'01-vector-add'!$E$34:$E$49</c:f>
              <c:numCache>
                <c:formatCode>General</c:formatCode>
                <c:ptCount val="16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</c:numCache>
            </c:numRef>
          </c:cat>
          <c:val>
            <c:numRef>
              <c:f>'01-vector-add'!$D$34:$D$49</c:f>
              <c:numCache>
                <c:formatCode>General</c:formatCode>
                <c:ptCount val="16"/>
                <c:pt idx="0">
                  <c:v>2.7697270000000001</c:v>
                </c:pt>
                <c:pt idx="1">
                  <c:v>5.5394540000000001</c:v>
                </c:pt>
                <c:pt idx="2">
                  <c:v>9.5762610000000006</c:v>
                </c:pt>
                <c:pt idx="3">
                  <c:v>19.152521</c:v>
                </c:pt>
                <c:pt idx="4">
                  <c:v>33.785908999999997</c:v>
                </c:pt>
                <c:pt idx="5">
                  <c:v>60.369743999999997</c:v>
                </c:pt>
                <c:pt idx="6">
                  <c:v>109.226669</c:v>
                </c:pt>
                <c:pt idx="7">
                  <c:v>169.51073500000001</c:v>
                </c:pt>
                <c:pt idx="8">
                  <c:v>222.91885600000001</c:v>
                </c:pt>
                <c:pt idx="9">
                  <c:v>272.49352199999998</c:v>
                </c:pt>
                <c:pt idx="10">
                  <c:v>354.16044699999998</c:v>
                </c:pt>
                <c:pt idx="11">
                  <c:v>447.23951299999999</c:v>
                </c:pt>
                <c:pt idx="12">
                  <c:v>511.39053699999999</c:v>
                </c:pt>
                <c:pt idx="13">
                  <c:v>552.98402899999996</c:v>
                </c:pt>
                <c:pt idx="14">
                  <c:v>575.316869</c:v>
                </c:pt>
                <c:pt idx="15">
                  <c:v>583.62854500000003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FA-4DE3-829E-3DBE9FE4F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4304160"/>
        <c:axId val="1904304576"/>
      </c:lineChart>
      <c:catAx>
        <c:axId val="190430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dirty="0">
                    <a:solidFill>
                      <a:schemeClr val="bg1"/>
                    </a:solidFill>
                  </a:rPr>
                  <a:t>size(log2)</a:t>
                </a:r>
                <a:endParaRPr lang="zh-CN" altLang="en-US" cap="none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304576"/>
        <c:crosses val="autoZero"/>
        <c:auto val="1"/>
        <c:lblAlgn val="ctr"/>
        <c:lblOffset val="100"/>
        <c:noMultiLvlLbl val="0"/>
      </c:catAx>
      <c:valAx>
        <c:axId val="19043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dirty="0">
                    <a:solidFill>
                      <a:schemeClr val="bg1"/>
                    </a:solidFill>
                  </a:rPr>
                  <a:t>GB/s</a:t>
                </a:r>
                <a:endParaRPr lang="zh-CN" altLang="en-US" cap="none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30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err="1">
                <a:solidFill>
                  <a:schemeClr val="bg1"/>
                </a:solidFill>
              </a:rPr>
              <a:t>Matmul</a:t>
            </a:r>
            <a:endParaRPr lang="zh-CN" cap="none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'03-matrix-multiplication'!$B$12</c:f>
              <c:strCache>
                <c:ptCount val="1"/>
                <c:pt idx="0">
                  <c:v>Torch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'03-matrix-multiplication'!$A$13:$A$43</c:f>
              <c:numCache>
                <c:formatCode>General</c:formatCode>
                <c:ptCount val="31"/>
                <c:pt idx="0">
                  <c:v>256</c:v>
                </c:pt>
                <c:pt idx="1">
                  <c:v>384</c:v>
                </c:pt>
                <c:pt idx="2">
                  <c:v>512</c:v>
                </c:pt>
                <c:pt idx="3">
                  <c:v>640</c:v>
                </c:pt>
                <c:pt idx="4">
                  <c:v>768</c:v>
                </c:pt>
                <c:pt idx="5">
                  <c:v>896</c:v>
                </c:pt>
                <c:pt idx="6">
                  <c:v>1024</c:v>
                </c:pt>
                <c:pt idx="7">
                  <c:v>1152</c:v>
                </c:pt>
                <c:pt idx="8">
                  <c:v>1280</c:v>
                </c:pt>
                <c:pt idx="9">
                  <c:v>1408</c:v>
                </c:pt>
                <c:pt idx="10">
                  <c:v>1536</c:v>
                </c:pt>
                <c:pt idx="11">
                  <c:v>1664</c:v>
                </c:pt>
                <c:pt idx="12">
                  <c:v>1792</c:v>
                </c:pt>
                <c:pt idx="13">
                  <c:v>1920</c:v>
                </c:pt>
                <c:pt idx="14">
                  <c:v>2048</c:v>
                </c:pt>
                <c:pt idx="15">
                  <c:v>2176</c:v>
                </c:pt>
                <c:pt idx="16">
                  <c:v>2304</c:v>
                </c:pt>
                <c:pt idx="17">
                  <c:v>2432</c:v>
                </c:pt>
                <c:pt idx="18">
                  <c:v>2560</c:v>
                </c:pt>
                <c:pt idx="19">
                  <c:v>2688</c:v>
                </c:pt>
                <c:pt idx="20">
                  <c:v>2816</c:v>
                </c:pt>
                <c:pt idx="21">
                  <c:v>2944</c:v>
                </c:pt>
                <c:pt idx="22">
                  <c:v>3072</c:v>
                </c:pt>
                <c:pt idx="23">
                  <c:v>3200</c:v>
                </c:pt>
                <c:pt idx="24">
                  <c:v>3328</c:v>
                </c:pt>
                <c:pt idx="25">
                  <c:v>3456</c:v>
                </c:pt>
                <c:pt idx="26">
                  <c:v>3584</c:v>
                </c:pt>
                <c:pt idx="27">
                  <c:v>3712</c:v>
                </c:pt>
                <c:pt idx="28">
                  <c:v>3840</c:v>
                </c:pt>
                <c:pt idx="29">
                  <c:v>3968</c:v>
                </c:pt>
                <c:pt idx="30">
                  <c:v>4096</c:v>
                </c:pt>
              </c:numCache>
            </c:numRef>
          </c:cat>
          <c:val>
            <c:numRef>
              <c:f>'03-matrix-multiplication'!$B$13:$B$43</c:f>
              <c:numCache>
                <c:formatCode>General</c:formatCode>
                <c:ptCount val="31"/>
                <c:pt idx="0">
                  <c:v>2.2999999999999998</c:v>
                </c:pt>
                <c:pt idx="1">
                  <c:v>7.2</c:v>
                </c:pt>
                <c:pt idx="2">
                  <c:v>15.7</c:v>
                </c:pt>
                <c:pt idx="3">
                  <c:v>24.7</c:v>
                </c:pt>
                <c:pt idx="4">
                  <c:v>29.3</c:v>
                </c:pt>
                <c:pt idx="5">
                  <c:v>37.4</c:v>
                </c:pt>
                <c:pt idx="6">
                  <c:v>46.6</c:v>
                </c:pt>
                <c:pt idx="7">
                  <c:v>43.1</c:v>
                </c:pt>
                <c:pt idx="8">
                  <c:v>46.5</c:v>
                </c:pt>
                <c:pt idx="9">
                  <c:v>45.7</c:v>
                </c:pt>
                <c:pt idx="10">
                  <c:v>60.7</c:v>
                </c:pt>
                <c:pt idx="11">
                  <c:v>56.3</c:v>
                </c:pt>
                <c:pt idx="12">
                  <c:v>65.900000000000006</c:v>
                </c:pt>
                <c:pt idx="13">
                  <c:v>75.7</c:v>
                </c:pt>
                <c:pt idx="14">
                  <c:v>86.7</c:v>
                </c:pt>
                <c:pt idx="15">
                  <c:v>67.400000000000006</c:v>
                </c:pt>
                <c:pt idx="16">
                  <c:v>76.2</c:v>
                </c:pt>
                <c:pt idx="17">
                  <c:v>72.2</c:v>
                </c:pt>
                <c:pt idx="18">
                  <c:v>80.8</c:v>
                </c:pt>
                <c:pt idx="19">
                  <c:v>78.7</c:v>
                </c:pt>
                <c:pt idx="20">
                  <c:v>87</c:v>
                </c:pt>
                <c:pt idx="21">
                  <c:v>76.400000000000006</c:v>
                </c:pt>
                <c:pt idx="22">
                  <c:v>83.8</c:v>
                </c:pt>
                <c:pt idx="23">
                  <c:v>75.8</c:v>
                </c:pt>
                <c:pt idx="24">
                  <c:v>82.5</c:v>
                </c:pt>
                <c:pt idx="25">
                  <c:v>81.5</c:v>
                </c:pt>
                <c:pt idx="26">
                  <c:v>88.1</c:v>
                </c:pt>
                <c:pt idx="27">
                  <c:v>81.900000000000006</c:v>
                </c:pt>
                <c:pt idx="28">
                  <c:v>88.1</c:v>
                </c:pt>
                <c:pt idx="29">
                  <c:v>88.4</c:v>
                </c:pt>
                <c:pt idx="30">
                  <c:v>94.6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6-4754-8902-F1C47CA9CB8E}"/>
            </c:ext>
          </c:extLst>
        </c:ser>
        <c:ser>
          <c:idx val="1"/>
          <c:order val="1"/>
          <c:tx>
            <c:strRef>
              <c:f>'03-matrix-multiplication'!$C$12</c:f>
              <c:strCache>
                <c:ptCount val="1"/>
                <c:pt idx="0">
                  <c:v>Triton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numRef>
              <c:f>'03-matrix-multiplication'!$A$13:$A$43</c:f>
              <c:numCache>
                <c:formatCode>General</c:formatCode>
                <c:ptCount val="31"/>
                <c:pt idx="0">
                  <c:v>256</c:v>
                </c:pt>
                <c:pt idx="1">
                  <c:v>384</c:v>
                </c:pt>
                <c:pt idx="2">
                  <c:v>512</c:v>
                </c:pt>
                <c:pt idx="3">
                  <c:v>640</c:v>
                </c:pt>
                <c:pt idx="4">
                  <c:v>768</c:v>
                </c:pt>
                <c:pt idx="5">
                  <c:v>896</c:v>
                </c:pt>
                <c:pt idx="6">
                  <c:v>1024</c:v>
                </c:pt>
                <c:pt idx="7">
                  <c:v>1152</c:v>
                </c:pt>
                <c:pt idx="8">
                  <c:v>1280</c:v>
                </c:pt>
                <c:pt idx="9">
                  <c:v>1408</c:v>
                </c:pt>
                <c:pt idx="10">
                  <c:v>1536</c:v>
                </c:pt>
                <c:pt idx="11">
                  <c:v>1664</c:v>
                </c:pt>
                <c:pt idx="12">
                  <c:v>1792</c:v>
                </c:pt>
                <c:pt idx="13">
                  <c:v>1920</c:v>
                </c:pt>
                <c:pt idx="14">
                  <c:v>2048</c:v>
                </c:pt>
                <c:pt idx="15">
                  <c:v>2176</c:v>
                </c:pt>
                <c:pt idx="16">
                  <c:v>2304</c:v>
                </c:pt>
                <c:pt idx="17">
                  <c:v>2432</c:v>
                </c:pt>
                <c:pt idx="18">
                  <c:v>2560</c:v>
                </c:pt>
                <c:pt idx="19">
                  <c:v>2688</c:v>
                </c:pt>
                <c:pt idx="20">
                  <c:v>2816</c:v>
                </c:pt>
                <c:pt idx="21">
                  <c:v>2944</c:v>
                </c:pt>
                <c:pt idx="22">
                  <c:v>3072</c:v>
                </c:pt>
                <c:pt idx="23">
                  <c:v>3200</c:v>
                </c:pt>
                <c:pt idx="24">
                  <c:v>3328</c:v>
                </c:pt>
                <c:pt idx="25">
                  <c:v>3456</c:v>
                </c:pt>
                <c:pt idx="26">
                  <c:v>3584</c:v>
                </c:pt>
                <c:pt idx="27">
                  <c:v>3712</c:v>
                </c:pt>
                <c:pt idx="28">
                  <c:v>3840</c:v>
                </c:pt>
                <c:pt idx="29">
                  <c:v>3968</c:v>
                </c:pt>
                <c:pt idx="30">
                  <c:v>4096</c:v>
                </c:pt>
              </c:numCache>
            </c:numRef>
          </c:cat>
          <c:val>
            <c:numRef>
              <c:f>'03-matrix-multiplication'!$C$13:$C$43</c:f>
              <c:numCache>
                <c:formatCode>General</c:formatCode>
                <c:ptCount val="31"/>
                <c:pt idx="0">
                  <c:v>2.2999999999999998</c:v>
                </c:pt>
                <c:pt idx="1">
                  <c:v>7.2</c:v>
                </c:pt>
                <c:pt idx="2">
                  <c:v>13.5</c:v>
                </c:pt>
                <c:pt idx="3">
                  <c:v>17.8</c:v>
                </c:pt>
                <c:pt idx="4">
                  <c:v>28.1</c:v>
                </c:pt>
                <c:pt idx="5">
                  <c:v>34.299999999999997</c:v>
                </c:pt>
                <c:pt idx="6">
                  <c:v>45.2</c:v>
                </c:pt>
                <c:pt idx="7">
                  <c:v>43.9</c:v>
                </c:pt>
                <c:pt idx="8">
                  <c:v>51.1</c:v>
                </c:pt>
                <c:pt idx="9">
                  <c:v>45.2</c:v>
                </c:pt>
                <c:pt idx="10">
                  <c:v>54.4</c:v>
                </c:pt>
                <c:pt idx="11">
                  <c:v>54.5</c:v>
                </c:pt>
                <c:pt idx="12">
                  <c:v>59.8</c:v>
                </c:pt>
                <c:pt idx="13">
                  <c:v>67.2</c:v>
                </c:pt>
                <c:pt idx="14">
                  <c:v>78</c:v>
                </c:pt>
                <c:pt idx="15">
                  <c:v>59.1</c:v>
                </c:pt>
                <c:pt idx="16">
                  <c:v>67</c:v>
                </c:pt>
                <c:pt idx="17">
                  <c:v>61</c:v>
                </c:pt>
                <c:pt idx="18">
                  <c:v>69</c:v>
                </c:pt>
                <c:pt idx="19">
                  <c:v>70.7</c:v>
                </c:pt>
                <c:pt idx="20">
                  <c:v>77.2</c:v>
                </c:pt>
                <c:pt idx="21">
                  <c:v>72.400000000000006</c:v>
                </c:pt>
                <c:pt idx="22">
                  <c:v>79.3</c:v>
                </c:pt>
                <c:pt idx="23">
                  <c:v>72</c:v>
                </c:pt>
                <c:pt idx="24">
                  <c:v>77.400000000000006</c:v>
                </c:pt>
                <c:pt idx="25">
                  <c:v>71.3</c:v>
                </c:pt>
                <c:pt idx="26">
                  <c:v>76.5</c:v>
                </c:pt>
                <c:pt idx="27">
                  <c:v>72.099999999999994</c:v>
                </c:pt>
                <c:pt idx="28">
                  <c:v>76.8</c:v>
                </c:pt>
                <c:pt idx="29">
                  <c:v>79.900000000000006</c:v>
                </c:pt>
                <c:pt idx="30">
                  <c:v>87.8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6-4754-8902-F1C47CA9C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8071888"/>
        <c:axId val="788072304"/>
      </c:lineChart>
      <c:catAx>
        <c:axId val="78807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MNK</a:t>
                </a:r>
                <a:endParaRPr lang="zh-CN" alt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807230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78807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TFLOPS</a:t>
                </a:r>
                <a:endParaRPr lang="zh-CN" alt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807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Torch dynamo benchmark models speedups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alexnet</c:v>
                </c:pt>
                <c:pt idx="1">
                  <c:v>resnet50</c:v>
                </c:pt>
                <c:pt idx="2">
                  <c:v>mobilenet_v2</c:v>
                </c:pt>
                <c:pt idx="3">
                  <c:v>yolov3</c:v>
                </c:pt>
                <c:pt idx="4">
                  <c:v>vgg16</c:v>
                </c:pt>
                <c:pt idx="5">
                  <c:v>inception_v3</c:v>
                </c:pt>
                <c:pt idx="6">
                  <c:v>visformer</c:v>
                </c:pt>
                <c:pt idx="7">
                  <c:v>BertForQA</c:v>
                </c:pt>
                <c:pt idx="8">
                  <c:v>GPT2ForSeqCls</c:v>
                </c:pt>
                <c:pt idx="9">
                  <c:v>MegBertForQA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1.498</c:v>
                </c:pt>
                <c:pt idx="1">
                  <c:v>2.1320000000000001</c:v>
                </c:pt>
                <c:pt idx="2">
                  <c:v>2.7370000000000001</c:v>
                </c:pt>
                <c:pt idx="3">
                  <c:v>2.2330000000000001</c:v>
                </c:pt>
                <c:pt idx="4">
                  <c:v>2.0630000000000002</c:v>
                </c:pt>
                <c:pt idx="5">
                  <c:v>1.9970000000000001</c:v>
                </c:pt>
                <c:pt idx="6">
                  <c:v>1.117</c:v>
                </c:pt>
                <c:pt idx="7">
                  <c:v>1.2310000000000001</c:v>
                </c:pt>
                <c:pt idx="8">
                  <c:v>1.9059999999999999</c:v>
                </c:pt>
                <c:pt idx="9">
                  <c:v>1.3049999999999999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4BF6-BEEA-5DF817B60C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5"/>
        <c:axId val="1183534048"/>
        <c:axId val="1183536960"/>
      </c:barChart>
      <c:catAx>
        <c:axId val="118353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3536960"/>
        <c:crosses val="autoZero"/>
        <c:auto val="1"/>
        <c:lblAlgn val="ctr"/>
        <c:lblOffset val="100"/>
        <c:noMultiLvlLbl val="0"/>
      </c:catAx>
      <c:valAx>
        <c:axId val="1183536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3534048"/>
        <c:crosses val="autoZero"/>
        <c:crossBetween val="between"/>
      </c:valAx>
      <c:spPr>
        <a:noFill/>
        <a:ln>
          <a:noFill/>
        </a:ln>
        <a:effectLst>
          <a:outerShdw blurRad="50800" dist="50800" dir="4200000" algn="ctr" rotWithShape="0">
            <a:srgbClr val="000000">
              <a:alpha val="43137"/>
            </a:srgbClr>
          </a:outerShdw>
        </a:effectLst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C04BA88-8222-4EA5-9C7F-1BB72A4F0347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AB6F581-6858-4CD0-9BE5-8ED478A8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99E4F10-6456-8246-AE1C-B32E6381FD21}" type="datetimeFigureOut">
              <a:rPr lang="zh-CN" altLang="en-US"/>
              <a:t>2024/9/9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E6CE088-4AD8-7945-817F-963DEAA4C142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9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5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8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5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99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61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24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38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118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32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42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93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75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524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286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383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90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083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004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643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88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042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247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700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612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27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562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632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52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51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36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0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71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30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E088-4AD8-7945-817F-963DEAA4C142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9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546" y="0"/>
            <a:ext cx="7737389" cy="1079157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395605"/>
            <a:ext cx="1406525" cy="359410"/>
          </a:xfrm>
          <a:prstGeom prst="rect">
            <a:avLst/>
          </a:prstGeom>
        </p:spPr>
      </p:pic>
      <p:sp>
        <p:nvSpPr>
          <p:cNvPr id="7" name="页脚占位符 4"/>
          <p:cNvSpPr>
            <a:spLocks noGrp="1"/>
          </p:cNvSpPr>
          <p:nvPr userDrawn="1"/>
        </p:nvSpPr>
        <p:spPr>
          <a:xfrm>
            <a:off x="4038600" y="7103483"/>
            <a:ext cx="460663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Noto Sans S Chinese Regular" panose="020B0500000000000000" pitchFamily="34" charset="-128"/>
                <a:ea typeface="Noto Sans S Chinese Regular" panose="020B0500000000000000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00">
                <a:solidFill>
                  <a:srgbClr val="00B0F0"/>
                </a:solidFill>
              </a:rPr>
              <a:t>Strictly Confidential. All Right Reserved. Iluvatar CoreX Inc.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4546" y="0"/>
            <a:ext cx="7737389" cy="1079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微软雅黑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:\兼职\天垓芯片ppt\背景玻璃.jpg背景玻璃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5" y="855"/>
            <a:ext cx="12186920" cy="6856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1666" y="3293540"/>
            <a:ext cx="47033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天数</a:t>
            </a:r>
            <a:r>
              <a:rPr kumimoji="1"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GPU</a:t>
            </a:r>
            <a:r>
              <a:rPr kumimoji="1"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Triton</a:t>
            </a:r>
            <a:r>
              <a:rPr kumimoji="1"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适配及共享内存管理机制</a:t>
            </a:r>
          </a:p>
        </p:txBody>
      </p:sp>
      <p:pic>
        <p:nvPicPr>
          <p:cNvPr id="11" name="图片 10" descr="资源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42" y="2523795"/>
            <a:ext cx="1544955" cy="394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3A54B1-6152-48E3-9838-6C60C5F4E6BB}"/>
              </a:ext>
            </a:extLst>
          </p:cNvPr>
          <p:cNvSpPr txBox="1"/>
          <p:nvPr/>
        </p:nvSpPr>
        <p:spPr>
          <a:xfrm>
            <a:off x="5414816" y="4917850"/>
            <a:ext cx="135855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戴立伟</a:t>
            </a:r>
            <a:endParaRPr kumimoji="1"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2024-09-04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494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主要改动：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Coalesce 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：合并内存访问。修改了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Vectorized memory access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size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，会影响到比如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Blocked Encoding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sizePerThreads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PlanCTA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warp specialization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属于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Hopper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架构特性，我们暂未做适配，直接绕过。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Pipeline 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v2.1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版本基本复用。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num_stages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&gt; 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时生成多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stage/buffer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Memory load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dot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计算重叠来隐藏延迟的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AccelerateMatmul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：即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Blocked To MMA Encoding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的转换。由于硬件差异，我们会调整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warps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排列。另外为了支持我们的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G2S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异步拷贝指令，也对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DotOperand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Encoding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做了扩展。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新增一些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，比如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MMAStore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pass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，对原有的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MMA Encoding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做了扩展，支持在一定条件下可以以合并内存访问的方式以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MMA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排布写回全局内存。</a:t>
            </a:r>
          </a:p>
        </p:txBody>
      </p:sp>
    </p:spTree>
    <p:extLst>
      <p:ext uri="{BB962C8B-B14F-4D97-AF65-F5344CB8AC3E}">
        <p14:creationId xmlns:p14="http://schemas.microsoft.com/office/powerpoint/2010/main" val="1731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主要改动：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原生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nvptx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内联汇编指令的地方，需要替换成其他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Dialect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的实现。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例如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getProgramId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dialect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BlockIdxOp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arith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dialect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IndexCastOp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替代实现。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例如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convertBf16ToFp32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codegen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，使用”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cvt.f32.bf16”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的内联汇编，我们可以调用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LLVM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CallIntrinsicOp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，实现类似功能。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ConvertLayoutOpConversion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：由于我们的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Layout, MMA Layout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等排布和原生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里的有区别，所以，涉及到各种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Layout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转换时，改动会比较大，我们需要按照自己的排布计算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offset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swizzle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09416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其他问题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494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官方的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LLVM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版本和我们底层编译器版本没有对齐，需要进行接口适配。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官方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版本更新比较快，我们同步时需要对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 Compilers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层面的优化研究，判断哪些是我们应该支持的，哪些是需要重新实现的，哪些是硬件差异无法支持的。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（复杂）算子的优化有较高的要求：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同样功能的算子使用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CUDA C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实现方式理解透彻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Profiling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工具的熟练掌握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对自身硬件架构的深刻理解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 Compilers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各类转换优化的理解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底层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LLVM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编译器进一步优化以及生成的汇编指令的学习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中的实现需要保证通用性和高性能的平衡</a:t>
            </a:r>
          </a:p>
        </p:txBody>
      </p:sp>
    </p:spTree>
    <p:extLst>
      <p:ext uri="{BB962C8B-B14F-4D97-AF65-F5344CB8AC3E}">
        <p14:creationId xmlns:p14="http://schemas.microsoft.com/office/powerpoint/2010/main" val="128136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42"/>
          <p:cNvSpPr/>
          <p:nvPr/>
        </p:nvSpPr>
        <p:spPr>
          <a:xfrm>
            <a:off x="3848885" y="3792271"/>
            <a:ext cx="5665944" cy="18159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421" y="2707943"/>
            <a:ext cx="7690408" cy="1569660"/>
            <a:chOff x="5381450" y="1524745"/>
            <a:chExt cx="4771993" cy="1177273"/>
          </a:xfrm>
        </p:grpSpPr>
        <p:sp>
          <p:nvSpPr>
            <p:cNvPr id="4" name="文本框 3"/>
            <p:cNvSpPr txBox="1"/>
            <p:nvPr/>
          </p:nvSpPr>
          <p:spPr>
            <a:xfrm>
              <a:off x="6543261" y="1665914"/>
              <a:ext cx="3610182" cy="53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Triton</a:t>
              </a:r>
              <a:r>
                <a:rPr kumimoji="1"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共享内存分配机制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81450" y="1524745"/>
              <a:ext cx="1299851" cy="11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dirty="0">
                  <a:gradFill>
                    <a:gsLst>
                      <a:gs pos="9000">
                        <a:schemeClr val="bg1">
                          <a:alpha val="1806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02</a:t>
              </a:r>
              <a:endParaRPr kumimoji="1" lang="zh-CN" altLang="en-US" sz="9600" dirty="0">
                <a:gradFill>
                  <a:gsLst>
                    <a:gs pos="9000">
                      <a:schemeClr val="bg1">
                        <a:alpha val="1806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0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里典型的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matmul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kernel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的核心代码：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D1F52-949D-4300-870B-BAD2D800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6" y="1846822"/>
            <a:ext cx="9447645" cy="31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32DC0-D21E-41F1-903F-3B372A96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6" y="1586091"/>
            <a:ext cx="11353800" cy="29701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D22E69-2231-4F25-B7E7-D33D95804E7E}"/>
              </a:ext>
            </a:extLst>
          </p:cNvPr>
          <p:cNvSpPr/>
          <p:nvPr/>
        </p:nvSpPr>
        <p:spPr>
          <a:xfrm>
            <a:off x="445186" y="4614873"/>
            <a:ext cx="11679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数据在不同内存层次中的搬运：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LoadOp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Global Memory to Registers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(#blocked to #shared)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Registers to Shared Memory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(#shared to #dotOp)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 to Registers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(#mma to #blocked)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Registers to Shared to Registers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StoreOp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Registers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410939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主要步骤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 Allocation Analysis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-&gt;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llvmir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的过程中做的静态分析，通过三个步骤来计算出整个程序中一共需要分配多少块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，每一块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的大小等信息：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getValuesAndSizes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：分析出哪些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是对应到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size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是多少；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resolveLiveness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：计算出每一块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的生命周期；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computeOffsets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：计算出每一块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中的偏移地址。</a:t>
            </a:r>
          </a:p>
        </p:txBody>
      </p:sp>
    </p:spTree>
    <p:extLst>
      <p:ext uri="{BB962C8B-B14F-4D97-AF65-F5344CB8AC3E}">
        <p14:creationId xmlns:p14="http://schemas.microsoft.com/office/powerpoint/2010/main" val="240703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 types: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buffers: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里显式创建的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Alias buffers: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是别名的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Scratch buffers: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临时的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内部实现实际上会使用到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Virtual buffers: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CallOp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，记录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callee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funcOp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用量。</a:t>
            </a:r>
          </a:p>
        </p:txBody>
      </p:sp>
    </p:spTree>
    <p:extLst>
      <p:ext uri="{BB962C8B-B14F-4D97-AF65-F5344CB8AC3E}">
        <p14:creationId xmlns:p14="http://schemas.microsoft.com/office/powerpoint/2010/main" val="4943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 examples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buffers: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(#blocked to #shared)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AllocTensorOp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Alias buffers: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ExtractSliceOp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InsertSliceOp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TransOp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Scratch buffers: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ReduceOp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ScanOp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(#mma to #blocked)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311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395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1: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getValuesAndSizes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遍历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调用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getExplicitValueSize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方法，对于结果是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Encoding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的，计算出所需内存大小，并记录到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映射表中；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调用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getScratchValueSize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方法，对于一些特殊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ReduceOp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ScanOp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等）需要用到临时共享内存，计算所需内存大小，并记录到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scratch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映射表。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借助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mlir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中的数据流分析工具执行共享内存别名分析，对于一些特殊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ExtractSliceOp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InsertSliceOp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TransOp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等）属于别名，记录到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alias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映射表。</a:t>
            </a:r>
          </a:p>
        </p:txBody>
      </p:sp>
    </p:spTree>
    <p:extLst>
      <p:ext uri="{BB962C8B-B14F-4D97-AF65-F5344CB8AC3E}">
        <p14:creationId xmlns:p14="http://schemas.microsoft.com/office/powerpoint/2010/main" val="114199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338362" y="1520391"/>
            <a:ext cx="45719" cy="2638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13789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五边形 42"/>
          <p:cNvSpPr/>
          <p:nvPr/>
        </p:nvSpPr>
        <p:spPr>
          <a:xfrm>
            <a:off x="5891518" y="1782266"/>
            <a:ext cx="670221" cy="36996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五边形 43"/>
          <p:cNvSpPr/>
          <p:nvPr/>
        </p:nvSpPr>
        <p:spPr>
          <a:xfrm>
            <a:off x="5891518" y="2611990"/>
            <a:ext cx="670221" cy="36996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五边形 44"/>
          <p:cNvSpPr/>
          <p:nvPr/>
        </p:nvSpPr>
        <p:spPr>
          <a:xfrm>
            <a:off x="5891518" y="3441722"/>
            <a:ext cx="670221" cy="36996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90585" y="1568404"/>
            <a:ext cx="217338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</a:t>
            </a:r>
          </a:p>
        </p:txBody>
      </p:sp>
      <p:sp>
        <p:nvSpPr>
          <p:cNvPr id="49" name="矩形 48"/>
          <p:cNvSpPr/>
          <p:nvPr/>
        </p:nvSpPr>
        <p:spPr>
          <a:xfrm>
            <a:off x="6870700" y="1783715"/>
            <a:ext cx="266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天数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GPU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的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Triton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适配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70700" y="2611120"/>
            <a:ext cx="382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Triton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共享内存分配机制</a:t>
            </a:r>
          </a:p>
        </p:txBody>
      </p:sp>
      <p:sp>
        <p:nvSpPr>
          <p:cNvPr id="51" name="矩形 50"/>
          <p:cNvSpPr/>
          <p:nvPr/>
        </p:nvSpPr>
        <p:spPr>
          <a:xfrm>
            <a:off x="6870700" y="3443605"/>
            <a:ext cx="33978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Triton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共享内存同步机制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Example 1: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的大小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getShapePerCTA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接口计算出对应的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shape = (256, 64)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size = 256x64x2Bytes = 32KBytes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4F529-7F12-4009-B3AB-1E9EE86B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7" y="1755270"/>
            <a:ext cx="10533333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Example 2: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scatch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的大小</a:t>
            </a: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getScratchConfigForCvtLayout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接口计算出对应的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shape = (128, 136)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size = 128x136x2Bytes = 34KBytes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F8CA6-04A5-4A01-8503-F285E75A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8" y="1704339"/>
            <a:ext cx="11310130" cy="7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248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resolveLiveness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给每个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一个整型编号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operationId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，利用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mlir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的存活分析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(Liveness analysis)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分析出各种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记录的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Values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的生存周期（由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operationId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表示的区间）。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Alias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，需要将该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对应的生存周期和实际指向的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对应的生存周期取并集，来更新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explicit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的实际生存周期。</a:t>
            </a:r>
          </a:p>
        </p:txBody>
      </p:sp>
    </p:spTree>
    <p:extLst>
      <p:ext uri="{BB962C8B-B14F-4D97-AF65-F5344CB8AC3E}">
        <p14:creationId xmlns:p14="http://schemas.microsoft.com/office/powerpoint/2010/main" val="46970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4858B-47ED-4C6A-847A-BC6D6EC02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6" y="1850526"/>
            <a:ext cx="11161379" cy="31569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B156B7-D9F8-4335-AD0F-DC4DFEA87138}"/>
              </a:ext>
            </a:extLst>
          </p:cNvPr>
          <p:cNvSpPr/>
          <p:nvPr/>
        </p:nvSpPr>
        <p:spPr>
          <a:xfrm>
            <a:off x="434546" y="1023744"/>
            <a:ext cx="4232322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resolveLiveness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example:</a:t>
            </a:r>
          </a:p>
        </p:txBody>
      </p:sp>
    </p:spTree>
    <p:extLst>
      <p:ext uri="{BB962C8B-B14F-4D97-AF65-F5344CB8AC3E}">
        <p14:creationId xmlns:p14="http://schemas.microsoft.com/office/powerpoint/2010/main" val="181840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3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computeOffsets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基于前两步的结果：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计算出每一个需要分配的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的大小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步骤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已经计算出每一个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的生存周期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就可以计算出实际需要分配的所有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的起始偏移量和占用的大小了。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比如，从最早的生存周期开始，其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offsets = 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；如果下一个生存周期和它有重叠，那么其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offsets += size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，分配下一个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。如果没有重叠了，就可以重新从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offsets = 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开始分配共享内存。</a:t>
            </a:r>
          </a:p>
        </p:txBody>
      </p:sp>
    </p:spTree>
    <p:extLst>
      <p:ext uri="{BB962C8B-B14F-4D97-AF65-F5344CB8AC3E}">
        <p14:creationId xmlns:p14="http://schemas.microsoft.com/office/powerpoint/2010/main" val="336969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144304" y="1007667"/>
            <a:ext cx="4232322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BufferRange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ID = 0, size = 32768, Interval = [75, 79)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ID = 2, size = 16384, Interval = [77, 80)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ID = 4, size = 34816, Interval = [102, 103)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A1A7D5-2774-4F62-8A78-FAEB814B3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6" y="1207891"/>
            <a:ext cx="7611897" cy="49725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505FDD-1124-460B-9018-3102A6045B72}"/>
              </a:ext>
            </a:extLst>
          </p:cNvPr>
          <p:cNvSpPr/>
          <p:nvPr/>
        </p:nvSpPr>
        <p:spPr>
          <a:xfrm>
            <a:off x="144304" y="4178991"/>
            <a:ext cx="4232322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因此，一共需要分配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48KB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大小的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03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42"/>
          <p:cNvSpPr/>
          <p:nvPr/>
        </p:nvSpPr>
        <p:spPr>
          <a:xfrm>
            <a:off x="3848885" y="3792271"/>
            <a:ext cx="5665944" cy="18159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421" y="2707943"/>
            <a:ext cx="7690408" cy="1569660"/>
            <a:chOff x="5381450" y="1524745"/>
            <a:chExt cx="4771993" cy="1177273"/>
          </a:xfrm>
        </p:grpSpPr>
        <p:sp>
          <p:nvSpPr>
            <p:cNvPr id="4" name="文本框 3"/>
            <p:cNvSpPr txBox="1"/>
            <p:nvPr/>
          </p:nvSpPr>
          <p:spPr>
            <a:xfrm>
              <a:off x="6543261" y="1665914"/>
              <a:ext cx="3610182" cy="53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Triton</a:t>
              </a:r>
              <a:r>
                <a:rPr kumimoji="1"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共享内存同步机制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81450" y="1524745"/>
              <a:ext cx="1299851" cy="11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dirty="0">
                  <a:gradFill>
                    <a:gsLst>
                      <a:gs pos="9000">
                        <a:schemeClr val="bg1">
                          <a:alpha val="1806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03</a:t>
              </a:r>
              <a:endParaRPr kumimoji="1" lang="zh-CN" altLang="en-US" sz="9600" dirty="0">
                <a:gradFill>
                  <a:gsLst>
                    <a:gs pos="9000">
                      <a:schemeClr val="bg1">
                        <a:alpha val="1806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76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6787661" y="937759"/>
            <a:ext cx="4510454" cy="395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左图的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程序，是一个典型的使用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的读写来完成规约求和的实现。</a:t>
            </a: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在每一次写入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后，准备读取数据前，需要插入一条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__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syncthreads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来做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threads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的同步操作，以此保证在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内所有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threads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都往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 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里写完数据之后再去读取数据。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D7501-3149-4DA2-BA42-7C8CE524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4" y="937759"/>
            <a:ext cx="5199220" cy="45428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FE40BC-558C-428E-BDB8-41ACD21B8840}"/>
              </a:ext>
            </a:extLst>
          </p:cNvPr>
          <p:cNvSpPr txBox="1"/>
          <p:nvPr/>
        </p:nvSpPr>
        <p:spPr>
          <a:xfrm>
            <a:off x="503294" y="5833140"/>
            <a:ext cx="9193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</a:rPr>
              <a:t>代码片段来源：</a:t>
            </a:r>
            <a:r>
              <a:rPr lang="en-US" altLang="zh-CN" sz="1200" dirty="0">
                <a:solidFill>
                  <a:schemeClr val="bg1"/>
                </a:solidFill>
                <a:cs typeface="+mn-ea"/>
              </a:rPr>
              <a:t>https://github.com/brucefan1983/CUDA-Programming/blob/master/src/08-shared-memory/reduce2gpu.cu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51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数据竞争的三种情况：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RAW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：如果对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的写入后，有一条读取的操作，那么需要插入一条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barrier 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WAR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：如果对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的读取后，有一条写入的操作，那么需要插入一条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barrier 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WAW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：如果对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的写入后，有一条写入的操作，那么需要插入一条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barrier 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2D24D-8DF7-4DFF-BF99-FB00175A1C90}"/>
              </a:ext>
            </a:extLst>
          </p:cNvPr>
          <p:cNvSpPr/>
          <p:nvPr/>
        </p:nvSpPr>
        <p:spPr>
          <a:xfrm>
            <a:off x="434546" y="3322975"/>
            <a:ext cx="4251754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里的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MembarAnalysis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就是利用前面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AllocationAnalysis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得出的结果，对当前的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进行分析，找出会出现上述数据竞争的情形，在相应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前插入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gpu.barrier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135B19-7769-4275-A070-8A4B9B4E1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28" y="3511509"/>
            <a:ext cx="5582893" cy="16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2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Interval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类，记录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 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的起止区间，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比如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[0, 32768)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表示这一块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占用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 0~32KB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的区间，大小为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32KB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65553-C41A-447C-A1F1-7F4E36A60080}"/>
              </a:ext>
            </a:extLst>
          </p:cNvPr>
          <p:cNvSpPr/>
          <p:nvPr/>
        </p:nvSpPr>
        <p:spPr>
          <a:xfrm>
            <a:off x="434546" y="2434308"/>
            <a:ext cx="11679406" cy="346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的类：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IntervalSetT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syncReadIntervals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：记录当前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内哪些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的读之后还没有做过同步；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IntervalSetT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syncWriteIntervals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：记录当前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block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内哪些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buffer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的写之后还没有做过同步；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join(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&amp;other):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syncReadIntervals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syncWriteIntervals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分别取并集；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sync()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：遇到插入了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barrier 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后，清空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read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write Intervals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isIntersected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&amp;other)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：用于判断两个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read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write intervals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是否存在交集  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（𝑅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_0  ∩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_1,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_0  ∩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𝑅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_1,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_0  ∩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_1)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0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42"/>
          <p:cNvSpPr/>
          <p:nvPr/>
        </p:nvSpPr>
        <p:spPr>
          <a:xfrm>
            <a:off x="3848885" y="3792271"/>
            <a:ext cx="5204680" cy="18159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422" y="2707943"/>
            <a:ext cx="7484427" cy="1569660"/>
            <a:chOff x="5381450" y="1524745"/>
            <a:chExt cx="4644179" cy="1177273"/>
          </a:xfrm>
        </p:grpSpPr>
        <p:sp>
          <p:nvSpPr>
            <p:cNvPr id="4" name="文本框 3"/>
            <p:cNvSpPr txBox="1"/>
            <p:nvPr/>
          </p:nvSpPr>
          <p:spPr>
            <a:xfrm>
              <a:off x="6450373" y="1665914"/>
              <a:ext cx="3575256" cy="53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天数</a:t>
              </a:r>
              <a:r>
                <a:rPr kumimoji="1"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GPU</a:t>
              </a:r>
              <a:r>
                <a:rPr kumimoji="1"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的</a:t>
              </a:r>
              <a:r>
                <a:rPr kumimoji="1"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Triton</a:t>
              </a:r>
              <a:r>
                <a:rPr kumimoji="1" lang="zh-CN" altLang="en-US" sz="4000" b="1" dirty="0">
                  <a:solidFill>
                    <a:schemeClr val="bg1"/>
                  </a:solidFill>
                  <a:cs typeface="+mn-ea"/>
                  <a:sym typeface="+mn-lt"/>
                </a:rPr>
                <a:t>适配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81450" y="1524745"/>
              <a:ext cx="1299851" cy="11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600" dirty="0">
                  <a:gradFill>
                    <a:gsLst>
                      <a:gs pos="9000">
                        <a:schemeClr val="bg1">
                          <a:alpha val="1806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cs typeface="+mn-ea"/>
                  <a:sym typeface="+mn-lt"/>
                </a:rPr>
                <a:t>01</a:t>
              </a:r>
              <a:endParaRPr kumimoji="1" lang="zh-CN" altLang="en-US" sz="9600" dirty="0">
                <a:gradFill>
                  <a:gsLst>
                    <a:gs pos="9000">
                      <a:schemeClr val="bg1">
                        <a:alpha val="1806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169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34545" y="947272"/>
            <a:ext cx="5072327" cy="42553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初始化：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创建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OpBuilder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和初始化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队列。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遍历块：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遍历每个块中的操作。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检查操作是否属于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scf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方言？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是：发出错误信息。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否：继续。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将入口块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(Entry block)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加到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固定点迭代算法：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是否为空？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是：跳到结束。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否：从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中取出一个块。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50E4E3-7D11-4BE6-9675-7F6A6C5DD6F6}"/>
              </a:ext>
            </a:extLst>
          </p:cNvPr>
          <p:cNvSpPr txBox="1"/>
          <p:nvPr/>
        </p:nvSpPr>
        <p:spPr>
          <a:xfrm>
            <a:off x="6080079" y="947272"/>
            <a:ext cx="5072327" cy="457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处理块中的操作：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对块中的每个操作：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操作是否为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terminator op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是：收集后继块。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否：更新块信息。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检查信息变化：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块的信息是否发生变化？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否：跳过更新后继块。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是：继续执行下一步。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更新块信息：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更新该块的输出信息。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将后继块添加到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从第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步重复。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9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96111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步骤详解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494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更新块的逻辑：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不涉及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读写的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，直接返回：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ExtractSliceOp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AllocaTensorOp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TransOp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本身是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BarrierOp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，执行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-&gt;sync()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当前是一个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AsyncWaitOp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，而下一个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不是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BarrierOp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，需要添加一条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BarrierOp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进行同步，同时执行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blockInfo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-&gt;sync()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接下来设置一个空的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curBlockInfo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，记录该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可能需要更新的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read, write 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对当前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的操作数进行判断，如果可以在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allocation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bufferSets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中查找到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bufferId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如果该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InsertSliceAsyncOp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InsertSliceOp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，表明要写入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，则更新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curBlockInfo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syncWriteBuffers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其他类型的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，一般是从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Shared Memory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读数据的，比如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ConvertLayoutOp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(#Shared -&gt; #DotOp)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，则更新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curBlockInfo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syncReadBuffers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3525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沿用之前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matmul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num_stages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= 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0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FCCF5-F7D0-400C-AF45-8F1294C87F0F}"/>
              </a:ext>
            </a:extLst>
          </p:cNvPr>
          <p:cNvSpPr/>
          <p:nvPr/>
        </p:nvSpPr>
        <p:spPr>
          <a:xfrm>
            <a:off x="2980302" y="3055487"/>
            <a:ext cx="8458490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注：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bb( basic block)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基本块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左表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inputBlockInfoMap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表示进入该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时的信息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右表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outputBlockInfoMap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表示从该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出去时的信息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橙色标记当前正在处理的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read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表示记录的未同步的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read intervals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write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表示记录的未同步的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write intervals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里记录的等待处理的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当一个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inputBlockInfo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outputBlockInfo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时，表示达到定点，不再往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BlockList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添加后继块。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DB966C-6E5B-4208-ABDA-B9995AC7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80519"/>
              </p:ext>
            </p:extLst>
          </p:nvPr>
        </p:nvGraphicFramePr>
        <p:xfrm>
          <a:off x="3056539" y="2192523"/>
          <a:ext cx="3530601" cy="600075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109943507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1338290154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102557306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286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535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47448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A197170-2B29-4BC2-A0A8-2EB59D00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60766"/>
              </p:ext>
            </p:extLst>
          </p:nvPr>
        </p:nvGraphicFramePr>
        <p:xfrm>
          <a:off x="6981340" y="2183425"/>
          <a:ext cx="3657600" cy="600075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201546952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4245147307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146857256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9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915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0851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CA73F3A-8BAA-46A4-AF5A-E2A6D9309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11124"/>
              </p:ext>
            </p:extLst>
          </p:nvPr>
        </p:nvGraphicFramePr>
        <p:xfrm>
          <a:off x="11032315" y="2192523"/>
          <a:ext cx="685800" cy="400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0266773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06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96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2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63BCB9E-5AA5-4D37-902A-95B828FFA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74519"/>
              </p:ext>
            </p:extLst>
          </p:nvPr>
        </p:nvGraphicFramePr>
        <p:xfrm>
          <a:off x="3056539" y="2181530"/>
          <a:ext cx="3530601" cy="80010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79138134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19861157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297828939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6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812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28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018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D9ECC97-C3F2-499F-B080-ACA9E643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95202"/>
              </p:ext>
            </p:extLst>
          </p:nvPr>
        </p:nvGraphicFramePr>
        <p:xfrm>
          <a:off x="6981485" y="2181530"/>
          <a:ext cx="3657600" cy="80010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699472804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455886859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28464123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459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21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671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9434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86BEDAF-51AC-408C-8ACC-5F17B5913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25579"/>
              </p:ext>
            </p:extLst>
          </p:nvPr>
        </p:nvGraphicFramePr>
        <p:xfrm>
          <a:off x="11033430" y="2181530"/>
          <a:ext cx="685800" cy="400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835145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410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4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03851A-4165-4B40-A058-A68B87F0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81461"/>
              </p:ext>
            </p:extLst>
          </p:nvPr>
        </p:nvGraphicFramePr>
        <p:xfrm>
          <a:off x="3056539" y="2181530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322175025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3220116615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1918224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323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6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8339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777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40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5572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80B582-D3DD-4E84-9A71-BF02A240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56969"/>
              </p:ext>
            </p:extLst>
          </p:nvPr>
        </p:nvGraphicFramePr>
        <p:xfrm>
          <a:off x="6981485" y="2181530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2687213506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3880508061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1666055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502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514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8023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50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162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0132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F328DFB-A0E7-4E20-8DF3-B42139315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79408"/>
              </p:ext>
            </p:extLst>
          </p:nvPr>
        </p:nvGraphicFramePr>
        <p:xfrm>
          <a:off x="11033430" y="2181530"/>
          <a:ext cx="685800" cy="600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6435234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9744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516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28938"/>
                  </a:ext>
                </a:extLst>
              </a:tr>
            </a:tbl>
          </a:graphicData>
        </a:graphic>
      </p:graphicFrame>
      <p:sp>
        <p:nvSpPr>
          <p:cNvPr id="20" name="标题 1">
            <a:extLst>
              <a:ext uri="{FF2B5EF4-FFF2-40B4-BE49-F238E27FC236}">
                <a16:creationId xmlns:a16="http://schemas.microsoft.com/office/drawing/2014/main" id="{0B9CE26E-35AC-4FDA-AC2B-A107B06A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46" y="0"/>
            <a:ext cx="7737389" cy="107915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99236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3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AC0995-5EDB-41F0-9DE7-1D435066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443"/>
              </p:ext>
            </p:extLst>
          </p:nvPr>
        </p:nvGraphicFramePr>
        <p:xfrm>
          <a:off x="3056539" y="2180126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2082848373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4268069690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20400878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376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589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130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6641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57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7337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967BD62-9A61-4CB4-B43D-A98B6F9D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698"/>
              </p:ext>
            </p:extLst>
          </p:nvPr>
        </p:nvGraphicFramePr>
        <p:xfrm>
          <a:off x="6991205" y="2180126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1223947931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2022334979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347183858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61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565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867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33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365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6338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725EE63-9505-4E80-A6D8-F128A93ED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37951"/>
              </p:ext>
            </p:extLst>
          </p:nvPr>
        </p:nvGraphicFramePr>
        <p:xfrm>
          <a:off x="11052870" y="2180126"/>
          <a:ext cx="685800" cy="600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2521835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302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228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5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2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4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258DD9-56BF-4A0A-8A20-3F9E4CB04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18148"/>
              </p:ext>
            </p:extLst>
          </p:nvPr>
        </p:nvGraphicFramePr>
        <p:xfrm>
          <a:off x="2998384" y="2180126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2046457271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1438267660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11182775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648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58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5920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9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915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522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5CD0E4-4D2D-4815-94CC-438937E21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08456"/>
              </p:ext>
            </p:extLst>
          </p:nvPr>
        </p:nvGraphicFramePr>
        <p:xfrm>
          <a:off x="6932050" y="2180126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2525719070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2609559296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22631093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964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7896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098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175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63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92837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7719C13-236C-4F74-B131-A2AA619AF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3706"/>
              </p:ext>
            </p:extLst>
          </p:nvPr>
        </p:nvGraphicFramePr>
        <p:xfrm>
          <a:off x="10992715" y="2180126"/>
          <a:ext cx="685800" cy="400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6439617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026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9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0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5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FED2F3-47F4-4618-81D9-C385F385D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62742"/>
              </p:ext>
            </p:extLst>
          </p:nvPr>
        </p:nvGraphicFramePr>
        <p:xfrm>
          <a:off x="2980302" y="2180126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3492343955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1316442550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9074428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662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972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11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1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15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235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A89C782-9A1A-4D75-B929-2A3AECE65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11047"/>
              </p:ext>
            </p:extLst>
          </p:nvPr>
        </p:nvGraphicFramePr>
        <p:xfrm>
          <a:off x="6955040" y="2175364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1531835904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3678484425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158957971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099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979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407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02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973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0668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69CFFBC-3876-4333-90F3-4CD0AEB7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8466"/>
              </p:ext>
            </p:extLst>
          </p:nvPr>
        </p:nvGraphicFramePr>
        <p:xfrm>
          <a:off x="11056777" y="2180126"/>
          <a:ext cx="685800" cy="600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00392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4320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94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9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6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111C6D-D094-4F38-9F50-075AF806E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30865"/>
              </p:ext>
            </p:extLst>
          </p:nvPr>
        </p:nvGraphicFramePr>
        <p:xfrm>
          <a:off x="2980302" y="2180126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2548738764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215244062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14637934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563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220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24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1459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041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155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085330A-E036-4DC3-90E8-A98B23D2B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66476"/>
              </p:ext>
            </p:extLst>
          </p:nvPr>
        </p:nvGraphicFramePr>
        <p:xfrm>
          <a:off x="7003597" y="2180126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2183332684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1788700641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22251128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456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9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2676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87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578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7690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3734AC6-EA01-4D13-8338-36F1F764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991"/>
              </p:ext>
            </p:extLst>
          </p:nvPr>
        </p:nvGraphicFramePr>
        <p:xfrm>
          <a:off x="11153891" y="2183118"/>
          <a:ext cx="685800" cy="400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263342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200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4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90C0-9B67-471C-A463-997DE23F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1762497"/>
            <a:ext cx="2217511" cy="42251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2980302" y="1576300"/>
            <a:ext cx="11679406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Step 7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3734AC6-EA01-4D13-8338-36F1F764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07181"/>
              </p:ext>
            </p:extLst>
          </p:nvPr>
        </p:nvGraphicFramePr>
        <p:xfrm>
          <a:off x="11153891" y="2183118"/>
          <a:ext cx="685800" cy="400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263342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200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455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7BDD337-D519-4B37-ACB8-F505AD356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76073"/>
              </p:ext>
            </p:extLst>
          </p:nvPr>
        </p:nvGraphicFramePr>
        <p:xfrm>
          <a:off x="3028859" y="2183118"/>
          <a:ext cx="3530601" cy="1200150"/>
        </p:xfrm>
        <a:graphic>
          <a:graphicData uri="http://schemas.openxmlformats.org/drawingml/2006/table">
            <a:tbl>
              <a:tblPr/>
              <a:tblGrid>
                <a:gridCol w="1549788">
                  <a:extLst>
                    <a:ext uri="{9D8B030D-6E8A-4147-A177-3AD203B41FA5}">
                      <a16:colId xmlns:a16="http://schemas.microsoft.com/office/drawing/2014/main" val="3659008417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2176634958"/>
                    </a:ext>
                  </a:extLst>
                </a:gridCol>
                <a:gridCol w="598998">
                  <a:extLst>
                    <a:ext uri="{9D8B030D-6E8A-4147-A177-3AD203B41FA5}">
                      <a16:colId xmlns:a16="http://schemas.microsoft.com/office/drawing/2014/main" val="40275124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290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390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929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987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810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18905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4BEB672-156C-401A-A2A1-65A797D0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47606"/>
              </p:ext>
            </p:extLst>
          </p:nvPr>
        </p:nvGraphicFramePr>
        <p:xfrm>
          <a:off x="7027875" y="2183118"/>
          <a:ext cx="3657600" cy="1200150"/>
        </p:xfrm>
        <a:graphic>
          <a:graphicData uri="http://schemas.openxmlformats.org/drawingml/2006/table">
            <a:tbl>
              <a:tblPr/>
              <a:tblGrid>
                <a:gridCol w="1674946">
                  <a:extLst>
                    <a:ext uri="{9D8B030D-6E8A-4147-A177-3AD203B41FA5}">
                      <a16:colId xmlns:a16="http://schemas.microsoft.com/office/drawing/2014/main" val="2619819404"/>
                    </a:ext>
                  </a:extLst>
                </a:gridCol>
                <a:gridCol w="1383099">
                  <a:extLst>
                    <a:ext uri="{9D8B030D-6E8A-4147-A177-3AD203B41FA5}">
                      <a16:colId xmlns:a16="http://schemas.microsoft.com/office/drawing/2014/main" val="3971474234"/>
                    </a:ext>
                  </a:extLst>
                </a:gridCol>
                <a:gridCol w="599555">
                  <a:extLst>
                    <a:ext uri="{9D8B030D-6E8A-4147-A177-3AD203B41FA5}">
                      <a16:colId xmlns:a16="http://schemas.microsoft.com/office/drawing/2014/main" val="131374166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outputBlockInfoMap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89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246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894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068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32K), [32K, 48K)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471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[0, 34K)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1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7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445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受益于对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LLVM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生态的兼容以及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GPGPU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架构优势，天数对通用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的主流编译技术及相关的工具和框架均进行了支持和适配，如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TVM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XLA/JAX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Torch JIT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OpenAI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等。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已在智凯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和天垓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150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sdk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发布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基于原生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 v2.1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已完成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框架的基本适配，包含编译器前端、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转换、后端、运行时等，支持官方列出的所有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和基础算子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已支持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FlagGems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算子库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个算子。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已验证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Torch 2.1 dynamo benchmarks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个典型模型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相关项目的适配和调优：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GPT Fast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torch.compile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的方式融合小算子；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UnSloth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项目中部分算子使用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手写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kernel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实现更优性能；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MoE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sparse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Matmul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的支持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570955-0564-466D-9688-31B9CCBD0C1A}"/>
              </a:ext>
            </a:extLst>
          </p:cNvPr>
          <p:cNvSpPr/>
          <p:nvPr/>
        </p:nvSpPr>
        <p:spPr>
          <a:xfrm>
            <a:off x="9451731" y="1113264"/>
            <a:ext cx="2421614" cy="395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条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barrier: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在循环体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bb2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开头，往共享内存写之前；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在循环体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bb2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中，从共享内存读之前；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在基本块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bb3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中，利用共享内存（既有写也有读）做数据重排前。</a:t>
            </a: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577A08-B12C-4913-88FE-306FBF7E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079157"/>
            <a:ext cx="8952409" cy="48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3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2115" y="2793670"/>
            <a:ext cx="2635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kumimoji="1"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F6F237-5716-04E4-9323-838A9BB5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94" y="2793670"/>
            <a:ext cx="2272145" cy="22721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C7D45E-534D-B6DA-3145-DFC7998C0C5A}"/>
              </a:ext>
            </a:extLst>
          </p:cNvPr>
          <p:cNvSpPr txBox="1"/>
          <p:nvPr/>
        </p:nvSpPr>
        <p:spPr>
          <a:xfrm>
            <a:off x="7868844" y="2050135"/>
            <a:ext cx="1974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扫码</a:t>
            </a:r>
            <a:endParaRPr kumimoji="1"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加入</a:t>
            </a:r>
            <a:r>
              <a:rPr kumimoji="1"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Triton</a:t>
            </a:r>
            <a:r>
              <a:rPr kumimoji="1"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社区</a:t>
            </a:r>
            <a:endParaRPr kumimoji="1"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kumimoji="1"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69FE29-B50A-48CC-AD61-48A0DAA17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537"/>
              </p:ext>
            </p:extLst>
          </p:nvPr>
        </p:nvGraphicFramePr>
        <p:xfrm>
          <a:off x="1790533" y="1099301"/>
          <a:ext cx="8610933" cy="465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3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A9B47A8-823B-4851-821C-7B42B5C53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812547"/>
              </p:ext>
            </p:extLst>
          </p:nvPr>
        </p:nvGraphicFramePr>
        <p:xfrm>
          <a:off x="1368808" y="893625"/>
          <a:ext cx="9454384" cy="507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753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303D7C-7FE6-4CB0-BF94-E2206567F5AF}"/>
              </a:ext>
            </a:extLst>
          </p:cNvPr>
          <p:cNvGraphicFramePr>
            <a:graphicFrameLocks/>
          </p:cNvGraphicFramePr>
          <p:nvPr/>
        </p:nvGraphicFramePr>
        <p:xfrm>
          <a:off x="584200" y="788194"/>
          <a:ext cx="10270067" cy="471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762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FF0FA0-6C1F-403C-AF3A-B638BDD4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43" y="871506"/>
            <a:ext cx="6297714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186" y="1007667"/>
            <a:ext cx="11679406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 kernel code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层面，我们未作改动，直接复用原生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triton ops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的实现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对于一些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kernel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autotune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参数，因为硬件层面的差异，会做一些改动，比如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num_stages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num_warps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在整个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Kernel -&gt;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ttir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-&gt;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ttgir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过程，我们主要修改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threads_per_warp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以及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compute_capability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6468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EyNjczOGMwY2EwOTFmYWMxZDdjZjg2MzE4YWQ3NDMifQ=="/>
  <p:tag name="KSO_WPP_MARK_KEY" val="8aeeba78-dfb8-4d54-b156-cef587d4741f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B0F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2671</Words>
  <Application>Microsoft Office PowerPoint</Application>
  <PresentationFormat>宽屏</PresentationFormat>
  <Paragraphs>446</Paragraphs>
  <Slides>41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Noto Sans S Chinese Regular</vt:lpstr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概览</vt:lpstr>
      <vt:lpstr>性能</vt:lpstr>
      <vt:lpstr>性能</vt:lpstr>
      <vt:lpstr>性能</vt:lpstr>
      <vt:lpstr>架构</vt:lpstr>
      <vt:lpstr>前端</vt:lpstr>
      <vt:lpstr>中端</vt:lpstr>
      <vt:lpstr>后端</vt:lpstr>
      <vt:lpstr>其他问题</vt:lpstr>
      <vt:lpstr>PowerPoint 演示文稿</vt:lpstr>
      <vt:lpstr>引言</vt:lpstr>
      <vt:lpstr>引言</vt:lpstr>
      <vt:lpstr>主要步骤</vt:lpstr>
      <vt:lpstr>核心概念</vt:lpstr>
      <vt:lpstr>核心概念</vt:lpstr>
      <vt:lpstr>步骤详解</vt:lpstr>
      <vt:lpstr>步骤详解</vt:lpstr>
      <vt:lpstr>步骤详解</vt:lpstr>
      <vt:lpstr>步骤详解</vt:lpstr>
      <vt:lpstr>步骤详解</vt:lpstr>
      <vt:lpstr>步骤详解</vt:lpstr>
      <vt:lpstr>步骤详解</vt:lpstr>
      <vt:lpstr>PowerPoint 演示文稿</vt:lpstr>
      <vt:lpstr>引言</vt:lpstr>
      <vt:lpstr>引言</vt:lpstr>
      <vt:lpstr>核心概念</vt:lpstr>
      <vt:lpstr>步骤详解</vt:lpstr>
      <vt:lpstr>步骤详解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戴立伟</cp:lastModifiedBy>
  <cp:revision>41</cp:revision>
  <dcterms:created xsi:type="dcterms:W3CDTF">2023-09-25T04:19:00Z</dcterms:created>
  <dcterms:modified xsi:type="dcterms:W3CDTF">2024-09-09T03:24:11Z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8E98D79B682648139E06B486669F1FAD_13</vt:lpwstr>
  </property>
  <property fmtid="{D5CDD505-2E9C-101B-9397-08002B2CF9AE}" pid="3" name="KSOProductBuildVer">
    <vt:lpwstr>2052-12.1.0.16364</vt:lpwstr>
  </property>
</Properties>
</file>