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93" r:id="rId2"/>
    <p:sldId id="291" r:id="rId3"/>
    <p:sldId id="257" r:id="rId4"/>
    <p:sldId id="258" r:id="rId5"/>
    <p:sldId id="259" r:id="rId6"/>
    <p:sldId id="260" r:id="rId7"/>
    <p:sldId id="262" r:id="rId8"/>
    <p:sldId id="263" r:id="rId9"/>
    <p:sldId id="285" r:id="rId10"/>
    <p:sldId id="287" r:id="rId11"/>
    <p:sldId id="286" r:id="rId12"/>
    <p:sldId id="264" r:id="rId13"/>
    <p:sldId id="265" r:id="rId14"/>
    <p:sldId id="266" r:id="rId15"/>
    <p:sldId id="288" r:id="rId16"/>
    <p:sldId id="267" r:id="rId17"/>
    <p:sldId id="269" r:id="rId18"/>
    <p:sldId id="289" r:id="rId19"/>
    <p:sldId id="273" r:id="rId20"/>
    <p:sldId id="274" r:id="rId21"/>
    <p:sldId id="290" r:id="rId22"/>
    <p:sldId id="292" r:id="rId23"/>
  </p:sldIdLst>
  <p:sldSz cx="134112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60"/>
  </p:normalViewPr>
  <p:slideViewPr>
    <p:cSldViewPr>
      <p:cViewPr varScale="1">
        <p:scale>
          <a:sx n="57" d="100"/>
          <a:sy n="57" d="100"/>
        </p:scale>
        <p:origin x="1166" y="58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027" y="1"/>
            <a:ext cx="5541433" cy="10058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521" y="1341122"/>
            <a:ext cx="10189120" cy="5116123"/>
          </a:xfrm>
        </p:spPr>
        <p:txBody>
          <a:bodyPr anchor="b">
            <a:normAutofit/>
          </a:bodyPr>
          <a:lstStyle>
            <a:lvl1pPr algn="r">
              <a:defRPr sz="79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8883" y="6457244"/>
            <a:ext cx="8451759" cy="2001312"/>
          </a:xfrm>
        </p:spPr>
        <p:txBody>
          <a:bodyPr anchor="t">
            <a:normAutofit/>
          </a:bodyPr>
          <a:lstStyle>
            <a:lvl1pPr marL="0" indent="0" algn="r">
              <a:buNone/>
              <a:defRPr sz="2640">
                <a:solidFill>
                  <a:schemeClr val="tx1"/>
                </a:solidFill>
              </a:defRPr>
            </a:lvl1pPr>
            <a:lvl2pPr marL="670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4468" y="8972093"/>
            <a:ext cx="1257627" cy="5355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14809" y="8972093"/>
            <a:ext cx="5293842" cy="53551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37136" y="8972093"/>
            <a:ext cx="603504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98027" y="5532120"/>
            <a:ext cx="530860" cy="13271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821903" y="5671821"/>
            <a:ext cx="90806" cy="118746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8470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168" y="6941535"/>
            <a:ext cx="11023453" cy="831216"/>
          </a:xfrm>
        </p:spPr>
        <p:txBody>
          <a:bodyPr anchor="b">
            <a:normAutofit/>
          </a:bodyPr>
          <a:lstStyle>
            <a:lvl1pPr algn="ctr">
              <a:defRPr sz="3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5298" y="1367097"/>
            <a:ext cx="9050895" cy="46419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3168" y="7772751"/>
            <a:ext cx="11023453" cy="724111"/>
          </a:xfrm>
        </p:spPr>
        <p:txBody>
          <a:bodyPr>
            <a:normAutofit/>
          </a:bodyPr>
          <a:lstStyle>
            <a:lvl1pPr marL="0" indent="0" algn="ctr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170" y="1005840"/>
            <a:ext cx="11023453" cy="4470400"/>
          </a:xfrm>
        </p:spPr>
        <p:txBody>
          <a:bodyPr anchor="ctr">
            <a:normAutofit/>
          </a:bodyPr>
          <a:lstStyle>
            <a:lvl1pPr algn="ctr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169" y="6370320"/>
            <a:ext cx="11023455" cy="2123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33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0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21818" y="1265767"/>
            <a:ext cx="670735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7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85889" y="4135119"/>
            <a:ext cx="670735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7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554" y="1005842"/>
            <a:ext cx="10228702" cy="4023359"/>
          </a:xfrm>
        </p:spPr>
        <p:txBody>
          <a:bodyPr anchor="ctr">
            <a:normAutofit/>
          </a:bodyPr>
          <a:lstStyle>
            <a:lvl1pPr algn="ctr">
              <a:defRPr sz="4693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44078" y="5029199"/>
            <a:ext cx="9725654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40"/>
            </a:lvl1pPr>
            <a:lvl2pPr marL="670575" indent="0">
              <a:buFontTx/>
              <a:buNone/>
              <a:defRPr/>
            </a:lvl2pPr>
            <a:lvl3pPr marL="1341150" indent="0">
              <a:buFontTx/>
              <a:buNone/>
              <a:defRPr/>
            </a:lvl3pPr>
            <a:lvl4pPr marL="2011726" indent="0">
              <a:buFontTx/>
              <a:buNone/>
              <a:defRPr/>
            </a:lvl4pPr>
            <a:lvl5pPr marL="268230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168" y="6370320"/>
            <a:ext cx="11023453" cy="2123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33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0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171" y="4852585"/>
            <a:ext cx="11023451" cy="2154240"/>
          </a:xfrm>
        </p:spPr>
        <p:txBody>
          <a:bodyPr anchor="b">
            <a:normAutofit/>
          </a:bodyPr>
          <a:lstStyle>
            <a:lvl1pPr algn="r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169" y="7006825"/>
            <a:ext cx="11023452" cy="1261920"/>
          </a:xfrm>
        </p:spPr>
        <p:txBody>
          <a:bodyPr anchor="t">
            <a:normAutofit/>
          </a:bodyPr>
          <a:lstStyle>
            <a:lvl1pPr marL="0" indent="0" algn="r">
              <a:buNone/>
              <a:defRPr sz="2933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6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21818" y="1265767"/>
            <a:ext cx="670735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7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85889" y="4135119"/>
            <a:ext cx="670735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7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554" y="1005842"/>
            <a:ext cx="10228702" cy="4023359"/>
          </a:xfrm>
        </p:spPr>
        <p:txBody>
          <a:bodyPr anchor="ctr">
            <a:normAutofit/>
          </a:bodyPr>
          <a:lstStyle>
            <a:lvl1pPr algn="ctr">
              <a:defRPr sz="4693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3170" y="5699760"/>
            <a:ext cx="11023452" cy="13038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52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169" y="7003627"/>
            <a:ext cx="11023452" cy="1490133"/>
          </a:xfrm>
        </p:spPr>
        <p:txBody>
          <a:bodyPr anchor="t">
            <a:normAutofit/>
          </a:bodyPr>
          <a:lstStyle>
            <a:lvl1pPr marL="0" indent="0" algn="r">
              <a:buNone/>
              <a:defRPr sz="2640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4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171" y="1005842"/>
            <a:ext cx="11023453" cy="400007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3169" y="5140960"/>
            <a:ext cx="11023455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1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169" y="6370320"/>
            <a:ext cx="11023455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5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710" y="1005840"/>
            <a:ext cx="1947914" cy="7487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169" y="1005840"/>
            <a:ext cx="8824014" cy="748792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2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63" y="670561"/>
            <a:ext cx="11300178" cy="2905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63" y="3911600"/>
            <a:ext cx="11300178" cy="488813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1683" y="8958654"/>
            <a:ext cx="1257627" cy="5355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216" y="8958654"/>
            <a:ext cx="7794625" cy="53551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13153" y="8958654"/>
            <a:ext cx="627488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260" y="3911598"/>
            <a:ext cx="9826381" cy="3461437"/>
          </a:xfrm>
        </p:spPr>
        <p:txBody>
          <a:bodyPr anchor="b"/>
          <a:lstStyle>
            <a:lvl1pPr algn="r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264" y="7373036"/>
            <a:ext cx="9826376" cy="1261920"/>
          </a:xfrm>
        </p:spPr>
        <p:txBody>
          <a:bodyPr anchor="t">
            <a:normAutofit/>
          </a:bodyPr>
          <a:lstStyle>
            <a:lvl1pPr marL="0" indent="0" algn="r">
              <a:buNone/>
              <a:defRPr sz="2933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34199" y="8970237"/>
            <a:ext cx="606442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63" y="1005842"/>
            <a:ext cx="11300178" cy="2570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462" y="3911600"/>
            <a:ext cx="5485181" cy="4940722"/>
          </a:xfrm>
        </p:spPr>
        <p:txBody>
          <a:bodyPr>
            <a:normAutofit/>
          </a:bodyPr>
          <a:lstStyle>
            <a:lvl1pPr>
              <a:defRPr sz="2640"/>
            </a:lvl1pPr>
            <a:lvl2pPr>
              <a:defRPr sz="2347"/>
            </a:lvl2pPr>
            <a:lvl3pPr>
              <a:defRPr sz="2053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55459" y="3911600"/>
            <a:ext cx="5485181" cy="4908675"/>
          </a:xfrm>
        </p:spPr>
        <p:txBody>
          <a:bodyPr>
            <a:normAutofit/>
          </a:bodyPr>
          <a:lstStyle>
            <a:lvl1pPr>
              <a:defRPr sz="2640"/>
            </a:lvl1pPr>
            <a:lvl2pPr>
              <a:defRPr sz="2347"/>
            </a:lvl2pPr>
            <a:lvl3pPr>
              <a:defRPr sz="2053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8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906" y="3899182"/>
            <a:ext cx="5069227" cy="845184"/>
          </a:xfrm>
        </p:spPr>
        <p:txBody>
          <a:bodyPr anchor="b">
            <a:noAutofit/>
          </a:bodyPr>
          <a:lstStyle>
            <a:lvl1pPr marL="0" indent="0">
              <a:buNone/>
              <a:defRPr sz="4107" b="0">
                <a:solidFill>
                  <a:schemeClr val="accent1">
                    <a:lumMod val="75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3167" y="4891827"/>
            <a:ext cx="5385964" cy="3909047"/>
          </a:xfrm>
        </p:spPr>
        <p:txBody>
          <a:bodyPr anchor="t">
            <a:normAutofit/>
          </a:bodyPr>
          <a:lstStyle>
            <a:lvl1pPr>
              <a:defRPr sz="2640"/>
            </a:lvl1pPr>
            <a:lvl2pPr>
              <a:defRPr sz="2347"/>
            </a:lvl2pPr>
            <a:lvl3pPr>
              <a:defRPr sz="2053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70508" y="3911600"/>
            <a:ext cx="5086115" cy="845184"/>
          </a:xfrm>
        </p:spPr>
        <p:txBody>
          <a:bodyPr anchor="b">
            <a:noAutofit/>
          </a:bodyPr>
          <a:lstStyle>
            <a:lvl1pPr marL="0" indent="0">
              <a:buNone/>
              <a:defRPr sz="4107" b="0">
                <a:solidFill>
                  <a:schemeClr val="accent1">
                    <a:lumMod val="75000"/>
                  </a:schemeClr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70657" y="4891827"/>
            <a:ext cx="5385964" cy="3909047"/>
          </a:xfrm>
        </p:spPr>
        <p:txBody>
          <a:bodyPr anchor="t">
            <a:normAutofit/>
          </a:bodyPr>
          <a:lstStyle>
            <a:lvl1pPr>
              <a:defRPr sz="2640"/>
            </a:lvl1pPr>
            <a:lvl2pPr>
              <a:defRPr sz="2347"/>
            </a:lvl2pPr>
            <a:lvl3pPr>
              <a:defRPr sz="2053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8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5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8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168" y="2346960"/>
            <a:ext cx="3905050" cy="2011680"/>
          </a:xfrm>
        </p:spPr>
        <p:txBody>
          <a:bodyPr anchor="b">
            <a:normAutofit/>
          </a:bodyPr>
          <a:lstStyle>
            <a:lvl1pPr algn="ctr">
              <a:defRPr sz="3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9744" y="1005841"/>
            <a:ext cx="6866878" cy="7487921"/>
          </a:xfrm>
        </p:spPr>
        <p:txBody>
          <a:bodyPr anchor="ctr">
            <a:normAutofit/>
          </a:bodyPr>
          <a:lstStyle>
            <a:lvl1pPr>
              <a:defRPr sz="2933"/>
            </a:lvl1pPr>
            <a:lvl2pPr>
              <a:defRPr sz="2640"/>
            </a:lvl2pPr>
            <a:lvl3pPr>
              <a:defRPr sz="2347"/>
            </a:lvl3pPr>
            <a:lvl4pPr>
              <a:defRPr sz="2053"/>
            </a:lvl4pPr>
            <a:lvl5pPr>
              <a:defRPr sz="2053"/>
            </a:lvl5pPr>
            <a:lvl6pPr>
              <a:defRPr sz="2053"/>
            </a:lvl6pPr>
            <a:lvl7pPr>
              <a:defRPr sz="2053"/>
            </a:lvl7pPr>
            <a:lvl8pPr>
              <a:defRPr sz="2053"/>
            </a:lvl8pPr>
            <a:lvl9pPr>
              <a:defRPr sz="20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3168" y="4358640"/>
            <a:ext cx="3905050" cy="2682240"/>
          </a:xfrm>
        </p:spPr>
        <p:txBody>
          <a:bodyPr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421" y="2570479"/>
            <a:ext cx="5970329" cy="2011680"/>
          </a:xfrm>
        </p:spPr>
        <p:txBody>
          <a:bodyPr anchor="b">
            <a:normAutofit/>
          </a:bodyPr>
          <a:lstStyle>
            <a:lvl1pPr algn="ctr">
              <a:defRPr sz="410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6327" y="1341120"/>
            <a:ext cx="3610011" cy="6705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421" y="4582159"/>
            <a:ext cx="5970329" cy="2682240"/>
          </a:xfrm>
        </p:spPr>
        <p:txBody>
          <a:bodyPr>
            <a:normAutofit/>
          </a:bodyPr>
          <a:lstStyle>
            <a:lvl1pPr marL="0" indent="0" algn="ctr">
              <a:buNone/>
              <a:defRPr sz="264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3126952" cy="10058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463" y="670561"/>
            <a:ext cx="11300178" cy="29057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463" y="3911601"/>
            <a:ext cx="11300177" cy="4923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2730" y="8970237"/>
            <a:ext cx="12576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4263" y="8970237"/>
            <a:ext cx="779462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34199" y="8970237"/>
            <a:ext cx="6064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58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670575" rtl="0" eaLnBrk="1" latinLnBrk="0" hangingPunct="1">
        <a:spcBef>
          <a:spcPct val="0"/>
        </a:spcBef>
        <a:buNone/>
        <a:defRPr sz="5867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9110" indent="-419110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89685" indent="-419110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9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60260" indent="-419110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63191" indent="-251466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4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33767" indent="-251466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688164" indent="-335288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358739" indent="-335288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029314" indent="-335288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699890" indent="-335288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12115800" cy="2621277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8034676"/>
            <a:ext cx="7918359" cy="200131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Loveleen Amar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143000" y="914400"/>
            <a:ext cx="11618259" cy="838200"/>
          </a:xfrm>
          <a:prstGeom prst="homePlate">
            <a:avLst>
              <a:gd name="adj" fmla="val 956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43"/>
              </a:spcBef>
            </a:pPr>
            <a:endParaRPr lang="en-US" sz="3600" dirty="0">
              <a:latin typeface="Carlito"/>
              <a:cs typeface="Carlito"/>
            </a:endParaRPr>
          </a:p>
          <a:p>
            <a:pPr marL="21914"/>
            <a:r>
              <a:rPr lang="en-US" sz="4000" b="1" spc="-9" dirty="0" smtClean="0">
                <a:latin typeface="Carlito"/>
                <a:cs typeface="Carlito"/>
              </a:rPr>
              <a:t>Working of PCA (</a:t>
            </a:r>
            <a:r>
              <a:rPr lang="en-US" sz="4000" b="1" spc="9" dirty="0" smtClean="0">
                <a:latin typeface="Carlito"/>
                <a:cs typeface="Carlito"/>
              </a:rPr>
              <a:t>for 2-D data with example</a:t>
            </a:r>
            <a:r>
              <a:rPr lang="en-US" sz="4000" b="1" spc="-9" dirty="0" smtClean="0">
                <a:latin typeface="Carlito"/>
                <a:cs typeface="Carlito"/>
              </a:rPr>
              <a:t>)</a:t>
            </a:r>
            <a:endParaRPr lang="en-US" sz="4000" dirty="0">
              <a:latin typeface="Carlito"/>
              <a:cs typeface="Carlito"/>
            </a:endParaRPr>
          </a:p>
          <a:p>
            <a:endParaRPr lang="en-IN" sz="4000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8518" y="2971800"/>
            <a:ext cx="587188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1: Calculate mean feature 1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125071" y="3810000"/>
            <a:ext cx="11143129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26227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1612" y="1447800"/>
            <a:ext cx="637838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2: Calculate mean for feature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143000" y="2895600"/>
            <a:ext cx="11308976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9577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650" y="8153400"/>
            <a:ext cx="10284111" cy="391460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>
              <a:spcBef>
                <a:spcPts val="173"/>
              </a:spcBef>
            </a:pPr>
            <a:r>
              <a:rPr sz="2400" spc="-9" dirty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average value, we can </a:t>
            </a:r>
            <a:r>
              <a:rPr sz="2400" spc="-9" dirty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</a:t>
            </a:r>
            <a:r>
              <a:rPr lang="en-IN" sz="2400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9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9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362200"/>
            <a:ext cx="10715812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TextBox 4"/>
          <p:cNvSpPr txBox="1"/>
          <p:nvPr/>
        </p:nvSpPr>
        <p:spPr>
          <a:xfrm>
            <a:off x="1241612" y="1447800"/>
            <a:ext cx="714038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Calculate the centre of the data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4834432"/>
            <a:ext cx="10298355" cy="803111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 marR="16435" algn="just">
              <a:lnSpc>
                <a:spcPct val="110000"/>
              </a:lnSpc>
              <a:spcBef>
                <a:spcPts val="173"/>
              </a:spcBef>
            </a:pPr>
            <a:r>
              <a:rPr sz="2400" b="1" spc="-9" dirty="0">
                <a:latin typeface="Carlito"/>
                <a:cs typeface="Carlito"/>
              </a:rPr>
              <a:t>Note: </a:t>
            </a:r>
            <a:r>
              <a:rPr sz="2400" spc="-9" dirty="0">
                <a:latin typeface="Carlito"/>
                <a:cs typeface="Carlito"/>
              </a:rPr>
              <a:t>Shifting the data </a:t>
            </a:r>
            <a:r>
              <a:rPr sz="2400" dirty="0">
                <a:latin typeface="Carlito"/>
                <a:cs typeface="Carlito"/>
              </a:rPr>
              <a:t>did </a:t>
            </a:r>
            <a:r>
              <a:rPr sz="2400" spc="-9" dirty="0">
                <a:latin typeface="Carlito"/>
                <a:cs typeface="Carlito"/>
              </a:rPr>
              <a:t>not change how the data points </a:t>
            </a:r>
            <a:r>
              <a:rPr sz="2400" dirty="0">
                <a:latin typeface="Carlito"/>
                <a:cs typeface="Carlito"/>
              </a:rPr>
              <a:t>are  </a:t>
            </a:r>
            <a:r>
              <a:rPr sz="2400" spc="-9" dirty="0">
                <a:latin typeface="Carlito"/>
                <a:cs typeface="Carlito"/>
              </a:rPr>
              <a:t>positioned </a:t>
            </a:r>
            <a:r>
              <a:rPr sz="2400" i="1" spc="-9" dirty="0">
                <a:solidFill>
                  <a:srgbClr val="FF0000"/>
                </a:solidFill>
                <a:latin typeface="Carlito"/>
                <a:cs typeface="Carlito"/>
              </a:rPr>
              <a:t>relative </a:t>
            </a:r>
            <a:r>
              <a:rPr sz="2400" dirty="0">
                <a:latin typeface="Carlito"/>
                <a:cs typeface="Carlito"/>
              </a:rPr>
              <a:t>to </a:t>
            </a:r>
            <a:r>
              <a:rPr sz="2400" spc="-9" dirty="0">
                <a:latin typeface="Carlito"/>
                <a:cs typeface="Carlito"/>
              </a:rPr>
              <a:t>each</a:t>
            </a:r>
            <a:r>
              <a:rPr sz="2400" dirty="0">
                <a:latin typeface="Carlito"/>
                <a:cs typeface="Carlito"/>
              </a:rPr>
              <a:t> other</a:t>
            </a:r>
            <a:r>
              <a:rPr sz="2400" dirty="0" smtClean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5224" y="1077300"/>
            <a:ext cx="7239000" cy="3440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3209365" y="6762381"/>
            <a:ext cx="7848600" cy="3011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TextBox 4"/>
          <p:cNvSpPr txBox="1"/>
          <p:nvPr/>
        </p:nvSpPr>
        <p:spPr>
          <a:xfrm>
            <a:off x="670112" y="395778"/>
            <a:ext cx="931208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4: Move the centre to origin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12" y="5922556"/>
            <a:ext cx="946448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5: Find the best fit line (principle components)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990600"/>
            <a:ext cx="9448800" cy="639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21914" rIns="0" bIns="0" rtlCol="0">
            <a:spAutoFit/>
          </a:bodyPr>
          <a:lstStyle/>
          <a:p>
            <a:pPr marL="21914" marR="8766">
              <a:lnSpc>
                <a:spcPct val="146800"/>
              </a:lnSpc>
              <a:spcBef>
                <a:spcPts val="173"/>
              </a:spcBef>
            </a:pPr>
            <a:r>
              <a:rPr sz="3106" spc="-17" dirty="0" smtClean="0">
                <a:latin typeface="Carlito"/>
                <a:cs typeface="Carlito"/>
              </a:rPr>
              <a:t> </a:t>
            </a:r>
            <a:r>
              <a:rPr sz="3106" b="1" dirty="0">
                <a:latin typeface="Carlito"/>
                <a:cs typeface="Carlito"/>
              </a:rPr>
              <a:t>How PCA </a:t>
            </a:r>
            <a:r>
              <a:rPr sz="3106" b="1" spc="-17" dirty="0">
                <a:latin typeface="Carlito"/>
                <a:cs typeface="Carlito"/>
              </a:rPr>
              <a:t>decides </a:t>
            </a:r>
            <a:r>
              <a:rPr sz="3106" b="1" dirty="0">
                <a:latin typeface="Carlito"/>
                <a:cs typeface="Carlito"/>
              </a:rPr>
              <a:t>if a </a:t>
            </a:r>
            <a:r>
              <a:rPr sz="3106" b="1" spc="-9" dirty="0">
                <a:latin typeface="Carlito"/>
                <a:cs typeface="Carlito"/>
              </a:rPr>
              <a:t>fit is </a:t>
            </a:r>
            <a:r>
              <a:rPr sz="3106" b="1" dirty="0">
                <a:latin typeface="Carlito"/>
                <a:cs typeface="Carlito"/>
              </a:rPr>
              <a:t>good </a:t>
            </a:r>
            <a:r>
              <a:rPr sz="3106" b="1" spc="9" dirty="0">
                <a:latin typeface="Carlito"/>
                <a:cs typeface="Carlito"/>
              </a:rPr>
              <a:t>or </a:t>
            </a:r>
            <a:r>
              <a:rPr sz="3106" b="1" spc="-9" dirty="0">
                <a:latin typeface="Carlito"/>
                <a:cs typeface="Carlito"/>
              </a:rPr>
              <a:t>not</a:t>
            </a:r>
            <a:r>
              <a:rPr sz="3106" b="1" spc="-9" dirty="0" smtClean="0">
                <a:latin typeface="Carlito"/>
                <a:cs typeface="Carlito"/>
              </a:rPr>
              <a:t>?</a:t>
            </a:r>
            <a:endParaRPr lang="en-IN" sz="3106" b="1" spc="-9" dirty="0" smtClean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3200400"/>
            <a:ext cx="105918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2"/>
          <p:cNvSpPr txBox="1"/>
          <p:nvPr/>
        </p:nvSpPr>
        <p:spPr>
          <a:xfrm>
            <a:off x="1443318" y="2438400"/>
            <a:ext cx="3966882" cy="565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21914" rIns="0" bIns="0" rtlCol="0">
            <a:spAutoFit/>
          </a:bodyPr>
          <a:lstStyle/>
          <a:p>
            <a:pPr marL="21914" marR="8766">
              <a:lnSpc>
                <a:spcPct val="146800"/>
              </a:lnSpc>
              <a:spcBef>
                <a:spcPts val="173"/>
              </a:spcBef>
            </a:pPr>
            <a:r>
              <a:rPr lang="en-IN" sz="2400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spc="-9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2400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 Way to find a best fit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1981200" y="1295401"/>
            <a:ext cx="92964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4"/>
          <p:cNvSpPr/>
          <p:nvPr/>
        </p:nvSpPr>
        <p:spPr>
          <a:xfrm>
            <a:off x="1981200" y="5837332"/>
            <a:ext cx="9448800" cy="3840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2"/>
          <p:cNvSpPr txBox="1"/>
          <p:nvPr/>
        </p:nvSpPr>
        <p:spPr>
          <a:xfrm>
            <a:off x="1143000" y="554902"/>
            <a:ext cx="3966882" cy="565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21914" rIns="0" bIns="0" rtlCol="0">
            <a:spAutoFit/>
          </a:bodyPr>
          <a:lstStyle/>
          <a:p>
            <a:pPr marL="21914" marR="8766">
              <a:lnSpc>
                <a:spcPct val="146800"/>
              </a:lnSpc>
              <a:spcBef>
                <a:spcPts val="173"/>
              </a:spcBef>
            </a:pPr>
            <a:r>
              <a:rPr lang="en-IN" sz="2400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spc="-9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2400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  Way to find a best fit line</a:t>
            </a:r>
          </a:p>
        </p:txBody>
      </p:sp>
    </p:spTree>
    <p:extLst>
      <p:ext uri="{BB962C8B-B14F-4D97-AF65-F5344CB8AC3E}">
        <p14:creationId xmlns:p14="http://schemas.microsoft.com/office/powerpoint/2010/main" val="10700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90" y="5334923"/>
            <a:ext cx="12115800" cy="329905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>
              <a:spcBef>
                <a:spcPts val="173"/>
              </a:spcBef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Once we get the best fit line (PC1), the next step is to calculate </a:t>
            </a:r>
            <a:r>
              <a:rPr lang="en-I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eighen</a:t>
            </a:r>
            <a:r>
              <a:rPr lang="en-I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vectors corresponding to PC1.</a:t>
            </a:r>
            <a:endParaRPr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366190" y="6035341"/>
            <a:ext cx="4434410" cy="1889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6"/>
          <p:cNvSpPr txBox="1"/>
          <p:nvPr/>
        </p:nvSpPr>
        <p:spPr>
          <a:xfrm>
            <a:off x="5029200" y="6035341"/>
            <a:ext cx="2788322" cy="1203781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76698" rIns="0" bIns="0" rtlCol="0">
            <a:spAutoFit/>
          </a:bodyPr>
          <a:lstStyle/>
          <a:p>
            <a:pPr marL="173119">
              <a:spcBef>
                <a:spcPts val="604"/>
              </a:spcBef>
            </a:pPr>
            <a:r>
              <a:rPr b="1" u="heavy" spc="-9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make</a:t>
            </a:r>
            <a:r>
              <a:rPr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PC-1</a:t>
            </a:r>
            <a:endParaRPr dirty="0">
              <a:latin typeface="Carlito"/>
              <a:cs typeface="Carlito"/>
            </a:endParaRPr>
          </a:p>
          <a:p>
            <a:pPr marL="173119" marR="270636">
              <a:lnSpc>
                <a:spcPct val="151300"/>
              </a:lnSpc>
              <a:spcBef>
                <a:spcPts val="60"/>
              </a:spcBef>
            </a:pPr>
            <a:r>
              <a:rPr spc="-9" dirty="0">
                <a:latin typeface="Carlito"/>
                <a:cs typeface="Carlito"/>
              </a:rPr>
              <a:t>Mix </a:t>
            </a:r>
            <a:r>
              <a:rPr dirty="0">
                <a:latin typeface="Carlito"/>
                <a:cs typeface="Carlito"/>
              </a:rPr>
              <a:t>4-part </a:t>
            </a:r>
            <a:r>
              <a:rPr spc="-9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gene-1  </a:t>
            </a:r>
            <a:r>
              <a:rPr spc="-9" dirty="0">
                <a:latin typeface="Carlito"/>
                <a:cs typeface="Carlito"/>
              </a:rPr>
              <a:t>With </a:t>
            </a:r>
            <a:r>
              <a:rPr dirty="0">
                <a:latin typeface="Carlito"/>
                <a:cs typeface="Carlito"/>
              </a:rPr>
              <a:t>1-part </a:t>
            </a:r>
            <a:r>
              <a:rPr spc="-9" dirty="0">
                <a:latin typeface="Carlito"/>
                <a:cs typeface="Carlito"/>
              </a:rPr>
              <a:t>of</a:t>
            </a:r>
            <a:r>
              <a:rPr spc="-129" dirty="0">
                <a:latin typeface="Carlito"/>
                <a:cs typeface="Carlito"/>
              </a:rPr>
              <a:t> </a:t>
            </a:r>
            <a:r>
              <a:rPr spc="-9" dirty="0">
                <a:latin typeface="Carlito"/>
                <a:cs typeface="Carlito"/>
              </a:rPr>
              <a:t>Gene-2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514600" y="784004"/>
            <a:ext cx="86868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grpSp>
        <p:nvGrpSpPr>
          <p:cNvPr id="9" name="object 5"/>
          <p:cNvGrpSpPr/>
          <p:nvPr/>
        </p:nvGrpSpPr>
        <p:grpSpPr>
          <a:xfrm>
            <a:off x="4869404" y="7472547"/>
            <a:ext cx="7765004" cy="2266785"/>
            <a:chOff x="914400" y="2189607"/>
            <a:chExt cx="5095875" cy="2377440"/>
          </a:xfrm>
        </p:grpSpPr>
        <p:sp>
          <p:nvSpPr>
            <p:cNvPr id="10" name="object 6"/>
            <p:cNvSpPr/>
            <p:nvPr/>
          </p:nvSpPr>
          <p:spPr>
            <a:xfrm>
              <a:off x="914400" y="2189607"/>
              <a:ext cx="3200400" cy="2377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06"/>
            </a:p>
          </p:txBody>
        </p:sp>
        <p:sp>
          <p:nvSpPr>
            <p:cNvPr id="11" name="object 7"/>
            <p:cNvSpPr/>
            <p:nvPr/>
          </p:nvSpPr>
          <p:spPr>
            <a:xfrm>
              <a:off x="4143375" y="4285107"/>
              <a:ext cx="1866900" cy="2762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06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6956" y="4437889"/>
            <a:ext cx="946448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6: Find </a:t>
            </a:r>
            <a:r>
              <a:rPr lang="en-IN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Eighen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vector for PC1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ent Arrow 12"/>
          <p:cNvSpPr/>
          <p:nvPr/>
        </p:nvSpPr>
        <p:spPr>
          <a:xfrm flipV="1">
            <a:off x="2057400" y="7924800"/>
            <a:ext cx="2743200" cy="609600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851916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SVD (making unit vector)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29600" y="2044642"/>
            <a:ext cx="48006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14">
              <a:spcBef>
                <a:spcPts val="544"/>
              </a:spcBef>
            </a:pPr>
            <a:r>
              <a:rPr lang="en-US" spc="-9" dirty="0">
                <a:latin typeface="Carlito"/>
                <a:cs typeface="Carlito"/>
              </a:rPr>
              <a:t>This one-unit long </a:t>
            </a:r>
            <a:r>
              <a:rPr lang="en-US" dirty="0">
                <a:latin typeface="Carlito"/>
                <a:cs typeface="Carlito"/>
              </a:rPr>
              <a:t>vector, </a:t>
            </a:r>
            <a:r>
              <a:rPr lang="en-US" spc="-9" dirty="0">
                <a:latin typeface="Carlito"/>
                <a:cs typeface="Carlito"/>
              </a:rPr>
              <a:t>consisting </a:t>
            </a:r>
            <a:r>
              <a:rPr lang="en-US" dirty="0">
                <a:latin typeface="Carlito"/>
                <a:cs typeface="Carlito"/>
              </a:rPr>
              <a:t>of 0.97 </a:t>
            </a:r>
            <a:r>
              <a:rPr lang="en-US" spc="-9" dirty="0">
                <a:latin typeface="Carlito"/>
                <a:cs typeface="Carlito"/>
              </a:rPr>
              <a:t>parts </a:t>
            </a:r>
            <a:r>
              <a:rPr lang="en-US" dirty="0">
                <a:latin typeface="Carlito"/>
                <a:cs typeface="Carlito"/>
              </a:rPr>
              <a:t>of gene-1</a:t>
            </a:r>
            <a:r>
              <a:rPr lang="en-US" spc="438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and</a:t>
            </a:r>
          </a:p>
          <a:p>
            <a:pPr marL="21914" marR="9861" algn="just">
              <a:lnSpc>
                <a:spcPct val="109500"/>
              </a:lnSpc>
              <a:spcBef>
                <a:spcPts val="17"/>
              </a:spcBef>
            </a:pPr>
            <a:r>
              <a:rPr lang="en-US" dirty="0">
                <a:latin typeface="Carlito"/>
                <a:cs typeface="Carlito"/>
              </a:rPr>
              <a:t>0.242 </a:t>
            </a:r>
            <a:r>
              <a:rPr lang="en-US" spc="-9" dirty="0">
                <a:latin typeface="Carlito"/>
                <a:cs typeface="Carlito"/>
              </a:rPr>
              <a:t>parts </a:t>
            </a:r>
            <a:r>
              <a:rPr lang="en-US" dirty="0">
                <a:latin typeface="Carlito"/>
                <a:cs typeface="Carlito"/>
              </a:rPr>
              <a:t>of Gene-2, </a:t>
            </a:r>
            <a:r>
              <a:rPr lang="en-US" spc="9" dirty="0">
                <a:latin typeface="Carlito"/>
                <a:cs typeface="Carlito"/>
              </a:rPr>
              <a:t>is </a:t>
            </a:r>
            <a:r>
              <a:rPr lang="en-US" dirty="0">
                <a:latin typeface="Carlito"/>
                <a:cs typeface="Carlito"/>
              </a:rPr>
              <a:t>called the </a:t>
            </a:r>
            <a:r>
              <a:rPr lang="en-US" b="1" spc="-17" dirty="0">
                <a:solidFill>
                  <a:srgbClr val="FF0000"/>
                </a:solidFill>
                <a:latin typeface="Carlito"/>
                <a:cs typeface="Carlito"/>
              </a:rPr>
              <a:t>SINGULAR </a:t>
            </a:r>
            <a:r>
              <a:rPr lang="en-US" b="1" spc="-9" dirty="0">
                <a:solidFill>
                  <a:srgbClr val="FF0000"/>
                </a:solidFill>
                <a:latin typeface="Carlito"/>
                <a:cs typeface="Carlito"/>
              </a:rPr>
              <a:t>VECTOR </a:t>
            </a:r>
            <a:r>
              <a:rPr lang="en-US" dirty="0">
                <a:latin typeface="Carlito"/>
                <a:cs typeface="Carlito"/>
              </a:rPr>
              <a:t>or </a:t>
            </a:r>
            <a:r>
              <a:rPr lang="en-US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b="1" spc="-9" dirty="0">
                <a:solidFill>
                  <a:srgbClr val="FF0000"/>
                </a:solidFill>
                <a:latin typeface="Carlito"/>
                <a:cs typeface="Carlito"/>
              </a:rPr>
              <a:t>EIGENVECTOR </a:t>
            </a:r>
            <a:r>
              <a:rPr lang="en-US" spc="-17" dirty="0">
                <a:latin typeface="Carlito"/>
                <a:cs typeface="Carlito"/>
              </a:rPr>
              <a:t>for </a:t>
            </a:r>
            <a:r>
              <a:rPr lang="en-US" dirty="0">
                <a:latin typeface="Carlito"/>
                <a:cs typeface="Carlito"/>
              </a:rPr>
              <a:t>PC1. </a:t>
            </a:r>
            <a:r>
              <a:rPr lang="en-US" spc="-9" dirty="0">
                <a:latin typeface="Carlito"/>
                <a:cs typeface="Carlito"/>
              </a:rPr>
              <a:t>The proportion </a:t>
            </a:r>
            <a:r>
              <a:rPr lang="en-US" dirty="0">
                <a:latin typeface="Carlito"/>
                <a:cs typeface="Carlito"/>
              </a:rPr>
              <a:t>of </a:t>
            </a:r>
            <a:r>
              <a:rPr lang="en-US" spc="-9" dirty="0">
                <a:latin typeface="Carlito"/>
                <a:cs typeface="Carlito"/>
              </a:rPr>
              <a:t>each </a:t>
            </a:r>
            <a:r>
              <a:rPr lang="en-US" spc="-17" dirty="0">
                <a:latin typeface="Carlito"/>
                <a:cs typeface="Carlito"/>
              </a:rPr>
              <a:t>gene </a:t>
            </a:r>
            <a:r>
              <a:rPr lang="en-US" dirty="0">
                <a:latin typeface="Carlito"/>
                <a:cs typeface="Carlito"/>
              </a:rPr>
              <a:t>are called </a:t>
            </a:r>
            <a:r>
              <a:rPr lang="en-US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b="1" spc="-9" dirty="0">
                <a:solidFill>
                  <a:srgbClr val="FF0000"/>
                </a:solidFill>
                <a:latin typeface="Carlito"/>
                <a:cs typeface="Carlito"/>
              </a:rPr>
              <a:t>LOADING SCORES</a:t>
            </a:r>
            <a:r>
              <a:rPr lang="en-US" spc="-9" dirty="0">
                <a:latin typeface="Carlito"/>
                <a:cs typeface="Carlito"/>
              </a:rPr>
              <a:t>.</a:t>
            </a:r>
            <a:endParaRPr lang="en-US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1" y="457201"/>
            <a:ext cx="5410199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 txBox="1"/>
          <p:nvPr/>
        </p:nvSpPr>
        <p:spPr>
          <a:xfrm>
            <a:off x="7162800" y="396876"/>
            <a:ext cx="3657599" cy="132974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78889" rIns="0" bIns="0" rtlCol="0">
            <a:spAutoFit/>
          </a:bodyPr>
          <a:lstStyle/>
          <a:p>
            <a:pPr marL="172024">
              <a:spcBef>
                <a:spcPts val="621"/>
              </a:spcBef>
            </a:pPr>
            <a:r>
              <a:rPr sz="2000" b="1" u="heavy" spc="-9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make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PC-1</a:t>
            </a:r>
            <a:endParaRPr sz="2000" dirty="0">
              <a:latin typeface="Carlito"/>
              <a:cs typeface="Carlito"/>
            </a:endParaRPr>
          </a:p>
          <a:p>
            <a:pPr marL="172024" marR="210373">
              <a:lnSpc>
                <a:spcPct val="151400"/>
              </a:lnSpc>
              <a:spcBef>
                <a:spcPts val="52"/>
              </a:spcBef>
            </a:pPr>
            <a:r>
              <a:rPr sz="2000" spc="-9" dirty="0">
                <a:latin typeface="Carlito"/>
                <a:cs typeface="Carlito"/>
              </a:rPr>
              <a:t>Mix </a:t>
            </a:r>
            <a:r>
              <a:rPr sz="2000" dirty="0">
                <a:latin typeface="Carlito"/>
                <a:cs typeface="Carlito"/>
              </a:rPr>
              <a:t>0.97-part </a:t>
            </a:r>
            <a:r>
              <a:rPr sz="2000" spc="-9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gene-1  </a:t>
            </a:r>
            <a:r>
              <a:rPr sz="2000" spc="-9" dirty="0">
                <a:latin typeface="Carlito"/>
                <a:cs typeface="Carlito"/>
              </a:rPr>
              <a:t>With 0.242-part of</a:t>
            </a:r>
            <a:r>
              <a:rPr sz="2000" spc="-52" dirty="0">
                <a:latin typeface="Carlito"/>
                <a:cs typeface="Carlito"/>
              </a:rPr>
              <a:t> </a:t>
            </a:r>
            <a:r>
              <a:rPr sz="2000" spc="-9" dirty="0">
                <a:latin typeface="Carlito"/>
                <a:cs typeface="Carlito"/>
              </a:rPr>
              <a:t>Gene-2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965397"/>
            <a:ext cx="1249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14">
              <a:spcBef>
                <a:spcPts val="1950"/>
              </a:spcBef>
            </a:pPr>
            <a:r>
              <a:rPr lang="en-US" sz="2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Lets </a:t>
            </a:r>
            <a:r>
              <a:rPr lang="en-US" sz="2400" b="1" u="sng" spc="-9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work on</a:t>
            </a:r>
            <a:r>
              <a:rPr lang="en-US" sz="2400" b="1" u="sng" spc="-26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: PC2 </a:t>
            </a:r>
            <a:r>
              <a:rPr lang="en-US" sz="2400" u="sng" spc="-9" dirty="0">
                <a:latin typeface="Arial" panose="020B0604020202020204" pitchFamily="34" charset="0"/>
                <a:cs typeface="Arial" panose="020B0604020202020204" pitchFamily="34" charset="0"/>
              </a:rPr>
              <a:t>is simply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the line </a:t>
            </a:r>
            <a:r>
              <a:rPr lang="en-US" sz="2400" u="sng" spc="-9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spc="-9" dirty="0">
                <a:latin typeface="Arial" panose="020B0604020202020204" pitchFamily="34" charset="0"/>
                <a:cs typeface="Arial" panose="020B0604020202020204" pitchFamily="34" charset="0"/>
              </a:rPr>
              <a:t>origin that </a:t>
            </a:r>
            <a:r>
              <a:rPr lang="en-US" sz="2400" u="sng" spc="9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u="sng" spc="-9" dirty="0">
                <a:latin typeface="Arial" panose="020B0604020202020204" pitchFamily="34" charset="0"/>
                <a:cs typeface="Arial" panose="020B0604020202020204" pitchFamily="34" charset="0"/>
              </a:rPr>
              <a:t>perpendicular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to  PC1</a:t>
            </a:r>
            <a:endParaRPr lang="en-IN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762000" y="5759857"/>
            <a:ext cx="4518212" cy="2306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2" name="object 7"/>
          <p:cNvSpPr txBox="1"/>
          <p:nvPr/>
        </p:nvSpPr>
        <p:spPr>
          <a:xfrm>
            <a:off x="762000" y="8399565"/>
            <a:ext cx="5715000" cy="863897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77794" rIns="0" bIns="0" rtlCol="0">
            <a:spAutoFit/>
          </a:bodyPr>
          <a:lstStyle/>
          <a:p>
            <a:pPr marL="172024">
              <a:spcBef>
                <a:spcPts val="613"/>
              </a:spcBef>
            </a:pPr>
            <a:r>
              <a:rPr sz="2000" b="1" u="heavy" spc="-9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make</a:t>
            </a:r>
            <a:r>
              <a:rPr sz="2000" b="1" u="heavy" spc="-4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PC-2</a:t>
            </a:r>
            <a:endParaRPr sz="2000" dirty="0">
              <a:latin typeface="Carlito"/>
              <a:cs typeface="Carlito"/>
            </a:endParaRPr>
          </a:p>
          <a:p>
            <a:pPr marL="172024" marR="711104">
              <a:lnSpc>
                <a:spcPct val="151200"/>
              </a:lnSpc>
              <a:spcBef>
                <a:spcPts val="69"/>
              </a:spcBef>
            </a:pPr>
            <a:r>
              <a:rPr sz="2000" dirty="0">
                <a:latin typeface="Carlito"/>
                <a:cs typeface="Carlito"/>
              </a:rPr>
              <a:t>-1 </a:t>
            </a:r>
            <a:r>
              <a:rPr sz="2000" spc="-9" dirty="0">
                <a:latin typeface="Carlito"/>
                <a:cs typeface="Carlito"/>
              </a:rPr>
              <a:t>part of</a:t>
            </a:r>
            <a:r>
              <a:rPr sz="2000" spc="-1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gene-1  4 </a:t>
            </a:r>
            <a:r>
              <a:rPr sz="2000" spc="-9" dirty="0">
                <a:latin typeface="Carlito"/>
                <a:cs typeface="Carlito"/>
              </a:rPr>
              <a:t>part of</a:t>
            </a:r>
            <a:r>
              <a:rPr sz="2000" spc="-121" dirty="0">
                <a:latin typeface="Carlito"/>
                <a:cs typeface="Carlito"/>
              </a:rPr>
              <a:t> </a:t>
            </a:r>
            <a:r>
              <a:rPr sz="2000" spc="-9" dirty="0">
                <a:latin typeface="Carlito"/>
                <a:cs typeface="Carlito"/>
              </a:rPr>
              <a:t>Gene-2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010400" y="5629959"/>
            <a:ext cx="54864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4" name="Right Arrow 13"/>
          <p:cNvSpPr/>
          <p:nvPr/>
        </p:nvSpPr>
        <p:spPr>
          <a:xfrm>
            <a:off x="5562600" y="6553200"/>
            <a:ext cx="1066800" cy="609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1241612" y="609600"/>
            <a:ext cx="6096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5"/>
          <p:cNvSpPr/>
          <p:nvPr/>
        </p:nvSpPr>
        <p:spPr>
          <a:xfrm>
            <a:off x="1219200" y="5006788"/>
            <a:ext cx="4876800" cy="1394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3" name="Rectangle 2"/>
          <p:cNvSpPr/>
          <p:nvPr/>
        </p:nvSpPr>
        <p:spPr>
          <a:xfrm>
            <a:off x="1066800" y="7140388"/>
            <a:ext cx="12344400" cy="1660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14">
              <a:spcBef>
                <a:spcPts val="1907"/>
              </a:spcBef>
            </a:pPr>
            <a:r>
              <a:rPr lang="en-US" sz="2400" b="1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Suppose,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variation </a:t>
            </a:r>
            <a:r>
              <a:rPr lang="en-US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PC-1 </a:t>
            </a:r>
            <a:r>
              <a:rPr lang="en-US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spc="-1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15  </a:t>
            </a:r>
            <a:r>
              <a:rPr lang="en-US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The variation </a:t>
            </a:r>
            <a:r>
              <a:rPr lang="en-US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PC-2 </a:t>
            </a:r>
            <a:r>
              <a:rPr lang="en-US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spc="-1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21914">
              <a:spcBef>
                <a:spcPts val="1268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variations around both</a:t>
            </a:r>
            <a:r>
              <a:rPr lang="en-US" sz="2400" b="1" spc="-6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PCs=18</a:t>
            </a:r>
          </a:p>
          <a:p>
            <a:pPr marL="21914" marR="8766">
              <a:lnSpc>
                <a:spcPts val="5470"/>
              </a:lnSpc>
              <a:spcBef>
                <a:spcPts val="466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PC-1 </a:t>
            </a:r>
            <a:r>
              <a:rPr lang="en-US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15/18 </a:t>
            </a:r>
            <a:r>
              <a:rPr lang="en-US" sz="2400" b="1" spc="-17" dirty="0">
                <a:latin typeface="Arial" panose="020B0604020202020204" pitchFamily="34" charset="0"/>
                <a:cs typeface="Arial" panose="020B0604020202020204" pitchFamily="34" charset="0"/>
              </a:rPr>
              <a:t>(83%) </a:t>
            </a:r>
            <a:r>
              <a:rPr lang="en-US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b="1" spc="-17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variations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around </a:t>
            </a:r>
            <a:r>
              <a:rPr lang="en-US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the PCs  Similarly,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PC-2,</a:t>
            </a:r>
            <a:r>
              <a:rPr lang="en-US" sz="2400" b="1" spc="1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17%</a:t>
            </a:r>
          </a:p>
        </p:txBody>
      </p:sp>
      <p:sp>
        <p:nvSpPr>
          <p:cNvPr id="8" name="object 4"/>
          <p:cNvSpPr/>
          <p:nvPr/>
        </p:nvSpPr>
        <p:spPr>
          <a:xfrm>
            <a:off x="7696200" y="591671"/>
            <a:ext cx="5432612" cy="3675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21436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1752600" y="2949371"/>
            <a:ext cx="9906415" cy="6297600"/>
          </a:xfrm>
          <a:prstGeom prst="rect">
            <a:avLst/>
          </a:prstGeom>
          <a:blipFill>
            <a:blip r:embed="rId2" cstate="print"/>
            <a:srcRect/>
            <a:stretch>
              <a:fillRect t="-23597" b="23597"/>
            </a:stretch>
          </a:blipFill>
        </p:spPr>
        <p:txBody>
          <a:bodyPr wrap="square" lIns="0" tIns="0" rIns="0" bIns="0" rtlCol="0"/>
          <a:lstStyle/>
          <a:p>
            <a:endParaRPr sz="3106" dirty="0"/>
          </a:p>
        </p:txBody>
      </p:sp>
      <p:sp>
        <p:nvSpPr>
          <p:cNvPr id="7" name="Pentagon 6"/>
          <p:cNvSpPr/>
          <p:nvPr/>
        </p:nvSpPr>
        <p:spPr>
          <a:xfrm>
            <a:off x="1752600" y="838200"/>
            <a:ext cx="8839200" cy="609600"/>
          </a:xfrm>
          <a:prstGeom prst="homePlate">
            <a:avLst>
              <a:gd name="adj" fmla="val 956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000" dirty="0" smtClean="0">
                <a:latin typeface="Trebuchet MS"/>
                <a:cs typeface="Trebuchet MS"/>
              </a:rPr>
              <a:t>Scree Plot</a:t>
            </a:r>
            <a:endParaRPr lang="en-IN" sz="4000" dirty="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2209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Graphical representation of the variation each PC accounts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/>
          <p:cNvSpPr txBox="1"/>
          <p:nvPr/>
        </p:nvSpPr>
        <p:spPr>
          <a:xfrm>
            <a:off x="1524000" y="3962400"/>
            <a:ext cx="11430000" cy="5581769"/>
          </a:xfrm>
          <a:prstGeom prst="rect">
            <a:avLst/>
          </a:prstGeom>
        </p:spPr>
        <p:txBody>
          <a:bodyPr vert="horz" wrap="square" lIns="0" tIns="282687" rIns="0" bIns="0" rtlCol="0">
            <a:spAutoFit/>
          </a:bodyPr>
          <a:lstStyle/>
          <a:p>
            <a:pPr marL="21913">
              <a:spcBef>
                <a:spcPts val="2226"/>
              </a:spcBef>
            </a:pPr>
            <a:r>
              <a:rPr lang="en-US" sz="2400" spc="-17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is one of the most fundamental </a:t>
            </a:r>
            <a:r>
              <a:rPr lang="en-US" sz="2400" spc="-1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n-US" sz="2400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algorithms </a:t>
            </a:r>
            <a:r>
              <a:rPr lang="en-US" sz="2400" spc="-17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spc="-1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reduction </a:t>
            </a:r>
            <a:r>
              <a:rPr lang="en-US" sz="2400" spc="-17" dirty="0">
                <a:latin typeface="Arial" panose="020B0604020202020204" pitchFamily="34" charset="0"/>
                <a:cs typeface="Arial" panose="020B0604020202020204" pitchFamily="34" charset="0"/>
              </a:rPr>
              <a:t>and is a foundation stone in Machine Learning. It has found use in a wide range of fields ranging from </a:t>
            </a:r>
            <a:r>
              <a:rPr lang="en-US" sz="2400" spc="-1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en-US" sz="2400" spc="-17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400" spc="-1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Finance</a:t>
            </a:r>
            <a:r>
              <a:rPr lang="en-US" sz="2400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10812" indent="-788899">
              <a:spcBef>
                <a:spcPts val="2226"/>
              </a:spcBef>
              <a:buAutoNum type="arabicPeriod"/>
            </a:pPr>
            <a:r>
              <a:rPr lang="en-US" sz="2400" b="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 Method</a:t>
            </a:r>
          </a:p>
          <a:p>
            <a:pPr marL="810812" indent="-788899">
              <a:spcBef>
                <a:spcPts val="2226"/>
              </a:spcBef>
              <a:buAutoNum type="arabicPeriod"/>
            </a:pPr>
            <a:r>
              <a:rPr lang="en-US" sz="2400" b="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</a:t>
            </a:r>
            <a:r>
              <a:rPr lang="en-US" sz="2400" b="1" spc="-17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en-US" sz="2400" b="1" spc="-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7671" lvl="3" indent="-395545">
              <a:spcBef>
                <a:spcPts val="2235"/>
              </a:spcBef>
              <a:buSzPct val="62500"/>
              <a:buFont typeface="Symbol"/>
              <a:buChar char=""/>
              <a:tabLst>
                <a:tab pos="516071" algn="l"/>
                <a:tab pos="517167" algn="l"/>
              </a:tabLst>
            </a:pPr>
            <a:r>
              <a:rPr sz="2400" spc="-9" dirty="0" smtClean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2400" spc="-69" dirty="0" smtClean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7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7671" lvl="3" indent="-395545">
              <a:spcBef>
                <a:spcPts val="1665"/>
              </a:spcBef>
              <a:buClr>
                <a:srgbClr val="000000"/>
              </a:buClr>
              <a:buSzPct val="62500"/>
              <a:buFont typeface="Symbol"/>
              <a:buChar char=""/>
              <a:tabLst>
                <a:tab pos="516071" algn="l"/>
                <a:tab pos="517167" algn="l"/>
              </a:tabLst>
            </a:pPr>
            <a:r>
              <a:rPr sz="2400" spc="-9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2400" spc="-69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7" dirty="0" smtClean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914" marR="10957" algn="just">
              <a:lnSpc>
                <a:spcPct val="95000"/>
              </a:lnSpc>
              <a:spcBef>
                <a:spcPts val="2683"/>
              </a:spcBef>
            </a:pPr>
            <a:endParaRPr lang="en-US" sz="2000" spc="-17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914" marR="10957" algn="just">
              <a:lnSpc>
                <a:spcPct val="95000"/>
              </a:lnSpc>
              <a:spcBef>
                <a:spcPts val="2683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2286000" y="1219200"/>
            <a:ext cx="9982200" cy="990600"/>
          </a:xfrm>
          <a:prstGeom prst="homePlate">
            <a:avLst>
              <a:gd name="adj" fmla="val 956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524000" y="3150870"/>
            <a:ext cx="4166862" cy="495300"/>
          </a:xfrm>
          <a:prstGeom prst="homePlate">
            <a:avLst>
              <a:gd name="adj" fmla="val 956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-9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4000" b="1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en-US" sz="4000" b="1" spc="-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685800"/>
            <a:ext cx="8578201" cy="500079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>
              <a:spcBef>
                <a:spcPts val="173"/>
              </a:spcBef>
            </a:pPr>
            <a:r>
              <a:rPr sz="3106" b="1" spc="-9" dirty="0">
                <a:latin typeface="Carlito"/>
                <a:cs typeface="Carlito"/>
              </a:rPr>
              <a:t>Consider little </a:t>
            </a:r>
            <a:r>
              <a:rPr sz="3106" b="1" dirty="0">
                <a:latin typeface="Carlito"/>
                <a:cs typeface="Carlito"/>
              </a:rPr>
              <a:t>more complex </a:t>
            </a:r>
            <a:r>
              <a:rPr sz="3106" b="1" spc="-9" dirty="0">
                <a:latin typeface="Carlito"/>
                <a:cs typeface="Carlito"/>
              </a:rPr>
              <a:t>example</a:t>
            </a:r>
            <a:r>
              <a:rPr sz="3106" b="1" spc="-78" dirty="0">
                <a:latin typeface="Carlito"/>
                <a:cs typeface="Carlito"/>
              </a:rPr>
              <a:t> </a:t>
            </a:r>
            <a:r>
              <a:rPr sz="3106" b="1" spc="-9" dirty="0">
                <a:latin typeface="Carlito"/>
                <a:cs typeface="Carlito"/>
              </a:rPr>
              <a:t>(3-D)</a:t>
            </a:r>
            <a:endParaRPr sz="3106" b="1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1752600"/>
            <a:ext cx="7662599" cy="396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3"/>
          <p:cNvSpPr/>
          <p:nvPr/>
        </p:nvSpPr>
        <p:spPr>
          <a:xfrm>
            <a:off x="1981200" y="5956167"/>
            <a:ext cx="94488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133600"/>
            <a:ext cx="9448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of PCA</a:t>
            </a:r>
          </a:p>
          <a:p>
            <a:pPr fontAlgn="base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Finance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PCA is a methodology to reduce the dimensionality of a complex problem. Say, a fund manager has 200 stocks in his portfolio. To analyze these stocks quantitatively a stock manager will require a co-relational matrix of the size 200 * 200, which makes the problem very complex. With PCA the task would become much easier.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PCA has been used 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Medical Data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show correlation of Cholesterol with low density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lipo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-protein.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PCA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been used in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Detection and Visualization of Computer Network Attacks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32766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Thank   You!!!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8503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1295400"/>
            <a:ext cx="10309312" cy="6834847"/>
          </a:xfrm>
          <a:prstGeom prst="rect">
            <a:avLst/>
          </a:prstGeom>
        </p:spPr>
        <p:txBody>
          <a:bodyPr vert="horz" wrap="square" lIns="0" tIns="44921" rIns="0" bIns="0" rtlCol="0">
            <a:spAutoFit/>
          </a:bodyPr>
          <a:lstStyle/>
          <a:p>
            <a:pPr marL="479114" marR="10957" indent="-457200" algn="just">
              <a:lnSpc>
                <a:spcPct val="95000"/>
              </a:lnSpc>
              <a:spcBef>
                <a:spcPts val="2683"/>
              </a:spcBef>
              <a:buFont typeface="Arial" panose="020B0604020202020204" pitchFamily="34" charset="0"/>
              <a:buChar char="•"/>
            </a:pPr>
            <a:r>
              <a:rPr lang="en-US" sz="2800" b="1" spc="-17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n-US" sz="2800" b="1" spc="-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7" dirty="0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r>
              <a:rPr lang="en-US" sz="2800" b="1" spc="-6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9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spc="-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7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8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9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7" dirty="0">
                <a:latin typeface="Arial" panose="020B0604020202020204" pitchFamily="34" charset="0"/>
                <a:cs typeface="Arial" panose="020B0604020202020204" pitchFamily="34" charset="0"/>
              </a:rPr>
              <a:t>sounds</a:t>
            </a:r>
            <a:r>
              <a:rPr lang="en-US" sz="2800" spc="-1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9" dirty="0">
                <a:latin typeface="Arial" panose="020B0604020202020204" pitchFamily="34" charset="0"/>
                <a:cs typeface="Arial" panose="020B0604020202020204" pitchFamily="34" charset="0"/>
              </a:rPr>
              <a:t>like:</a:t>
            </a:r>
            <a:r>
              <a:rPr lang="en-US" sz="2800" spc="-1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9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2800" spc="-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7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7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800" spc="-1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9" dirty="0">
                <a:latin typeface="Arial" panose="020B0604020202020204" pitchFamily="34" charset="0"/>
                <a:cs typeface="Arial" panose="020B0604020202020204" pitchFamily="34" charset="0"/>
              </a:rPr>
              <a:t>feature  space </a:t>
            </a:r>
            <a:r>
              <a:rPr lang="en-US" sz="2800" spc="9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800" spc="-17" dirty="0">
                <a:latin typeface="Arial" panose="020B0604020202020204" pitchFamily="34" charset="0"/>
                <a:cs typeface="Arial" panose="020B0604020202020204" pitchFamily="34" charset="0"/>
              </a:rPr>
              <a:t>eliminating features. </a:t>
            </a:r>
            <a:endParaRPr lang="en-US" sz="2800" spc="-17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6314" marR="10957" lvl="1" indent="-457200" algn="just">
              <a:lnSpc>
                <a:spcPct val="95000"/>
              </a:lnSpc>
              <a:spcBef>
                <a:spcPts val="2683"/>
              </a:spcBef>
              <a:buFont typeface="Wingdings" panose="05000000000000000000" pitchFamily="2" charset="2"/>
              <a:buChar char="ü"/>
            </a:pPr>
            <a:r>
              <a:rPr lang="en-US" sz="2800" b="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en-US" sz="2800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spc="-1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Simplicity, Interpretability</a:t>
            </a:r>
          </a:p>
          <a:p>
            <a:pPr marL="936314" marR="10957" lvl="1" indent="-457200" algn="just">
              <a:lnSpc>
                <a:spcPct val="95000"/>
              </a:lnSpc>
              <a:spcBef>
                <a:spcPts val="2683"/>
              </a:spcBef>
              <a:buFont typeface="Wingdings" panose="05000000000000000000" pitchFamily="2" charset="2"/>
              <a:buChar char="ü"/>
            </a:pPr>
            <a:r>
              <a:rPr lang="en-IN" sz="2761" b="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  <a:r>
              <a:rPr sz="2761" b="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1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</a:t>
            </a:r>
            <a:r>
              <a:rPr sz="2761" spc="-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761" spc="-1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those 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variables you’ve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dropped.</a:t>
            </a:r>
            <a:endParaRPr lang="en-US" sz="2761" spc="-1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914" marR="8766" algn="just">
              <a:lnSpc>
                <a:spcPct val="95000"/>
              </a:lnSpc>
              <a:spcBef>
                <a:spcPts val="352"/>
              </a:spcBef>
            </a:pP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9114" marR="10957" indent="-457200" algn="just">
              <a:lnSpc>
                <a:spcPct val="102099"/>
              </a:lnSpc>
              <a:spcBef>
                <a:spcPts val="9"/>
              </a:spcBef>
              <a:buFont typeface="Arial" panose="020B0604020202020204" pitchFamily="34" charset="0"/>
              <a:buChar char="•"/>
            </a:pPr>
            <a:r>
              <a:rPr sz="2761" b="1" spc="-17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en-US" sz="2761" b="1" spc="-1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914" marR="10957" algn="just">
              <a:lnSpc>
                <a:spcPct val="102099"/>
              </a:lnSpc>
              <a:spcBef>
                <a:spcPts val="9"/>
              </a:spcBef>
            </a:pPr>
            <a:r>
              <a:rPr lang="en-US" sz="2761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761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sz="276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IN" sz="2761" spc="-1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76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: extracts important feature,</a:t>
            </a:r>
            <a:r>
              <a:rPr sz="2761" spc="-3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9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sz="276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sz="2761" spc="9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76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specific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way, </a:t>
            </a:r>
            <a:r>
              <a:rPr lang="en-US" sz="276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761" spc="-9" dirty="0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sz="2761" spc="-1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76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26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761" spc="-1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sz="276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761" spc="-18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“least</a:t>
            </a:r>
            <a:r>
              <a:rPr sz="2761" spc="-2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important”</a:t>
            </a:r>
            <a:r>
              <a:rPr sz="2761" spc="-19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276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2761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tries </a:t>
            </a:r>
            <a:r>
              <a:rPr sz="2761" spc="-26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761" dirty="0">
                <a:latin typeface="Arial" panose="020B0604020202020204" pitchFamily="34" charset="0"/>
                <a:cs typeface="Arial" panose="020B0604020202020204" pitchFamily="34" charset="0"/>
              </a:rPr>
              <a:t>find a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meaningful way </a:t>
            </a:r>
            <a:r>
              <a:rPr sz="276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flatten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the  data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by focusing </a:t>
            </a:r>
            <a:r>
              <a:rPr sz="2761" spc="-26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761" spc="-17" dirty="0">
                <a:latin typeface="Arial" panose="020B0604020202020204" pitchFamily="34" charset="0"/>
                <a:cs typeface="Arial" panose="020B0604020202020204" pitchFamily="34" charset="0"/>
              </a:rPr>
              <a:t>the things that </a:t>
            </a:r>
            <a:r>
              <a:rPr sz="2761" spc="-9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761" spc="-1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between</a:t>
            </a:r>
            <a:r>
              <a:rPr sz="2761" spc="6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61" spc="-1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sz="276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761" spc="-17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914" marR="18627" algn="just">
              <a:lnSpc>
                <a:spcPct val="101899"/>
              </a:lnSpc>
              <a:spcBef>
                <a:spcPts val="2623"/>
              </a:spcBef>
            </a:pPr>
            <a:endParaRPr sz="276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584" y="-1900669"/>
            <a:ext cx="6403191" cy="698130"/>
          </a:xfrm>
          <a:prstGeom prst="rect">
            <a:avLst/>
          </a:prstGeom>
        </p:spPr>
        <p:txBody>
          <a:bodyPr vert="horz" wrap="square" lIns="0" tIns="20818" rIns="0" bIns="0" rtlCol="0" anchor="ctr">
            <a:spAutoFit/>
          </a:bodyPr>
          <a:lstStyle/>
          <a:p>
            <a:pPr marL="21914">
              <a:spcBef>
                <a:spcPts val="164"/>
              </a:spcBef>
            </a:pPr>
            <a:r>
              <a:rPr sz="4400" b="1" spc="-17" dirty="0">
                <a:latin typeface="Trebuchet MS"/>
                <a:cs typeface="Trebuchet MS"/>
              </a:rPr>
              <a:t>When </a:t>
            </a:r>
            <a:r>
              <a:rPr sz="4400" b="1" spc="129" dirty="0">
                <a:latin typeface="Trebuchet MS"/>
                <a:cs typeface="Trebuchet MS"/>
              </a:rPr>
              <a:t>should </a:t>
            </a:r>
            <a:r>
              <a:rPr sz="4400" b="1" spc="35" dirty="0">
                <a:latin typeface="Trebuchet MS"/>
                <a:cs typeface="Trebuchet MS"/>
              </a:rPr>
              <a:t>I </a:t>
            </a:r>
            <a:r>
              <a:rPr sz="4400" b="1" spc="95" dirty="0">
                <a:latin typeface="Trebuchet MS"/>
                <a:cs typeface="Trebuchet MS"/>
              </a:rPr>
              <a:t>use</a:t>
            </a:r>
            <a:r>
              <a:rPr sz="4400" b="1" spc="-173" dirty="0">
                <a:latin typeface="Trebuchet MS"/>
                <a:cs typeface="Trebuchet MS"/>
              </a:rPr>
              <a:t> </a:t>
            </a:r>
            <a:r>
              <a:rPr sz="4400" b="1" spc="60" dirty="0">
                <a:latin typeface="Trebuchet MS"/>
                <a:cs typeface="Trebuchet MS"/>
              </a:rPr>
              <a:t>PCA?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7855" y="3581400"/>
            <a:ext cx="10306025" cy="46018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wrap="square" lIns="0" tIns="58071" rIns="0" bIns="0" rtlCol="0">
            <a:spAutoFit/>
          </a:bodyPr>
          <a:lstStyle/>
          <a:p>
            <a:pPr marL="121622" marR="159971">
              <a:lnSpc>
                <a:spcPts val="3106"/>
              </a:lnSpc>
              <a:spcBef>
                <a:spcPts val="457"/>
              </a:spcBef>
              <a:tabLst>
                <a:tab pos="517167" algn="l"/>
              </a:tabLst>
            </a:pPr>
            <a:endParaRPr lang="en-US" sz="2761" spc="9" dirty="0" smtClean="0">
              <a:latin typeface="Georgia"/>
              <a:cs typeface="Georgia"/>
            </a:endParaRPr>
          </a:p>
          <a:p>
            <a:pPr marL="973271" marR="159971" lvl="1" indent="-394449">
              <a:lnSpc>
                <a:spcPts val="3106"/>
              </a:lnSpc>
              <a:spcBef>
                <a:spcPts val="457"/>
              </a:spcBef>
              <a:buAutoNum type="arabicPeriod"/>
              <a:tabLst>
                <a:tab pos="517167" algn="l"/>
              </a:tabLst>
            </a:pPr>
            <a:r>
              <a:rPr lang="en-US" sz="2800" spc="9" dirty="0" smtClean="0">
                <a:latin typeface="Georgia"/>
                <a:cs typeface="Georgia"/>
              </a:rPr>
              <a:t>Use PCA when</a:t>
            </a:r>
            <a:r>
              <a:rPr sz="2800" spc="9" dirty="0" smtClean="0">
                <a:latin typeface="Georgia"/>
                <a:cs typeface="Georgia"/>
              </a:rPr>
              <a:t> </a:t>
            </a:r>
            <a:r>
              <a:rPr sz="2800" spc="-17" dirty="0" smtClean="0">
                <a:latin typeface="Georgia"/>
                <a:cs typeface="Georgia"/>
              </a:rPr>
              <a:t>you want </a:t>
            </a:r>
            <a:r>
              <a:rPr sz="2800" spc="-26" dirty="0" smtClean="0">
                <a:latin typeface="Georgia"/>
                <a:cs typeface="Georgia"/>
              </a:rPr>
              <a:t>to </a:t>
            </a:r>
            <a:r>
              <a:rPr sz="2800" b="1" spc="-9" dirty="0" smtClean="0">
                <a:latin typeface="Georgia"/>
                <a:cs typeface="Georgia"/>
              </a:rPr>
              <a:t>reduce the number </a:t>
            </a:r>
            <a:r>
              <a:rPr sz="2800" spc="-9" dirty="0" smtClean="0">
                <a:latin typeface="Georgia"/>
                <a:cs typeface="Georgia"/>
              </a:rPr>
              <a:t>of </a:t>
            </a:r>
            <a:r>
              <a:rPr sz="2800" spc="-17" dirty="0" smtClean="0">
                <a:latin typeface="Georgia"/>
                <a:cs typeface="Georgia"/>
              </a:rPr>
              <a:t>variables</a:t>
            </a:r>
            <a:r>
              <a:rPr lang="en-US" sz="2800" spc="-17" dirty="0" smtClean="0">
                <a:latin typeface="Georgia"/>
                <a:cs typeface="Georgia"/>
              </a:rPr>
              <a:t> to help reduce the overfitting.</a:t>
            </a:r>
          </a:p>
          <a:p>
            <a:pPr marL="578822" marR="159971" lvl="1">
              <a:lnSpc>
                <a:spcPts val="3106"/>
              </a:lnSpc>
              <a:spcBef>
                <a:spcPts val="457"/>
              </a:spcBef>
              <a:tabLst>
                <a:tab pos="517167" algn="l"/>
              </a:tabLst>
            </a:pPr>
            <a:endParaRPr lang="en-US" sz="2800" spc="-17" dirty="0" smtClean="0">
              <a:latin typeface="Georgia"/>
              <a:cs typeface="Georgia"/>
            </a:endParaRPr>
          </a:p>
          <a:p>
            <a:pPr marL="578822" marR="159971" lvl="1">
              <a:lnSpc>
                <a:spcPts val="3106"/>
              </a:lnSpc>
              <a:spcBef>
                <a:spcPts val="457"/>
              </a:spcBef>
              <a:tabLst>
                <a:tab pos="517167" algn="l"/>
              </a:tabLst>
            </a:pPr>
            <a:r>
              <a:rPr lang="en-US" sz="2800" spc="9" dirty="0" smtClean="0">
                <a:latin typeface="Georgia"/>
                <a:cs typeface="Georgia"/>
              </a:rPr>
              <a:t>2. Use it when </a:t>
            </a:r>
            <a:r>
              <a:rPr sz="2800" spc="-17" dirty="0" smtClean="0">
                <a:latin typeface="Georgia"/>
                <a:cs typeface="Georgia"/>
              </a:rPr>
              <a:t>you </a:t>
            </a:r>
            <a:r>
              <a:rPr sz="2800" spc="-17" dirty="0">
                <a:latin typeface="Georgia"/>
                <a:cs typeface="Georgia"/>
              </a:rPr>
              <a:t>want </a:t>
            </a:r>
            <a:r>
              <a:rPr sz="2800" spc="-26" dirty="0">
                <a:latin typeface="Georgia"/>
                <a:cs typeface="Georgia"/>
              </a:rPr>
              <a:t>to </a:t>
            </a:r>
            <a:r>
              <a:rPr sz="2800" spc="-17" dirty="0">
                <a:latin typeface="Georgia"/>
                <a:cs typeface="Georgia"/>
              </a:rPr>
              <a:t>ensure </a:t>
            </a:r>
            <a:r>
              <a:rPr sz="2800" spc="-9" dirty="0">
                <a:latin typeface="Georgia"/>
                <a:cs typeface="Georgia"/>
              </a:rPr>
              <a:t>your </a:t>
            </a:r>
            <a:r>
              <a:rPr sz="2800" spc="-17" dirty="0">
                <a:latin typeface="Georgia"/>
                <a:cs typeface="Georgia"/>
              </a:rPr>
              <a:t>variables </a:t>
            </a:r>
            <a:r>
              <a:rPr sz="2800" dirty="0">
                <a:latin typeface="Georgia"/>
                <a:cs typeface="Georgia"/>
              </a:rPr>
              <a:t>are </a:t>
            </a:r>
            <a:r>
              <a:rPr lang="en-IN" sz="2800" dirty="0" smtClean="0">
                <a:latin typeface="Georgia"/>
                <a:cs typeface="Georgia"/>
              </a:rPr>
              <a:t>   </a:t>
            </a:r>
            <a:r>
              <a:rPr sz="2800" b="1" spc="-9" dirty="0" smtClean="0">
                <a:latin typeface="Georgia"/>
                <a:cs typeface="Georgia"/>
              </a:rPr>
              <a:t>independent</a:t>
            </a:r>
            <a:r>
              <a:rPr sz="2800" spc="-9" dirty="0" smtClean="0">
                <a:latin typeface="Georgia"/>
                <a:cs typeface="Georgia"/>
              </a:rPr>
              <a:t> </a:t>
            </a:r>
            <a:r>
              <a:rPr sz="2800" spc="-9" dirty="0">
                <a:latin typeface="Georgia"/>
                <a:cs typeface="Georgia"/>
              </a:rPr>
              <a:t>of </a:t>
            </a:r>
            <a:r>
              <a:rPr sz="2800" spc="-17" dirty="0">
                <a:latin typeface="Georgia"/>
                <a:cs typeface="Georgia"/>
              </a:rPr>
              <a:t>one  another</a:t>
            </a:r>
            <a:r>
              <a:rPr sz="2800" spc="-17" dirty="0" smtClean="0">
                <a:latin typeface="Georgia"/>
                <a:cs typeface="Georgia"/>
              </a:rPr>
              <a:t>?</a:t>
            </a:r>
            <a:endParaRPr lang="en-US" sz="2800" spc="-17" dirty="0" smtClean="0">
              <a:latin typeface="Georgia"/>
              <a:cs typeface="Georgia"/>
            </a:endParaRPr>
          </a:p>
          <a:p>
            <a:pPr marL="578822" marR="159971" lvl="1">
              <a:lnSpc>
                <a:spcPts val="3106"/>
              </a:lnSpc>
              <a:spcBef>
                <a:spcPts val="457"/>
              </a:spcBef>
              <a:tabLst>
                <a:tab pos="517167" algn="l"/>
              </a:tabLst>
            </a:pPr>
            <a:endParaRPr sz="2800" dirty="0">
              <a:latin typeface="Georgia"/>
              <a:cs typeface="Georgia"/>
            </a:endParaRPr>
          </a:p>
          <a:p>
            <a:pPr marL="578822" marR="472243" lvl="1">
              <a:lnSpc>
                <a:spcPts val="3140"/>
              </a:lnSpc>
              <a:spcBef>
                <a:spcPts val="1838"/>
              </a:spcBef>
              <a:tabLst>
                <a:tab pos="517167" algn="l"/>
              </a:tabLst>
            </a:pPr>
            <a:r>
              <a:rPr lang="en-US" sz="2800" dirty="0" smtClean="0">
                <a:latin typeface="Georgia"/>
                <a:cs typeface="Georgia"/>
              </a:rPr>
              <a:t>3. When you are </a:t>
            </a:r>
            <a:r>
              <a:rPr sz="2800" spc="-17" dirty="0" smtClean="0">
                <a:latin typeface="Georgia"/>
                <a:cs typeface="Georgia"/>
              </a:rPr>
              <a:t> </a:t>
            </a:r>
            <a:r>
              <a:rPr sz="2800" spc="-17" dirty="0">
                <a:latin typeface="Georgia"/>
                <a:cs typeface="Georgia"/>
              </a:rPr>
              <a:t>comfortable making your independent variables </a:t>
            </a:r>
            <a:r>
              <a:rPr sz="2800" b="1" spc="-26" dirty="0">
                <a:latin typeface="Georgia"/>
                <a:cs typeface="Georgia"/>
              </a:rPr>
              <a:t>less  </a:t>
            </a:r>
            <a:r>
              <a:rPr sz="2800" b="1" spc="-17" dirty="0">
                <a:latin typeface="Georgia"/>
                <a:cs typeface="Georgia"/>
              </a:rPr>
              <a:t>interpretable</a:t>
            </a:r>
            <a:r>
              <a:rPr sz="2800" spc="-17" dirty="0">
                <a:latin typeface="Georgia"/>
                <a:cs typeface="Georgia"/>
              </a:rPr>
              <a:t>?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106" dirty="0">
              <a:latin typeface="Georgia"/>
              <a:cs typeface="Georgia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1541996" y="1676400"/>
            <a:ext cx="8839200" cy="1066800"/>
          </a:xfrm>
          <a:prstGeom prst="homePlate">
            <a:avLst>
              <a:gd name="adj" fmla="val 956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000" b="1" spc="-9" dirty="0">
                <a:latin typeface="Trebuchet MS"/>
                <a:cs typeface="Trebuchet MS"/>
              </a:rPr>
              <a:t>Why &amp; When to use PCA</a:t>
            </a:r>
            <a:r>
              <a:rPr lang="en-IN" sz="4000" b="1" spc="-9" dirty="0" smtClean="0">
                <a:latin typeface="Trebuchet MS"/>
                <a:cs typeface="Trebuchet MS"/>
              </a:rPr>
              <a:t>?</a:t>
            </a:r>
            <a:endParaRPr lang="en-IN"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71600" y="7315200"/>
            <a:ext cx="10972800" cy="1133586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 marR="8766">
              <a:lnSpc>
                <a:spcPct val="146700"/>
              </a:lnSpc>
              <a:spcBef>
                <a:spcPts val="173"/>
              </a:spcBef>
            </a:pPr>
            <a:r>
              <a:rPr sz="2400" spc="-9" dirty="0">
                <a:latin typeface="Carlito"/>
                <a:cs typeface="Carlito"/>
              </a:rPr>
              <a:t>Mouse </a:t>
            </a:r>
            <a:r>
              <a:rPr sz="2400" dirty="0">
                <a:latin typeface="Carlito"/>
                <a:cs typeface="Carlito"/>
              </a:rPr>
              <a:t>1…n = </a:t>
            </a:r>
            <a:r>
              <a:rPr sz="2400" spc="-9" dirty="0">
                <a:latin typeface="Carlito"/>
                <a:cs typeface="Carlito"/>
              </a:rPr>
              <a:t>Records </a:t>
            </a:r>
            <a:endParaRPr lang="en-US" sz="2400" spc="-9" dirty="0" smtClean="0">
              <a:latin typeface="Carlito"/>
              <a:cs typeface="Carlito"/>
            </a:endParaRPr>
          </a:p>
          <a:p>
            <a:pPr marL="21914" marR="8766">
              <a:lnSpc>
                <a:spcPct val="146700"/>
              </a:lnSpc>
              <a:spcBef>
                <a:spcPts val="173"/>
              </a:spcBef>
            </a:pPr>
            <a:r>
              <a:rPr sz="2400" spc="-17" dirty="0" smtClean="0">
                <a:latin typeface="Carlito"/>
                <a:cs typeface="Carlito"/>
              </a:rPr>
              <a:t>Gene1 </a:t>
            </a:r>
            <a:r>
              <a:rPr sz="2400" spc="9" dirty="0">
                <a:latin typeface="Carlito"/>
                <a:cs typeface="Carlito"/>
              </a:rPr>
              <a:t>and </a:t>
            </a:r>
            <a:r>
              <a:rPr sz="2400" spc="-9" dirty="0">
                <a:latin typeface="Carlito"/>
                <a:cs typeface="Carlito"/>
              </a:rPr>
              <a:t>Gene2</a:t>
            </a:r>
            <a:r>
              <a:rPr sz="2400" spc="-69" dirty="0">
                <a:latin typeface="Carlito"/>
                <a:cs typeface="Carlito"/>
              </a:rPr>
              <a:t> </a:t>
            </a:r>
            <a:r>
              <a:rPr sz="2400" spc="-9" dirty="0">
                <a:latin typeface="Carlito"/>
                <a:cs typeface="Carlito"/>
              </a:rPr>
              <a:t>=Features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2800" y="3048000"/>
            <a:ext cx="71304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Pentagon 5"/>
          <p:cNvSpPr/>
          <p:nvPr/>
        </p:nvSpPr>
        <p:spPr>
          <a:xfrm>
            <a:off x="838200" y="1005898"/>
            <a:ext cx="11811000" cy="899102"/>
          </a:xfrm>
          <a:prstGeom prst="homePlate">
            <a:avLst>
              <a:gd name="adj" fmla="val 511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1914" lvl="0">
              <a:spcBef>
                <a:spcPts val="155"/>
              </a:spcBef>
            </a:pPr>
            <a:r>
              <a:rPr lang="en-US" sz="4000" b="1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b="1" spc="8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spc="17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spc="-11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spc="-1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b="1" spc="29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spc="-13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1" spc="5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spc="8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spc="20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40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spc="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b="1" spc="24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Use with Example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03610" y="1143000"/>
            <a:ext cx="9753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581361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one dimension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2106705" y="6400800"/>
            <a:ext cx="9547411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TextBox 7"/>
          <p:cNvSpPr txBox="1"/>
          <p:nvPr/>
        </p:nvSpPr>
        <p:spPr>
          <a:xfrm>
            <a:off x="533400" y="5299356"/>
            <a:ext cx="581361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two dimension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9725" y="7772400"/>
            <a:ext cx="10303834" cy="1684634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 marR="13148" indent="1183348">
              <a:lnSpc>
                <a:spcPct val="108900"/>
              </a:lnSpc>
              <a:spcBef>
                <a:spcPts val="173"/>
              </a:spcBef>
              <a:tabLst>
                <a:tab pos="1799125" algn="l"/>
                <a:tab pos="2650480" algn="l"/>
                <a:tab pos="4617248" algn="l"/>
                <a:tab pos="5314109" algn="l"/>
                <a:tab pos="6691394" algn="l"/>
                <a:tab pos="7664369" algn="l"/>
                <a:tab pos="8258234" algn="l"/>
                <a:tab pos="9951079" algn="l"/>
              </a:tabLst>
            </a:pPr>
            <a:r>
              <a:rPr sz="2000" dirty="0">
                <a:latin typeface="Carlito"/>
                <a:cs typeface="Carlito"/>
              </a:rPr>
              <a:t>If	</a:t>
            </a:r>
            <a:r>
              <a:rPr sz="2000" spc="9" dirty="0">
                <a:latin typeface="Carlito"/>
                <a:cs typeface="Carlito"/>
              </a:rPr>
              <a:t>w</a:t>
            </a:r>
            <a:r>
              <a:rPr sz="2000" dirty="0">
                <a:latin typeface="Carlito"/>
                <a:cs typeface="Carlito"/>
              </a:rPr>
              <a:t>e	m</a:t>
            </a:r>
            <a:r>
              <a:rPr sz="2000" spc="-17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17" dirty="0">
                <a:latin typeface="Carlito"/>
                <a:cs typeface="Carlito"/>
              </a:rPr>
              <a:t>su</a:t>
            </a:r>
            <a:r>
              <a:rPr sz="2000" dirty="0">
                <a:latin typeface="Carlito"/>
                <a:cs typeface="Carlito"/>
              </a:rPr>
              <a:t>r</a:t>
            </a:r>
            <a:r>
              <a:rPr sz="2000" spc="-26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d	</a:t>
            </a:r>
            <a:r>
              <a:rPr sz="2000" spc="17" dirty="0">
                <a:latin typeface="Carlito"/>
                <a:cs typeface="Carlito"/>
              </a:rPr>
              <a:t>4</a:t>
            </a:r>
            <a:r>
              <a:rPr sz="2000" dirty="0">
                <a:latin typeface="Carlito"/>
                <a:cs typeface="Carlito"/>
              </a:rPr>
              <a:t>-	</a:t>
            </a:r>
            <a:r>
              <a:rPr sz="2000" spc="-17" dirty="0">
                <a:latin typeface="Carlito"/>
                <a:cs typeface="Carlito"/>
              </a:rPr>
              <a:t>Gen</a:t>
            </a:r>
            <a:r>
              <a:rPr sz="2000" spc="26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s	a</a:t>
            </a:r>
            <a:r>
              <a:rPr sz="2000" spc="-17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d	</a:t>
            </a:r>
            <a:r>
              <a:rPr sz="2000" spc="-9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t	r</a:t>
            </a:r>
            <a:r>
              <a:rPr sz="2000" spc="-26" dirty="0">
                <a:latin typeface="Carlito"/>
                <a:cs typeface="Carlito"/>
              </a:rPr>
              <a:t>e</a:t>
            </a:r>
            <a:r>
              <a:rPr sz="2000" spc="-17" dirty="0">
                <a:latin typeface="Carlito"/>
                <a:cs typeface="Carlito"/>
              </a:rPr>
              <a:t>q</a:t>
            </a:r>
            <a:r>
              <a:rPr sz="2000" spc="17" dirty="0">
                <a:latin typeface="Carlito"/>
                <a:cs typeface="Carlito"/>
              </a:rPr>
              <a:t>u</a:t>
            </a:r>
            <a:r>
              <a:rPr sz="2000" spc="-9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r</a:t>
            </a:r>
            <a:r>
              <a:rPr sz="2000" spc="-26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s	</a:t>
            </a:r>
            <a:r>
              <a:rPr sz="2000" spc="26" dirty="0">
                <a:latin typeface="Carlito"/>
                <a:cs typeface="Carlito"/>
              </a:rPr>
              <a:t>4</a:t>
            </a:r>
            <a:r>
              <a:rPr sz="2000" dirty="0">
                <a:latin typeface="Carlito"/>
                <a:cs typeface="Carlito"/>
              </a:rPr>
              <a:t>-  </a:t>
            </a:r>
            <a:r>
              <a:rPr sz="2000" spc="-9" dirty="0" smtClean="0">
                <a:latin typeface="Carlito"/>
                <a:cs typeface="Carlito"/>
              </a:rPr>
              <a:t>dimension</a:t>
            </a:r>
            <a:r>
              <a:rPr lang="en-IN" sz="2000" spc="-9" dirty="0" smtClean="0">
                <a:latin typeface="Carlito"/>
                <a:cs typeface="Carlito"/>
              </a:rPr>
              <a:t>, </a:t>
            </a:r>
            <a:r>
              <a:rPr sz="2000" spc="-9" dirty="0" smtClean="0">
                <a:latin typeface="Carlito"/>
                <a:cs typeface="Carlito"/>
              </a:rPr>
              <a:t>no </a:t>
            </a:r>
            <a:r>
              <a:rPr sz="2000" spc="-9" dirty="0">
                <a:latin typeface="Carlito"/>
                <a:cs typeface="Carlito"/>
              </a:rPr>
              <a:t>longer </a:t>
            </a:r>
            <a:r>
              <a:rPr sz="2000" dirty="0">
                <a:latin typeface="Carlito"/>
                <a:cs typeface="Carlito"/>
              </a:rPr>
              <a:t>able to</a:t>
            </a:r>
            <a:r>
              <a:rPr sz="2000" spc="9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plot</a:t>
            </a:r>
            <a:r>
              <a:rPr sz="2000" dirty="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52"/>
              </a:spcBef>
            </a:pPr>
            <a:endParaRPr sz="2000" dirty="0">
              <a:latin typeface="Carlito"/>
              <a:cs typeface="Carlito"/>
            </a:endParaRPr>
          </a:p>
          <a:p>
            <a:pPr marL="21914" marR="8766" algn="just">
              <a:lnSpc>
                <a:spcPct val="109400"/>
              </a:lnSpc>
            </a:pPr>
            <a:r>
              <a:rPr sz="2000" spc="-9" dirty="0">
                <a:latin typeface="Carlito"/>
                <a:cs typeface="Carlito"/>
              </a:rPr>
              <a:t>So, </a:t>
            </a:r>
            <a:r>
              <a:rPr sz="2000" dirty="0">
                <a:latin typeface="Carlito"/>
                <a:cs typeface="Carlito"/>
              </a:rPr>
              <a:t>we are </a:t>
            </a:r>
            <a:r>
              <a:rPr sz="2000" spc="-9" dirty="0">
                <a:latin typeface="Carlito"/>
                <a:cs typeface="Carlito"/>
              </a:rPr>
              <a:t>going </a:t>
            </a:r>
            <a:r>
              <a:rPr sz="2000" dirty="0">
                <a:latin typeface="Carlito"/>
                <a:cs typeface="Carlito"/>
              </a:rPr>
              <a:t>to </a:t>
            </a:r>
            <a:r>
              <a:rPr sz="2000" spc="-9" dirty="0">
                <a:solidFill>
                  <a:srgbClr val="FF0000"/>
                </a:solidFill>
                <a:latin typeface="Carlito"/>
                <a:cs typeface="Carlito"/>
              </a:rPr>
              <a:t>solve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9" dirty="0">
                <a:latin typeface="Carlito"/>
                <a:cs typeface="Carlito"/>
              </a:rPr>
              <a:t>problem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PCA </a:t>
            </a:r>
            <a:r>
              <a:rPr sz="2000" spc="-9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can take 4  or </a:t>
            </a:r>
            <a:r>
              <a:rPr sz="2000" spc="-9" dirty="0">
                <a:latin typeface="Carlito"/>
                <a:cs typeface="Carlito"/>
              </a:rPr>
              <a:t>mores </a:t>
            </a:r>
            <a:r>
              <a:rPr sz="2000" spc="-17" dirty="0">
                <a:latin typeface="Carlito"/>
                <a:cs typeface="Carlito"/>
              </a:rPr>
              <a:t>Gene </a:t>
            </a:r>
            <a:r>
              <a:rPr sz="2000" spc="-9" dirty="0">
                <a:latin typeface="Carlito"/>
                <a:cs typeface="Carlito"/>
              </a:rPr>
              <a:t>measurements (features) and </a:t>
            </a:r>
            <a:r>
              <a:rPr sz="2000" dirty="0">
                <a:latin typeface="Carlito"/>
                <a:cs typeface="Carlito"/>
              </a:rPr>
              <a:t>make a </a:t>
            </a:r>
            <a:r>
              <a:rPr sz="2000" spc="17" dirty="0">
                <a:latin typeface="Carlito"/>
                <a:cs typeface="Carlito"/>
              </a:rPr>
              <a:t>2-D </a:t>
            </a:r>
            <a:r>
              <a:rPr sz="2000" dirty="0">
                <a:latin typeface="Carlito"/>
                <a:cs typeface="Carlito"/>
              </a:rPr>
              <a:t>(not  </a:t>
            </a:r>
            <a:r>
              <a:rPr sz="2000" spc="-17" dirty="0">
                <a:latin typeface="Carlito"/>
                <a:cs typeface="Carlito"/>
              </a:rPr>
              <a:t>fixed) </a:t>
            </a:r>
            <a:r>
              <a:rPr sz="2000" dirty="0">
                <a:latin typeface="Carlito"/>
                <a:cs typeface="Carlito"/>
              </a:rPr>
              <a:t>PCA plot…</a:t>
            </a:r>
          </a:p>
        </p:txBody>
      </p:sp>
      <p:sp>
        <p:nvSpPr>
          <p:cNvPr id="3" name="object 3"/>
          <p:cNvSpPr/>
          <p:nvPr/>
        </p:nvSpPr>
        <p:spPr>
          <a:xfrm>
            <a:off x="1084730" y="1752600"/>
            <a:ext cx="11093824" cy="55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TextBox 3"/>
          <p:cNvSpPr txBox="1"/>
          <p:nvPr/>
        </p:nvSpPr>
        <p:spPr>
          <a:xfrm>
            <a:off x="1120589" y="914400"/>
            <a:ext cx="581361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three dimension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7467600"/>
            <a:ext cx="8470751" cy="978031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416363">
              <a:spcBef>
                <a:spcPts val="173"/>
              </a:spcBef>
            </a:pPr>
            <a:r>
              <a:rPr sz="3106" spc="-9" dirty="0">
                <a:latin typeface="Carlito"/>
                <a:cs typeface="Carlito"/>
              </a:rPr>
              <a:t>X-axis </a:t>
            </a:r>
            <a:r>
              <a:rPr sz="3106" dirty="0">
                <a:latin typeface="Carlito"/>
                <a:cs typeface="Carlito"/>
              </a:rPr>
              <a:t>explain 91% </a:t>
            </a:r>
            <a:r>
              <a:rPr sz="3106" spc="-9" dirty="0">
                <a:latin typeface="Carlito"/>
                <a:cs typeface="Carlito"/>
              </a:rPr>
              <a:t>variation and y-axis </a:t>
            </a:r>
            <a:r>
              <a:rPr sz="3106" dirty="0">
                <a:latin typeface="Carlito"/>
                <a:cs typeface="Carlito"/>
              </a:rPr>
              <a:t>4% </a:t>
            </a:r>
            <a:r>
              <a:rPr sz="3106" spc="9" dirty="0">
                <a:latin typeface="Carlito"/>
                <a:cs typeface="Carlito"/>
              </a:rPr>
              <a:t>of</a:t>
            </a:r>
            <a:r>
              <a:rPr sz="3106" spc="-26" dirty="0">
                <a:latin typeface="Carlito"/>
                <a:cs typeface="Carlito"/>
              </a:rPr>
              <a:t> </a:t>
            </a:r>
            <a:r>
              <a:rPr sz="3106" spc="-9" dirty="0">
                <a:latin typeface="Carlito"/>
                <a:cs typeface="Carlito"/>
              </a:rPr>
              <a:t>data</a:t>
            </a:r>
            <a:r>
              <a:rPr sz="3106" spc="-9" dirty="0" smtClean="0">
                <a:latin typeface="Carlito"/>
                <a:cs typeface="Carlito"/>
              </a:rPr>
              <a:t>.</a:t>
            </a:r>
            <a:endParaRPr sz="3106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295400"/>
            <a:ext cx="11340353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71" y="2971800"/>
            <a:ext cx="11506200" cy="56370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58071" rIns="0" bIns="0" rtlCol="0">
            <a:spAutoFit/>
          </a:bodyPr>
          <a:lstStyle/>
          <a:p>
            <a:pPr marL="614980" marR="8766" lvl="0" indent="-457200">
              <a:lnSpc>
                <a:spcPts val="3106"/>
              </a:lnSpc>
              <a:spcBef>
                <a:spcPts val="2476"/>
              </a:spcBef>
              <a:buSzPct val="62500"/>
              <a:buFont typeface="Wingdings" panose="05000000000000000000" pitchFamily="2" charset="2"/>
              <a:buChar char="Ø"/>
              <a:tabLst>
                <a:tab pos="552229" algn="l"/>
                <a:tab pos="553325" algn="l"/>
              </a:tabLst>
            </a:pPr>
            <a:r>
              <a:rPr lang="en-US" sz="276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761" spc="-9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761" spc="-1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</a:t>
            </a:r>
            <a:r>
              <a:rPr lang="en-US" sz="2761" spc="-2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761" spc="-1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sz="276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761" spc="-1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that summarizes how </a:t>
            </a:r>
            <a:r>
              <a:rPr lang="en-US" sz="2761" spc="-9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2761" spc="-9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sz="276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761" spc="-1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 </a:t>
            </a:r>
            <a:r>
              <a:rPr lang="en-US" sz="276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761" spc="-1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761" spc="-18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61" spc="-17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another.</a:t>
            </a:r>
          </a:p>
          <a:p>
            <a:pPr marL="1072180" marR="8766" lvl="1" indent="-457200">
              <a:lnSpc>
                <a:spcPts val="3106"/>
              </a:lnSpc>
              <a:spcBef>
                <a:spcPts val="2476"/>
              </a:spcBef>
              <a:buSzPct val="62500"/>
              <a:buFont typeface="Wingdings" panose="05000000000000000000" pitchFamily="2" charset="2"/>
              <a:buChar char="Ø"/>
              <a:tabLst>
                <a:tab pos="552229" algn="l"/>
                <a:tab pos="553325" algn="l"/>
              </a:tabLst>
            </a:pPr>
            <a:r>
              <a:rPr lang="en-US" sz="2800" spc="-17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the </a:t>
            </a:r>
            <a:r>
              <a:rPr lang="en-US" sz="2800" b="1" spc="-1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of each feature</a:t>
            </a:r>
            <a:r>
              <a:rPr lang="en-US" sz="2800" spc="-17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72180" marR="8766" lvl="1" indent="-457200">
              <a:lnSpc>
                <a:spcPts val="3106"/>
              </a:lnSpc>
              <a:spcBef>
                <a:spcPts val="2476"/>
              </a:spcBef>
              <a:buSzPct val="62500"/>
              <a:buFont typeface="Wingdings" panose="05000000000000000000" pitchFamily="2" charset="2"/>
              <a:buChar char="Ø"/>
              <a:tabLst>
                <a:tab pos="552229" algn="l"/>
                <a:tab pos="553325" algn="l"/>
              </a:tabLst>
            </a:pPr>
            <a:r>
              <a:rPr lang="en-US" sz="2800" b="1" spc="-1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 Matric </a:t>
            </a:r>
            <a:r>
              <a:rPr lang="en-US" sz="2800" spc="-17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en-US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980" marR="8766" lvl="0" indent="-457200">
              <a:lnSpc>
                <a:spcPts val="3106"/>
              </a:lnSpc>
              <a:spcBef>
                <a:spcPts val="2476"/>
              </a:spcBef>
              <a:buSzPct val="62500"/>
              <a:buFont typeface="Wingdings" panose="05000000000000000000" pitchFamily="2" charset="2"/>
              <a:buChar char="Ø"/>
              <a:tabLst>
                <a:tab pos="552229" algn="l"/>
                <a:tab pos="553325" algn="l"/>
              </a:tabLst>
            </a:pPr>
            <a:r>
              <a:rPr lang="en-US" sz="276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</a:t>
            </a:r>
            <a:r>
              <a:rPr lang="en-US" sz="2760" dirty="0">
                <a:latin typeface="Arial" panose="020B0604020202020204" pitchFamily="34" charset="0"/>
                <a:cs typeface="Arial" panose="020B0604020202020204" pitchFamily="34" charset="0"/>
              </a:rPr>
              <a:t>then break this matrix down into two separate components: direction and </a:t>
            </a:r>
            <a:r>
              <a:rPr lang="en-US" sz="276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72180" marR="8766" lvl="1" indent="-457200">
              <a:lnSpc>
                <a:spcPts val="3106"/>
              </a:lnSpc>
              <a:spcBef>
                <a:spcPts val="2476"/>
              </a:spcBef>
              <a:buSzPct val="62500"/>
              <a:buFont typeface="Wingdings" panose="05000000000000000000" pitchFamily="2" charset="2"/>
              <a:buChar char="Ø"/>
              <a:tabLst>
                <a:tab pos="552229" algn="l"/>
                <a:tab pos="553325" algn="l"/>
              </a:tabLst>
            </a:pPr>
            <a:r>
              <a:rPr lang="en-US" sz="3106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the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Eighen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corresponding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Eighen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vectors.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2180" marR="8766" lvl="1" indent="-457200">
              <a:lnSpc>
                <a:spcPts val="3106"/>
              </a:lnSpc>
              <a:spcBef>
                <a:spcPts val="2476"/>
              </a:spcBef>
              <a:buSzPct val="62500"/>
              <a:buFont typeface="Wingdings" panose="05000000000000000000" pitchFamily="2" charset="2"/>
              <a:buChar char="Ø"/>
              <a:tabLst>
                <a:tab pos="552229" algn="l"/>
                <a:tab pos="553325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principle component with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greater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Eighen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value is more important</a:t>
            </a:r>
          </a:p>
        </p:txBody>
      </p:sp>
      <p:sp>
        <p:nvSpPr>
          <p:cNvPr id="7" name="Pentagon 6"/>
          <p:cNvSpPr/>
          <p:nvPr/>
        </p:nvSpPr>
        <p:spPr>
          <a:xfrm>
            <a:off x="896471" y="1053353"/>
            <a:ext cx="8839200" cy="851647"/>
          </a:xfrm>
          <a:prstGeom prst="homePlate">
            <a:avLst>
              <a:gd name="adj" fmla="val 956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1914" lvl="0">
              <a:spcBef>
                <a:spcPts val="155"/>
              </a:spcBef>
            </a:pPr>
            <a:r>
              <a:rPr lang="en-US" sz="4000" b="1" spc="104" dirty="0">
                <a:solidFill>
                  <a:prstClr val="black"/>
                </a:solidFill>
                <a:latin typeface="Trebuchet MS"/>
                <a:cs typeface="Trebuchet MS"/>
              </a:rPr>
              <a:t>How </a:t>
            </a:r>
            <a:r>
              <a:rPr lang="en-US" sz="4000" b="1" spc="138" dirty="0">
                <a:solidFill>
                  <a:prstClr val="black"/>
                </a:solidFill>
                <a:latin typeface="Trebuchet MS"/>
                <a:cs typeface="Trebuchet MS"/>
              </a:rPr>
              <a:t>does </a:t>
            </a:r>
            <a:r>
              <a:rPr lang="en-US" sz="4000" b="1" spc="129" dirty="0">
                <a:solidFill>
                  <a:prstClr val="black"/>
                </a:solidFill>
                <a:latin typeface="Trebuchet MS"/>
                <a:cs typeface="Trebuchet MS"/>
              </a:rPr>
              <a:t>PCA</a:t>
            </a:r>
            <a:r>
              <a:rPr lang="en-US" sz="4000" b="1" spc="-25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lang="en-US" sz="4000" b="1" spc="-9" dirty="0">
                <a:solidFill>
                  <a:prstClr val="black"/>
                </a:solidFill>
                <a:latin typeface="Trebuchet MS"/>
                <a:cs typeface="Trebuchet MS"/>
              </a:rPr>
              <a:t>work?</a:t>
            </a:r>
            <a:endParaRPr lang="en-US" sz="40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150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787</TotalTime>
  <Words>666</Words>
  <Application>Microsoft Office PowerPoint</Application>
  <PresentationFormat>Custom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Carlito</vt:lpstr>
      <vt:lpstr>Corbel</vt:lpstr>
      <vt:lpstr>Georgia</vt:lpstr>
      <vt:lpstr>Symbol</vt:lpstr>
      <vt:lpstr>Times New Roman</vt:lpstr>
      <vt:lpstr>Trebuchet MS</vt:lpstr>
      <vt:lpstr>Wingdings</vt:lpstr>
      <vt:lpstr>Parallax</vt:lpstr>
      <vt:lpstr>Principal Component Analysis</vt:lpstr>
      <vt:lpstr>PowerPoint Presentation</vt:lpstr>
      <vt:lpstr>PowerPoint Presentation</vt:lpstr>
      <vt:lpstr>When should I use PCA?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Unsupervised Learning Method 2. Dimensionality Reduction</dc:title>
  <dc:creator>Windows User</dc:creator>
  <cp:lastModifiedBy>Loveleen Amar</cp:lastModifiedBy>
  <cp:revision>49</cp:revision>
  <dcterms:created xsi:type="dcterms:W3CDTF">2021-08-18T06:15:20Z</dcterms:created>
  <dcterms:modified xsi:type="dcterms:W3CDTF">2021-08-19T04:09:29Z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2021-08-18T00:00:00Z</vt:filetime>
  </property>
</Properties>
</file>