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 id="2147483704" r:id="rId3"/>
  </p:sldMasterIdLst>
  <p:notesMasterIdLst>
    <p:notesMasterId r:id="rId13"/>
  </p:notesMasterIdLst>
  <p:sldIdLst>
    <p:sldId id="265" r:id="rId4"/>
    <p:sldId id="266" r:id="rId5"/>
    <p:sldId id="258" r:id="rId6"/>
    <p:sldId id="259" r:id="rId7"/>
    <p:sldId id="260" r:id="rId8"/>
    <p:sldId id="261" r:id="rId9"/>
    <p:sldId id="609" r:id="rId10"/>
    <p:sldId id="263" r:id="rId11"/>
    <p:sldId id="26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Lato" panose="020F0502020204030203" pitchFamily="34" charset="0"/>
      <p:regular r:id="rId20"/>
      <p:bold r:id="rId21"/>
      <p:italic r:id="rId22"/>
      <p:boldItalic r:id="rId23"/>
    </p:embeddedFont>
    <p:embeddedFont>
      <p:font typeface="Lato Black" panose="020F0502020204030203" pitchFamily="34" charset="0"/>
      <p:bold r:id="rId24"/>
      <p:boldItalic r:id="rId25"/>
    </p:embeddedFont>
    <p:embeddedFont>
      <p:font typeface="Open Sans" panose="020B0606030504020204" pitchFamily="34" charset="0"/>
      <p:regular r:id="rId26"/>
    </p:embeddedFont>
    <p:embeddedFont>
      <p:font typeface="Oracle Sans" panose="020B05030202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Master" Target="slideMasters/slideMaster3.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7.xml"/><Relationship Id="rId19" Type="http://schemas.openxmlformats.org/officeDocument/2006/relationships/font" Target="fonts/font6.fntdata"/><Relationship Id="rId31"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FEA1ECE-E22E-408E-BD3C-A03924ADBF36}"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E4647-7586-4CD9-A918-A1D97F1F9A28}" type="slidenum">
              <a:rPr lang="en-US" smtClean="0"/>
              <a:t>‹#›</a:t>
            </a:fld>
            <a:endParaRPr lang="en-US"/>
          </a:p>
        </p:txBody>
      </p:sp>
    </p:spTree>
    <p:extLst>
      <p:ext uri="{BB962C8B-B14F-4D97-AF65-F5344CB8AC3E}">
        <p14:creationId xmlns:p14="http://schemas.microsoft.com/office/powerpoint/2010/main" val="9015892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A1ECE-E22E-408E-BD3C-A03924ADBF36}"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E4647-7586-4CD9-A918-A1D97F1F9A28}" type="slidenum">
              <a:rPr lang="en-US" smtClean="0"/>
              <a:t>‹#›</a:t>
            </a:fld>
            <a:endParaRPr lang="en-US"/>
          </a:p>
        </p:txBody>
      </p:sp>
    </p:spTree>
    <p:extLst>
      <p:ext uri="{BB962C8B-B14F-4D97-AF65-F5344CB8AC3E}">
        <p14:creationId xmlns:p14="http://schemas.microsoft.com/office/powerpoint/2010/main" val="4270573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EA1ECE-E22E-408E-BD3C-A03924ADBF36}"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E4647-7586-4CD9-A918-A1D97F1F9A28}" type="slidenum">
              <a:rPr lang="en-US" smtClean="0"/>
              <a:t>‹#›</a:t>
            </a:fld>
            <a:endParaRPr lang="en-US"/>
          </a:p>
        </p:txBody>
      </p:sp>
    </p:spTree>
    <p:extLst>
      <p:ext uri="{BB962C8B-B14F-4D97-AF65-F5344CB8AC3E}">
        <p14:creationId xmlns:p14="http://schemas.microsoft.com/office/powerpoint/2010/main" val="546656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EA1ECE-E22E-408E-BD3C-A03924ADBF36}"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E4647-7586-4CD9-A918-A1D97F1F9A28}" type="slidenum">
              <a:rPr lang="en-US" smtClean="0"/>
              <a:t>‹#›</a:t>
            </a:fld>
            <a:endParaRPr lang="en-US"/>
          </a:p>
        </p:txBody>
      </p:sp>
    </p:spTree>
    <p:extLst>
      <p:ext uri="{BB962C8B-B14F-4D97-AF65-F5344CB8AC3E}">
        <p14:creationId xmlns:p14="http://schemas.microsoft.com/office/powerpoint/2010/main" val="14621647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EA1ECE-E22E-408E-BD3C-A03924ADBF36}"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E4647-7586-4CD9-A918-A1D97F1F9A28}" type="slidenum">
              <a:rPr lang="en-US" smtClean="0"/>
              <a:t>‹#›</a:t>
            </a:fld>
            <a:endParaRPr lang="en-US"/>
          </a:p>
        </p:txBody>
      </p:sp>
    </p:spTree>
    <p:extLst>
      <p:ext uri="{BB962C8B-B14F-4D97-AF65-F5344CB8AC3E}">
        <p14:creationId xmlns:p14="http://schemas.microsoft.com/office/powerpoint/2010/main" val="273844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EA1ECE-E22E-408E-BD3C-A03924ADBF36}"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E4647-7586-4CD9-A918-A1D97F1F9A28}" type="slidenum">
              <a:rPr lang="en-US" smtClean="0"/>
              <a:t>‹#›</a:t>
            </a:fld>
            <a:endParaRPr lang="en-US"/>
          </a:p>
        </p:txBody>
      </p:sp>
    </p:spTree>
    <p:extLst>
      <p:ext uri="{BB962C8B-B14F-4D97-AF65-F5344CB8AC3E}">
        <p14:creationId xmlns:p14="http://schemas.microsoft.com/office/powerpoint/2010/main" val="5265881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A1ECE-E22E-408E-BD3C-A03924ADBF36}"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E4647-7586-4CD9-A918-A1D97F1F9A28}" type="slidenum">
              <a:rPr lang="en-US" smtClean="0"/>
              <a:t>‹#›</a:t>
            </a:fld>
            <a:endParaRPr lang="en-US"/>
          </a:p>
        </p:txBody>
      </p:sp>
    </p:spTree>
    <p:extLst>
      <p:ext uri="{BB962C8B-B14F-4D97-AF65-F5344CB8AC3E}">
        <p14:creationId xmlns:p14="http://schemas.microsoft.com/office/powerpoint/2010/main" val="35937710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FEA1ECE-E22E-408E-BD3C-A03924ADBF36}"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E4647-7586-4CD9-A918-A1D97F1F9A28}" type="slidenum">
              <a:rPr lang="en-US" smtClean="0"/>
              <a:t>‹#›</a:t>
            </a:fld>
            <a:endParaRPr lang="en-US"/>
          </a:p>
        </p:txBody>
      </p:sp>
    </p:spTree>
    <p:extLst>
      <p:ext uri="{BB962C8B-B14F-4D97-AF65-F5344CB8AC3E}">
        <p14:creationId xmlns:p14="http://schemas.microsoft.com/office/powerpoint/2010/main" val="9632492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FEA1ECE-E22E-408E-BD3C-A03924ADBF36}"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E4647-7586-4CD9-A918-A1D97F1F9A28}" type="slidenum">
              <a:rPr lang="en-US" smtClean="0"/>
              <a:t>‹#›</a:t>
            </a:fld>
            <a:endParaRPr lang="en-US"/>
          </a:p>
        </p:txBody>
      </p:sp>
    </p:spTree>
    <p:extLst>
      <p:ext uri="{BB962C8B-B14F-4D97-AF65-F5344CB8AC3E}">
        <p14:creationId xmlns:p14="http://schemas.microsoft.com/office/powerpoint/2010/main" val="26471029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A1ECE-E22E-408E-BD3C-A03924ADBF36}"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E4647-7586-4CD9-A918-A1D97F1F9A28}" type="slidenum">
              <a:rPr lang="en-US" smtClean="0"/>
              <a:t>‹#›</a:t>
            </a:fld>
            <a:endParaRPr lang="en-US"/>
          </a:p>
        </p:txBody>
      </p:sp>
    </p:spTree>
    <p:extLst>
      <p:ext uri="{BB962C8B-B14F-4D97-AF65-F5344CB8AC3E}">
        <p14:creationId xmlns:p14="http://schemas.microsoft.com/office/powerpoint/2010/main" val="8272397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A1ECE-E22E-408E-BD3C-A03924ADBF36}"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E4647-7586-4CD9-A918-A1D97F1F9A28}" type="slidenum">
              <a:rPr lang="en-US" smtClean="0"/>
              <a:t>‹#›</a:t>
            </a:fld>
            <a:endParaRPr lang="en-US"/>
          </a:p>
        </p:txBody>
      </p:sp>
    </p:spTree>
    <p:extLst>
      <p:ext uri="{BB962C8B-B14F-4D97-AF65-F5344CB8AC3E}">
        <p14:creationId xmlns:p14="http://schemas.microsoft.com/office/powerpoint/2010/main" val="191295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3.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FEA1ECE-E22E-408E-BD3C-A03924ADBF36}" type="datetimeFigureOut">
              <a:rPr lang="en-US" smtClean="0"/>
              <a:t>4/24/2023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55E4647-7586-4CD9-A918-A1D97F1F9A28}" type="slidenum">
              <a:rPr lang="en-US" smtClean="0"/>
              <a:t>‹#›</a:t>
            </a:fld>
            <a:endParaRPr lang="en-US"/>
          </a:p>
        </p:txBody>
      </p:sp>
    </p:spTree>
    <p:extLst>
      <p:ext uri="{BB962C8B-B14F-4D97-AF65-F5344CB8AC3E}">
        <p14:creationId xmlns:p14="http://schemas.microsoft.com/office/powerpoint/2010/main" val="246438166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0.svg"/><Relationship Id="rId21" Type="http://schemas.openxmlformats.org/officeDocument/2006/relationships/image" Target="../media/image28.sv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56.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5" Type="http://schemas.openxmlformats.org/officeDocument/2006/relationships/image" Target="../media/image22.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dirty="0" err="1"/>
              <a:t>Azure_NoOps</a:t>
            </a:r>
            <a:endParaRPr lang="en-US" dirty="0"/>
          </a:p>
          <a:p>
            <a:endParaRPr lang="en-US" dirty="0"/>
          </a:p>
          <a:p>
            <a:r>
              <a:rPr lang="en-US" dirty="0"/>
              <a:t>Your team bio : Our team is trying to build and deploy a framework using which customers can build and deploy their multi-cloud infrastructure easily on Azure and manage its operations with ease.</a:t>
            </a:r>
          </a:p>
          <a:p>
            <a:endParaRPr lang="en-US" dirty="0"/>
          </a:p>
          <a:p>
            <a:endParaRPr lang="en-US" dirty="0"/>
          </a:p>
          <a:p>
            <a:r>
              <a:rPr lang="en-US" dirty="0"/>
              <a:t>Date : 24Apr2023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nSpc>
                <a:spcPct val="90000"/>
              </a:lnSpc>
            </a:pPr>
            <a:r>
              <a:rPr lang="en-US" sz="1400" b="1" dirty="0">
                <a:solidFill>
                  <a:schemeClr val="tx1"/>
                </a:solidFill>
              </a:rPr>
              <a:t>Problem Statement:</a:t>
            </a:r>
          </a:p>
          <a:p>
            <a:pPr marL="285750" indent="-285750">
              <a:lnSpc>
                <a:spcPct val="90000"/>
              </a:lnSpc>
              <a:buFont typeface="Arial" panose="020B0604020202020204" pitchFamily="34" charset="0"/>
              <a:buChar char="•"/>
            </a:pPr>
            <a:r>
              <a:rPr lang="en-US" sz="1400" dirty="0">
                <a:solidFill>
                  <a:schemeClr val="tx1"/>
                </a:solidFill>
              </a:rPr>
              <a:t>Performing OS level actions on group of compute instances spread across multiple clouds is complex and not straight forward to customers.</a:t>
            </a:r>
          </a:p>
          <a:p>
            <a:pPr marL="285750" indent="-285750">
              <a:lnSpc>
                <a:spcPct val="90000"/>
              </a:lnSpc>
              <a:buFont typeface="Arial" panose="020B0604020202020204" pitchFamily="34" charset="0"/>
              <a:buChar char="•"/>
            </a:pPr>
            <a:r>
              <a:rPr lang="en-US" sz="1400" dirty="0">
                <a:solidFill>
                  <a:schemeClr val="tx1"/>
                </a:solidFill>
              </a:rPr>
              <a:t>Customer need to hire DevOps/Cloud/Automation Engineers to do this.</a:t>
            </a:r>
          </a:p>
          <a:p>
            <a:pPr marL="285750" indent="-285750">
              <a:lnSpc>
                <a:spcPct val="90000"/>
              </a:lnSpc>
              <a:buFont typeface="Arial" panose="020B0604020202020204" pitchFamily="34" charset="0"/>
              <a:buChar char="•"/>
            </a:pPr>
            <a:r>
              <a:rPr lang="en-US" sz="1400" dirty="0">
                <a:solidFill>
                  <a:schemeClr val="tx1"/>
                </a:solidFill>
              </a:rPr>
              <a:t>Engineers take months to develop custom solutions as per need.</a:t>
            </a:r>
            <a:endParaRPr lang="en-US" sz="1400" b="1" dirty="0">
              <a:solidFill>
                <a:schemeClr val="tx1"/>
              </a:solidFill>
            </a:endParaRPr>
          </a:p>
          <a:p>
            <a:pPr>
              <a:lnSpc>
                <a:spcPct val="90000"/>
              </a:lnSpc>
            </a:pPr>
            <a:r>
              <a:rPr lang="en-US" sz="1400" b="1" dirty="0">
                <a:solidFill>
                  <a:schemeClr val="tx1"/>
                </a:solidFill>
              </a:rPr>
              <a:t>Example</a:t>
            </a:r>
            <a:r>
              <a:rPr lang="en-US" sz="1400" dirty="0">
                <a:solidFill>
                  <a:schemeClr val="tx1"/>
                </a:solidFill>
              </a:rPr>
              <a:t>: Suppose a customer have 3000 compute instances running in their tenancy in Azure and OCI and on-prem, and they want to execute a script on all 3000 servers and get the result back. OCI or any other public cloud don’t have any automated solution or service offering for this problem.</a:t>
            </a: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nSpc>
                <a:spcPct val="90000"/>
              </a:lnSpc>
            </a:pPr>
            <a:r>
              <a:rPr lang="en-US" sz="1400" b="1" dirty="0">
                <a:solidFill>
                  <a:schemeClr val="tx1"/>
                </a:solidFill>
              </a:rPr>
              <a:t>Customer/Customer Segment:</a:t>
            </a:r>
            <a:endParaRPr lang="en-US" sz="1400" dirty="0">
              <a:solidFill>
                <a:schemeClr val="tx1"/>
              </a:solidFill>
            </a:endParaRPr>
          </a:p>
          <a:p>
            <a:pPr marL="285750" indent="-285750">
              <a:lnSpc>
                <a:spcPct val="90000"/>
              </a:lnSpc>
              <a:buFont typeface="Arial" panose="020B0604020202020204" pitchFamily="34" charset="0"/>
              <a:buChar char="•"/>
            </a:pPr>
            <a:r>
              <a:rPr lang="en-US" sz="1400" dirty="0">
                <a:solidFill>
                  <a:schemeClr val="tx1"/>
                </a:solidFill>
              </a:rPr>
              <a:t>This solution will be usable for each customer pillar.</a:t>
            </a:r>
          </a:p>
          <a:p>
            <a:pPr marL="285750" indent="-285750">
              <a:lnSpc>
                <a:spcPct val="90000"/>
              </a:lnSpc>
              <a:buFont typeface="Arial" panose="020B0604020202020204" pitchFamily="34" charset="0"/>
              <a:buChar char="•"/>
            </a:pPr>
            <a:r>
              <a:rPr lang="en-US" sz="1400" dirty="0">
                <a:solidFill>
                  <a:schemeClr val="tx1"/>
                </a:solidFill>
              </a:rPr>
              <a:t>The customer can be from pharma to manufacturing domain.</a:t>
            </a:r>
          </a:p>
          <a:p>
            <a:pPr marL="285750" indent="-285750">
              <a:lnSpc>
                <a:spcPct val="90000"/>
              </a:lnSpc>
              <a:buFont typeface="Arial" panose="020B0604020202020204" pitchFamily="34" charset="0"/>
              <a:buChar char="•"/>
            </a:pPr>
            <a:r>
              <a:rPr lang="en-US" sz="1400" dirty="0">
                <a:solidFill>
                  <a:schemeClr val="tx1"/>
                </a:solidFill>
              </a:rPr>
              <a:t>The solution will be global and across industry.</a:t>
            </a:r>
          </a:p>
          <a:p>
            <a:pPr marL="285750" indent="-285750">
              <a:lnSpc>
                <a:spcPct val="90000"/>
              </a:lnSpc>
              <a:buFont typeface="Arial" panose="020B0604020202020204" pitchFamily="34" charset="0"/>
              <a:buChar char="•"/>
            </a:pPr>
            <a:endParaRPr lang="en-US" dirty="0">
              <a:solidFill>
                <a:schemeClr val="tx1"/>
              </a:solidFill>
            </a:endParaRPr>
          </a:p>
          <a:p>
            <a:pPr marL="285750" indent="-285750">
              <a:lnSpc>
                <a:spcPct val="90000"/>
              </a:lnSpc>
              <a:buFont typeface="Arial" panose="020B0604020202020204" pitchFamily="34" charset="0"/>
              <a:buChar char="•"/>
            </a:pPr>
            <a:endParaRPr lang="en-US" dirty="0">
              <a:solidFill>
                <a:schemeClr val="tx1"/>
              </a:solidFill>
            </a:endParaRPr>
          </a:p>
          <a:p>
            <a:pPr>
              <a:lnSpc>
                <a:spcPct val="90000"/>
              </a:lnSpc>
            </a:pPr>
            <a:r>
              <a:rPr lang="en-US" sz="1400" b="1" dirty="0">
                <a:solidFill>
                  <a:schemeClr val="tx1"/>
                </a:solidFill>
              </a:rPr>
              <a:t>Personas/Roles:</a:t>
            </a:r>
            <a:endParaRPr lang="en-US" sz="1400" dirty="0">
              <a:solidFill>
                <a:schemeClr val="tx1"/>
              </a:solidFill>
            </a:endParaRPr>
          </a:p>
          <a:p>
            <a:pPr marL="285750" indent="-285750">
              <a:lnSpc>
                <a:spcPct val="90000"/>
              </a:lnSpc>
              <a:buFont typeface="Arial" panose="020B0604020202020204" pitchFamily="34" charset="0"/>
              <a:buChar char="•"/>
            </a:pPr>
            <a:r>
              <a:rPr lang="en-US" sz="1400" dirty="0">
                <a:solidFill>
                  <a:schemeClr val="tx1"/>
                </a:solidFill>
              </a:rPr>
              <a:t>Customer’s Developers</a:t>
            </a:r>
          </a:p>
          <a:p>
            <a:pPr marL="285750" indent="-285750">
              <a:lnSpc>
                <a:spcPct val="90000"/>
              </a:lnSpc>
              <a:buFont typeface="Arial" panose="020B0604020202020204" pitchFamily="34" charset="0"/>
              <a:buChar char="•"/>
            </a:pPr>
            <a:r>
              <a:rPr lang="en-US" sz="1400" dirty="0">
                <a:solidFill>
                  <a:schemeClr val="tx1"/>
                </a:solidFill>
              </a:rPr>
              <a:t>Customer’s DevOps/Cloud </a:t>
            </a:r>
            <a:r>
              <a:rPr lang="en-US" sz="1400" dirty="0" err="1">
                <a:solidFill>
                  <a:schemeClr val="tx1"/>
                </a:solidFill>
              </a:rPr>
              <a:t>Engrs</a:t>
            </a:r>
            <a:endParaRPr lang="en-US" sz="1400" dirty="0">
              <a:solidFill>
                <a:schemeClr val="tx1"/>
              </a:solidFill>
            </a:endParaRPr>
          </a:p>
          <a:p>
            <a:pPr marL="285750" indent="-285750">
              <a:lnSpc>
                <a:spcPct val="90000"/>
              </a:lnSpc>
              <a:buFont typeface="Arial" panose="020B0604020202020204" pitchFamily="34" charset="0"/>
              <a:buChar char="•"/>
            </a:pPr>
            <a:r>
              <a:rPr lang="en-US" sz="1400" dirty="0">
                <a:solidFill>
                  <a:schemeClr val="tx1"/>
                </a:solidFill>
              </a:rPr>
              <a:t>Customer’s Management </a:t>
            </a:r>
          </a:p>
          <a:p>
            <a:pPr marL="285750" indent="-285750">
              <a:lnSpc>
                <a:spcPct val="90000"/>
              </a:lnSpc>
              <a:buFont typeface="Arial" panose="020B0604020202020204" pitchFamily="34" charset="0"/>
              <a:buChar char="•"/>
            </a:pPr>
            <a:endParaRPr lang="en-US" dirty="0">
              <a:solidFill>
                <a:schemeClr val="tx1"/>
              </a:solidFill>
            </a:endParaRPr>
          </a:p>
          <a:p>
            <a:pPr>
              <a:lnSpc>
                <a:spcPct val="90000"/>
              </a:lnSpc>
            </a:pPr>
            <a:endParaRPr lang="en-US" sz="1400" dirty="0">
              <a:solidFill>
                <a:schemeClr val="tx1"/>
              </a:solidFill>
            </a:endParaRPr>
          </a:p>
          <a:p>
            <a:pPr algn="just">
              <a:lnSpc>
                <a:spcPct val="90000"/>
              </a:lnSpc>
            </a:pPr>
            <a:r>
              <a:rPr lang="en-US" dirty="0">
                <a:solidFill>
                  <a:schemeClr val="tx1"/>
                </a:solidFill>
              </a:rPr>
              <a:t>T</a:t>
            </a:r>
            <a:r>
              <a:rPr lang="en-US" sz="1400" dirty="0">
                <a:solidFill>
                  <a:schemeClr val="tx1"/>
                </a:solidFill>
              </a:rPr>
              <a:t>here is an issue in handling the operations of the multi-cloud environments – there is no service available – which can help customers to handle operations of large infrastructure spread across multiple cloud providers. </a:t>
            </a:r>
          </a:p>
          <a:p>
            <a:pPr algn="just">
              <a:lnSpc>
                <a:spcPct val="90000"/>
              </a:lnSpc>
            </a:pPr>
            <a:r>
              <a:rPr lang="en-US" sz="1400" dirty="0">
                <a:solidFill>
                  <a:schemeClr val="tx1"/>
                </a:solidFill>
              </a:rPr>
              <a:t>Customer will need separate resources to handle separate environments and must manage the resources in segregation. </a:t>
            </a:r>
          </a:p>
          <a:p>
            <a:pPr>
              <a:lnSpc>
                <a:spcPct val="90000"/>
              </a:lnSpc>
            </a:pPr>
            <a:endParaRPr lang="en-US" sz="1400" dirty="0">
              <a:solidFill>
                <a:schemeClr val="tx1"/>
              </a:solidFill>
            </a:endParaRPr>
          </a:p>
          <a:p>
            <a:pPr>
              <a:lnSpc>
                <a:spcPct val="90000"/>
              </a:lnSpc>
            </a:pPr>
            <a:endParaRPr lang="en-US" sz="1400" dirty="0">
              <a:solidFill>
                <a:schemeClr val="tx1"/>
              </a:solidFill>
            </a:endParaRPr>
          </a:p>
          <a:p>
            <a:pPr>
              <a:lnSpc>
                <a:spcPct val="90000"/>
              </a:lnSpc>
            </a:pPr>
            <a:endParaRPr lang="en-US" sz="1400" dirty="0">
              <a:solidFill>
                <a:schemeClr val="tx1"/>
              </a:solidFill>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algn="just">
              <a:lnSpc>
                <a:spcPct val="90000"/>
              </a:lnSpc>
            </a:pPr>
            <a:r>
              <a:rPr lang="en-US" sz="1400" dirty="0">
                <a:solidFill>
                  <a:schemeClr val="tx1"/>
                </a:solidFill>
              </a:rPr>
              <a:t>Customer will need separate resources to handle separate environments and must manage the resources in segregation. For example, if customer want to restart a service running on 100s of compute instances which are spread across multiple cloud providers, then customer would need to do this manually or write scripts or Ansible playbooks to achieve that. This solution will provide the way to perform 100s of such actions across multi-cloud environments with a button click, without need of writing single line of code.</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408693"/>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4" y="1058128"/>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We will use the below Azure Services:</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Azure Compute</a:t>
            </a:r>
            <a:br>
              <a:rPr lang="en" sz="1400" b="0" dirty="0">
                <a:solidFill>
                  <a:srgbClr val="4A4548"/>
                </a:solidFill>
                <a:highlight>
                  <a:srgbClr val="FFFFFF"/>
                </a:highlight>
              </a:rPr>
            </a:br>
            <a:r>
              <a:rPr lang="en" sz="1400" b="0" dirty="0">
                <a:solidFill>
                  <a:srgbClr val="4A4548"/>
                </a:solidFill>
                <a:highlight>
                  <a:srgbClr val="FFFFFF"/>
                </a:highlight>
              </a:rPr>
              <a:t>Networking</a:t>
            </a:r>
            <a:br>
              <a:rPr lang="en" sz="1400" b="0" dirty="0">
                <a:solidFill>
                  <a:srgbClr val="4A4548"/>
                </a:solidFill>
                <a:highlight>
                  <a:srgbClr val="FFFFFF"/>
                </a:highlight>
              </a:rPr>
            </a:br>
            <a:r>
              <a:rPr lang="en" sz="1400" b="0" dirty="0">
                <a:solidFill>
                  <a:srgbClr val="4A4548"/>
                </a:solidFill>
                <a:highlight>
                  <a:srgbClr val="FFFFFF"/>
                </a:highlight>
              </a:rPr>
              <a:t>Data Science</a:t>
            </a:r>
            <a:br>
              <a:rPr lang="en" sz="1400" b="0" dirty="0">
                <a:solidFill>
                  <a:srgbClr val="4A4548"/>
                </a:solidFill>
                <a:highlight>
                  <a:srgbClr val="FFFFFF"/>
                </a:highlight>
              </a:rPr>
            </a:br>
            <a:r>
              <a:rPr lang="en" sz="1400" b="0" dirty="0">
                <a:solidFill>
                  <a:srgbClr val="4A4548"/>
                </a:solidFill>
                <a:highlight>
                  <a:srgbClr val="FFFFFF"/>
                </a:highlight>
              </a:rPr>
              <a:t>AI/ML Services</a:t>
            </a:r>
            <a:br>
              <a:rPr lang="en" sz="1400" b="0" dirty="0">
                <a:solidFill>
                  <a:srgbClr val="4A4548"/>
                </a:solidFill>
                <a:highlight>
                  <a:srgbClr val="FFFFFF"/>
                </a:highlight>
              </a:rPr>
            </a:br>
            <a:r>
              <a:rPr lang="en" sz="1400" b="0" dirty="0">
                <a:solidFill>
                  <a:srgbClr val="4A4548"/>
                </a:solidFill>
                <a:highlight>
                  <a:srgbClr val="FFFFFF"/>
                </a:highlight>
              </a:rPr>
              <a:t>Analytics</a:t>
            </a:r>
            <a:br>
              <a:rPr lang="en" sz="1400" b="0" dirty="0">
                <a:solidFill>
                  <a:srgbClr val="4A4548"/>
                </a:solidFill>
                <a:highlight>
                  <a:srgbClr val="FFFFFF"/>
                </a:highlight>
              </a:rPr>
            </a:br>
            <a:r>
              <a:rPr lang="en" sz="1400" b="0" dirty="0">
                <a:solidFill>
                  <a:srgbClr val="4A4548"/>
                </a:solidFill>
                <a:highlight>
                  <a:srgbClr val="FFFFFF"/>
                </a:highlight>
              </a:rPr>
              <a:t>Storage Services</a:t>
            </a:r>
            <a:br>
              <a:rPr lang="en" sz="1400" b="0" dirty="0">
                <a:solidFill>
                  <a:srgbClr val="4A4548"/>
                </a:solidFill>
                <a:highlight>
                  <a:srgbClr val="FFFFFF"/>
                </a:highlight>
              </a:rPr>
            </a:br>
            <a:r>
              <a:rPr lang="en" sz="1400" b="0" dirty="0">
                <a:solidFill>
                  <a:srgbClr val="4A4548"/>
                </a:solidFill>
                <a:highlight>
                  <a:srgbClr val="FFFFFF"/>
                </a:highlight>
              </a:rPr>
              <a:t>API Gateways</a:t>
            </a:r>
            <a:br>
              <a:rPr lang="en" sz="1400" b="0" dirty="0">
                <a:solidFill>
                  <a:srgbClr val="4A4548"/>
                </a:solidFill>
                <a:highlight>
                  <a:srgbClr val="FFFFFF"/>
                </a:highlight>
              </a:rPr>
            </a:br>
            <a:r>
              <a:rPr lang="en" sz="1400" b="0" dirty="0">
                <a:solidFill>
                  <a:srgbClr val="4A4548"/>
                </a:solidFill>
                <a:highlight>
                  <a:srgbClr val="FFFFFF"/>
                </a:highlight>
              </a:rPr>
              <a:t>DevOps</a:t>
            </a:r>
            <a:br>
              <a:rPr lang="en" sz="1400" b="0" dirty="0">
                <a:solidFill>
                  <a:srgbClr val="4A4548"/>
                </a:solidFill>
                <a:highlight>
                  <a:srgbClr val="FFFFFF"/>
                </a:highlight>
              </a:rPr>
            </a:br>
            <a:endParaRPr lang="en" sz="1400" b="0" dirty="0">
              <a:solidFill>
                <a:srgbClr val="4A4548"/>
              </a:solidFill>
              <a:highlight>
                <a:srgbClr val="FFFFFF"/>
              </a:highlight>
            </a:endParaRPr>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indent="-285750">
              <a:lnSpc>
                <a:spcPct val="90000"/>
              </a:lnSpc>
              <a:buFont typeface="Arial" panose="020B0604020202020204" pitchFamily="34" charset="0"/>
              <a:buChar char="•"/>
            </a:pPr>
            <a:endParaRPr lang="en-US" dirty="0">
              <a:solidFill>
                <a:schemeClr val="tx1"/>
              </a:solidFill>
            </a:endParaRPr>
          </a:p>
          <a:p>
            <a:pPr marL="285750" indent="-285750">
              <a:lnSpc>
                <a:spcPct val="90000"/>
              </a:lnSpc>
              <a:buFont typeface="Arial" panose="020B0604020202020204" pitchFamily="34" charset="0"/>
              <a:buChar char="•"/>
            </a:pPr>
            <a:r>
              <a:rPr lang="en-US" dirty="0">
                <a:solidFill>
                  <a:schemeClr val="tx1"/>
                </a:solidFill>
              </a:rPr>
              <a:t>We will provide a single UI, from where customer can select the resources and then perform the needed operation. </a:t>
            </a:r>
          </a:p>
          <a:p>
            <a:pPr marL="285750" indent="-285750">
              <a:lnSpc>
                <a:spcPct val="90000"/>
              </a:lnSpc>
              <a:buFont typeface="Arial" panose="020B0604020202020204" pitchFamily="34" charset="0"/>
              <a:buChar char="•"/>
            </a:pPr>
            <a:r>
              <a:rPr lang="en-US" dirty="0">
                <a:solidFill>
                  <a:schemeClr val="tx1"/>
                </a:solidFill>
              </a:rPr>
              <a:t>For example, customer need to select the action like service restart, and select an option from multi-cloud </a:t>
            </a:r>
            <a:r>
              <a:rPr lang="en-US" dirty="0" err="1">
                <a:solidFill>
                  <a:schemeClr val="tx1"/>
                </a:solidFill>
              </a:rPr>
              <a:t>envs</a:t>
            </a:r>
            <a:r>
              <a:rPr lang="en-US" dirty="0">
                <a:solidFill>
                  <a:schemeClr val="tx1"/>
                </a:solidFill>
              </a:rPr>
              <a:t> listed, and then click the trigger button, and then the selected services will be restarted across the </a:t>
            </a:r>
            <a:r>
              <a:rPr lang="en-US" dirty="0" err="1">
                <a:solidFill>
                  <a:schemeClr val="tx1"/>
                </a:solidFill>
              </a:rPr>
              <a:t>envs</a:t>
            </a:r>
            <a:r>
              <a:rPr lang="en-US" dirty="0">
                <a:solidFill>
                  <a:schemeClr val="tx1"/>
                </a:solidFill>
              </a:rPr>
              <a:t>, and a single log will be shown to the customer with all the details related to the action performed. </a:t>
            </a:r>
          </a:p>
          <a:p>
            <a:pPr marL="285750" indent="-285750">
              <a:lnSpc>
                <a:spcPct val="90000"/>
              </a:lnSpc>
              <a:buFont typeface="Arial" panose="020B0604020202020204" pitchFamily="34" charset="0"/>
              <a:buChar char="•"/>
            </a:pPr>
            <a:r>
              <a:rPr lang="en-US" dirty="0">
                <a:solidFill>
                  <a:schemeClr val="tx1"/>
                </a:solidFill>
              </a:rPr>
              <a:t>We will use the user auth in a way that only the user who will have access in OCI, will be able to access and perform that action. We will integrate with IDCS for accessing the APIs.</a:t>
            </a:r>
          </a:p>
          <a:p>
            <a:pPr marL="285750" indent="-285750">
              <a:lnSpc>
                <a:spcPct val="90000"/>
              </a:lnSpc>
              <a:buFont typeface="Arial" panose="020B0604020202020204" pitchFamily="34" charset="0"/>
              <a:buChar char="•"/>
            </a:pPr>
            <a:endParaRPr lang="en-US" dirty="0">
              <a:solidFill>
                <a:schemeClr val="tx1"/>
              </a:solidFill>
            </a:endParaRPr>
          </a:p>
          <a:p>
            <a:pPr marL="285750" indent="-285750">
              <a:lnSpc>
                <a:spcPct val="90000"/>
              </a:lnSpc>
              <a:buFont typeface="Arial" panose="020B0604020202020204" pitchFamily="34" charset="0"/>
              <a:buChar char="•"/>
            </a:pPr>
            <a:r>
              <a:rPr lang="en-US" dirty="0">
                <a:solidFill>
                  <a:schemeClr val="tx1"/>
                </a:solidFill>
              </a:rPr>
              <a:t>For example, the following actions will be available:</a:t>
            </a:r>
          </a:p>
          <a:p>
            <a:pPr>
              <a:lnSpc>
                <a:spcPct val="90000"/>
              </a:lnSpc>
            </a:pPr>
            <a:endParaRPr lang="en-US" dirty="0">
              <a:solidFill>
                <a:schemeClr val="tx1"/>
              </a:solidFill>
            </a:endParaRPr>
          </a:p>
          <a:p>
            <a:pPr lvl="1">
              <a:lnSpc>
                <a:spcPct val="90000"/>
              </a:lnSpc>
            </a:pPr>
            <a:r>
              <a:rPr lang="en-US" dirty="0">
                <a:solidFill>
                  <a:schemeClr val="tx1"/>
                </a:solidFill>
              </a:rPr>
              <a:t>1) Perform any action on compute instances at OS level like start/stop/restart a service.</a:t>
            </a:r>
          </a:p>
          <a:p>
            <a:pPr lvl="1">
              <a:lnSpc>
                <a:spcPct val="90000"/>
              </a:lnSpc>
            </a:pPr>
            <a:r>
              <a:rPr lang="en-US" dirty="0">
                <a:solidFill>
                  <a:schemeClr val="tx1"/>
                </a:solidFill>
              </a:rPr>
              <a:t>2) Perform actions like restarting at scale on OCI/Azure/AWS/GCP/On-Prem level.</a:t>
            </a:r>
          </a:p>
          <a:p>
            <a:pPr lvl="1">
              <a:lnSpc>
                <a:spcPct val="90000"/>
              </a:lnSpc>
            </a:pPr>
            <a:r>
              <a:rPr lang="en-US" dirty="0">
                <a:solidFill>
                  <a:schemeClr val="tx1"/>
                </a:solidFill>
              </a:rPr>
              <a:t>3) Execute scripts on any instance running in multi and hybrid cloud environments. </a:t>
            </a:r>
          </a:p>
          <a:p>
            <a:pPr lvl="1">
              <a:lnSpc>
                <a:spcPct val="90000"/>
              </a:lnSpc>
            </a:pPr>
            <a:r>
              <a:rPr lang="en-US" dirty="0">
                <a:solidFill>
                  <a:schemeClr val="tx1"/>
                </a:solidFill>
              </a:rPr>
              <a:t>4) Configure and check for backup configurations for all the databases.</a:t>
            </a:r>
          </a:p>
          <a:p>
            <a:pPr lvl="1">
              <a:lnSpc>
                <a:spcPct val="90000"/>
              </a:lnSpc>
            </a:pPr>
            <a:r>
              <a:rPr lang="en-US" dirty="0">
                <a:solidFill>
                  <a:schemeClr val="tx1"/>
                </a:solidFill>
              </a:rPr>
              <a:t>5) Integrate some sort of AI/ML into it that will provide solution for various OTC problems.</a:t>
            </a: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98402B-6D83-3646-8FAE-327A8D188F84}"/>
              </a:ext>
            </a:extLst>
          </p:cNvPr>
          <p:cNvSpPr/>
          <p:nvPr/>
        </p:nvSpPr>
        <p:spPr>
          <a:xfrm>
            <a:off x="72281" y="62421"/>
            <a:ext cx="8973747" cy="5019031"/>
          </a:xfrm>
          <a:prstGeom prst="rect">
            <a:avLst/>
          </a:prstGeom>
          <a:noFill/>
          <a:ln w="12700">
            <a:solidFill>
              <a:srgbClr val="CBC5BF"/>
            </a:solidFill>
            <a:prstDash val="dash"/>
          </a:ln>
          <a:effectLst/>
        </p:spPr>
        <p:style>
          <a:lnRef idx="1">
            <a:schemeClr val="accent1"/>
          </a:lnRef>
          <a:fillRef idx="3">
            <a:schemeClr val="accent1"/>
          </a:fillRef>
          <a:effectRef idx="2">
            <a:schemeClr val="accent1"/>
          </a:effectRef>
          <a:fontRef idx="minor">
            <a:schemeClr val="lt1"/>
          </a:fontRef>
        </p:style>
        <p:txBody>
          <a:bodyPr lIns="34290" rIns="34290" anchor="t"/>
          <a:lstStyle/>
          <a:p>
            <a:pPr defTabSz="685800">
              <a:buClrTx/>
              <a:defRPr/>
            </a:pPr>
            <a:r>
              <a:rPr lang="en-US" sz="600" b="1" kern="1200" dirty="0">
                <a:solidFill>
                  <a:prstClr val="black">
                    <a:lumMod val="50000"/>
                  </a:prstClr>
                </a:solidFill>
                <a:latin typeface="Oracle Sans" panose="020B0503020204020204" pitchFamily="34" charset="0"/>
                <a:ea typeface="Calibri" charset="0"/>
                <a:cs typeface="Oracle Sans" panose="020B0503020204020204" pitchFamily="34" charset="0"/>
              </a:rPr>
              <a:t>Customer Tenancy</a:t>
            </a:r>
          </a:p>
        </p:txBody>
      </p:sp>
      <p:sp>
        <p:nvSpPr>
          <p:cNvPr id="5" name="Rectangle 4">
            <a:extLst>
              <a:ext uri="{FF2B5EF4-FFF2-40B4-BE49-F238E27FC236}">
                <a16:creationId xmlns:a16="http://schemas.microsoft.com/office/drawing/2014/main" id="{B9309EFC-D0FF-FB41-83DD-D9B2825B4285}"/>
              </a:ext>
            </a:extLst>
          </p:cNvPr>
          <p:cNvSpPr/>
          <p:nvPr/>
        </p:nvSpPr>
        <p:spPr>
          <a:xfrm>
            <a:off x="124532" y="231382"/>
            <a:ext cx="8875776" cy="4791287"/>
          </a:xfrm>
          <a:prstGeom prst="rect">
            <a:avLst/>
          </a:prstGeom>
          <a:noFill/>
          <a:ln w="12700">
            <a:solidFill>
              <a:srgbClr val="C64634"/>
            </a:solidFill>
            <a:prstDash val="sysDash"/>
          </a:ln>
          <a:effectLst/>
        </p:spPr>
        <p:style>
          <a:lnRef idx="1">
            <a:schemeClr val="accent1"/>
          </a:lnRef>
          <a:fillRef idx="3">
            <a:schemeClr val="accent1"/>
          </a:fillRef>
          <a:effectRef idx="2">
            <a:schemeClr val="accent1"/>
          </a:effectRef>
          <a:fontRef idx="minor">
            <a:schemeClr val="lt1"/>
          </a:fontRef>
        </p:style>
        <p:txBody>
          <a:bodyPr lIns="34290" rIns="34290" anchor="t"/>
          <a:lstStyle/>
          <a:p>
            <a:pPr defTabSz="685800">
              <a:buClrTx/>
              <a:defRPr/>
            </a:pPr>
            <a:r>
              <a:rPr lang="en-US" sz="600" b="1" kern="1200" dirty="0">
                <a:solidFill>
                  <a:srgbClr val="BB501C"/>
                </a:solidFill>
                <a:latin typeface="Oracle Sans" panose="020B0503020204020204" pitchFamily="34" charset="0"/>
                <a:ea typeface="Calibri" charset="0"/>
                <a:cs typeface="Oracle Sans" panose="020B0503020204020204" pitchFamily="34" charset="0"/>
              </a:rPr>
              <a:t>Compartment</a:t>
            </a:r>
          </a:p>
        </p:txBody>
      </p:sp>
      <p:sp>
        <p:nvSpPr>
          <p:cNvPr id="6" name="Rectangle 5">
            <a:extLst>
              <a:ext uri="{FF2B5EF4-FFF2-40B4-BE49-F238E27FC236}">
                <a16:creationId xmlns:a16="http://schemas.microsoft.com/office/drawing/2014/main" id="{A14CF699-B107-6540-8326-E40C05526B96}"/>
              </a:ext>
            </a:extLst>
          </p:cNvPr>
          <p:cNvSpPr/>
          <p:nvPr/>
        </p:nvSpPr>
        <p:spPr>
          <a:xfrm>
            <a:off x="1952897" y="470263"/>
            <a:ext cx="5486400" cy="4460966"/>
          </a:xfrm>
          <a:prstGeom prst="rect">
            <a:avLst/>
          </a:prstGeom>
          <a:solidFill>
            <a:schemeClr val="bg1"/>
          </a:solidFill>
          <a:ln w="12700">
            <a:solidFill>
              <a:srgbClr val="BB501C"/>
            </a:solidFill>
            <a:prstDash val="lgDash"/>
          </a:ln>
          <a:effectLst/>
        </p:spPr>
        <p:style>
          <a:lnRef idx="1">
            <a:schemeClr val="accent1"/>
          </a:lnRef>
          <a:fillRef idx="3">
            <a:schemeClr val="accent1"/>
          </a:fillRef>
          <a:effectRef idx="2">
            <a:schemeClr val="accent1"/>
          </a:effectRef>
          <a:fontRef idx="minor">
            <a:schemeClr val="lt1"/>
          </a:fontRef>
        </p:style>
        <p:txBody>
          <a:bodyPr lIns="34290" rIns="34290" anchor="t"/>
          <a:lstStyle/>
          <a:p>
            <a:pPr defTabSz="685800">
              <a:buClrTx/>
              <a:defRPr/>
            </a:pPr>
            <a:r>
              <a:rPr lang="en-US" sz="675" b="1" kern="1200" dirty="0">
                <a:solidFill>
                  <a:srgbClr val="BB501C"/>
                </a:solidFill>
                <a:latin typeface="Oracle Sans" panose="020B0503020204020204" pitchFamily="34" charset="0"/>
                <a:ea typeface="Calibri" charset="0"/>
                <a:cs typeface="Oracle Sans" panose="020B0503020204020204" pitchFamily="34" charset="0"/>
              </a:rPr>
              <a:t>VCN</a:t>
            </a:r>
          </a:p>
        </p:txBody>
      </p:sp>
      <p:sp>
        <p:nvSpPr>
          <p:cNvPr id="7" name="Rectangle 6">
            <a:extLst>
              <a:ext uri="{FF2B5EF4-FFF2-40B4-BE49-F238E27FC236}">
                <a16:creationId xmlns:a16="http://schemas.microsoft.com/office/drawing/2014/main" id="{26A188F5-A49A-C24A-9E06-8C7AF9A3A7EB}"/>
              </a:ext>
            </a:extLst>
          </p:cNvPr>
          <p:cNvSpPr/>
          <p:nvPr/>
        </p:nvSpPr>
        <p:spPr>
          <a:xfrm>
            <a:off x="2044774" y="687672"/>
            <a:ext cx="1652778" cy="3133213"/>
          </a:xfrm>
          <a:prstGeom prst="rect">
            <a:avLst/>
          </a:prstGeom>
          <a:solidFill>
            <a:schemeClr val="bg1"/>
          </a:solidFill>
          <a:ln w="12700">
            <a:solidFill>
              <a:srgbClr val="BB501C"/>
            </a:solidFill>
            <a:prstDash val="dash"/>
          </a:ln>
          <a:effectLst/>
        </p:spPr>
        <p:style>
          <a:lnRef idx="1">
            <a:schemeClr val="accent1"/>
          </a:lnRef>
          <a:fillRef idx="3">
            <a:schemeClr val="accent1"/>
          </a:fillRef>
          <a:effectRef idx="2">
            <a:schemeClr val="accent1"/>
          </a:effectRef>
          <a:fontRef idx="minor">
            <a:schemeClr val="lt1"/>
          </a:fontRef>
        </p:style>
        <p:txBody>
          <a:bodyPr lIns="34290" rIns="34290" anchor="t"/>
          <a:lstStyle/>
          <a:p>
            <a:pPr defTabSz="685800">
              <a:buClrTx/>
              <a:defRPr/>
            </a:pPr>
            <a:r>
              <a:rPr lang="en-US" sz="600" b="1" kern="1200" dirty="0">
                <a:solidFill>
                  <a:srgbClr val="BB501C"/>
                </a:solidFill>
                <a:latin typeface="Oracle Sans" panose="020B0503020204020204" pitchFamily="34" charset="0"/>
                <a:ea typeface="Calibri" charset="0"/>
                <a:cs typeface="Oracle Sans" panose="020B0503020204020204" pitchFamily="34" charset="0"/>
              </a:rPr>
              <a:t>Subnet – Public Frontend</a:t>
            </a:r>
          </a:p>
          <a:p>
            <a:pPr defTabSz="685800">
              <a:buClrTx/>
              <a:defRPr/>
            </a:pPr>
            <a:r>
              <a:rPr lang="en-US" sz="600" kern="1200" dirty="0">
                <a:solidFill>
                  <a:srgbClr val="70AD47"/>
                </a:solidFill>
                <a:latin typeface="Open Sans" panose="020B0606030504020204" pitchFamily="34" charset="0"/>
                <a:ea typeface="Open Sans" panose="020B0606030504020204" pitchFamily="34" charset="0"/>
                <a:cs typeface="Open Sans" panose="020B0606030504020204" pitchFamily="34" charset="0"/>
              </a:rPr>
              <a:t>10.0.0.0/24</a:t>
            </a:r>
          </a:p>
          <a:p>
            <a:pPr defTabSz="685800">
              <a:buClrTx/>
              <a:defRPr/>
            </a:pPr>
            <a:endParaRPr lang="en-US" sz="600" b="1" kern="1200" dirty="0">
              <a:solidFill>
                <a:srgbClr val="BB501C"/>
              </a:solidFill>
              <a:latin typeface="Oracle Sans" panose="020B0503020204020204" pitchFamily="34" charset="0"/>
              <a:ea typeface="Calibri" charset="0"/>
              <a:cs typeface="Oracle Sans" panose="020B0503020204020204" pitchFamily="34" charset="0"/>
            </a:endParaRPr>
          </a:p>
        </p:txBody>
      </p:sp>
      <p:sp>
        <p:nvSpPr>
          <p:cNvPr id="8" name="Rectangle 7">
            <a:extLst>
              <a:ext uri="{FF2B5EF4-FFF2-40B4-BE49-F238E27FC236}">
                <a16:creationId xmlns:a16="http://schemas.microsoft.com/office/drawing/2014/main" id="{26A188F5-A49A-C24A-9E06-8C7AF9A3A7EB}"/>
              </a:ext>
            </a:extLst>
          </p:cNvPr>
          <p:cNvSpPr/>
          <p:nvPr/>
        </p:nvSpPr>
        <p:spPr>
          <a:xfrm>
            <a:off x="3869708" y="687673"/>
            <a:ext cx="1652778" cy="3133212"/>
          </a:xfrm>
          <a:prstGeom prst="rect">
            <a:avLst/>
          </a:prstGeom>
          <a:solidFill>
            <a:schemeClr val="bg1"/>
          </a:solidFill>
          <a:ln w="12700">
            <a:solidFill>
              <a:srgbClr val="BB501C"/>
            </a:solidFill>
            <a:prstDash val="dash"/>
          </a:ln>
          <a:effectLst/>
        </p:spPr>
        <p:style>
          <a:lnRef idx="1">
            <a:schemeClr val="accent1"/>
          </a:lnRef>
          <a:fillRef idx="3">
            <a:schemeClr val="accent1"/>
          </a:fillRef>
          <a:effectRef idx="2">
            <a:schemeClr val="accent1"/>
          </a:effectRef>
          <a:fontRef idx="minor">
            <a:schemeClr val="lt1"/>
          </a:fontRef>
        </p:style>
        <p:txBody>
          <a:bodyPr lIns="34290" rIns="34290" anchor="t"/>
          <a:lstStyle/>
          <a:p>
            <a:pPr defTabSz="685800">
              <a:buClrTx/>
              <a:defRPr/>
            </a:pPr>
            <a:r>
              <a:rPr lang="en-US" sz="600" b="1" kern="1200" dirty="0">
                <a:solidFill>
                  <a:srgbClr val="BB501C"/>
                </a:solidFill>
                <a:latin typeface="Oracle Sans" panose="020B0503020204020204" pitchFamily="34" charset="0"/>
                <a:ea typeface="Calibri" charset="0"/>
                <a:cs typeface="Oracle Sans" panose="020B0503020204020204" pitchFamily="34" charset="0"/>
              </a:rPr>
              <a:t>Subnet – Private Backend</a:t>
            </a:r>
          </a:p>
          <a:p>
            <a:pPr defTabSz="685800">
              <a:buClrTx/>
              <a:defRPr/>
            </a:pPr>
            <a:r>
              <a:rPr lang="en-US" sz="600" kern="1200" dirty="0">
                <a:solidFill>
                  <a:srgbClr val="70AD47"/>
                </a:solidFill>
                <a:latin typeface="Open Sans" panose="020B0606030504020204" pitchFamily="34" charset="0"/>
                <a:ea typeface="Open Sans" panose="020B0606030504020204" pitchFamily="34" charset="0"/>
                <a:cs typeface="Open Sans" panose="020B0606030504020204" pitchFamily="34" charset="0"/>
              </a:rPr>
              <a:t>10.0.1.0/24</a:t>
            </a:r>
          </a:p>
          <a:p>
            <a:pPr defTabSz="685800">
              <a:buClrTx/>
              <a:defRPr/>
            </a:pPr>
            <a:endParaRPr lang="en-US" sz="600" b="1" kern="1200" dirty="0">
              <a:solidFill>
                <a:srgbClr val="BB501C"/>
              </a:solidFill>
              <a:latin typeface="Oracle Sans" panose="020B0503020204020204" pitchFamily="34" charset="0"/>
              <a:ea typeface="Calibri" charset="0"/>
              <a:cs typeface="Oracle Sans" panose="020B0503020204020204" pitchFamily="34" charset="0"/>
            </a:endParaRPr>
          </a:p>
        </p:txBody>
      </p:sp>
      <p:sp>
        <p:nvSpPr>
          <p:cNvPr id="9" name="Rectangle 8">
            <a:extLst>
              <a:ext uri="{FF2B5EF4-FFF2-40B4-BE49-F238E27FC236}">
                <a16:creationId xmlns:a16="http://schemas.microsoft.com/office/drawing/2014/main" id="{26A188F5-A49A-C24A-9E06-8C7AF9A3A7EB}"/>
              </a:ext>
            </a:extLst>
          </p:cNvPr>
          <p:cNvSpPr/>
          <p:nvPr/>
        </p:nvSpPr>
        <p:spPr>
          <a:xfrm>
            <a:off x="5691433" y="687673"/>
            <a:ext cx="1652778" cy="3133212"/>
          </a:xfrm>
          <a:prstGeom prst="rect">
            <a:avLst/>
          </a:prstGeom>
          <a:solidFill>
            <a:schemeClr val="bg1"/>
          </a:solidFill>
          <a:ln w="12700">
            <a:solidFill>
              <a:srgbClr val="BB501C"/>
            </a:solidFill>
            <a:prstDash val="dash"/>
          </a:ln>
          <a:effectLst/>
        </p:spPr>
        <p:style>
          <a:lnRef idx="1">
            <a:schemeClr val="accent1"/>
          </a:lnRef>
          <a:fillRef idx="3">
            <a:schemeClr val="accent1"/>
          </a:fillRef>
          <a:effectRef idx="2">
            <a:schemeClr val="accent1"/>
          </a:effectRef>
          <a:fontRef idx="minor">
            <a:schemeClr val="lt1"/>
          </a:fontRef>
        </p:style>
        <p:txBody>
          <a:bodyPr lIns="34290" rIns="34290" anchor="t"/>
          <a:lstStyle/>
          <a:p>
            <a:pPr defTabSz="685800">
              <a:buClrTx/>
              <a:defRPr/>
            </a:pPr>
            <a:r>
              <a:rPr lang="en-US" sz="600" b="1" kern="1200" dirty="0">
                <a:solidFill>
                  <a:srgbClr val="BB501C"/>
                </a:solidFill>
                <a:latin typeface="Oracle Sans" panose="020B0503020204020204" pitchFamily="34" charset="0"/>
                <a:ea typeface="Calibri" charset="0"/>
                <a:cs typeface="Oracle Sans" panose="020B0503020204020204" pitchFamily="34" charset="0"/>
              </a:rPr>
              <a:t>Subnet – Private Database</a:t>
            </a:r>
          </a:p>
          <a:p>
            <a:pPr defTabSz="685800">
              <a:buClrTx/>
              <a:defRPr/>
            </a:pPr>
            <a:r>
              <a:rPr lang="en-US" sz="600" kern="1200" dirty="0">
                <a:solidFill>
                  <a:srgbClr val="70AD47"/>
                </a:solidFill>
                <a:latin typeface="Open Sans" panose="020B0606030504020204" pitchFamily="34" charset="0"/>
                <a:ea typeface="Open Sans" panose="020B0606030504020204" pitchFamily="34" charset="0"/>
                <a:cs typeface="Open Sans" panose="020B0606030504020204" pitchFamily="34" charset="0"/>
              </a:rPr>
              <a:t>10.0.2.0/24</a:t>
            </a:r>
          </a:p>
        </p:txBody>
      </p:sp>
      <p:grpSp>
        <p:nvGrpSpPr>
          <p:cNvPr id="10" name="Group 9"/>
          <p:cNvGrpSpPr/>
          <p:nvPr/>
        </p:nvGrpSpPr>
        <p:grpSpPr>
          <a:xfrm>
            <a:off x="2197731" y="1165687"/>
            <a:ext cx="505064" cy="498768"/>
            <a:chOff x="2162417" y="1766798"/>
            <a:chExt cx="673418" cy="665025"/>
          </a:xfrm>
        </p:grpSpPr>
        <p:pic>
          <p:nvPicPr>
            <p:cNvPr id="11"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12" name="Rectangle 11">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13" name="Group 12"/>
          <p:cNvGrpSpPr/>
          <p:nvPr/>
        </p:nvGrpSpPr>
        <p:grpSpPr>
          <a:xfrm>
            <a:off x="2947641" y="1165687"/>
            <a:ext cx="505064" cy="498768"/>
            <a:chOff x="2162417" y="1766798"/>
            <a:chExt cx="673418" cy="665025"/>
          </a:xfrm>
        </p:grpSpPr>
        <p:pic>
          <p:nvPicPr>
            <p:cNvPr id="14"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15" name="Rectangle 14">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16" name="Group 15"/>
          <p:cNvGrpSpPr/>
          <p:nvPr/>
        </p:nvGrpSpPr>
        <p:grpSpPr>
          <a:xfrm>
            <a:off x="2197731" y="1801458"/>
            <a:ext cx="505064" cy="498768"/>
            <a:chOff x="2162417" y="1766798"/>
            <a:chExt cx="673418" cy="665025"/>
          </a:xfrm>
        </p:grpSpPr>
        <p:pic>
          <p:nvPicPr>
            <p:cNvPr id="17"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18" name="Rectangle 17">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19" name="Group 18"/>
          <p:cNvGrpSpPr/>
          <p:nvPr/>
        </p:nvGrpSpPr>
        <p:grpSpPr>
          <a:xfrm>
            <a:off x="2947641" y="1801458"/>
            <a:ext cx="505064" cy="498768"/>
            <a:chOff x="2162417" y="1766798"/>
            <a:chExt cx="673418" cy="665025"/>
          </a:xfrm>
        </p:grpSpPr>
        <p:pic>
          <p:nvPicPr>
            <p:cNvPr id="20"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21" name="Rectangle 20">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22" name="Group 21"/>
          <p:cNvGrpSpPr/>
          <p:nvPr/>
        </p:nvGrpSpPr>
        <p:grpSpPr>
          <a:xfrm>
            <a:off x="4075268" y="1165687"/>
            <a:ext cx="505064" cy="498768"/>
            <a:chOff x="2162417" y="1766798"/>
            <a:chExt cx="673418" cy="665025"/>
          </a:xfrm>
        </p:grpSpPr>
        <p:pic>
          <p:nvPicPr>
            <p:cNvPr id="23"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24" name="Rectangle 23">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25" name="Group 24"/>
          <p:cNvGrpSpPr/>
          <p:nvPr/>
        </p:nvGrpSpPr>
        <p:grpSpPr>
          <a:xfrm>
            <a:off x="4825178" y="1165687"/>
            <a:ext cx="505064" cy="498768"/>
            <a:chOff x="2162417" y="1766798"/>
            <a:chExt cx="673418" cy="665025"/>
          </a:xfrm>
        </p:grpSpPr>
        <p:pic>
          <p:nvPicPr>
            <p:cNvPr id="26"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27" name="Rectangle 26">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28" name="Group 27"/>
          <p:cNvGrpSpPr/>
          <p:nvPr/>
        </p:nvGrpSpPr>
        <p:grpSpPr>
          <a:xfrm>
            <a:off x="4075268" y="1801458"/>
            <a:ext cx="505064" cy="498768"/>
            <a:chOff x="2162417" y="1766798"/>
            <a:chExt cx="673418" cy="665025"/>
          </a:xfrm>
        </p:grpSpPr>
        <p:pic>
          <p:nvPicPr>
            <p:cNvPr id="29"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30" name="Rectangle 29">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31" name="Group 30"/>
          <p:cNvGrpSpPr/>
          <p:nvPr/>
        </p:nvGrpSpPr>
        <p:grpSpPr>
          <a:xfrm>
            <a:off x="4825178" y="1801458"/>
            <a:ext cx="505064" cy="498768"/>
            <a:chOff x="2162417" y="1766798"/>
            <a:chExt cx="673418" cy="665025"/>
          </a:xfrm>
        </p:grpSpPr>
        <p:pic>
          <p:nvPicPr>
            <p:cNvPr id="32"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33" name="Rectangle 32">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34" name="Group 33"/>
          <p:cNvGrpSpPr/>
          <p:nvPr/>
        </p:nvGrpSpPr>
        <p:grpSpPr>
          <a:xfrm>
            <a:off x="5895447" y="1165687"/>
            <a:ext cx="505064" cy="498768"/>
            <a:chOff x="2162417" y="1766798"/>
            <a:chExt cx="673418" cy="665025"/>
          </a:xfrm>
        </p:grpSpPr>
        <p:pic>
          <p:nvPicPr>
            <p:cNvPr id="35"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36" name="Rectangle 35">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37" name="Group 36"/>
          <p:cNvGrpSpPr/>
          <p:nvPr/>
        </p:nvGrpSpPr>
        <p:grpSpPr>
          <a:xfrm>
            <a:off x="6645357" y="1165687"/>
            <a:ext cx="505064" cy="498768"/>
            <a:chOff x="2162417" y="1766798"/>
            <a:chExt cx="673418" cy="665025"/>
          </a:xfrm>
        </p:grpSpPr>
        <p:pic>
          <p:nvPicPr>
            <p:cNvPr id="38"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39" name="Rectangle 38">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40" name="Group 39"/>
          <p:cNvGrpSpPr/>
          <p:nvPr/>
        </p:nvGrpSpPr>
        <p:grpSpPr>
          <a:xfrm>
            <a:off x="5895447" y="1801458"/>
            <a:ext cx="505064" cy="498768"/>
            <a:chOff x="2162417" y="1766798"/>
            <a:chExt cx="673418" cy="665025"/>
          </a:xfrm>
        </p:grpSpPr>
        <p:pic>
          <p:nvPicPr>
            <p:cNvPr id="41"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42" name="Rectangle 41">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43" name="Group 42"/>
          <p:cNvGrpSpPr/>
          <p:nvPr/>
        </p:nvGrpSpPr>
        <p:grpSpPr>
          <a:xfrm>
            <a:off x="6645357" y="1801458"/>
            <a:ext cx="505064" cy="498768"/>
            <a:chOff x="2162417" y="1766798"/>
            <a:chExt cx="673418" cy="665025"/>
          </a:xfrm>
        </p:grpSpPr>
        <p:pic>
          <p:nvPicPr>
            <p:cNvPr id="44"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45" name="Rectangle 44">
              <a:extLst>
                <a:ext uri="{FF2B5EF4-FFF2-40B4-BE49-F238E27FC236}">
                  <a16:creationId xmlns:a16="http://schemas.microsoft.com/office/drawing/2014/main" id="{5188FE04-284D-CC46-B2A5-2D977414F574}"/>
                </a:ext>
              </a:extLst>
            </p:cNvPr>
            <p:cNvSpPr/>
            <p:nvPr/>
          </p:nvSpPr>
          <p:spPr>
            <a:xfrm>
              <a:off x="2162417" y="2225784"/>
              <a:ext cx="67341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Compute Instance</a:t>
              </a:r>
            </a:p>
          </p:txBody>
        </p:sp>
      </p:grpSp>
      <p:grpSp>
        <p:nvGrpSpPr>
          <p:cNvPr id="46" name="Group 45"/>
          <p:cNvGrpSpPr/>
          <p:nvPr/>
        </p:nvGrpSpPr>
        <p:grpSpPr>
          <a:xfrm>
            <a:off x="2328392" y="2800557"/>
            <a:ext cx="1010127" cy="780503"/>
            <a:chOff x="2162417" y="1766798"/>
            <a:chExt cx="673418" cy="520335"/>
          </a:xfrm>
        </p:grpSpPr>
        <p:pic>
          <p:nvPicPr>
            <p:cNvPr id="47" name="Graphic 8">
              <a:extLst>
                <a:ext uri="{FF2B5EF4-FFF2-40B4-BE49-F238E27FC236}">
                  <a16:creationId xmlns:a16="http://schemas.microsoft.com/office/drawing/2014/main" id="{2961B752-FB23-4B14-BA1C-FB44C446A1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0526" y="1766798"/>
              <a:ext cx="457200" cy="457200"/>
            </a:xfrm>
            <a:prstGeom prst="rect">
              <a:avLst/>
            </a:prstGeom>
          </p:spPr>
        </p:pic>
        <p:sp>
          <p:nvSpPr>
            <p:cNvPr id="48" name="Rectangle 47">
              <a:extLst>
                <a:ext uri="{FF2B5EF4-FFF2-40B4-BE49-F238E27FC236}">
                  <a16:creationId xmlns:a16="http://schemas.microsoft.com/office/drawing/2014/main" id="{5188FE04-284D-CC46-B2A5-2D977414F574}"/>
                </a:ext>
              </a:extLst>
            </p:cNvPr>
            <p:cNvSpPr/>
            <p:nvPr/>
          </p:nvSpPr>
          <p:spPr>
            <a:xfrm>
              <a:off x="2162417" y="2235410"/>
              <a:ext cx="673418" cy="51723"/>
            </a:xfrm>
            <a:prstGeom prst="rect">
              <a:avLst/>
            </a:prstGeom>
          </p:spPr>
          <p:txBody>
            <a:bodyPr wrap="square" lIns="0" tIns="0" rIns="0" bIns="0">
              <a:spAutoFit/>
            </a:bodyPr>
            <a:lstStyle/>
            <a:p>
              <a:pPr algn="ctr" defTabSz="685800">
                <a:lnSpc>
                  <a:spcPts val="638"/>
                </a:lnSpc>
                <a:buClrTx/>
              </a:pPr>
              <a:r>
                <a:rPr lang="en-US" sz="600" kern="1200" dirty="0">
                  <a:solidFill>
                    <a:srgbClr val="0070C0"/>
                  </a:solidFill>
                  <a:latin typeface="Open Sans" panose="020B0606030504020204" pitchFamily="34" charset="0"/>
                  <a:ea typeface="Open Sans" panose="020B0606030504020204" pitchFamily="34" charset="0"/>
                  <a:cs typeface="Open Sans" panose="020B0606030504020204" pitchFamily="34" charset="0"/>
                </a:rPr>
                <a:t>MCOM Compute Instance</a:t>
              </a:r>
            </a:p>
          </p:txBody>
        </p:sp>
      </p:grpSp>
      <p:grpSp>
        <p:nvGrpSpPr>
          <p:cNvPr id="52" name="Group 51"/>
          <p:cNvGrpSpPr/>
          <p:nvPr/>
        </p:nvGrpSpPr>
        <p:grpSpPr>
          <a:xfrm>
            <a:off x="3555249" y="3690548"/>
            <a:ext cx="464872" cy="421954"/>
            <a:chOff x="4007190" y="4798938"/>
            <a:chExt cx="619830" cy="562604"/>
          </a:xfrm>
        </p:grpSpPr>
        <p:pic>
          <p:nvPicPr>
            <p:cNvPr id="53" name="Graphic 3">
              <a:extLst>
                <a:ext uri="{FF2B5EF4-FFF2-40B4-BE49-F238E27FC236}">
                  <a16:creationId xmlns:a16="http://schemas.microsoft.com/office/drawing/2014/main" id="{ADC3C15B-05BF-4AA1-A6AD-88CBD2F261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2933" y="4798938"/>
              <a:ext cx="348343" cy="457200"/>
            </a:xfrm>
            <a:prstGeom prst="rect">
              <a:avLst/>
            </a:prstGeom>
          </p:spPr>
        </p:pic>
        <p:sp>
          <p:nvSpPr>
            <p:cNvPr id="54" name="Rectangle 53"/>
            <p:cNvSpPr/>
            <p:nvPr/>
          </p:nvSpPr>
          <p:spPr>
            <a:xfrm>
              <a:off x="4007190" y="5258095"/>
              <a:ext cx="619830" cy="103447"/>
            </a:xfrm>
            <a:prstGeom prst="rect">
              <a:avLst/>
            </a:prstGeom>
          </p:spPr>
          <p:txBody>
            <a:bodyPr wrap="non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Security Lists</a:t>
              </a:r>
            </a:p>
          </p:txBody>
        </p:sp>
      </p:grpSp>
      <p:grpSp>
        <p:nvGrpSpPr>
          <p:cNvPr id="55" name="Group 54"/>
          <p:cNvGrpSpPr/>
          <p:nvPr/>
        </p:nvGrpSpPr>
        <p:grpSpPr>
          <a:xfrm>
            <a:off x="5380618" y="3690548"/>
            <a:ext cx="464872" cy="421954"/>
            <a:chOff x="4007190" y="4798938"/>
            <a:chExt cx="619830" cy="562604"/>
          </a:xfrm>
        </p:grpSpPr>
        <p:pic>
          <p:nvPicPr>
            <p:cNvPr id="56" name="Graphic 3">
              <a:extLst>
                <a:ext uri="{FF2B5EF4-FFF2-40B4-BE49-F238E27FC236}">
                  <a16:creationId xmlns:a16="http://schemas.microsoft.com/office/drawing/2014/main" id="{ADC3C15B-05BF-4AA1-A6AD-88CBD2F261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2933" y="4798938"/>
              <a:ext cx="348343" cy="457200"/>
            </a:xfrm>
            <a:prstGeom prst="rect">
              <a:avLst/>
            </a:prstGeom>
          </p:spPr>
        </p:pic>
        <p:sp>
          <p:nvSpPr>
            <p:cNvPr id="57" name="Rectangle 56"/>
            <p:cNvSpPr/>
            <p:nvPr/>
          </p:nvSpPr>
          <p:spPr>
            <a:xfrm>
              <a:off x="4007190" y="5258095"/>
              <a:ext cx="619830" cy="103447"/>
            </a:xfrm>
            <a:prstGeom prst="rect">
              <a:avLst/>
            </a:prstGeom>
          </p:spPr>
          <p:txBody>
            <a:bodyPr wrap="non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Security Lists</a:t>
              </a:r>
            </a:p>
          </p:txBody>
        </p:sp>
      </p:grpSp>
      <p:cxnSp>
        <p:nvCxnSpPr>
          <p:cNvPr id="61" name="Straight Arrow Connector 60">
            <a:extLst>
              <a:ext uri="{FF2B5EF4-FFF2-40B4-BE49-F238E27FC236}">
                <a16:creationId xmlns:a16="http://schemas.microsoft.com/office/drawing/2014/main" id="{E2281E59-080A-5843-8127-8ECB839C7C2D}"/>
              </a:ext>
            </a:extLst>
          </p:cNvPr>
          <p:cNvCxnSpPr/>
          <p:nvPr/>
        </p:nvCxnSpPr>
        <p:spPr bwMode="auto">
          <a:xfrm>
            <a:off x="2829132" y="2270496"/>
            <a:ext cx="0" cy="480060"/>
          </a:xfrm>
          <a:prstGeom prst="straightConnector1">
            <a:avLst/>
          </a:prstGeom>
          <a:solidFill>
            <a:srgbClr val="00B8FF"/>
          </a:solidFill>
          <a:ln w="12700" cap="flat" cmpd="sng" algn="ctr">
            <a:solidFill>
              <a:srgbClr val="312D2A"/>
            </a:solidFill>
            <a:prstDash val="solid"/>
            <a:round/>
            <a:headEnd type="triangle" w="sm" len="sm"/>
            <a:tailEnd type="triangl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2" name="Rectangle 81"/>
          <p:cNvSpPr/>
          <p:nvPr/>
        </p:nvSpPr>
        <p:spPr>
          <a:xfrm>
            <a:off x="3252350" y="2270496"/>
            <a:ext cx="1463342" cy="761602"/>
          </a:xfrm>
          <a:custGeom>
            <a:avLst/>
            <a:gdLst>
              <a:gd name="connsiteX0" fmla="*/ 0 w 619806"/>
              <a:gd name="connsiteY0" fmla="*/ 0 h 619806"/>
              <a:gd name="connsiteX1" fmla="*/ 619806 w 619806"/>
              <a:gd name="connsiteY1" fmla="*/ 0 h 619806"/>
              <a:gd name="connsiteX2" fmla="*/ 619806 w 619806"/>
              <a:gd name="connsiteY2" fmla="*/ 619806 h 619806"/>
              <a:gd name="connsiteX3" fmla="*/ 0 w 619806"/>
              <a:gd name="connsiteY3" fmla="*/ 619806 h 619806"/>
              <a:gd name="connsiteX4" fmla="*/ 0 w 619806"/>
              <a:gd name="connsiteY4" fmla="*/ 0 h 619806"/>
              <a:gd name="connsiteX0" fmla="*/ 0 w 619806"/>
              <a:gd name="connsiteY0" fmla="*/ 132861 h 752667"/>
              <a:gd name="connsiteX1" fmla="*/ 619806 w 619806"/>
              <a:gd name="connsiteY1" fmla="*/ 132861 h 752667"/>
              <a:gd name="connsiteX2" fmla="*/ 619806 w 619806"/>
              <a:gd name="connsiteY2" fmla="*/ 752667 h 752667"/>
              <a:gd name="connsiteX3" fmla="*/ 0 w 619806"/>
              <a:gd name="connsiteY3" fmla="*/ 752667 h 752667"/>
              <a:gd name="connsiteX4" fmla="*/ 0 w 619806"/>
              <a:gd name="connsiteY4" fmla="*/ 132861 h 752667"/>
              <a:gd name="connsiteX0" fmla="*/ 104204 w 724010"/>
              <a:gd name="connsiteY0" fmla="*/ 132861 h 752667"/>
              <a:gd name="connsiteX1" fmla="*/ 724010 w 724010"/>
              <a:gd name="connsiteY1" fmla="*/ 132861 h 752667"/>
              <a:gd name="connsiteX2" fmla="*/ 724010 w 724010"/>
              <a:gd name="connsiteY2" fmla="*/ 752667 h 752667"/>
              <a:gd name="connsiteX3" fmla="*/ 104204 w 724010"/>
              <a:gd name="connsiteY3" fmla="*/ 752667 h 752667"/>
              <a:gd name="connsiteX4" fmla="*/ 104204 w 724010"/>
              <a:gd name="connsiteY4" fmla="*/ 132861 h 752667"/>
              <a:gd name="connsiteX0" fmla="*/ 104204 w 724010"/>
              <a:gd name="connsiteY0" fmla="*/ 0 h 619806"/>
              <a:gd name="connsiteX1" fmla="*/ 724010 w 724010"/>
              <a:gd name="connsiteY1" fmla="*/ 0 h 619806"/>
              <a:gd name="connsiteX2" fmla="*/ 724010 w 724010"/>
              <a:gd name="connsiteY2" fmla="*/ 619806 h 619806"/>
              <a:gd name="connsiteX3" fmla="*/ 104204 w 724010"/>
              <a:gd name="connsiteY3" fmla="*/ 619806 h 619806"/>
              <a:gd name="connsiteX4" fmla="*/ 104204 w 724010"/>
              <a:gd name="connsiteY4" fmla="*/ 0 h 619806"/>
              <a:gd name="connsiteX0" fmla="*/ 104204 w 724010"/>
              <a:gd name="connsiteY0" fmla="*/ 0 h 619806"/>
              <a:gd name="connsiteX1" fmla="*/ 724010 w 724010"/>
              <a:gd name="connsiteY1" fmla="*/ 0 h 619806"/>
              <a:gd name="connsiteX2" fmla="*/ 724010 w 724010"/>
              <a:gd name="connsiteY2" fmla="*/ 619806 h 619806"/>
              <a:gd name="connsiteX3" fmla="*/ 104204 w 724010"/>
              <a:gd name="connsiteY3" fmla="*/ 619806 h 619806"/>
              <a:gd name="connsiteX4" fmla="*/ 104204 w 724010"/>
              <a:gd name="connsiteY4" fmla="*/ 0 h 619806"/>
              <a:gd name="connsiteX0" fmla="*/ 0 w 619806"/>
              <a:gd name="connsiteY0" fmla="*/ 619806 h 665717"/>
              <a:gd name="connsiteX1" fmla="*/ 619806 w 619806"/>
              <a:gd name="connsiteY1" fmla="*/ 0 h 665717"/>
              <a:gd name="connsiteX2" fmla="*/ 619806 w 619806"/>
              <a:gd name="connsiteY2" fmla="*/ 619806 h 665717"/>
              <a:gd name="connsiteX3" fmla="*/ 0 w 619806"/>
              <a:gd name="connsiteY3" fmla="*/ 619806 h 665717"/>
              <a:gd name="connsiteX0" fmla="*/ 0 w 619806"/>
              <a:gd name="connsiteY0" fmla="*/ 619806 h 697281"/>
              <a:gd name="connsiteX1" fmla="*/ 619806 w 619806"/>
              <a:gd name="connsiteY1" fmla="*/ 0 h 697281"/>
              <a:gd name="connsiteX2" fmla="*/ 619806 w 619806"/>
              <a:gd name="connsiteY2" fmla="*/ 619806 h 697281"/>
              <a:gd name="connsiteX3" fmla="*/ 0 w 619806"/>
              <a:gd name="connsiteY3" fmla="*/ 619806 h 697281"/>
              <a:gd name="connsiteX0" fmla="*/ 0 w 619806"/>
              <a:gd name="connsiteY0" fmla="*/ 619806 h 665717"/>
              <a:gd name="connsiteX1" fmla="*/ 619806 w 619806"/>
              <a:gd name="connsiteY1" fmla="*/ 0 h 665717"/>
              <a:gd name="connsiteX2" fmla="*/ 619806 w 619806"/>
              <a:gd name="connsiteY2" fmla="*/ 619806 h 665717"/>
              <a:gd name="connsiteX3" fmla="*/ 0 w 619806"/>
              <a:gd name="connsiteY3" fmla="*/ 619806 h 665717"/>
              <a:gd name="connsiteX0" fmla="*/ 0 w 619806"/>
              <a:gd name="connsiteY0" fmla="*/ 619806 h 619806"/>
              <a:gd name="connsiteX1" fmla="*/ 619806 w 619806"/>
              <a:gd name="connsiteY1" fmla="*/ 0 h 619806"/>
              <a:gd name="connsiteX2" fmla="*/ 619806 w 619806"/>
              <a:gd name="connsiteY2" fmla="*/ 619806 h 619806"/>
              <a:gd name="connsiteX3" fmla="*/ 0 w 619806"/>
              <a:gd name="connsiteY3" fmla="*/ 619806 h 619806"/>
              <a:gd name="connsiteX0" fmla="*/ 528366 w 528366"/>
              <a:gd name="connsiteY0" fmla="*/ 0 h 711246"/>
              <a:gd name="connsiteX1" fmla="*/ 528366 w 528366"/>
              <a:gd name="connsiteY1" fmla="*/ 619806 h 711246"/>
              <a:gd name="connsiteX2" fmla="*/ 0 w 528366"/>
              <a:gd name="connsiteY2" fmla="*/ 711246 h 711246"/>
              <a:gd name="connsiteX0" fmla="*/ 557674 w 557674"/>
              <a:gd name="connsiteY0" fmla="*/ 0 h 619806"/>
              <a:gd name="connsiteX1" fmla="*/ 557674 w 557674"/>
              <a:gd name="connsiteY1" fmla="*/ 619806 h 619806"/>
              <a:gd name="connsiteX2" fmla="*/ 0 w 557674"/>
              <a:gd name="connsiteY2" fmla="*/ 611600 h 619806"/>
              <a:gd name="connsiteX0" fmla="*/ 328885 w 328885"/>
              <a:gd name="connsiteY0" fmla="*/ 0 h 627493"/>
              <a:gd name="connsiteX1" fmla="*/ 328885 w 328885"/>
              <a:gd name="connsiteY1" fmla="*/ 619806 h 627493"/>
              <a:gd name="connsiteX2" fmla="*/ 0 w 328885"/>
              <a:gd name="connsiteY2" fmla="*/ 627493 h 627493"/>
              <a:gd name="connsiteX0" fmla="*/ 536225 w 536225"/>
              <a:gd name="connsiteY0" fmla="*/ 0 h 619806"/>
              <a:gd name="connsiteX1" fmla="*/ 536225 w 536225"/>
              <a:gd name="connsiteY1" fmla="*/ 619806 h 619806"/>
              <a:gd name="connsiteX2" fmla="*/ 0 w 536225"/>
              <a:gd name="connsiteY2" fmla="*/ 619547 h 619806"/>
              <a:gd name="connsiteX0" fmla="*/ 536225 w 536225"/>
              <a:gd name="connsiteY0" fmla="*/ 0 h 619806"/>
              <a:gd name="connsiteX1" fmla="*/ 536225 w 536225"/>
              <a:gd name="connsiteY1" fmla="*/ 619806 h 619806"/>
              <a:gd name="connsiteX2" fmla="*/ 0 w 536225"/>
              <a:gd name="connsiteY2" fmla="*/ 619547 h 619806"/>
              <a:gd name="connsiteX0" fmla="*/ 536327 w 536327"/>
              <a:gd name="connsiteY0" fmla="*/ 0 h 619806"/>
              <a:gd name="connsiteX1" fmla="*/ 536327 w 536327"/>
              <a:gd name="connsiteY1" fmla="*/ 619806 h 619806"/>
              <a:gd name="connsiteX2" fmla="*/ 102 w 536327"/>
              <a:gd name="connsiteY2" fmla="*/ 619547 h 619806"/>
              <a:gd name="connsiteX0" fmla="*/ 536328 w 536328"/>
              <a:gd name="connsiteY0" fmla="*/ 0 h 619806"/>
              <a:gd name="connsiteX1" fmla="*/ 536328 w 536328"/>
              <a:gd name="connsiteY1" fmla="*/ 619806 h 619806"/>
              <a:gd name="connsiteX2" fmla="*/ 103 w 536328"/>
              <a:gd name="connsiteY2" fmla="*/ 619547 h 619806"/>
              <a:gd name="connsiteX0" fmla="*/ 514887 w 514887"/>
              <a:gd name="connsiteY0" fmla="*/ 0 h 643386"/>
              <a:gd name="connsiteX1" fmla="*/ 514887 w 514887"/>
              <a:gd name="connsiteY1" fmla="*/ 619806 h 643386"/>
              <a:gd name="connsiteX2" fmla="*/ 110 w 514887"/>
              <a:gd name="connsiteY2" fmla="*/ 643386 h 643386"/>
              <a:gd name="connsiteX0" fmla="*/ 843718 w 843718"/>
              <a:gd name="connsiteY0" fmla="*/ 0 h 619806"/>
              <a:gd name="connsiteX1" fmla="*/ 843718 w 843718"/>
              <a:gd name="connsiteY1" fmla="*/ 619806 h 619806"/>
              <a:gd name="connsiteX2" fmla="*/ 56 w 843718"/>
              <a:gd name="connsiteY2" fmla="*/ 619547 h 619806"/>
              <a:gd name="connsiteX0" fmla="*/ 843662 w 843662"/>
              <a:gd name="connsiteY0" fmla="*/ 0 h 619806"/>
              <a:gd name="connsiteX1" fmla="*/ 843662 w 843662"/>
              <a:gd name="connsiteY1" fmla="*/ 619806 h 619806"/>
              <a:gd name="connsiteX2" fmla="*/ 0 w 843662"/>
              <a:gd name="connsiteY2" fmla="*/ 619547 h 619806"/>
              <a:gd name="connsiteX0" fmla="*/ 843662 w 843662"/>
              <a:gd name="connsiteY0" fmla="*/ 0 h 619806"/>
              <a:gd name="connsiteX1" fmla="*/ 843662 w 843662"/>
              <a:gd name="connsiteY1" fmla="*/ 619806 h 619806"/>
              <a:gd name="connsiteX2" fmla="*/ 0 w 843662"/>
              <a:gd name="connsiteY2" fmla="*/ 619547 h 619806"/>
            </a:gdLst>
            <a:ahLst/>
            <a:cxnLst>
              <a:cxn ang="0">
                <a:pos x="connsiteX0" y="connsiteY0"/>
              </a:cxn>
              <a:cxn ang="0">
                <a:pos x="connsiteX1" y="connsiteY1"/>
              </a:cxn>
              <a:cxn ang="0">
                <a:pos x="connsiteX2" y="connsiteY2"/>
              </a:cxn>
            </a:cxnLst>
            <a:rect l="l" t="t" r="r" b="b"/>
            <a:pathLst>
              <a:path w="843662" h="619806">
                <a:moveTo>
                  <a:pt x="843662" y="0"/>
                </a:moveTo>
                <a:lnTo>
                  <a:pt x="843662" y="619806"/>
                </a:lnTo>
                <a:lnTo>
                  <a:pt x="0" y="619547"/>
                </a:lnTo>
              </a:path>
            </a:pathLst>
          </a:custGeom>
          <a:noFill/>
          <a:ln w="12700" cap="flat" cmpd="sng" algn="ctr">
            <a:solidFill>
              <a:srgbClr val="312D2A"/>
            </a:solidFill>
            <a:prstDash val="solid"/>
            <a:round/>
            <a:headEnd type="triangle" w="sm" len="sm"/>
            <a:tailEnd type="triangle" w="sm" len="sm"/>
          </a:ln>
          <a:effectLst/>
        </p:spPr>
        <p:txBody>
          <a:bodyPr rtlCol="0" anchor="ctr"/>
          <a:lstStyle/>
          <a:p>
            <a:pPr algn="ctr" defTabSz="685800">
              <a:buClrTx/>
            </a:pPr>
            <a:endParaRPr lang="en-US" sz="1350" kern="1200">
              <a:solidFill>
                <a:prstClr val="black"/>
              </a:solidFill>
              <a:latin typeface="Calibri" panose="020F0502020204030204"/>
              <a:ea typeface="+mn-ea"/>
              <a:cs typeface="+mn-cs"/>
            </a:endParaRPr>
          </a:p>
        </p:txBody>
      </p:sp>
      <p:sp>
        <p:nvSpPr>
          <p:cNvPr id="63" name="Rectangle 81"/>
          <p:cNvSpPr/>
          <p:nvPr/>
        </p:nvSpPr>
        <p:spPr>
          <a:xfrm>
            <a:off x="3251820" y="2270497"/>
            <a:ext cx="3272642" cy="884352"/>
          </a:xfrm>
          <a:custGeom>
            <a:avLst/>
            <a:gdLst>
              <a:gd name="connsiteX0" fmla="*/ 0 w 619806"/>
              <a:gd name="connsiteY0" fmla="*/ 0 h 619806"/>
              <a:gd name="connsiteX1" fmla="*/ 619806 w 619806"/>
              <a:gd name="connsiteY1" fmla="*/ 0 h 619806"/>
              <a:gd name="connsiteX2" fmla="*/ 619806 w 619806"/>
              <a:gd name="connsiteY2" fmla="*/ 619806 h 619806"/>
              <a:gd name="connsiteX3" fmla="*/ 0 w 619806"/>
              <a:gd name="connsiteY3" fmla="*/ 619806 h 619806"/>
              <a:gd name="connsiteX4" fmla="*/ 0 w 619806"/>
              <a:gd name="connsiteY4" fmla="*/ 0 h 619806"/>
              <a:gd name="connsiteX0" fmla="*/ 0 w 619806"/>
              <a:gd name="connsiteY0" fmla="*/ 132861 h 752667"/>
              <a:gd name="connsiteX1" fmla="*/ 619806 w 619806"/>
              <a:gd name="connsiteY1" fmla="*/ 132861 h 752667"/>
              <a:gd name="connsiteX2" fmla="*/ 619806 w 619806"/>
              <a:gd name="connsiteY2" fmla="*/ 752667 h 752667"/>
              <a:gd name="connsiteX3" fmla="*/ 0 w 619806"/>
              <a:gd name="connsiteY3" fmla="*/ 752667 h 752667"/>
              <a:gd name="connsiteX4" fmla="*/ 0 w 619806"/>
              <a:gd name="connsiteY4" fmla="*/ 132861 h 752667"/>
              <a:gd name="connsiteX0" fmla="*/ 104204 w 724010"/>
              <a:gd name="connsiteY0" fmla="*/ 132861 h 752667"/>
              <a:gd name="connsiteX1" fmla="*/ 724010 w 724010"/>
              <a:gd name="connsiteY1" fmla="*/ 132861 h 752667"/>
              <a:gd name="connsiteX2" fmla="*/ 724010 w 724010"/>
              <a:gd name="connsiteY2" fmla="*/ 752667 h 752667"/>
              <a:gd name="connsiteX3" fmla="*/ 104204 w 724010"/>
              <a:gd name="connsiteY3" fmla="*/ 752667 h 752667"/>
              <a:gd name="connsiteX4" fmla="*/ 104204 w 724010"/>
              <a:gd name="connsiteY4" fmla="*/ 132861 h 752667"/>
              <a:gd name="connsiteX0" fmla="*/ 104204 w 724010"/>
              <a:gd name="connsiteY0" fmla="*/ 0 h 619806"/>
              <a:gd name="connsiteX1" fmla="*/ 724010 w 724010"/>
              <a:gd name="connsiteY1" fmla="*/ 0 h 619806"/>
              <a:gd name="connsiteX2" fmla="*/ 724010 w 724010"/>
              <a:gd name="connsiteY2" fmla="*/ 619806 h 619806"/>
              <a:gd name="connsiteX3" fmla="*/ 104204 w 724010"/>
              <a:gd name="connsiteY3" fmla="*/ 619806 h 619806"/>
              <a:gd name="connsiteX4" fmla="*/ 104204 w 724010"/>
              <a:gd name="connsiteY4" fmla="*/ 0 h 619806"/>
              <a:gd name="connsiteX0" fmla="*/ 104204 w 724010"/>
              <a:gd name="connsiteY0" fmla="*/ 0 h 619806"/>
              <a:gd name="connsiteX1" fmla="*/ 724010 w 724010"/>
              <a:gd name="connsiteY1" fmla="*/ 0 h 619806"/>
              <a:gd name="connsiteX2" fmla="*/ 724010 w 724010"/>
              <a:gd name="connsiteY2" fmla="*/ 619806 h 619806"/>
              <a:gd name="connsiteX3" fmla="*/ 104204 w 724010"/>
              <a:gd name="connsiteY3" fmla="*/ 619806 h 619806"/>
              <a:gd name="connsiteX4" fmla="*/ 104204 w 724010"/>
              <a:gd name="connsiteY4" fmla="*/ 0 h 619806"/>
              <a:gd name="connsiteX0" fmla="*/ 0 w 619806"/>
              <a:gd name="connsiteY0" fmla="*/ 619806 h 665717"/>
              <a:gd name="connsiteX1" fmla="*/ 619806 w 619806"/>
              <a:gd name="connsiteY1" fmla="*/ 0 h 665717"/>
              <a:gd name="connsiteX2" fmla="*/ 619806 w 619806"/>
              <a:gd name="connsiteY2" fmla="*/ 619806 h 665717"/>
              <a:gd name="connsiteX3" fmla="*/ 0 w 619806"/>
              <a:gd name="connsiteY3" fmla="*/ 619806 h 665717"/>
              <a:gd name="connsiteX0" fmla="*/ 0 w 619806"/>
              <a:gd name="connsiteY0" fmla="*/ 619806 h 697281"/>
              <a:gd name="connsiteX1" fmla="*/ 619806 w 619806"/>
              <a:gd name="connsiteY1" fmla="*/ 0 h 697281"/>
              <a:gd name="connsiteX2" fmla="*/ 619806 w 619806"/>
              <a:gd name="connsiteY2" fmla="*/ 619806 h 697281"/>
              <a:gd name="connsiteX3" fmla="*/ 0 w 619806"/>
              <a:gd name="connsiteY3" fmla="*/ 619806 h 697281"/>
              <a:gd name="connsiteX0" fmla="*/ 0 w 619806"/>
              <a:gd name="connsiteY0" fmla="*/ 619806 h 665717"/>
              <a:gd name="connsiteX1" fmla="*/ 619806 w 619806"/>
              <a:gd name="connsiteY1" fmla="*/ 0 h 665717"/>
              <a:gd name="connsiteX2" fmla="*/ 619806 w 619806"/>
              <a:gd name="connsiteY2" fmla="*/ 619806 h 665717"/>
              <a:gd name="connsiteX3" fmla="*/ 0 w 619806"/>
              <a:gd name="connsiteY3" fmla="*/ 619806 h 665717"/>
              <a:gd name="connsiteX0" fmla="*/ 0 w 619806"/>
              <a:gd name="connsiteY0" fmla="*/ 619806 h 619806"/>
              <a:gd name="connsiteX1" fmla="*/ 619806 w 619806"/>
              <a:gd name="connsiteY1" fmla="*/ 0 h 619806"/>
              <a:gd name="connsiteX2" fmla="*/ 619806 w 619806"/>
              <a:gd name="connsiteY2" fmla="*/ 619806 h 619806"/>
              <a:gd name="connsiteX3" fmla="*/ 0 w 619806"/>
              <a:gd name="connsiteY3" fmla="*/ 619806 h 619806"/>
              <a:gd name="connsiteX0" fmla="*/ 528366 w 528366"/>
              <a:gd name="connsiteY0" fmla="*/ 0 h 711246"/>
              <a:gd name="connsiteX1" fmla="*/ 528366 w 528366"/>
              <a:gd name="connsiteY1" fmla="*/ 619806 h 711246"/>
              <a:gd name="connsiteX2" fmla="*/ 0 w 528366"/>
              <a:gd name="connsiteY2" fmla="*/ 711246 h 711246"/>
              <a:gd name="connsiteX0" fmla="*/ 557674 w 557674"/>
              <a:gd name="connsiteY0" fmla="*/ 0 h 619806"/>
              <a:gd name="connsiteX1" fmla="*/ 557674 w 557674"/>
              <a:gd name="connsiteY1" fmla="*/ 619806 h 619806"/>
              <a:gd name="connsiteX2" fmla="*/ 0 w 557674"/>
              <a:gd name="connsiteY2" fmla="*/ 611600 h 619806"/>
              <a:gd name="connsiteX0" fmla="*/ 328885 w 328885"/>
              <a:gd name="connsiteY0" fmla="*/ 0 h 627493"/>
              <a:gd name="connsiteX1" fmla="*/ 328885 w 328885"/>
              <a:gd name="connsiteY1" fmla="*/ 619806 h 627493"/>
              <a:gd name="connsiteX2" fmla="*/ 0 w 328885"/>
              <a:gd name="connsiteY2" fmla="*/ 627493 h 627493"/>
              <a:gd name="connsiteX0" fmla="*/ 536225 w 536225"/>
              <a:gd name="connsiteY0" fmla="*/ 0 h 619806"/>
              <a:gd name="connsiteX1" fmla="*/ 536225 w 536225"/>
              <a:gd name="connsiteY1" fmla="*/ 619806 h 619806"/>
              <a:gd name="connsiteX2" fmla="*/ 0 w 536225"/>
              <a:gd name="connsiteY2" fmla="*/ 619547 h 619806"/>
              <a:gd name="connsiteX0" fmla="*/ 536225 w 536225"/>
              <a:gd name="connsiteY0" fmla="*/ 0 h 619806"/>
              <a:gd name="connsiteX1" fmla="*/ 536225 w 536225"/>
              <a:gd name="connsiteY1" fmla="*/ 619806 h 619806"/>
              <a:gd name="connsiteX2" fmla="*/ 0 w 536225"/>
              <a:gd name="connsiteY2" fmla="*/ 619547 h 619806"/>
              <a:gd name="connsiteX0" fmla="*/ 536327 w 536327"/>
              <a:gd name="connsiteY0" fmla="*/ 0 h 619806"/>
              <a:gd name="connsiteX1" fmla="*/ 536327 w 536327"/>
              <a:gd name="connsiteY1" fmla="*/ 619806 h 619806"/>
              <a:gd name="connsiteX2" fmla="*/ 102 w 536327"/>
              <a:gd name="connsiteY2" fmla="*/ 619547 h 619806"/>
              <a:gd name="connsiteX0" fmla="*/ 536328 w 536328"/>
              <a:gd name="connsiteY0" fmla="*/ 0 h 619806"/>
              <a:gd name="connsiteX1" fmla="*/ 536328 w 536328"/>
              <a:gd name="connsiteY1" fmla="*/ 619806 h 619806"/>
              <a:gd name="connsiteX2" fmla="*/ 103 w 536328"/>
              <a:gd name="connsiteY2" fmla="*/ 619547 h 619806"/>
              <a:gd name="connsiteX0" fmla="*/ 514887 w 514887"/>
              <a:gd name="connsiteY0" fmla="*/ 0 h 643386"/>
              <a:gd name="connsiteX1" fmla="*/ 514887 w 514887"/>
              <a:gd name="connsiteY1" fmla="*/ 619806 h 643386"/>
              <a:gd name="connsiteX2" fmla="*/ 110 w 514887"/>
              <a:gd name="connsiteY2" fmla="*/ 643386 h 643386"/>
              <a:gd name="connsiteX0" fmla="*/ 843718 w 843718"/>
              <a:gd name="connsiteY0" fmla="*/ 0 h 619806"/>
              <a:gd name="connsiteX1" fmla="*/ 843718 w 843718"/>
              <a:gd name="connsiteY1" fmla="*/ 619806 h 619806"/>
              <a:gd name="connsiteX2" fmla="*/ 56 w 843718"/>
              <a:gd name="connsiteY2" fmla="*/ 619547 h 619806"/>
              <a:gd name="connsiteX0" fmla="*/ 843662 w 843662"/>
              <a:gd name="connsiteY0" fmla="*/ 0 h 619806"/>
              <a:gd name="connsiteX1" fmla="*/ 843662 w 843662"/>
              <a:gd name="connsiteY1" fmla="*/ 619806 h 619806"/>
              <a:gd name="connsiteX2" fmla="*/ 0 w 843662"/>
              <a:gd name="connsiteY2" fmla="*/ 619547 h 619806"/>
              <a:gd name="connsiteX0" fmla="*/ 843662 w 843662"/>
              <a:gd name="connsiteY0" fmla="*/ 0 h 619806"/>
              <a:gd name="connsiteX1" fmla="*/ 843662 w 843662"/>
              <a:gd name="connsiteY1" fmla="*/ 619806 h 619806"/>
              <a:gd name="connsiteX2" fmla="*/ 0 w 843662"/>
              <a:gd name="connsiteY2" fmla="*/ 619547 h 619806"/>
            </a:gdLst>
            <a:ahLst/>
            <a:cxnLst>
              <a:cxn ang="0">
                <a:pos x="connsiteX0" y="connsiteY0"/>
              </a:cxn>
              <a:cxn ang="0">
                <a:pos x="connsiteX1" y="connsiteY1"/>
              </a:cxn>
              <a:cxn ang="0">
                <a:pos x="connsiteX2" y="connsiteY2"/>
              </a:cxn>
            </a:cxnLst>
            <a:rect l="l" t="t" r="r" b="b"/>
            <a:pathLst>
              <a:path w="843662" h="619806">
                <a:moveTo>
                  <a:pt x="843662" y="0"/>
                </a:moveTo>
                <a:lnTo>
                  <a:pt x="843662" y="619806"/>
                </a:lnTo>
                <a:lnTo>
                  <a:pt x="0" y="619547"/>
                </a:lnTo>
              </a:path>
            </a:pathLst>
          </a:custGeom>
          <a:noFill/>
          <a:ln w="12700" cap="flat" cmpd="sng" algn="ctr">
            <a:solidFill>
              <a:srgbClr val="312D2A"/>
            </a:solidFill>
            <a:prstDash val="solid"/>
            <a:round/>
            <a:headEnd type="triangle" w="sm" len="sm"/>
            <a:tailEnd type="triangle" w="sm" len="sm"/>
          </a:ln>
          <a:effectLst/>
        </p:spPr>
        <p:txBody>
          <a:bodyPr rtlCol="0" anchor="ctr"/>
          <a:lstStyle/>
          <a:p>
            <a:pPr algn="ctr" defTabSz="685800">
              <a:buClrTx/>
            </a:pPr>
            <a:endParaRPr lang="en-US" sz="1350" kern="1200">
              <a:solidFill>
                <a:prstClr val="black"/>
              </a:solidFill>
              <a:latin typeface="Calibri" panose="020F0502020204030204"/>
              <a:ea typeface="+mn-ea"/>
              <a:cs typeface="+mn-cs"/>
            </a:endParaRPr>
          </a:p>
        </p:txBody>
      </p:sp>
      <p:grpSp>
        <p:nvGrpSpPr>
          <p:cNvPr id="64" name="Group 63"/>
          <p:cNvGrpSpPr/>
          <p:nvPr/>
        </p:nvGrpSpPr>
        <p:grpSpPr>
          <a:xfrm>
            <a:off x="7917574" y="3102596"/>
            <a:ext cx="604457" cy="656637"/>
            <a:chOff x="8983106" y="4345854"/>
            <a:chExt cx="805942" cy="875515"/>
          </a:xfrm>
        </p:grpSpPr>
        <p:pic>
          <p:nvPicPr>
            <p:cNvPr id="65" name="Graphic 87">
              <a:extLst>
                <a:ext uri="{FF2B5EF4-FFF2-40B4-BE49-F238E27FC236}">
                  <a16:creationId xmlns:a16="http://schemas.microsoft.com/office/drawing/2014/main" id="{3DE8C024-BC12-4ED4-849E-41C0D70217C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7477" y="4345854"/>
              <a:ext cx="457200" cy="457200"/>
            </a:xfrm>
            <a:prstGeom prst="rect">
              <a:avLst/>
            </a:prstGeom>
          </p:spPr>
        </p:pic>
        <p:sp>
          <p:nvSpPr>
            <p:cNvPr id="66" name="Rectangle 65">
              <a:extLst>
                <a:ext uri="{FF2B5EF4-FFF2-40B4-BE49-F238E27FC236}">
                  <a16:creationId xmlns:a16="http://schemas.microsoft.com/office/drawing/2014/main" id="{D6175370-6E0D-2747-96AA-0A55FE6822BF}"/>
                </a:ext>
              </a:extLst>
            </p:cNvPr>
            <p:cNvSpPr/>
            <p:nvPr/>
          </p:nvSpPr>
          <p:spPr>
            <a:xfrm>
              <a:off x="8983106" y="4765860"/>
              <a:ext cx="805942" cy="455509"/>
            </a:xfrm>
            <a:prstGeom prst="rect">
              <a:avLst/>
            </a:prstGeom>
          </p:spPr>
          <p:txBody>
            <a:bodyPr wrap="square">
              <a:spAutoFit/>
            </a:bodyPr>
            <a:lstStyle/>
            <a:p>
              <a:pPr algn="ctr" defTabSz="685800">
                <a:lnSpc>
                  <a:spcPct val="90000"/>
                </a:lnSpc>
                <a:buClrTx/>
              </a:pPr>
              <a:r>
                <a:rPr lang="en-US" sz="600" kern="1200" dirty="0">
                  <a:solidFill>
                    <a:srgbClr val="44546A"/>
                  </a:solidFill>
                  <a:latin typeface="Open Sans" panose="020B0606030504020204"/>
                  <a:ea typeface="Open Sans SemiBold" panose="020B0706030804020204" pitchFamily="34" charset="0"/>
                  <a:cs typeface="Open Sans SemiBold" panose="020B0706030804020204" pitchFamily="34" charset="0"/>
                </a:rPr>
                <a:t>MCOM Logs Object Storage</a:t>
              </a:r>
            </a:p>
          </p:txBody>
        </p:sp>
      </p:grpSp>
      <p:cxnSp>
        <p:nvCxnSpPr>
          <p:cNvPr id="70" name="Straight Arrow Connector 69">
            <a:extLst>
              <a:ext uri="{FF2B5EF4-FFF2-40B4-BE49-F238E27FC236}">
                <a16:creationId xmlns:a16="http://schemas.microsoft.com/office/drawing/2014/main" id="{06884DEA-3859-44C7-B963-1CBDA558C5DB}"/>
              </a:ext>
            </a:extLst>
          </p:cNvPr>
          <p:cNvCxnSpPr/>
          <p:nvPr/>
        </p:nvCxnSpPr>
        <p:spPr bwMode="auto">
          <a:xfrm>
            <a:off x="3251819" y="3274045"/>
            <a:ext cx="4759452" cy="0"/>
          </a:xfrm>
          <a:prstGeom prst="straightConnector1">
            <a:avLst/>
          </a:prstGeom>
          <a:solidFill>
            <a:srgbClr val="00B8FF"/>
          </a:solidFill>
          <a:ln w="12700" cap="flat" cmpd="sng" algn="ctr">
            <a:solidFill>
              <a:srgbClr val="312D2A"/>
            </a:solidFill>
            <a:prstDash val="solid"/>
            <a:round/>
            <a:headEnd type="triangle" w="sm" len="sm"/>
            <a:tailEnd type="triangl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71" name="Group 70"/>
          <p:cNvGrpSpPr/>
          <p:nvPr/>
        </p:nvGrpSpPr>
        <p:grpSpPr>
          <a:xfrm>
            <a:off x="663991" y="2731665"/>
            <a:ext cx="604457" cy="435125"/>
            <a:chOff x="5664014" y="4786188"/>
            <a:chExt cx="805942" cy="580167"/>
          </a:xfrm>
        </p:grpSpPr>
        <p:pic>
          <p:nvPicPr>
            <p:cNvPr id="72" name="Graphic 245">
              <a:extLst>
                <a:ext uri="{FF2B5EF4-FFF2-40B4-BE49-F238E27FC236}">
                  <a16:creationId xmlns:a16="http://schemas.microsoft.com/office/drawing/2014/main" id="{E41741DF-0E22-4978-909E-97C4226F18D8}"/>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43702" y="4786188"/>
              <a:ext cx="446567" cy="457200"/>
            </a:xfrm>
            <a:prstGeom prst="rect">
              <a:avLst/>
            </a:prstGeom>
          </p:spPr>
        </p:pic>
        <p:sp>
          <p:nvSpPr>
            <p:cNvPr id="73" name="Rectangle 72">
              <a:extLst>
                <a:ext uri="{FF2B5EF4-FFF2-40B4-BE49-F238E27FC236}">
                  <a16:creationId xmlns:a16="http://schemas.microsoft.com/office/drawing/2014/main" id="{1AB6BF42-CEB5-4B4A-9F49-F6760983056B}"/>
                </a:ext>
              </a:extLst>
            </p:cNvPr>
            <p:cNvSpPr/>
            <p:nvPr/>
          </p:nvSpPr>
          <p:spPr>
            <a:xfrm>
              <a:off x="5664014" y="5263763"/>
              <a:ext cx="805942" cy="102592"/>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racle Sans" panose="020B0503020204020204" pitchFamily="34" charset="0"/>
                  <a:ea typeface="Arial" charset="0"/>
                  <a:cs typeface="Oracle Sans" panose="020B0503020204020204" pitchFamily="34" charset="0"/>
                </a:rPr>
                <a:t> APIs</a:t>
              </a:r>
            </a:p>
          </p:txBody>
        </p:sp>
      </p:grpSp>
      <p:grpSp>
        <p:nvGrpSpPr>
          <p:cNvPr id="74" name="Group 73">
            <a:extLst>
              <a:ext uri="{FF2B5EF4-FFF2-40B4-BE49-F238E27FC236}">
                <a16:creationId xmlns:a16="http://schemas.microsoft.com/office/drawing/2014/main" id="{A6C3D08D-9BF8-F04E-B37D-48D68BA33B60}"/>
              </a:ext>
            </a:extLst>
          </p:cNvPr>
          <p:cNvGrpSpPr/>
          <p:nvPr/>
        </p:nvGrpSpPr>
        <p:grpSpPr>
          <a:xfrm>
            <a:off x="1168826" y="3929628"/>
            <a:ext cx="604457" cy="430684"/>
            <a:chOff x="3558514" y="4471860"/>
            <a:chExt cx="805943" cy="574245"/>
          </a:xfrm>
        </p:grpSpPr>
        <p:pic>
          <p:nvPicPr>
            <p:cNvPr id="75" name="Graphic 225">
              <a:extLst>
                <a:ext uri="{FF2B5EF4-FFF2-40B4-BE49-F238E27FC236}">
                  <a16:creationId xmlns:a16="http://schemas.microsoft.com/office/drawing/2014/main" id="{A924DE58-9B80-43FA-A717-A29C672C54D4}"/>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05670" y="4471860"/>
              <a:ext cx="511631" cy="457200"/>
            </a:xfrm>
            <a:prstGeom prst="rect">
              <a:avLst/>
            </a:prstGeom>
          </p:spPr>
        </p:pic>
        <p:sp>
          <p:nvSpPr>
            <p:cNvPr id="76" name="Rectangle 75">
              <a:extLst>
                <a:ext uri="{FF2B5EF4-FFF2-40B4-BE49-F238E27FC236}">
                  <a16:creationId xmlns:a16="http://schemas.microsoft.com/office/drawing/2014/main" id="{A973209F-3F56-490D-BD3D-E57F76BD5909}"/>
                </a:ext>
              </a:extLst>
            </p:cNvPr>
            <p:cNvSpPr/>
            <p:nvPr/>
          </p:nvSpPr>
          <p:spPr>
            <a:xfrm>
              <a:off x="3558514" y="4943513"/>
              <a:ext cx="805943" cy="102592"/>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racle Sans" panose="020B0503020204020204" pitchFamily="34" charset="0"/>
                  <a:ea typeface="Arial" charset="0"/>
                  <a:cs typeface="Oracle Sans" panose="020B0503020204020204" pitchFamily="34" charset="0"/>
                </a:rPr>
                <a:t> Key Vault</a:t>
              </a:r>
            </a:p>
          </p:txBody>
        </p:sp>
      </p:grpSp>
      <p:grpSp>
        <p:nvGrpSpPr>
          <p:cNvPr id="77" name="Group 76"/>
          <p:cNvGrpSpPr/>
          <p:nvPr/>
        </p:nvGrpSpPr>
        <p:grpSpPr>
          <a:xfrm>
            <a:off x="205538" y="3928592"/>
            <a:ext cx="663421" cy="586248"/>
            <a:chOff x="2691994" y="2841409"/>
            <a:chExt cx="884561" cy="781664"/>
          </a:xfrm>
        </p:grpSpPr>
        <p:pic>
          <p:nvPicPr>
            <p:cNvPr id="78" name="Graphic 3">
              <a:extLst>
                <a:ext uri="{FF2B5EF4-FFF2-40B4-BE49-F238E27FC236}">
                  <a16:creationId xmlns:a16="http://schemas.microsoft.com/office/drawing/2014/main" id="{9B8367D2-B5E9-424C-A2D0-F4D516AC2784}"/>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73017" y="2841409"/>
              <a:ext cx="522514" cy="457200"/>
            </a:xfrm>
            <a:prstGeom prst="rect">
              <a:avLst/>
            </a:prstGeom>
          </p:spPr>
        </p:pic>
        <p:sp>
          <p:nvSpPr>
            <p:cNvPr id="79" name="Rectangle 78">
              <a:extLst>
                <a:ext uri="{FF2B5EF4-FFF2-40B4-BE49-F238E27FC236}">
                  <a16:creationId xmlns:a16="http://schemas.microsoft.com/office/drawing/2014/main" id="{C206EB43-FD08-BE45-88D1-AD9D9441C48D}"/>
                </a:ext>
              </a:extLst>
            </p:cNvPr>
            <p:cNvSpPr/>
            <p:nvPr/>
          </p:nvSpPr>
          <p:spPr>
            <a:xfrm>
              <a:off x="2691994" y="3314441"/>
              <a:ext cx="884561" cy="308632"/>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MCOM Autonomous JSON DB</a:t>
              </a:r>
            </a:p>
          </p:txBody>
        </p:sp>
      </p:grpSp>
      <p:cxnSp>
        <p:nvCxnSpPr>
          <p:cNvPr id="80" name="Straight Arrow Connector 79">
            <a:extLst>
              <a:ext uri="{FF2B5EF4-FFF2-40B4-BE49-F238E27FC236}">
                <a16:creationId xmlns:a16="http://schemas.microsoft.com/office/drawing/2014/main" id="{06884DEA-3859-44C7-B963-1CBDA558C5DB}"/>
              </a:ext>
            </a:extLst>
          </p:cNvPr>
          <p:cNvCxnSpPr/>
          <p:nvPr/>
        </p:nvCxnSpPr>
        <p:spPr bwMode="auto">
          <a:xfrm>
            <a:off x="1205120" y="2903114"/>
            <a:ext cx="1193292" cy="0"/>
          </a:xfrm>
          <a:prstGeom prst="straightConnector1">
            <a:avLst/>
          </a:prstGeom>
          <a:solidFill>
            <a:srgbClr val="00B8FF"/>
          </a:solidFill>
          <a:ln w="12700" cap="flat" cmpd="sng" algn="ctr">
            <a:solidFill>
              <a:srgbClr val="312D2A"/>
            </a:solidFill>
            <a:prstDash val="solid"/>
            <a:round/>
            <a:headEnd type="triangle" w="sm" len="sm"/>
            <a:tailEnd type="triangl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82" name="Group 81"/>
          <p:cNvGrpSpPr/>
          <p:nvPr/>
        </p:nvGrpSpPr>
        <p:grpSpPr>
          <a:xfrm>
            <a:off x="478330" y="3402855"/>
            <a:ext cx="996290" cy="425815"/>
            <a:chOff x="6517679" y="5255700"/>
            <a:chExt cx="625869" cy="567753"/>
          </a:xfrm>
        </p:grpSpPr>
        <p:cxnSp>
          <p:nvCxnSpPr>
            <p:cNvPr id="83" name="Straight Arrow Connector 82">
              <a:extLst>
                <a:ext uri="{FF2B5EF4-FFF2-40B4-BE49-F238E27FC236}">
                  <a16:creationId xmlns:a16="http://schemas.microsoft.com/office/drawing/2014/main" id="{9A13F389-2565-304A-B314-5EDC0335546E}"/>
                </a:ext>
              </a:extLst>
            </p:cNvPr>
            <p:cNvCxnSpPr/>
            <p:nvPr/>
          </p:nvCxnSpPr>
          <p:spPr bwMode="auto">
            <a:xfrm rot="5400000" flipH="1">
              <a:off x="6673132" y="5412875"/>
              <a:ext cx="314963" cy="614"/>
            </a:xfrm>
            <a:prstGeom prst="straightConnector1">
              <a:avLst/>
            </a:prstGeom>
            <a:solidFill>
              <a:srgbClr val="00B8FF"/>
            </a:solidFill>
            <a:ln w="12700" cap="flat" cmpd="sng" algn="ctr">
              <a:solidFill>
                <a:srgbClr val="312D2A"/>
              </a:solidFill>
              <a:prstDash val="solid"/>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4" name="Left Bracket 83"/>
            <p:cNvSpPr/>
            <p:nvPr/>
          </p:nvSpPr>
          <p:spPr>
            <a:xfrm rot="16200000" flipH="1">
              <a:off x="6704509" y="5384414"/>
              <a:ext cx="252209" cy="625869"/>
            </a:xfrm>
            <a:prstGeom prst="leftBracket">
              <a:avLst>
                <a:gd name="adj" fmla="val 0"/>
              </a:avLst>
            </a:prstGeom>
            <a:ln w="12700">
              <a:solidFill>
                <a:srgbClr val="312D2A"/>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grpSp>
      <p:cxnSp>
        <p:nvCxnSpPr>
          <p:cNvPr id="85" name="Straight Arrow Connector 84">
            <a:extLst>
              <a:ext uri="{FF2B5EF4-FFF2-40B4-BE49-F238E27FC236}">
                <a16:creationId xmlns:a16="http://schemas.microsoft.com/office/drawing/2014/main" id="{06884DEA-3859-44C7-B963-1CBDA558C5DB}"/>
              </a:ext>
            </a:extLst>
          </p:cNvPr>
          <p:cNvCxnSpPr/>
          <p:nvPr/>
        </p:nvCxnSpPr>
        <p:spPr bwMode="auto">
          <a:xfrm>
            <a:off x="959987" y="3355221"/>
            <a:ext cx="1440180" cy="0"/>
          </a:xfrm>
          <a:prstGeom prst="straightConnector1">
            <a:avLst/>
          </a:prstGeom>
          <a:solidFill>
            <a:srgbClr val="00B8FF"/>
          </a:solidFill>
          <a:ln w="12700" cap="flat" cmpd="sng" algn="ctr">
            <a:solidFill>
              <a:srgbClr val="312D2A"/>
            </a:solidFill>
            <a:prstDash val="solid"/>
            <a:round/>
            <a:headEnd type="triangle" w="sm" len="sm"/>
            <a:tailEnd type="triangl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86" name="Group 85"/>
          <p:cNvGrpSpPr/>
          <p:nvPr/>
        </p:nvGrpSpPr>
        <p:grpSpPr>
          <a:xfrm>
            <a:off x="8417640" y="2485998"/>
            <a:ext cx="604457" cy="510522"/>
            <a:chOff x="6973801" y="4787842"/>
            <a:chExt cx="805942" cy="680695"/>
          </a:xfrm>
        </p:grpSpPr>
        <p:pic>
          <p:nvPicPr>
            <p:cNvPr id="87" name="Graphic 99">
              <a:extLst>
                <a:ext uri="{FF2B5EF4-FFF2-40B4-BE49-F238E27FC236}">
                  <a16:creationId xmlns:a16="http://schemas.microsoft.com/office/drawing/2014/main" id="{B0AD45B9-E462-4425-86F0-063FAEEE0E9C}"/>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48172" y="4787842"/>
              <a:ext cx="457200" cy="457200"/>
            </a:xfrm>
            <a:prstGeom prst="rect">
              <a:avLst/>
            </a:prstGeom>
          </p:spPr>
        </p:pic>
        <p:sp>
          <p:nvSpPr>
            <p:cNvPr id="88" name="Rectangle 87">
              <a:extLst>
                <a:ext uri="{FF2B5EF4-FFF2-40B4-BE49-F238E27FC236}">
                  <a16:creationId xmlns:a16="http://schemas.microsoft.com/office/drawing/2014/main" id="{2090566E-C908-C443-8343-D003B9FAF1D0}"/>
                </a:ext>
              </a:extLst>
            </p:cNvPr>
            <p:cNvSpPr/>
            <p:nvPr/>
          </p:nvSpPr>
          <p:spPr>
            <a:xfrm>
              <a:off x="6973801" y="5262499"/>
              <a:ext cx="805942" cy="206038"/>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MCOM Logs      Archive Storage</a:t>
              </a:r>
            </a:p>
          </p:txBody>
        </p:sp>
      </p:grpSp>
      <p:sp>
        <p:nvSpPr>
          <p:cNvPr id="91" name="TextBox 90"/>
          <p:cNvSpPr txBox="1"/>
          <p:nvPr/>
        </p:nvSpPr>
        <p:spPr>
          <a:xfrm>
            <a:off x="186538" y="1749509"/>
            <a:ext cx="1744572" cy="698589"/>
          </a:xfrm>
          <a:prstGeom prst="rect">
            <a:avLst/>
          </a:prstGeom>
          <a:noFill/>
          <a:ln>
            <a:solidFill>
              <a:srgbClr val="312D2A"/>
            </a:solidFill>
            <a:prstDash val="dash"/>
          </a:ln>
        </p:spPr>
        <p:txBody>
          <a:bodyPr wrap="square" rtlCol="0">
            <a:spAutoFit/>
          </a:bodyPr>
          <a:lstStyle/>
          <a:p>
            <a:pPr defTabSz="685800">
              <a:buClrTx/>
            </a:pPr>
            <a:r>
              <a:rPr lang="en-US" sz="788" b="1" kern="1200" dirty="0">
                <a:solidFill>
                  <a:srgbClr val="0070C0"/>
                </a:solidFill>
                <a:latin typeface="Calibri" panose="020F0502020204030204"/>
                <a:ea typeface="+mn-ea"/>
                <a:cs typeface="+mn-cs"/>
              </a:rPr>
              <a:t>MCOM Instance Configuration</a:t>
            </a:r>
          </a:p>
          <a:p>
            <a:pPr defTabSz="685800">
              <a:buClrTx/>
            </a:pPr>
            <a:r>
              <a:rPr lang="en-US" sz="788" kern="1200" dirty="0">
                <a:solidFill>
                  <a:srgbClr val="0070C0"/>
                </a:solidFill>
                <a:latin typeface="Calibri" panose="020F0502020204030204"/>
                <a:ea typeface="+mn-ea"/>
                <a:cs typeface="+mn-cs"/>
              </a:rPr>
              <a:t>Setup and configure all core scripts</a:t>
            </a:r>
          </a:p>
          <a:p>
            <a:pPr defTabSz="685800">
              <a:buClrTx/>
            </a:pPr>
            <a:r>
              <a:rPr lang="en-US" sz="788" kern="1200" dirty="0">
                <a:solidFill>
                  <a:srgbClr val="0070C0"/>
                </a:solidFill>
                <a:latin typeface="Calibri" panose="020F0502020204030204"/>
                <a:ea typeface="+mn-ea"/>
                <a:cs typeface="+mn-cs"/>
              </a:rPr>
              <a:t>Setup and configure OS core services </a:t>
            </a:r>
          </a:p>
          <a:p>
            <a:pPr defTabSz="685800">
              <a:buClrTx/>
            </a:pPr>
            <a:r>
              <a:rPr lang="en-US" sz="788" kern="1200" dirty="0">
                <a:solidFill>
                  <a:srgbClr val="0070C0"/>
                </a:solidFill>
                <a:latin typeface="Calibri" panose="020F0502020204030204"/>
                <a:ea typeface="+mn-ea"/>
                <a:cs typeface="+mn-cs"/>
              </a:rPr>
              <a:t>Setup Ruby on Rails, configure web app</a:t>
            </a:r>
          </a:p>
        </p:txBody>
      </p:sp>
      <p:grpSp>
        <p:nvGrpSpPr>
          <p:cNvPr id="49" name="Group 48"/>
          <p:cNvGrpSpPr/>
          <p:nvPr/>
        </p:nvGrpSpPr>
        <p:grpSpPr>
          <a:xfrm>
            <a:off x="7162805" y="4588526"/>
            <a:ext cx="544283" cy="421667"/>
            <a:chOff x="3896194" y="1766798"/>
            <a:chExt cx="841820" cy="724491"/>
          </a:xfrm>
        </p:grpSpPr>
        <p:pic>
          <p:nvPicPr>
            <p:cNvPr id="50" name="Graphic 2">
              <a:extLst>
                <a:ext uri="{FF2B5EF4-FFF2-40B4-BE49-F238E27FC236}">
                  <a16:creationId xmlns:a16="http://schemas.microsoft.com/office/drawing/2014/main" id="{3DBF68E4-5058-4287-BB45-915BA4F991D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77619" y="1766798"/>
              <a:ext cx="478971" cy="457200"/>
            </a:xfrm>
            <a:prstGeom prst="rect">
              <a:avLst/>
            </a:prstGeom>
          </p:spPr>
        </p:pic>
        <p:sp>
          <p:nvSpPr>
            <p:cNvPr id="51" name="Rectangle 50"/>
            <p:cNvSpPr/>
            <p:nvPr/>
          </p:nvSpPr>
          <p:spPr>
            <a:xfrm>
              <a:off x="3896194" y="2225784"/>
              <a:ext cx="841820" cy="265505"/>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Virtual Cloud</a:t>
              </a:r>
            </a:p>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Network</a:t>
              </a:r>
            </a:p>
          </p:txBody>
        </p:sp>
      </p:grpSp>
      <p:grpSp>
        <p:nvGrpSpPr>
          <p:cNvPr id="92" name="Group 91">
            <a:extLst>
              <a:ext uri="{FF2B5EF4-FFF2-40B4-BE49-F238E27FC236}">
                <a16:creationId xmlns:a16="http://schemas.microsoft.com/office/drawing/2014/main" id="{DB7DCDD3-8D2B-47FD-B9A8-466BB0EB9429}"/>
              </a:ext>
            </a:extLst>
          </p:cNvPr>
          <p:cNvGrpSpPr/>
          <p:nvPr/>
        </p:nvGrpSpPr>
        <p:grpSpPr>
          <a:xfrm>
            <a:off x="7448206" y="4033442"/>
            <a:ext cx="690869" cy="504264"/>
            <a:chOff x="9060049" y="4757238"/>
            <a:chExt cx="921158" cy="672353"/>
          </a:xfrm>
        </p:grpSpPr>
        <p:pic>
          <p:nvPicPr>
            <p:cNvPr id="93" name="Graphic 51">
              <a:extLst>
                <a:ext uri="{FF2B5EF4-FFF2-40B4-BE49-F238E27FC236}">
                  <a16:creationId xmlns:a16="http://schemas.microsoft.com/office/drawing/2014/main" id="{12394F4A-253F-4B0D-BD45-A1A4425BCC57}"/>
                </a:ext>
              </a:extLst>
            </p:cNvPr>
            <p:cNvPicPr>
              <a:picLocks noChangeAspect="1"/>
            </p:cNvPicPr>
            <p:nvPr/>
          </p:nvPicPr>
          <p:blipFill>
            <a:blip r:embed="rId18" cstate="hq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253928" y="4757238"/>
              <a:ext cx="533400" cy="457200"/>
            </a:xfrm>
            <a:prstGeom prst="rect">
              <a:avLst/>
            </a:prstGeom>
          </p:spPr>
        </p:pic>
        <p:sp>
          <p:nvSpPr>
            <p:cNvPr id="94" name="Rectangle 93">
              <a:extLst>
                <a:ext uri="{FF2B5EF4-FFF2-40B4-BE49-F238E27FC236}">
                  <a16:creationId xmlns:a16="http://schemas.microsoft.com/office/drawing/2014/main" id="{761DB4EF-BA78-44AF-9E5A-8823977A08BB}"/>
                </a:ext>
              </a:extLst>
            </p:cNvPr>
            <p:cNvSpPr/>
            <p:nvPr/>
          </p:nvSpPr>
          <p:spPr>
            <a:xfrm>
              <a:off x="9060049" y="5223552"/>
              <a:ext cx="921158"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Analytics Cloud Service</a:t>
              </a:r>
            </a:p>
          </p:txBody>
        </p:sp>
      </p:grpSp>
      <p:grpSp>
        <p:nvGrpSpPr>
          <p:cNvPr id="95" name="Group 94">
            <a:extLst>
              <a:ext uri="{FF2B5EF4-FFF2-40B4-BE49-F238E27FC236}">
                <a16:creationId xmlns:a16="http://schemas.microsoft.com/office/drawing/2014/main" id="{37AA3B00-67ED-47CC-9D10-FF204127F35D}"/>
              </a:ext>
            </a:extLst>
          </p:cNvPr>
          <p:cNvGrpSpPr/>
          <p:nvPr/>
        </p:nvGrpSpPr>
        <p:grpSpPr>
          <a:xfrm>
            <a:off x="8446860" y="4056152"/>
            <a:ext cx="529165" cy="499677"/>
            <a:chOff x="7616114" y="4765935"/>
            <a:chExt cx="705553" cy="666237"/>
          </a:xfrm>
        </p:grpSpPr>
        <p:pic>
          <p:nvPicPr>
            <p:cNvPr id="96" name="Graphic 77">
              <a:extLst>
                <a:ext uri="{FF2B5EF4-FFF2-40B4-BE49-F238E27FC236}">
                  <a16:creationId xmlns:a16="http://schemas.microsoft.com/office/drawing/2014/main" id="{D705AA68-5252-4937-B68B-F8655B677084}"/>
                </a:ext>
              </a:extLst>
            </p:cNvPr>
            <p:cNvPicPr>
              <a:picLocks noChangeAspect="1"/>
            </p:cNvPicPr>
            <p:nvPr/>
          </p:nvPicPr>
          <p:blipFill>
            <a:blip r:embed="rId20" cstate="hq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729405" y="4765935"/>
              <a:ext cx="478971" cy="457200"/>
            </a:xfrm>
            <a:prstGeom prst="rect">
              <a:avLst/>
            </a:prstGeom>
          </p:spPr>
        </p:pic>
        <p:sp>
          <p:nvSpPr>
            <p:cNvPr id="97" name="Rectangle 96">
              <a:extLst>
                <a:ext uri="{FF2B5EF4-FFF2-40B4-BE49-F238E27FC236}">
                  <a16:creationId xmlns:a16="http://schemas.microsoft.com/office/drawing/2014/main" id="{F530FA8A-CC35-4F31-8319-44FA3546BA74}"/>
                </a:ext>
              </a:extLst>
            </p:cNvPr>
            <p:cNvSpPr/>
            <p:nvPr/>
          </p:nvSpPr>
          <p:spPr>
            <a:xfrm>
              <a:off x="7616114" y="5226133"/>
              <a:ext cx="705553" cy="206039"/>
            </a:xfrm>
            <a:prstGeom prst="rect">
              <a:avLst/>
            </a:prstGeom>
          </p:spPr>
          <p:txBody>
            <a:bodyPr wrap="square" lIns="0" tIns="0" rIns="0" bIns="0">
              <a:spAutoFit/>
            </a:bodyPr>
            <a:lstStyle/>
            <a:p>
              <a:pPr algn="ctr" defTabSz="685800">
                <a:lnSpc>
                  <a:spcPts val="638"/>
                </a:lnSpc>
                <a:buClrTx/>
              </a:pPr>
              <a:r>
                <a:rPr lang="en-US" sz="600" kern="1200" dirty="0">
                  <a:solidFill>
                    <a:srgbClr val="44546A"/>
                  </a:solidFill>
                  <a:latin typeface="Open Sans" panose="020B0606030504020204" pitchFamily="34" charset="0"/>
                  <a:ea typeface="Open Sans" panose="020B0606030504020204" pitchFamily="34" charset="0"/>
                  <a:cs typeface="Open Sans" panose="020B0606030504020204" pitchFamily="34" charset="0"/>
                </a:rPr>
                <a:t>Machine Learning</a:t>
              </a:r>
            </a:p>
          </p:txBody>
        </p:sp>
      </p:grpSp>
      <p:grpSp>
        <p:nvGrpSpPr>
          <p:cNvPr id="98" name="Group 97"/>
          <p:cNvGrpSpPr/>
          <p:nvPr/>
        </p:nvGrpSpPr>
        <p:grpSpPr>
          <a:xfrm>
            <a:off x="7715152" y="3630339"/>
            <a:ext cx="996290" cy="425815"/>
            <a:chOff x="6517679" y="5255700"/>
            <a:chExt cx="625869" cy="567753"/>
          </a:xfrm>
        </p:grpSpPr>
        <p:cxnSp>
          <p:nvCxnSpPr>
            <p:cNvPr id="99" name="Straight Arrow Connector 98">
              <a:extLst>
                <a:ext uri="{FF2B5EF4-FFF2-40B4-BE49-F238E27FC236}">
                  <a16:creationId xmlns:a16="http://schemas.microsoft.com/office/drawing/2014/main" id="{9A13F389-2565-304A-B314-5EDC0335546E}"/>
                </a:ext>
              </a:extLst>
            </p:cNvPr>
            <p:cNvCxnSpPr/>
            <p:nvPr/>
          </p:nvCxnSpPr>
          <p:spPr bwMode="auto">
            <a:xfrm rot="5400000" flipH="1">
              <a:off x="6673132" y="5412875"/>
              <a:ext cx="314963" cy="614"/>
            </a:xfrm>
            <a:prstGeom prst="straightConnector1">
              <a:avLst/>
            </a:prstGeom>
            <a:solidFill>
              <a:srgbClr val="00B8FF"/>
            </a:solidFill>
            <a:ln w="12700" cap="flat" cmpd="sng" algn="ctr">
              <a:solidFill>
                <a:srgbClr val="312D2A"/>
              </a:solidFill>
              <a:prstDash val="solid"/>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0" name="Left Bracket 99"/>
            <p:cNvSpPr/>
            <p:nvPr/>
          </p:nvSpPr>
          <p:spPr>
            <a:xfrm rot="16200000" flipH="1">
              <a:off x="6704509" y="5384414"/>
              <a:ext cx="252209" cy="625869"/>
            </a:xfrm>
            <a:prstGeom prst="leftBracket">
              <a:avLst>
                <a:gd name="adj" fmla="val 0"/>
              </a:avLst>
            </a:prstGeom>
            <a:ln w="12700">
              <a:solidFill>
                <a:srgbClr val="312D2A"/>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grpSp>
      <p:sp>
        <p:nvSpPr>
          <p:cNvPr id="102" name="Rectangle 101">
            <a:extLst>
              <a:ext uri="{FF2B5EF4-FFF2-40B4-BE49-F238E27FC236}">
                <a16:creationId xmlns:a16="http://schemas.microsoft.com/office/drawing/2014/main" id="{B9309EFC-D0FF-FB41-83DD-D9B2825B4285}"/>
              </a:ext>
            </a:extLst>
          </p:cNvPr>
          <p:cNvSpPr/>
          <p:nvPr/>
        </p:nvSpPr>
        <p:spPr>
          <a:xfrm>
            <a:off x="184588" y="2418744"/>
            <a:ext cx="8758778" cy="2162947"/>
          </a:xfrm>
          <a:prstGeom prst="rect">
            <a:avLst/>
          </a:prstGeom>
          <a:noFill/>
          <a:ln w="12700">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lIns="34290" rIns="34290" anchor="t"/>
          <a:lstStyle/>
          <a:p>
            <a:pPr defTabSz="685800">
              <a:buClrTx/>
              <a:defRPr/>
            </a:pPr>
            <a:r>
              <a:rPr lang="en-US" sz="600" b="1" kern="1200" dirty="0">
                <a:solidFill>
                  <a:srgbClr val="5B9BD5">
                    <a:lumMod val="75000"/>
                  </a:srgbClr>
                </a:solidFill>
                <a:latin typeface="Oracle Sans" panose="020B0503020204020204" pitchFamily="34" charset="0"/>
                <a:ea typeface="Calibri" charset="0"/>
                <a:cs typeface="Oracle Sans" panose="020B0503020204020204" pitchFamily="34" charset="0"/>
              </a:rPr>
              <a:t>MCOM Compartment</a:t>
            </a:r>
          </a:p>
        </p:txBody>
      </p:sp>
      <p:sp>
        <p:nvSpPr>
          <p:cNvPr id="104" name="Rectangle 81"/>
          <p:cNvSpPr/>
          <p:nvPr/>
        </p:nvSpPr>
        <p:spPr>
          <a:xfrm rot="10800000">
            <a:off x="8187930" y="2638697"/>
            <a:ext cx="314768" cy="400470"/>
          </a:xfrm>
          <a:custGeom>
            <a:avLst/>
            <a:gdLst>
              <a:gd name="connsiteX0" fmla="*/ 0 w 619806"/>
              <a:gd name="connsiteY0" fmla="*/ 0 h 619806"/>
              <a:gd name="connsiteX1" fmla="*/ 619806 w 619806"/>
              <a:gd name="connsiteY1" fmla="*/ 0 h 619806"/>
              <a:gd name="connsiteX2" fmla="*/ 619806 w 619806"/>
              <a:gd name="connsiteY2" fmla="*/ 619806 h 619806"/>
              <a:gd name="connsiteX3" fmla="*/ 0 w 619806"/>
              <a:gd name="connsiteY3" fmla="*/ 619806 h 619806"/>
              <a:gd name="connsiteX4" fmla="*/ 0 w 619806"/>
              <a:gd name="connsiteY4" fmla="*/ 0 h 619806"/>
              <a:gd name="connsiteX0" fmla="*/ 0 w 619806"/>
              <a:gd name="connsiteY0" fmla="*/ 132861 h 752667"/>
              <a:gd name="connsiteX1" fmla="*/ 619806 w 619806"/>
              <a:gd name="connsiteY1" fmla="*/ 132861 h 752667"/>
              <a:gd name="connsiteX2" fmla="*/ 619806 w 619806"/>
              <a:gd name="connsiteY2" fmla="*/ 752667 h 752667"/>
              <a:gd name="connsiteX3" fmla="*/ 0 w 619806"/>
              <a:gd name="connsiteY3" fmla="*/ 752667 h 752667"/>
              <a:gd name="connsiteX4" fmla="*/ 0 w 619806"/>
              <a:gd name="connsiteY4" fmla="*/ 132861 h 752667"/>
              <a:gd name="connsiteX0" fmla="*/ 104204 w 724010"/>
              <a:gd name="connsiteY0" fmla="*/ 132861 h 752667"/>
              <a:gd name="connsiteX1" fmla="*/ 724010 w 724010"/>
              <a:gd name="connsiteY1" fmla="*/ 132861 h 752667"/>
              <a:gd name="connsiteX2" fmla="*/ 724010 w 724010"/>
              <a:gd name="connsiteY2" fmla="*/ 752667 h 752667"/>
              <a:gd name="connsiteX3" fmla="*/ 104204 w 724010"/>
              <a:gd name="connsiteY3" fmla="*/ 752667 h 752667"/>
              <a:gd name="connsiteX4" fmla="*/ 104204 w 724010"/>
              <a:gd name="connsiteY4" fmla="*/ 132861 h 752667"/>
              <a:gd name="connsiteX0" fmla="*/ 104204 w 724010"/>
              <a:gd name="connsiteY0" fmla="*/ 0 h 619806"/>
              <a:gd name="connsiteX1" fmla="*/ 724010 w 724010"/>
              <a:gd name="connsiteY1" fmla="*/ 0 h 619806"/>
              <a:gd name="connsiteX2" fmla="*/ 724010 w 724010"/>
              <a:gd name="connsiteY2" fmla="*/ 619806 h 619806"/>
              <a:gd name="connsiteX3" fmla="*/ 104204 w 724010"/>
              <a:gd name="connsiteY3" fmla="*/ 619806 h 619806"/>
              <a:gd name="connsiteX4" fmla="*/ 104204 w 724010"/>
              <a:gd name="connsiteY4" fmla="*/ 0 h 619806"/>
              <a:gd name="connsiteX0" fmla="*/ 104204 w 724010"/>
              <a:gd name="connsiteY0" fmla="*/ 0 h 619806"/>
              <a:gd name="connsiteX1" fmla="*/ 724010 w 724010"/>
              <a:gd name="connsiteY1" fmla="*/ 0 h 619806"/>
              <a:gd name="connsiteX2" fmla="*/ 724010 w 724010"/>
              <a:gd name="connsiteY2" fmla="*/ 619806 h 619806"/>
              <a:gd name="connsiteX3" fmla="*/ 104204 w 724010"/>
              <a:gd name="connsiteY3" fmla="*/ 619806 h 619806"/>
              <a:gd name="connsiteX4" fmla="*/ 104204 w 724010"/>
              <a:gd name="connsiteY4" fmla="*/ 0 h 619806"/>
              <a:gd name="connsiteX0" fmla="*/ 0 w 619806"/>
              <a:gd name="connsiteY0" fmla="*/ 619806 h 665717"/>
              <a:gd name="connsiteX1" fmla="*/ 619806 w 619806"/>
              <a:gd name="connsiteY1" fmla="*/ 0 h 665717"/>
              <a:gd name="connsiteX2" fmla="*/ 619806 w 619806"/>
              <a:gd name="connsiteY2" fmla="*/ 619806 h 665717"/>
              <a:gd name="connsiteX3" fmla="*/ 0 w 619806"/>
              <a:gd name="connsiteY3" fmla="*/ 619806 h 665717"/>
              <a:gd name="connsiteX0" fmla="*/ 0 w 619806"/>
              <a:gd name="connsiteY0" fmla="*/ 619806 h 697281"/>
              <a:gd name="connsiteX1" fmla="*/ 619806 w 619806"/>
              <a:gd name="connsiteY1" fmla="*/ 0 h 697281"/>
              <a:gd name="connsiteX2" fmla="*/ 619806 w 619806"/>
              <a:gd name="connsiteY2" fmla="*/ 619806 h 697281"/>
              <a:gd name="connsiteX3" fmla="*/ 0 w 619806"/>
              <a:gd name="connsiteY3" fmla="*/ 619806 h 697281"/>
              <a:gd name="connsiteX0" fmla="*/ 0 w 619806"/>
              <a:gd name="connsiteY0" fmla="*/ 619806 h 665717"/>
              <a:gd name="connsiteX1" fmla="*/ 619806 w 619806"/>
              <a:gd name="connsiteY1" fmla="*/ 0 h 665717"/>
              <a:gd name="connsiteX2" fmla="*/ 619806 w 619806"/>
              <a:gd name="connsiteY2" fmla="*/ 619806 h 665717"/>
              <a:gd name="connsiteX3" fmla="*/ 0 w 619806"/>
              <a:gd name="connsiteY3" fmla="*/ 619806 h 665717"/>
              <a:gd name="connsiteX0" fmla="*/ 0 w 619806"/>
              <a:gd name="connsiteY0" fmla="*/ 619806 h 619806"/>
              <a:gd name="connsiteX1" fmla="*/ 619806 w 619806"/>
              <a:gd name="connsiteY1" fmla="*/ 0 h 619806"/>
              <a:gd name="connsiteX2" fmla="*/ 619806 w 619806"/>
              <a:gd name="connsiteY2" fmla="*/ 619806 h 619806"/>
              <a:gd name="connsiteX3" fmla="*/ 0 w 619806"/>
              <a:gd name="connsiteY3" fmla="*/ 619806 h 619806"/>
              <a:gd name="connsiteX0" fmla="*/ 528366 w 528366"/>
              <a:gd name="connsiteY0" fmla="*/ 0 h 711246"/>
              <a:gd name="connsiteX1" fmla="*/ 528366 w 528366"/>
              <a:gd name="connsiteY1" fmla="*/ 619806 h 711246"/>
              <a:gd name="connsiteX2" fmla="*/ 0 w 528366"/>
              <a:gd name="connsiteY2" fmla="*/ 711246 h 711246"/>
              <a:gd name="connsiteX0" fmla="*/ 557674 w 557674"/>
              <a:gd name="connsiteY0" fmla="*/ 0 h 619806"/>
              <a:gd name="connsiteX1" fmla="*/ 557674 w 557674"/>
              <a:gd name="connsiteY1" fmla="*/ 619806 h 619806"/>
              <a:gd name="connsiteX2" fmla="*/ 0 w 557674"/>
              <a:gd name="connsiteY2" fmla="*/ 611600 h 619806"/>
              <a:gd name="connsiteX0" fmla="*/ 328885 w 328885"/>
              <a:gd name="connsiteY0" fmla="*/ 0 h 627493"/>
              <a:gd name="connsiteX1" fmla="*/ 328885 w 328885"/>
              <a:gd name="connsiteY1" fmla="*/ 619806 h 627493"/>
              <a:gd name="connsiteX2" fmla="*/ 0 w 328885"/>
              <a:gd name="connsiteY2" fmla="*/ 627493 h 627493"/>
              <a:gd name="connsiteX0" fmla="*/ 536225 w 536225"/>
              <a:gd name="connsiteY0" fmla="*/ 0 h 619806"/>
              <a:gd name="connsiteX1" fmla="*/ 536225 w 536225"/>
              <a:gd name="connsiteY1" fmla="*/ 619806 h 619806"/>
              <a:gd name="connsiteX2" fmla="*/ 0 w 536225"/>
              <a:gd name="connsiteY2" fmla="*/ 619547 h 619806"/>
              <a:gd name="connsiteX0" fmla="*/ 536225 w 536225"/>
              <a:gd name="connsiteY0" fmla="*/ 0 h 619806"/>
              <a:gd name="connsiteX1" fmla="*/ 536225 w 536225"/>
              <a:gd name="connsiteY1" fmla="*/ 619806 h 619806"/>
              <a:gd name="connsiteX2" fmla="*/ 0 w 536225"/>
              <a:gd name="connsiteY2" fmla="*/ 619547 h 619806"/>
              <a:gd name="connsiteX0" fmla="*/ 536327 w 536327"/>
              <a:gd name="connsiteY0" fmla="*/ 0 h 619806"/>
              <a:gd name="connsiteX1" fmla="*/ 536327 w 536327"/>
              <a:gd name="connsiteY1" fmla="*/ 619806 h 619806"/>
              <a:gd name="connsiteX2" fmla="*/ 102 w 536327"/>
              <a:gd name="connsiteY2" fmla="*/ 619547 h 619806"/>
              <a:gd name="connsiteX0" fmla="*/ 536328 w 536328"/>
              <a:gd name="connsiteY0" fmla="*/ 0 h 619806"/>
              <a:gd name="connsiteX1" fmla="*/ 536328 w 536328"/>
              <a:gd name="connsiteY1" fmla="*/ 619806 h 619806"/>
              <a:gd name="connsiteX2" fmla="*/ 103 w 536328"/>
              <a:gd name="connsiteY2" fmla="*/ 619547 h 619806"/>
              <a:gd name="connsiteX0" fmla="*/ 514887 w 514887"/>
              <a:gd name="connsiteY0" fmla="*/ 0 h 643386"/>
              <a:gd name="connsiteX1" fmla="*/ 514887 w 514887"/>
              <a:gd name="connsiteY1" fmla="*/ 619806 h 643386"/>
              <a:gd name="connsiteX2" fmla="*/ 110 w 514887"/>
              <a:gd name="connsiteY2" fmla="*/ 643386 h 643386"/>
              <a:gd name="connsiteX0" fmla="*/ 843718 w 843718"/>
              <a:gd name="connsiteY0" fmla="*/ 0 h 619806"/>
              <a:gd name="connsiteX1" fmla="*/ 843718 w 843718"/>
              <a:gd name="connsiteY1" fmla="*/ 619806 h 619806"/>
              <a:gd name="connsiteX2" fmla="*/ 56 w 843718"/>
              <a:gd name="connsiteY2" fmla="*/ 619547 h 619806"/>
              <a:gd name="connsiteX0" fmla="*/ 843662 w 843662"/>
              <a:gd name="connsiteY0" fmla="*/ 0 h 619806"/>
              <a:gd name="connsiteX1" fmla="*/ 843662 w 843662"/>
              <a:gd name="connsiteY1" fmla="*/ 619806 h 619806"/>
              <a:gd name="connsiteX2" fmla="*/ 0 w 843662"/>
              <a:gd name="connsiteY2" fmla="*/ 619547 h 619806"/>
              <a:gd name="connsiteX0" fmla="*/ 843662 w 843662"/>
              <a:gd name="connsiteY0" fmla="*/ 0 h 619806"/>
              <a:gd name="connsiteX1" fmla="*/ 843662 w 843662"/>
              <a:gd name="connsiteY1" fmla="*/ 619806 h 619806"/>
              <a:gd name="connsiteX2" fmla="*/ 0 w 843662"/>
              <a:gd name="connsiteY2" fmla="*/ 619547 h 619806"/>
            </a:gdLst>
            <a:ahLst/>
            <a:cxnLst>
              <a:cxn ang="0">
                <a:pos x="connsiteX0" y="connsiteY0"/>
              </a:cxn>
              <a:cxn ang="0">
                <a:pos x="connsiteX1" y="connsiteY1"/>
              </a:cxn>
              <a:cxn ang="0">
                <a:pos x="connsiteX2" y="connsiteY2"/>
              </a:cxn>
            </a:cxnLst>
            <a:rect l="l" t="t" r="r" b="b"/>
            <a:pathLst>
              <a:path w="843662" h="619806">
                <a:moveTo>
                  <a:pt x="843662" y="0"/>
                </a:moveTo>
                <a:lnTo>
                  <a:pt x="843662" y="619806"/>
                </a:lnTo>
                <a:lnTo>
                  <a:pt x="0" y="619547"/>
                </a:lnTo>
              </a:path>
            </a:pathLst>
          </a:custGeom>
          <a:noFill/>
          <a:ln w="12700" cap="flat" cmpd="sng" algn="ctr">
            <a:solidFill>
              <a:srgbClr val="312D2A"/>
            </a:solidFill>
            <a:prstDash val="solid"/>
            <a:round/>
            <a:headEnd type="triangle" w="sm" len="sm"/>
            <a:tailEnd type="triangle" w="sm" len="sm"/>
          </a:ln>
          <a:effectLst/>
        </p:spPr>
        <p:txBody>
          <a:bodyPr rtlCol="0" anchor="ctr"/>
          <a:lstStyle/>
          <a:p>
            <a:pPr algn="ctr" defTabSz="685800">
              <a:buClrTx/>
            </a:pPr>
            <a:endParaRPr lang="en-US" sz="1350" kern="1200">
              <a:solidFill>
                <a:prstClr val="black"/>
              </a:solidFill>
              <a:latin typeface="Calibri" panose="020F0502020204030204"/>
              <a:ea typeface="+mn-ea"/>
              <a:cs typeface="+mn-cs"/>
            </a:endParaRPr>
          </a:p>
        </p:txBody>
      </p:sp>
      <p:sp>
        <p:nvSpPr>
          <p:cNvPr id="101" name="TextBox 100">
            <a:extLst>
              <a:ext uri="{FF2B5EF4-FFF2-40B4-BE49-F238E27FC236}">
                <a16:creationId xmlns:a16="http://schemas.microsoft.com/office/drawing/2014/main" id="{0B4A07A9-0BFD-419A-9B1B-53AB3686816A}"/>
              </a:ext>
            </a:extLst>
          </p:cNvPr>
          <p:cNvSpPr txBox="1"/>
          <p:nvPr/>
        </p:nvSpPr>
        <p:spPr>
          <a:xfrm>
            <a:off x="2040672" y="4202462"/>
            <a:ext cx="3441518" cy="375167"/>
          </a:xfrm>
          <a:prstGeom prst="rect">
            <a:avLst/>
          </a:prstGeom>
          <a:noFill/>
          <a:ln>
            <a:solidFill>
              <a:srgbClr val="312D2A"/>
            </a:solidFill>
            <a:prstDash val="dash"/>
          </a:ln>
        </p:spPr>
        <p:txBody>
          <a:bodyPr wrap="square" rtlCol="0">
            <a:spAutoFit/>
          </a:bodyPr>
          <a:lstStyle/>
          <a:p>
            <a:pPr defTabSz="685800">
              <a:buClrTx/>
            </a:pPr>
            <a:r>
              <a:rPr lang="en-US" sz="788" b="1" kern="1200" dirty="0">
                <a:solidFill>
                  <a:srgbClr val="0070C0"/>
                </a:solidFill>
                <a:latin typeface="Calibri" panose="020F0502020204030204"/>
                <a:ea typeface="+mn-ea"/>
                <a:cs typeface="+mn-cs"/>
              </a:rPr>
              <a:t>MCOM Instance Configuration for other clouds using APIs/SDKs</a:t>
            </a:r>
          </a:p>
          <a:p>
            <a:pPr defTabSz="685800">
              <a:buClrTx/>
            </a:pPr>
            <a:r>
              <a:rPr lang="en-US" sz="1050" b="1" kern="1200" dirty="0">
                <a:solidFill>
                  <a:srgbClr val="0070C0"/>
                </a:solidFill>
                <a:latin typeface="Calibri" panose="020F0502020204030204"/>
                <a:ea typeface="+mn-ea"/>
                <a:cs typeface="+mn-cs"/>
              </a:rPr>
              <a:t>Azure | AWS | GCP | ON-PREM | Data Center</a:t>
            </a:r>
          </a:p>
        </p:txBody>
      </p:sp>
      <p:cxnSp>
        <p:nvCxnSpPr>
          <p:cNvPr id="103" name="Straight Arrow Connector 102">
            <a:extLst>
              <a:ext uri="{FF2B5EF4-FFF2-40B4-BE49-F238E27FC236}">
                <a16:creationId xmlns:a16="http://schemas.microsoft.com/office/drawing/2014/main" id="{B4D4AEC9-6D82-4E6E-9669-490BD392E931}"/>
              </a:ext>
            </a:extLst>
          </p:cNvPr>
          <p:cNvCxnSpPr/>
          <p:nvPr/>
        </p:nvCxnSpPr>
        <p:spPr bwMode="auto">
          <a:xfrm>
            <a:off x="2812796" y="3641414"/>
            <a:ext cx="0" cy="480060"/>
          </a:xfrm>
          <a:prstGeom prst="straightConnector1">
            <a:avLst/>
          </a:prstGeom>
          <a:solidFill>
            <a:srgbClr val="00B8FF"/>
          </a:solidFill>
          <a:ln w="12700" cap="flat" cmpd="sng" algn="ctr">
            <a:solidFill>
              <a:srgbClr val="312D2A"/>
            </a:solidFill>
            <a:prstDash val="solid"/>
            <a:round/>
            <a:headEnd type="triangle" w="sm" len="sm"/>
            <a:tailEnd type="triangl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89136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222222"/>
                </a:solidFill>
                <a:highlight>
                  <a:srgbClr val="FFFFFF"/>
                </a:highlight>
                <a:latin typeface="Lato"/>
                <a:ea typeface="Lato"/>
                <a:cs typeface="Lato"/>
                <a:sym typeface="Lato"/>
              </a:rPr>
              <a:t>https://github.com/loveleshsaxena/Azure_NoOps</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Lovelesh Saxena</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759</Words>
  <Application>Microsoft Office PowerPoint</Application>
  <PresentationFormat>On-screen Show (16:9)</PresentationFormat>
  <Paragraphs>92</Paragraphs>
  <Slides>9</Slides>
  <Notes>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Open Sans</vt:lpstr>
      <vt:lpstr>Lato</vt:lpstr>
      <vt:lpstr>Calibri</vt:lpstr>
      <vt:lpstr>Lato Black</vt:lpstr>
      <vt:lpstr>Calibri Light</vt:lpstr>
      <vt:lpstr>Oracle Sans</vt:lpstr>
      <vt:lpstr>TI Template</vt:lpstr>
      <vt:lpstr>TI Template</vt:lpstr>
      <vt:lpstr>Office Theme</vt:lpstr>
      <vt:lpstr>PLEDGE TO PROGRESS Sustainability Hackathon </vt:lpstr>
      <vt:lpstr>Problem Statement?</vt:lpstr>
      <vt:lpstr>User Segment &amp; Pain Points</vt:lpstr>
      <vt:lpstr>Pre-Requisite</vt:lpstr>
      <vt:lpstr>Tools or resources</vt:lpstr>
      <vt:lpstr>Any Supporting Functional Documents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Lovelesh Saxena</dc:creator>
  <cp:lastModifiedBy>Lovelesh Saxena</cp:lastModifiedBy>
  <cp:revision>67</cp:revision>
  <dcterms:modified xsi:type="dcterms:W3CDTF">2023-04-24T05:41:57Z</dcterms:modified>
</cp:coreProperties>
</file>