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8307cc7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8307cc7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921584f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921584f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921584f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921584f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1beaba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1beaba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ff175e2c9b09e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ff175e2c9b09e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1beaba9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1beaba9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1beaba9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1beaba9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8f20506b786de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8f20506b786de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8f20506b786de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8f20506b786de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f20506b786de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f20506b786de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8f20506b786de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8f20506b786de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27aa327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27aa327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andrewkjones3.14@gmail.com" TargetMode="Externa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areabook.churchofjesuschrist.org" TargetMode="External"/><Relationship Id="rId4" Type="http://schemas.openxmlformats.org/officeDocument/2006/relationships/hyperlink" Target="http://areabook.churchofjesuschrist.org" TargetMode="External"/><Relationship Id="rId5" Type="http://schemas.openxmlformats.org/officeDocument/2006/relationships/image" Target="../media/image1.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527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flockListGenerator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(former) Elder Andrew Jones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we have the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we’ll set up the spreadsheet.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598575"/>
            <a:ext cx="2913300" cy="1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set the stage</a:t>
            </a:r>
            <a:endParaRPr/>
          </a:p>
        </p:txBody>
      </p:sp>
      <p:sp>
        <p:nvSpPr>
          <p:cNvPr id="356" name="Google Shape;356;p23"/>
          <p:cNvSpPr txBox="1"/>
          <p:nvPr>
            <p:ph idx="1" type="body"/>
          </p:nvPr>
        </p:nvSpPr>
        <p:spPr>
          <a:xfrm>
            <a:off x="996825" y="1635151"/>
            <a:ext cx="33120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Go to the spreadsheet that will be your flocklist.</a:t>
            </a:r>
            <a:br>
              <a:rPr lang="en"/>
            </a:br>
            <a:r>
              <a:rPr lang="en"/>
              <a:t>In the top left cell (A1), put the name of your file. Match cases and add the file type if it’s there, e.g. </a:t>
            </a:r>
            <a:r>
              <a:rPr i="1" lang="en"/>
              <a:t>primary.json</a:t>
            </a:r>
            <a:r>
              <a:rPr lang="en"/>
              <a:t> not </a:t>
            </a:r>
            <a:r>
              <a:rPr i="1" lang="en"/>
              <a:t>primary</a:t>
            </a:r>
            <a:r>
              <a:rPr lang="en"/>
              <a:t> or </a:t>
            </a:r>
            <a:r>
              <a:rPr i="1" lang="en"/>
              <a:t>Primary.json</a:t>
            </a:r>
            <a:br>
              <a:rPr lang="en"/>
            </a:br>
            <a:r>
              <a:rPr lang="en"/>
              <a:t>Click “Tools” → “</a:t>
            </a:r>
            <a:r>
              <a:rPr b="1" lang="en">
                <a:latin typeface="Oswald"/>
                <a:ea typeface="Oswald"/>
                <a:cs typeface="Oswald"/>
                <a:sym typeface="Oswald"/>
              </a:rPr>
              <a:t>&lt;&gt;</a:t>
            </a:r>
            <a:r>
              <a:rPr lang="en"/>
              <a:t> Script Editor”. This will open up another tab like this    →</a:t>
            </a:r>
            <a:br>
              <a:rPr lang="en"/>
            </a:br>
            <a:r>
              <a:rPr lang="en"/>
              <a:t>(Delete all the code right now. It will get in your way)</a:t>
            </a:r>
            <a:endParaRPr/>
          </a:p>
        </p:txBody>
      </p:sp>
      <p:sp>
        <p:nvSpPr>
          <p:cNvPr id="357" name="Google Shape;357;p23"/>
          <p:cNvSpPr txBox="1"/>
          <p:nvPr/>
        </p:nvSpPr>
        <p:spPr>
          <a:xfrm>
            <a:off x="507450" y="1660190"/>
            <a:ext cx="460800" cy="21615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1600"/>
              </a:spcAft>
              <a:buNone/>
            </a:pPr>
            <a:r>
              <a:rPr lang="en" sz="1300">
                <a:solidFill>
                  <a:schemeClr val="dk2"/>
                </a:solidFill>
                <a:latin typeface="Nunito"/>
                <a:ea typeface="Nunito"/>
                <a:cs typeface="Nunito"/>
                <a:sym typeface="Nunito"/>
              </a:rPr>
              <a:t>11</a:t>
            </a:r>
            <a:r>
              <a:rPr lang="en" sz="1300">
                <a:solidFill>
                  <a:schemeClr val="dk2"/>
                </a:solidFill>
                <a:latin typeface="Nunito"/>
                <a:ea typeface="Nunito"/>
                <a:cs typeface="Nunito"/>
                <a:sym typeface="Nunito"/>
              </a:rPr>
              <a:t>.</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12.</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13.</a:t>
            </a:r>
            <a:br>
              <a:rPr lang="en" sz="1300">
                <a:solidFill>
                  <a:schemeClr val="dk2"/>
                </a:solidFill>
                <a:latin typeface="Nunito"/>
                <a:ea typeface="Nunito"/>
                <a:cs typeface="Nunito"/>
                <a:sym typeface="Nunito"/>
              </a:rPr>
            </a:br>
            <a:endParaRPr sz="1300">
              <a:solidFill>
                <a:schemeClr val="dk2"/>
              </a:solidFill>
              <a:latin typeface="Nunito"/>
              <a:ea typeface="Nunito"/>
              <a:cs typeface="Nunito"/>
              <a:sym typeface="Nunito"/>
            </a:endParaRPr>
          </a:p>
        </p:txBody>
      </p:sp>
      <p:pic>
        <p:nvPicPr>
          <p:cNvPr id="358" name="Google Shape;358;p23"/>
          <p:cNvPicPr preferRelativeResize="0"/>
          <p:nvPr/>
        </p:nvPicPr>
        <p:blipFill>
          <a:blip r:embed="rId3">
            <a:alphaModFix/>
          </a:blip>
          <a:stretch>
            <a:fillRect/>
          </a:stretch>
        </p:blipFill>
        <p:spPr>
          <a:xfrm>
            <a:off x="4160525" y="90900"/>
            <a:ext cx="2229700" cy="2120825"/>
          </a:xfrm>
          <a:prstGeom prst="rect">
            <a:avLst/>
          </a:prstGeom>
          <a:noFill/>
          <a:ln cap="flat" cmpd="sng" w="28575">
            <a:solidFill>
              <a:schemeClr val="dk2"/>
            </a:solidFill>
            <a:prstDash val="solid"/>
            <a:round/>
            <a:headEnd len="sm" w="sm" type="none"/>
            <a:tailEnd len="sm" w="sm" type="none"/>
          </a:ln>
        </p:spPr>
      </p:pic>
      <p:pic>
        <p:nvPicPr>
          <p:cNvPr id="359" name="Google Shape;359;p23"/>
          <p:cNvPicPr preferRelativeResize="0"/>
          <p:nvPr/>
        </p:nvPicPr>
        <p:blipFill>
          <a:blip r:embed="rId4">
            <a:alphaModFix/>
          </a:blip>
          <a:stretch>
            <a:fillRect/>
          </a:stretch>
        </p:blipFill>
        <p:spPr>
          <a:xfrm>
            <a:off x="6420095" y="400483"/>
            <a:ext cx="2501150" cy="1967324"/>
          </a:xfrm>
          <a:prstGeom prst="rect">
            <a:avLst/>
          </a:prstGeom>
          <a:noFill/>
          <a:ln cap="flat" cmpd="sng" w="28575">
            <a:solidFill>
              <a:schemeClr val="dk2"/>
            </a:solidFill>
            <a:prstDash val="solid"/>
            <a:round/>
            <a:headEnd len="sm" w="sm" type="none"/>
            <a:tailEnd len="sm" w="sm" type="none"/>
          </a:ln>
        </p:spPr>
      </p:pic>
      <p:pic>
        <p:nvPicPr>
          <p:cNvPr id="360" name="Google Shape;360;p23"/>
          <p:cNvPicPr preferRelativeResize="0"/>
          <p:nvPr/>
        </p:nvPicPr>
        <p:blipFill>
          <a:blip r:embed="rId5">
            <a:alphaModFix/>
          </a:blip>
          <a:stretch>
            <a:fillRect/>
          </a:stretch>
        </p:blipFill>
        <p:spPr>
          <a:xfrm>
            <a:off x="4713024" y="2401750"/>
            <a:ext cx="3819825" cy="2652550"/>
          </a:xfrm>
          <a:prstGeom prst="rect">
            <a:avLst/>
          </a:prstGeom>
          <a:noFill/>
          <a:ln cap="flat" cmpd="sng" w="28575">
            <a:solidFill>
              <a:schemeClr val="dk2"/>
            </a:solidFill>
            <a:prstDash val="solid"/>
            <a:round/>
            <a:headEnd len="sm" w="sm" type="none"/>
            <a:tailEnd len="sm" w="sm" type="none"/>
          </a:ln>
        </p:spPr>
      </p:pic>
      <p:cxnSp>
        <p:nvCxnSpPr>
          <p:cNvPr id="361" name="Google Shape;361;p23"/>
          <p:cNvCxnSpPr/>
          <p:nvPr/>
        </p:nvCxnSpPr>
        <p:spPr>
          <a:xfrm>
            <a:off x="7881475" y="906150"/>
            <a:ext cx="436800" cy="66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4"/>
          <p:cNvSpPr txBox="1"/>
          <p:nvPr>
            <p:ph type="title"/>
          </p:nvPr>
        </p:nvSpPr>
        <p:spPr>
          <a:xfrm>
            <a:off x="1303800" y="598575"/>
            <a:ext cx="2913300" cy="1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6: hackerman</a:t>
            </a:r>
            <a:endParaRPr/>
          </a:p>
        </p:txBody>
      </p:sp>
      <p:sp>
        <p:nvSpPr>
          <p:cNvPr id="367" name="Google Shape;367;p24"/>
          <p:cNvSpPr txBox="1"/>
          <p:nvPr>
            <p:ph idx="1" type="body"/>
          </p:nvPr>
        </p:nvSpPr>
        <p:spPr>
          <a:xfrm>
            <a:off x="996825" y="1635150"/>
            <a:ext cx="3312000" cy="33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drive folder </a:t>
            </a:r>
            <a:r>
              <a:rPr i="1" lang="en"/>
              <a:t>Flock List Generator</a:t>
            </a:r>
            <a:r>
              <a:rPr lang="en"/>
              <a:t>, find the document called </a:t>
            </a:r>
            <a:r>
              <a:rPr i="1" lang="en"/>
              <a:t>main.gs</a:t>
            </a:r>
            <a:r>
              <a:rPr lang="en"/>
              <a:t> and copy the contents</a:t>
            </a:r>
            <a:br>
              <a:rPr lang="en"/>
            </a:br>
            <a:r>
              <a:rPr lang="en"/>
              <a:t>Paste the code into th</a:t>
            </a:r>
            <a:r>
              <a:rPr lang="en"/>
              <a:t>e </a:t>
            </a:r>
            <a:r>
              <a:rPr lang="en"/>
              <a:t>script editor window (did you delete the code that was already in the console?)</a:t>
            </a:r>
            <a:br>
              <a:rPr lang="en"/>
            </a:br>
            <a:r>
              <a:rPr lang="en"/>
              <a:t>Save, then hit “Run”. Give the script requested permissions.</a:t>
            </a:r>
            <a:br>
              <a:rPr lang="en"/>
            </a:br>
            <a:r>
              <a:rPr lang="en"/>
              <a:t>A </a:t>
            </a:r>
            <a:r>
              <a:rPr lang="en"/>
              <a:t>message bar will appear at the bottom of the code. If there's a red error, something went wrong. But if it’s yellow &amp; it says “execution complete", congratulations- it worked!</a:t>
            </a:r>
            <a:endParaRPr/>
          </a:p>
        </p:txBody>
      </p:sp>
      <p:sp>
        <p:nvSpPr>
          <p:cNvPr id="368" name="Google Shape;368;p24"/>
          <p:cNvSpPr txBox="1"/>
          <p:nvPr/>
        </p:nvSpPr>
        <p:spPr>
          <a:xfrm>
            <a:off x="507450" y="1673205"/>
            <a:ext cx="460800" cy="23778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1600"/>
              </a:spcAft>
              <a:buNone/>
            </a:pPr>
            <a:r>
              <a:rPr lang="en" sz="1300">
                <a:solidFill>
                  <a:schemeClr val="dk2"/>
                </a:solidFill>
                <a:latin typeface="Nunito"/>
                <a:ea typeface="Nunito"/>
                <a:cs typeface="Nunito"/>
                <a:sym typeface="Nunito"/>
              </a:rPr>
              <a:t>14.</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15.</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16.</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17.</a:t>
            </a:r>
            <a:endParaRPr sz="1300">
              <a:solidFill>
                <a:schemeClr val="dk2"/>
              </a:solidFill>
              <a:latin typeface="Nunito"/>
              <a:ea typeface="Nunito"/>
              <a:cs typeface="Nunito"/>
              <a:sym typeface="Nunito"/>
            </a:endParaRPr>
          </a:p>
        </p:txBody>
      </p:sp>
      <p:pic>
        <p:nvPicPr>
          <p:cNvPr id="369" name="Google Shape;369;p24"/>
          <p:cNvPicPr preferRelativeResize="0"/>
          <p:nvPr/>
        </p:nvPicPr>
        <p:blipFill>
          <a:blip r:embed="rId3">
            <a:alphaModFix/>
          </a:blip>
          <a:stretch>
            <a:fillRect/>
          </a:stretch>
        </p:blipFill>
        <p:spPr>
          <a:xfrm>
            <a:off x="4619950" y="96025"/>
            <a:ext cx="4098700" cy="1919725"/>
          </a:xfrm>
          <a:prstGeom prst="rect">
            <a:avLst/>
          </a:prstGeom>
          <a:noFill/>
          <a:ln cap="flat" cmpd="sng" w="28575">
            <a:solidFill>
              <a:schemeClr val="dk2"/>
            </a:solidFill>
            <a:prstDash val="solid"/>
            <a:round/>
            <a:headEnd len="sm" w="sm" type="none"/>
            <a:tailEnd len="sm" w="sm" type="none"/>
          </a:ln>
        </p:spPr>
      </p:pic>
      <p:pic>
        <p:nvPicPr>
          <p:cNvPr id="370" name="Google Shape;370;p24"/>
          <p:cNvPicPr preferRelativeResize="0"/>
          <p:nvPr/>
        </p:nvPicPr>
        <p:blipFill>
          <a:blip r:embed="rId4">
            <a:alphaModFix/>
          </a:blip>
          <a:stretch>
            <a:fillRect/>
          </a:stretch>
        </p:blipFill>
        <p:spPr>
          <a:xfrm>
            <a:off x="4674225" y="2046202"/>
            <a:ext cx="3990149" cy="2916699"/>
          </a:xfrm>
          <a:prstGeom prst="rect">
            <a:avLst/>
          </a:prstGeom>
          <a:noFill/>
          <a:ln cap="flat" cmpd="sng" w="28575">
            <a:solidFill>
              <a:schemeClr val="dk2"/>
            </a:solidFill>
            <a:prstDash val="solid"/>
            <a:round/>
            <a:headEnd len="sm" w="sm" type="none"/>
            <a:tailEnd len="sm" w="sm" type="none"/>
          </a:ln>
        </p:spPr>
      </p:pic>
      <p:sp>
        <p:nvSpPr>
          <p:cNvPr id="371" name="Google Shape;371;p24"/>
          <p:cNvSpPr/>
          <p:nvPr/>
        </p:nvSpPr>
        <p:spPr>
          <a:xfrm>
            <a:off x="6396475" y="2634378"/>
            <a:ext cx="231900" cy="93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6189750" y="2634378"/>
            <a:ext cx="103500" cy="93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txBox="1"/>
          <p:nvPr/>
        </p:nvSpPr>
        <p:spPr>
          <a:xfrm>
            <a:off x="6081750" y="2380678"/>
            <a:ext cx="319500" cy="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0000"/>
                </a:solidFill>
                <a:latin typeface="Nunito"/>
                <a:ea typeface="Nunito"/>
                <a:cs typeface="Nunito"/>
                <a:sym typeface="Nunito"/>
              </a:rPr>
              <a:t>1</a:t>
            </a:r>
            <a:endParaRPr b="1" sz="1000">
              <a:solidFill>
                <a:srgbClr val="FF0000"/>
              </a:solidFill>
              <a:latin typeface="Nunito"/>
              <a:ea typeface="Nunito"/>
              <a:cs typeface="Nunito"/>
              <a:sym typeface="Nunito"/>
            </a:endParaRPr>
          </a:p>
        </p:txBody>
      </p:sp>
      <p:sp>
        <p:nvSpPr>
          <p:cNvPr id="374" name="Google Shape;374;p24"/>
          <p:cNvSpPr txBox="1"/>
          <p:nvPr/>
        </p:nvSpPr>
        <p:spPr>
          <a:xfrm>
            <a:off x="6352675" y="2380678"/>
            <a:ext cx="319500" cy="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0000"/>
                </a:solidFill>
                <a:latin typeface="Nunito"/>
                <a:ea typeface="Nunito"/>
                <a:cs typeface="Nunito"/>
                <a:sym typeface="Nunito"/>
              </a:rPr>
              <a:t>2</a:t>
            </a:r>
            <a:endParaRPr b="1" sz="1000">
              <a:solidFill>
                <a:srgbClr val="FF0000"/>
              </a:solidFill>
              <a:latin typeface="Nunito"/>
              <a:ea typeface="Nunito"/>
              <a:cs typeface="Nunito"/>
              <a:sym typeface="Nunito"/>
            </a:endParaRPr>
          </a:p>
        </p:txBody>
      </p:sp>
      <p:sp>
        <p:nvSpPr>
          <p:cNvPr id="375" name="Google Shape;375;p24"/>
          <p:cNvSpPr/>
          <p:nvPr/>
        </p:nvSpPr>
        <p:spPr>
          <a:xfrm>
            <a:off x="7366500" y="482425"/>
            <a:ext cx="964800" cy="1500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problems?</a:t>
            </a:r>
            <a:endParaRPr/>
          </a:p>
        </p:txBody>
      </p:sp>
      <p:sp>
        <p:nvSpPr>
          <p:cNvPr id="381" name="Google Shape;381;p25"/>
          <p:cNvSpPr txBox="1"/>
          <p:nvPr>
            <p:ph idx="1" type="body"/>
          </p:nvPr>
        </p:nvSpPr>
        <p:spPr>
          <a:xfrm>
            <a:off x="1303800" y="1990050"/>
            <a:ext cx="3513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there’s a red </a:t>
            </a:r>
            <a:r>
              <a:rPr lang="en"/>
              <a:t>error message or if any of these steps don’t make sense, reach</a:t>
            </a:r>
            <a:r>
              <a:rPr lang="en"/>
              <a:t> out to me with a screenshot &amp; a description of what’s going on:</a:t>
            </a:r>
            <a:endParaRPr/>
          </a:p>
          <a:p>
            <a:pPr indent="0" lvl="0" marL="0" rtl="0" algn="l">
              <a:spcBef>
                <a:spcPts val="1600"/>
              </a:spcBef>
              <a:spcAft>
                <a:spcPts val="0"/>
              </a:spcAft>
              <a:buNone/>
            </a:pPr>
            <a:r>
              <a:rPr lang="en" u="sng">
                <a:solidFill>
                  <a:schemeClr val="hlink"/>
                </a:solidFill>
                <a:hlinkClick r:id="rId3"/>
              </a:rPr>
              <a:t>andrewkjones3.14@gmail.com</a:t>
            </a:r>
            <a:endParaRPr/>
          </a:p>
          <a:p>
            <a:pPr indent="0" lvl="0" marL="0" rtl="0" algn="l">
              <a:spcBef>
                <a:spcPts val="1600"/>
              </a:spcBef>
              <a:spcAft>
                <a:spcPts val="1600"/>
              </a:spcAft>
              <a:buNone/>
            </a:pPr>
            <a:r>
              <a:rPr lang="en"/>
              <a:t>I’ll do my best to help you find a solution!</a:t>
            </a:r>
            <a:br>
              <a:rPr lang="en"/>
            </a:br>
            <a:r>
              <a:rPr lang="en"/>
              <a:t>(Be sure to </a:t>
            </a:r>
            <a:r>
              <a:rPr lang="en"/>
              <a:t>mention</a:t>
            </a:r>
            <a:r>
              <a:rPr lang="en"/>
              <a:t> the flockListGenerator)</a:t>
            </a:r>
            <a:endParaRPr/>
          </a:p>
        </p:txBody>
      </p:sp>
      <p:pic>
        <p:nvPicPr>
          <p:cNvPr descr="AHS Korneuburg" id="382" name="Google Shape;382;p25"/>
          <p:cNvPicPr preferRelativeResize="0"/>
          <p:nvPr/>
        </p:nvPicPr>
        <p:blipFill>
          <a:blip r:embed="rId4">
            <a:alphaModFix/>
          </a:blip>
          <a:stretch>
            <a:fillRect/>
          </a:stretch>
        </p:blipFill>
        <p:spPr>
          <a:xfrm>
            <a:off x="5426800" y="1118000"/>
            <a:ext cx="2907500" cy="290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Make a Flock List?</a:t>
            </a:r>
            <a:endParaRPr/>
          </a:p>
        </p:txBody>
      </p:sp>
      <p:sp>
        <p:nvSpPr>
          <p:cNvPr id="284" name="Google Shape;284;p14"/>
          <p:cNvSpPr txBox="1"/>
          <p:nvPr>
            <p:ph idx="1" type="body"/>
          </p:nvPr>
        </p:nvSpPr>
        <p:spPr>
          <a:xfrm>
            <a:off x="1159050" y="1170745"/>
            <a:ext cx="6825900" cy="243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a:t>
            </a:r>
            <a:r>
              <a:rPr lang="en"/>
              <a:t>st of all member families you are working with</a:t>
            </a:r>
            <a:endParaRPr/>
          </a:p>
          <a:p>
            <a:pPr indent="-311150" lvl="0" marL="457200" rtl="0" algn="l">
              <a:spcBef>
                <a:spcPts val="0"/>
              </a:spcBef>
              <a:spcAft>
                <a:spcPts val="0"/>
              </a:spcAft>
              <a:buSzPts val="1300"/>
              <a:buChar char="●"/>
            </a:pPr>
            <a:r>
              <a:rPr lang="en"/>
              <a:t>The Ward Mission Leader cannot see your area book timelines for members, so a flock list allows them to see when you visit families in the ward and what commitments you are giving them</a:t>
            </a:r>
            <a:endParaRPr/>
          </a:p>
          <a:p>
            <a:pPr indent="-311150" lvl="0" marL="457200" rtl="0" algn="l">
              <a:spcBef>
                <a:spcPts val="0"/>
              </a:spcBef>
              <a:spcAft>
                <a:spcPts val="0"/>
              </a:spcAft>
              <a:buSzPts val="1300"/>
              <a:buChar char="●"/>
            </a:pPr>
            <a:r>
              <a:rPr lang="en"/>
              <a:t>A other way to be accountable to ward council</a:t>
            </a:r>
            <a:endParaRPr/>
          </a:p>
          <a:p>
            <a:pPr indent="-311150" lvl="0" marL="457200" rtl="0" algn="l">
              <a:spcBef>
                <a:spcPts val="0"/>
              </a:spcBef>
              <a:spcAft>
                <a:spcPts val="0"/>
              </a:spcAft>
              <a:buSzPts val="1300"/>
              <a:buChar char="●"/>
            </a:pPr>
            <a:r>
              <a:rPr lang="en"/>
              <a:t>Quick visualization of which members need to be followed up with soon</a:t>
            </a:r>
            <a:endParaRPr/>
          </a:p>
          <a:p>
            <a:pPr indent="0" lvl="0" marL="0" rtl="0" algn="l">
              <a:spcBef>
                <a:spcPts val="1600"/>
              </a:spcBef>
              <a:spcAft>
                <a:spcPts val="1600"/>
              </a:spcAft>
              <a:buNone/>
            </a:pPr>
            <a:r>
              <a:rPr lang="en"/>
              <a:t>The flockListGenerator script saves you the tedious work of filling in all the households manually, and allows you to skip straight to the effective usage of the flock list with your ward mission leader.</a:t>
            </a:r>
            <a:endParaRPr/>
          </a:p>
        </p:txBody>
      </p:sp>
      <p:sp>
        <p:nvSpPr>
          <p:cNvPr id="285" name="Google Shape;285;p14"/>
          <p:cNvSpPr txBox="1"/>
          <p:nvPr/>
        </p:nvSpPr>
        <p:spPr>
          <a:xfrm>
            <a:off x="914405" y="3818408"/>
            <a:ext cx="7315200" cy="8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434343"/>
                </a:solidFill>
                <a:latin typeface="Nunito"/>
                <a:ea typeface="Nunito"/>
                <a:cs typeface="Nunito"/>
                <a:sym typeface="Nunito"/>
              </a:rPr>
              <a:t>“Choose to be proactive in accounting for your work to the Lord and to your mission leaders. Don’t wait to be asked.”</a:t>
            </a:r>
            <a:endParaRPr i="1">
              <a:solidFill>
                <a:srgbClr val="434343"/>
              </a:solidFill>
              <a:latin typeface="Nunito"/>
              <a:ea typeface="Nunito"/>
              <a:cs typeface="Nunito"/>
              <a:sym typeface="Nunito"/>
            </a:endParaRPr>
          </a:p>
          <a:p>
            <a:pPr indent="0" lvl="0" marL="0" rtl="0" algn="ctr">
              <a:spcBef>
                <a:spcPts val="0"/>
              </a:spcBef>
              <a:spcAft>
                <a:spcPts val="0"/>
              </a:spcAft>
              <a:buNone/>
            </a:pPr>
            <a:r>
              <a:rPr i="1" lang="en">
                <a:solidFill>
                  <a:srgbClr val="434343"/>
                </a:solidFill>
                <a:latin typeface="Nunito"/>
                <a:ea typeface="Nunito"/>
                <a:cs typeface="Nunito"/>
                <a:sym typeface="Nunito"/>
              </a:rPr>
              <a:t>-- Preach My Gospel, </a:t>
            </a:r>
            <a:r>
              <a:rPr lang="en">
                <a:solidFill>
                  <a:srgbClr val="434343"/>
                </a:solidFill>
                <a:latin typeface="Nunito"/>
                <a:ea typeface="Nunito"/>
                <a:cs typeface="Nunito"/>
                <a:sym typeface="Nunito"/>
              </a:rPr>
              <a:t>chapter 8</a:t>
            </a:r>
            <a:endParaRPr>
              <a:solidFill>
                <a:srgbClr val="434343"/>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it looks like</a:t>
            </a:r>
            <a:endParaRPr/>
          </a:p>
        </p:txBody>
      </p:sp>
      <p:pic>
        <p:nvPicPr>
          <p:cNvPr id="291" name="Google Shape;291;p15"/>
          <p:cNvPicPr preferRelativeResize="0"/>
          <p:nvPr/>
        </p:nvPicPr>
        <p:blipFill>
          <a:blip r:embed="rId3">
            <a:alphaModFix/>
          </a:blip>
          <a:stretch>
            <a:fillRect/>
          </a:stretch>
        </p:blipFill>
        <p:spPr>
          <a:xfrm>
            <a:off x="152400" y="1597875"/>
            <a:ext cx="8839201" cy="2962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word of caution</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An out-of-date spreadsheet is the least useful type of spreadsheet. </a:t>
            </a:r>
            <a:r>
              <a:rPr lang="en" sz="1800"/>
              <a:t>If you do not plan on using this sheet regularly, </a:t>
            </a:r>
            <a:r>
              <a:rPr b="1" i="1" lang="en" sz="1800"/>
              <a:t>it will probably not be useful</a:t>
            </a:r>
            <a:r>
              <a:rPr lang="en" sz="1800"/>
              <a:t>!</a:t>
            </a:r>
            <a:endParaRPr sz="1800"/>
          </a:p>
          <a:p>
            <a:pPr indent="0" lvl="0" marL="0" rtl="0" algn="ctr">
              <a:spcBef>
                <a:spcPts val="1600"/>
              </a:spcBef>
              <a:spcAft>
                <a:spcPts val="1600"/>
              </a:spcAft>
              <a:buNone/>
            </a:pPr>
            <a:r>
              <a:rPr lang="en" sz="1800"/>
              <a:t>Discuss with your ward mission leader whether this would be a helpful tool in addition to the nightly texts and/or weekly emails, which are the standard coordination tools.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set up &amp; use the flock list generator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3312000" cy="10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inspect element</a:t>
            </a:r>
            <a:endParaRPr/>
          </a:p>
        </p:txBody>
      </p:sp>
      <p:sp>
        <p:nvSpPr>
          <p:cNvPr id="308" name="Google Shape;308;p18"/>
          <p:cNvSpPr txBox="1"/>
          <p:nvPr>
            <p:ph idx="1" type="body"/>
          </p:nvPr>
        </p:nvSpPr>
        <p:spPr>
          <a:xfrm>
            <a:off x="1303800" y="1697350"/>
            <a:ext cx="3312000" cy="29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use some coding tools to get our hands on a data file.</a:t>
            </a:r>
            <a:endParaRPr/>
          </a:p>
          <a:p>
            <a:pPr indent="-311150" lvl="0" marL="457200" rtl="0" algn="l">
              <a:spcBef>
                <a:spcPts val="1600"/>
              </a:spcBef>
              <a:spcAft>
                <a:spcPts val="0"/>
              </a:spcAft>
              <a:buSzPts val="1300"/>
              <a:buAutoNum type="arabicPeriod"/>
            </a:pPr>
            <a:r>
              <a:rPr lang="en"/>
              <a:t>Open google chrome</a:t>
            </a:r>
            <a:endParaRPr/>
          </a:p>
          <a:p>
            <a:pPr indent="-311150" lvl="0" marL="457200" rtl="0" algn="l">
              <a:spcBef>
                <a:spcPts val="0"/>
              </a:spcBef>
              <a:spcAft>
                <a:spcPts val="0"/>
              </a:spcAft>
              <a:buSzPts val="1300"/>
              <a:buAutoNum type="arabicPeriod"/>
            </a:pPr>
            <a:r>
              <a:rPr lang="en"/>
              <a:t>Press F12. The sidebar with all the code will open up. </a:t>
            </a:r>
            <a:endParaRPr/>
          </a:p>
          <a:p>
            <a:pPr indent="-311150" lvl="0" marL="457200" rtl="0" algn="l">
              <a:spcBef>
                <a:spcPts val="0"/>
              </a:spcBef>
              <a:spcAft>
                <a:spcPts val="0"/>
              </a:spcAft>
              <a:buSzPts val="1300"/>
              <a:buAutoNum type="arabicPeriod"/>
            </a:pPr>
            <a:r>
              <a:rPr lang="en"/>
              <a:t>Click the “Network" tab at the top of the window. It will look like this →</a:t>
            </a:r>
            <a:endParaRPr/>
          </a:p>
          <a:p>
            <a:pPr indent="-311150" lvl="0" marL="457200" rtl="0" algn="l">
              <a:spcBef>
                <a:spcPts val="0"/>
              </a:spcBef>
              <a:spcAft>
                <a:spcPts val="0"/>
              </a:spcAft>
              <a:buSzPts val="1300"/>
              <a:buAutoNum type="arabicPeriod"/>
            </a:pPr>
            <a:r>
              <a:rPr lang="en"/>
              <a:t>On the same tab, visit the website:</a:t>
            </a:r>
            <a:br>
              <a:rPr lang="en"/>
            </a:br>
            <a:r>
              <a:rPr lang="en" u="sng">
                <a:solidFill>
                  <a:schemeClr val="hlink"/>
                </a:solidFill>
                <a:hlinkClick r:id="rId3"/>
              </a:rPr>
              <a:t>a</a:t>
            </a:r>
            <a:r>
              <a:rPr lang="en" u="sng">
                <a:solidFill>
                  <a:schemeClr val="hlink"/>
                </a:solidFill>
                <a:hlinkClick r:id="rId4"/>
              </a:rPr>
              <a:t>reabook.churchofjesuschrist.org</a:t>
            </a:r>
            <a:br>
              <a:rPr lang="en"/>
            </a:br>
            <a:r>
              <a:rPr lang="en"/>
              <a:t>(ignore the F12 box for a moment)</a:t>
            </a:r>
            <a:endParaRPr/>
          </a:p>
        </p:txBody>
      </p:sp>
      <p:pic>
        <p:nvPicPr>
          <p:cNvPr id="309" name="Google Shape;309;p18"/>
          <p:cNvPicPr preferRelativeResize="0"/>
          <p:nvPr/>
        </p:nvPicPr>
        <p:blipFill>
          <a:blip r:embed="rId5">
            <a:alphaModFix/>
          </a:blip>
          <a:stretch>
            <a:fillRect/>
          </a:stretch>
        </p:blipFill>
        <p:spPr>
          <a:xfrm>
            <a:off x="4907025" y="102275"/>
            <a:ext cx="3885701" cy="2197850"/>
          </a:xfrm>
          <a:prstGeom prst="rect">
            <a:avLst/>
          </a:prstGeom>
          <a:noFill/>
          <a:ln cap="flat" cmpd="sng" w="28575">
            <a:solidFill>
              <a:schemeClr val="dk2"/>
            </a:solidFill>
            <a:prstDash val="solid"/>
            <a:round/>
            <a:headEnd len="sm" w="sm" type="none"/>
            <a:tailEnd len="sm" w="sm" type="none"/>
          </a:ln>
        </p:spPr>
      </p:pic>
      <p:pic>
        <p:nvPicPr>
          <p:cNvPr id="310" name="Google Shape;310;p18"/>
          <p:cNvPicPr preferRelativeResize="0"/>
          <p:nvPr/>
        </p:nvPicPr>
        <p:blipFill>
          <a:blip r:embed="rId6">
            <a:alphaModFix/>
          </a:blip>
          <a:stretch>
            <a:fillRect/>
          </a:stretch>
        </p:blipFill>
        <p:spPr>
          <a:xfrm>
            <a:off x="5097600" y="2331450"/>
            <a:ext cx="3504562" cy="25323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36876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scavenger hunt</a:t>
            </a:r>
            <a:endParaRPr/>
          </a:p>
        </p:txBody>
      </p:sp>
      <p:sp>
        <p:nvSpPr>
          <p:cNvPr id="316" name="Google Shape;316;p19"/>
          <p:cNvSpPr txBox="1"/>
          <p:nvPr>
            <p:ph idx="1" type="body"/>
          </p:nvPr>
        </p:nvSpPr>
        <p:spPr>
          <a:xfrm>
            <a:off x="836725" y="1653950"/>
            <a:ext cx="2712300" cy="287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Once the page loads completely, click in the “Filter” bar in the networking window. Search “</a:t>
            </a:r>
            <a:r>
              <a:rPr b="1" lang="en"/>
              <a:t>primary?</a:t>
            </a:r>
            <a:r>
              <a:rPr lang="en"/>
              <a:t>” (If no files show up, reload the webpage)</a:t>
            </a:r>
            <a:br>
              <a:rPr lang="en"/>
            </a:br>
            <a:r>
              <a:rPr lang="en"/>
              <a:t>If there's more than one, find the file with a preview of “persons" when you click on it → </a:t>
            </a:r>
            <a:endParaRPr/>
          </a:p>
        </p:txBody>
      </p:sp>
      <p:sp>
        <p:nvSpPr>
          <p:cNvPr id="317" name="Google Shape;317;p19"/>
          <p:cNvSpPr txBox="1"/>
          <p:nvPr/>
        </p:nvSpPr>
        <p:spPr>
          <a:xfrm>
            <a:off x="504825" y="1698675"/>
            <a:ext cx="327900" cy="16782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1600"/>
              </a:spcAft>
              <a:buNone/>
            </a:pPr>
            <a:r>
              <a:rPr lang="en" sz="1300">
                <a:solidFill>
                  <a:schemeClr val="dk2"/>
                </a:solidFill>
                <a:latin typeface="Nunito"/>
                <a:ea typeface="Nunito"/>
                <a:cs typeface="Nunito"/>
                <a:sym typeface="Nunito"/>
              </a:rPr>
              <a:t>5.</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6.</a:t>
            </a:r>
            <a:endParaRPr sz="1300">
              <a:solidFill>
                <a:schemeClr val="dk2"/>
              </a:solidFill>
              <a:latin typeface="Nunito"/>
              <a:ea typeface="Nunito"/>
              <a:cs typeface="Nunito"/>
              <a:sym typeface="Nunito"/>
            </a:endParaRPr>
          </a:p>
        </p:txBody>
      </p:sp>
      <p:pic>
        <p:nvPicPr>
          <p:cNvPr id="318" name="Google Shape;318;p19"/>
          <p:cNvPicPr preferRelativeResize="0"/>
          <p:nvPr/>
        </p:nvPicPr>
        <p:blipFill>
          <a:blip r:embed="rId3">
            <a:alphaModFix/>
          </a:blip>
          <a:stretch>
            <a:fillRect/>
          </a:stretch>
        </p:blipFill>
        <p:spPr>
          <a:xfrm>
            <a:off x="4824500" y="139875"/>
            <a:ext cx="3896275" cy="2191649"/>
          </a:xfrm>
          <a:prstGeom prst="rect">
            <a:avLst/>
          </a:prstGeom>
          <a:noFill/>
          <a:ln cap="flat" cmpd="sng" w="28575">
            <a:solidFill>
              <a:schemeClr val="dk2"/>
            </a:solidFill>
            <a:prstDash val="solid"/>
            <a:round/>
            <a:headEnd len="sm" w="sm" type="none"/>
            <a:tailEnd len="sm" w="sm" type="none"/>
          </a:ln>
        </p:spPr>
      </p:pic>
      <p:pic>
        <p:nvPicPr>
          <p:cNvPr id="319" name="Google Shape;319;p19"/>
          <p:cNvPicPr preferRelativeResize="0"/>
          <p:nvPr/>
        </p:nvPicPr>
        <p:blipFill>
          <a:blip r:embed="rId4">
            <a:alphaModFix/>
          </a:blip>
          <a:stretch>
            <a:fillRect/>
          </a:stretch>
        </p:blipFill>
        <p:spPr>
          <a:xfrm>
            <a:off x="3734400" y="2361026"/>
            <a:ext cx="2712200" cy="1714450"/>
          </a:xfrm>
          <a:prstGeom prst="rect">
            <a:avLst/>
          </a:prstGeom>
          <a:noFill/>
          <a:ln cap="flat" cmpd="sng" w="28575">
            <a:solidFill>
              <a:schemeClr val="dk2"/>
            </a:solidFill>
            <a:prstDash val="solid"/>
            <a:round/>
            <a:headEnd len="sm" w="sm" type="none"/>
            <a:tailEnd len="sm" w="sm" type="none"/>
          </a:ln>
        </p:spPr>
      </p:pic>
      <p:pic>
        <p:nvPicPr>
          <p:cNvPr id="320" name="Google Shape;320;p19"/>
          <p:cNvPicPr preferRelativeResize="0"/>
          <p:nvPr/>
        </p:nvPicPr>
        <p:blipFill>
          <a:blip r:embed="rId5">
            <a:alphaModFix/>
          </a:blip>
          <a:stretch>
            <a:fillRect/>
          </a:stretch>
        </p:blipFill>
        <p:spPr>
          <a:xfrm>
            <a:off x="6482500" y="2700175"/>
            <a:ext cx="2447175" cy="1860750"/>
          </a:xfrm>
          <a:prstGeom prst="rect">
            <a:avLst/>
          </a:prstGeom>
          <a:noFill/>
          <a:ln cap="flat" cmpd="sng" w="28575">
            <a:solidFill>
              <a:schemeClr val="dk2"/>
            </a:solidFill>
            <a:prstDash val="solid"/>
            <a:round/>
            <a:headEnd len="sm" w="sm" type="none"/>
            <a:tailEnd len="sm" w="sm" type="none"/>
          </a:ln>
        </p:spPr>
      </p:pic>
      <p:sp>
        <p:nvSpPr>
          <p:cNvPr id="321" name="Google Shape;321;p19"/>
          <p:cNvSpPr txBox="1"/>
          <p:nvPr/>
        </p:nvSpPr>
        <p:spPr>
          <a:xfrm>
            <a:off x="7801850" y="3646175"/>
            <a:ext cx="12594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Nunito"/>
                <a:ea typeface="Nunito"/>
                <a:cs typeface="Nunito"/>
                <a:sym typeface="Nunito"/>
              </a:rPr>
              <a:t>LOOK FOR THIS</a:t>
            </a:r>
            <a:endParaRPr b="1" sz="1000">
              <a:solidFill>
                <a:srgbClr val="FF0000"/>
              </a:solidFill>
              <a:latin typeface="Nunito"/>
              <a:ea typeface="Nunito"/>
              <a:cs typeface="Nunito"/>
              <a:sym typeface="Nunito"/>
            </a:endParaRPr>
          </a:p>
        </p:txBody>
      </p:sp>
      <p:cxnSp>
        <p:nvCxnSpPr>
          <p:cNvPr id="322" name="Google Shape;322;p19"/>
          <p:cNvCxnSpPr/>
          <p:nvPr/>
        </p:nvCxnSpPr>
        <p:spPr>
          <a:xfrm rot="10800000">
            <a:off x="8050425" y="3539625"/>
            <a:ext cx="0" cy="169200"/>
          </a:xfrm>
          <a:prstGeom prst="straightConnector1">
            <a:avLst/>
          </a:prstGeom>
          <a:noFill/>
          <a:ln cap="flat" cmpd="sng" w="9525">
            <a:solidFill>
              <a:srgbClr val="FF0000"/>
            </a:solidFill>
            <a:prstDash val="solid"/>
            <a:round/>
            <a:headEnd len="med" w="med" type="none"/>
            <a:tailEnd len="med" w="med" type="stealth"/>
          </a:ln>
        </p:spPr>
      </p:cxnSp>
      <p:cxnSp>
        <p:nvCxnSpPr>
          <p:cNvPr id="323" name="Google Shape;323;p19"/>
          <p:cNvCxnSpPr/>
          <p:nvPr/>
        </p:nvCxnSpPr>
        <p:spPr>
          <a:xfrm flipH="1" rot="10800000">
            <a:off x="4059675" y="3545875"/>
            <a:ext cx="112500" cy="388500"/>
          </a:xfrm>
          <a:prstGeom prst="straightConnector1">
            <a:avLst/>
          </a:prstGeom>
          <a:noFill/>
          <a:ln cap="flat" cmpd="sng" w="19050">
            <a:solidFill>
              <a:srgbClr val="FF0000"/>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29133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keep things local</a:t>
            </a:r>
            <a:endParaRPr/>
          </a:p>
        </p:txBody>
      </p:sp>
      <p:sp>
        <p:nvSpPr>
          <p:cNvPr id="329" name="Google Shape;329;p20"/>
          <p:cNvSpPr txBox="1"/>
          <p:nvPr>
            <p:ph idx="1" type="body"/>
          </p:nvPr>
        </p:nvSpPr>
        <p:spPr>
          <a:xfrm>
            <a:off x="996825" y="1635151"/>
            <a:ext cx="3312000" cy="109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Right click and choose “open in new tab”. It should be a tab filled with code</a:t>
            </a:r>
            <a:br>
              <a:rPr lang="en"/>
            </a:br>
            <a:r>
              <a:rPr lang="en"/>
              <a:t>Right-click the text and select “save as". Save the file.</a:t>
            </a:r>
            <a:endParaRPr/>
          </a:p>
        </p:txBody>
      </p:sp>
      <p:sp>
        <p:nvSpPr>
          <p:cNvPr id="330" name="Google Shape;330;p20"/>
          <p:cNvSpPr txBox="1"/>
          <p:nvPr/>
        </p:nvSpPr>
        <p:spPr>
          <a:xfrm>
            <a:off x="507450" y="1653925"/>
            <a:ext cx="460800" cy="17166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1600"/>
              </a:spcAft>
              <a:buNone/>
            </a:pPr>
            <a:r>
              <a:rPr lang="en" sz="1300">
                <a:solidFill>
                  <a:schemeClr val="dk2"/>
                </a:solidFill>
                <a:latin typeface="Nunito"/>
                <a:ea typeface="Nunito"/>
                <a:cs typeface="Nunito"/>
                <a:sym typeface="Nunito"/>
              </a:rPr>
              <a:t>7</a:t>
            </a:r>
            <a:r>
              <a:rPr lang="en" sz="1300">
                <a:solidFill>
                  <a:schemeClr val="dk2"/>
                </a:solidFill>
                <a:latin typeface="Nunito"/>
                <a:ea typeface="Nunito"/>
                <a:cs typeface="Nunito"/>
                <a:sym typeface="Nunito"/>
              </a:rPr>
              <a:t>.</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8.</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endParaRPr sz="1300">
              <a:solidFill>
                <a:schemeClr val="dk2"/>
              </a:solidFill>
              <a:latin typeface="Nunito"/>
              <a:ea typeface="Nunito"/>
              <a:cs typeface="Nunito"/>
              <a:sym typeface="Nunito"/>
            </a:endParaRPr>
          </a:p>
        </p:txBody>
      </p:sp>
      <p:pic>
        <p:nvPicPr>
          <p:cNvPr id="331" name="Google Shape;331;p20"/>
          <p:cNvPicPr preferRelativeResize="0"/>
          <p:nvPr/>
        </p:nvPicPr>
        <p:blipFill>
          <a:blip r:embed="rId3">
            <a:alphaModFix/>
          </a:blip>
          <a:stretch>
            <a:fillRect/>
          </a:stretch>
        </p:blipFill>
        <p:spPr>
          <a:xfrm>
            <a:off x="5104825" y="409550"/>
            <a:ext cx="2286100" cy="1898125"/>
          </a:xfrm>
          <a:prstGeom prst="rect">
            <a:avLst/>
          </a:prstGeom>
          <a:noFill/>
          <a:ln cap="flat" cmpd="sng" w="28575">
            <a:solidFill>
              <a:schemeClr val="dk2"/>
            </a:solidFill>
            <a:prstDash val="solid"/>
            <a:round/>
            <a:headEnd len="sm" w="sm" type="none"/>
            <a:tailEnd len="sm" w="sm" type="none"/>
          </a:ln>
        </p:spPr>
      </p:pic>
      <p:pic>
        <p:nvPicPr>
          <p:cNvPr id="332" name="Google Shape;332;p20"/>
          <p:cNvPicPr preferRelativeResize="0"/>
          <p:nvPr/>
        </p:nvPicPr>
        <p:blipFill>
          <a:blip r:embed="rId4">
            <a:alphaModFix/>
          </a:blip>
          <a:stretch>
            <a:fillRect/>
          </a:stretch>
        </p:blipFill>
        <p:spPr>
          <a:xfrm>
            <a:off x="415437" y="2688600"/>
            <a:ext cx="3959424" cy="2227176"/>
          </a:xfrm>
          <a:prstGeom prst="rect">
            <a:avLst/>
          </a:prstGeom>
          <a:noFill/>
          <a:ln cap="flat" cmpd="sng" w="28575">
            <a:solidFill>
              <a:schemeClr val="dk2"/>
            </a:solidFill>
            <a:prstDash val="solid"/>
            <a:round/>
            <a:headEnd len="sm" w="sm" type="none"/>
            <a:tailEnd len="sm" w="sm" type="none"/>
          </a:ln>
        </p:spPr>
      </p:pic>
      <p:pic>
        <p:nvPicPr>
          <p:cNvPr id="333" name="Google Shape;333;p20"/>
          <p:cNvPicPr preferRelativeResize="0"/>
          <p:nvPr/>
        </p:nvPicPr>
        <p:blipFill>
          <a:blip r:embed="rId5">
            <a:alphaModFix/>
          </a:blip>
          <a:stretch>
            <a:fillRect/>
          </a:stretch>
        </p:blipFill>
        <p:spPr>
          <a:xfrm>
            <a:off x="4716125" y="2812475"/>
            <a:ext cx="3882202" cy="2183725"/>
          </a:xfrm>
          <a:prstGeom prst="rect">
            <a:avLst/>
          </a:prstGeom>
          <a:noFill/>
          <a:ln cap="flat" cmpd="sng" w="28575">
            <a:solidFill>
              <a:schemeClr val="dk2"/>
            </a:solidFill>
            <a:prstDash val="solid"/>
            <a:round/>
            <a:headEnd len="sm" w="sm" type="none"/>
            <a:tailEnd len="sm" w="sm" type="none"/>
          </a:ln>
        </p:spPr>
      </p:pic>
      <p:cxnSp>
        <p:nvCxnSpPr>
          <p:cNvPr id="334" name="Google Shape;334;p20"/>
          <p:cNvCxnSpPr/>
          <p:nvPr/>
        </p:nvCxnSpPr>
        <p:spPr>
          <a:xfrm flipH="1" rot="10800000">
            <a:off x="3963550" y="3924150"/>
            <a:ext cx="1221300" cy="300"/>
          </a:xfrm>
          <a:prstGeom prst="straightConnector1">
            <a:avLst/>
          </a:prstGeom>
          <a:noFill/>
          <a:ln cap="flat" cmpd="sng" w="38100">
            <a:solidFill>
              <a:schemeClr val="dk2"/>
            </a:solidFill>
            <a:prstDash val="solid"/>
            <a:round/>
            <a:headEnd len="med" w="med" type="none"/>
            <a:tailEnd len="med" w="med" type="triangle"/>
          </a:ln>
        </p:spPr>
      </p:cxnSp>
      <p:cxnSp>
        <p:nvCxnSpPr>
          <p:cNvPr id="335" name="Google Shape;335;p20"/>
          <p:cNvCxnSpPr/>
          <p:nvPr/>
        </p:nvCxnSpPr>
        <p:spPr>
          <a:xfrm>
            <a:off x="3139250" y="3995775"/>
            <a:ext cx="139500" cy="0"/>
          </a:xfrm>
          <a:prstGeom prst="straightConnector1">
            <a:avLst/>
          </a:prstGeom>
          <a:noFill/>
          <a:ln cap="flat" cmpd="sng" w="9525">
            <a:solidFill>
              <a:srgbClr val="FF0000"/>
            </a:solidFill>
            <a:prstDash val="solid"/>
            <a:round/>
            <a:headEnd len="med" w="med" type="none"/>
            <a:tailEnd len="med" w="med" type="none"/>
          </a:ln>
        </p:spPr>
      </p:cxnSp>
      <p:sp>
        <p:nvSpPr>
          <p:cNvPr id="336" name="Google Shape;336;p20"/>
          <p:cNvSpPr/>
          <p:nvPr/>
        </p:nvSpPr>
        <p:spPr>
          <a:xfrm>
            <a:off x="6970875" y="4035635"/>
            <a:ext cx="175500" cy="5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1303800" y="598575"/>
            <a:ext cx="29133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put it in drive</a:t>
            </a:r>
            <a:endParaRPr/>
          </a:p>
        </p:txBody>
      </p:sp>
      <p:sp>
        <p:nvSpPr>
          <p:cNvPr id="342" name="Google Shape;342;p21"/>
          <p:cNvSpPr txBox="1"/>
          <p:nvPr>
            <p:ph idx="1" type="body"/>
          </p:nvPr>
        </p:nvSpPr>
        <p:spPr>
          <a:xfrm>
            <a:off x="996825" y="1635151"/>
            <a:ext cx="33120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google drive* and select “new” → “file upload”</a:t>
            </a:r>
            <a:br>
              <a:rPr lang="en"/>
            </a:br>
            <a:r>
              <a:rPr lang="en"/>
              <a:t>Select the file you just made. It doesn’t matter where in your google drive it ends up.</a:t>
            </a:r>
            <a:endParaRPr/>
          </a:p>
          <a:p>
            <a:pPr indent="0" lvl="0" marL="0" rtl="0" algn="l">
              <a:spcBef>
                <a:spcPts val="1600"/>
              </a:spcBef>
              <a:spcAft>
                <a:spcPts val="1600"/>
              </a:spcAft>
              <a:buNone/>
            </a:pPr>
            <a:r>
              <a:rPr lang="en"/>
              <a:t>*area emails do not work; use your personal missionary email and then share it with your area email afterwards.</a:t>
            </a:r>
            <a:endParaRPr/>
          </a:p>
        </p:txBody>
      </p:sp>
      <p:sp>
        <p:nvSpPr>
          <p:cNvPr id="343" name="Google Shape;343;p21"/>
          <p:cNvSpPr txBox="1"/>
          <p:nvPr/>
        </p:nvSpPr>
        <p:spPr>
          <a:xfrm>
            <a:off x="507450" y="1653925"/>
            <a:ext cx="460800" cy="17166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1600"/>
              </a:spcAft>
              <a:buNone/>
            </a:pPr>
            <a:r>
              <a:rPr lang="en" sz="1300">
                <a:solidFill>
                  <a:schemeClr val="dk2"/>
                </a:solidFill>
                <a:latin typeface="Nunito"/>
                <a:ea typeface="Nunito"/>
                <a:cs typeface="Nunito"/>
                <a:sym typeface="Nunito"/>
              </a:rPr>
              <a:t>9</a:t>
            </a:r>
            <a:r>
              <a:rPr lang="en" sz="1300">
                <a:solidFill>
                  <a:schemeClr val="dk2"/>
                </a:solidFill>
                <a:latin typeface="Nunito"/>
                <a:ea typeface="Nunito"/>
                <a:cs typeface="Nunito"/>
                <a:sym typeface="Nunito"/>
              </a:rPr>
              <a:t>.</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r>
              <a:rPr lang="en" sz="1300">
                <a:solidFill>
                  <a:schemeClr val="dk2"/>
                </a:solidFill>
                <a:latin typeface="Nunito"/>
                <a:ea typeface="Nunito"/>
                <a:cs typeface="Nunito"/>
                <a:sym typeface="Nunito"/>
              </a:rPr>
              <a:t>10.</a:t>
            </a: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br>
              <a:rPr lang="en" sz="1300">
                <a:solidFill>
                  <a:schemeClr val="dk2"/>
                </a:solidFill>
                <a:latin typeface="Nunito"/>
                <a:ea typeface="Nunito"/>
                <a:cs typeface="Nunito"/>
                <a:sym typeface="Nunito"/>
              </a:rPr>
            </a:br>
            <a:endParaRPr sz="1300">
              <a:solidFill>
                <a:schemeClr val="dk2"/>
              </a:solidFill>
              <a:latin typeface="Nunito"/>
              <a:ea typeface="Nunito"/>
              <a:cs typeface="Nunito"/>
              <a:sym typeface="Nunito"/>
            </a:endParaRPr>
          </a:p>
        </p:txBody>
      </p:sp>
      <p:pic>
        <p:nvPicPr>
          <p:cNvPr id="344" name="Google Shape;344;p21"/>
          <p:cNvPicPr preferRelativeResize="0"/>
          <p:nvPr/>
        </p:nvPicPr>
        <p:blipFill>
          <a:blip r:embed="rId3">
            <a:alphaModFix/>
          </a:blip>
          <a:stretch>
            <a:fillRect/>
          </a:stretch>
        </p:blipFill>
        <p:spPr>
          <a:xfrm>
            <a:off x="5598675" y="647788"/>
            <a:ext cx="2398875" cy="2294874"/>
          </a:xfrm>
          <a:prstGeom prst="rect">
            <a:avLst/>
          </a:prstGeom>
          <a:noFill/>
          <a:ln cap="flat" cmpd="sng" w="28575">
            <a:solidFill>
              <a:schemeClr val="dk2"/>
            </a:solidFill>
            <a:prstDash val="solid"/>
            <a:round/>
            <a:headEnd len="sm" w="sm" type="none"/>
            <a:tailEnd len="sm" w="sm" type="none"/>
          </a:ln>
        </p:spPr>
      </p:pic>
      <p:pic>
        <p:nvPicPr>
          <p:cNvPr id="345" name="Google Shape;345;p21"/>
          <p:cNvPicPr preferRelativeResize="0"/>
          <p:nvPr/>
        </p:nvPicPr>
        <p:blipFill>
          <a:blip r:embed="rId4">
            <a:alphaModFix/>
          </a:blip>
          <a:stretch>
            <a:fillRect/>
          </a:stretch>
        </p:blipFill>
        <p:spPr>
          <a:xfrm>
            <a:off x="5711825" y="3160781"/>
            <a:ext cx="2172550" cy="1224074"/>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