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9" r:id="rId2"/>
    <p:sldId id="257" r:id="rId3"/>
    <p:sldId id="260" r:id="rId4"/>
    <p:sldId id="258"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34" autoAdjust="0"/>
    <p:restoredTop sz="94660"/>
  </p:normalViewPr>
  <p:slideViewPr>
    <p:cSldViewPr>
      <p:cViewPr>
        <p:scale>
          <a:sx n="57" d="100"/>
          <a:sy n="57" d="100"/>
        </p:scale>
        <p:origin x="-1512" y="-3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613622-9482-478A-B6E4-1836ACEA6F5C}" type="datetimeFigureOut">
              <a:rPr lang="en-US" smtClean="0"/>
              <a:pPr/>
              <a:t>7/21/2009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2148E-5D2B-4FA3-9D5E-4D31BF169A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22148E-5D2B-4FA3-9D5E-4D31BF169A5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A3E66099-2411-4E15-AB6E-23E26E18BC32}" type="datetimeFigureOut">
              <a:rPr lang="en-US" smtClean="0"/>
              <a:pPr/>
              <a:t>7/21/2009</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1C8368F-6C0F-4F43-917C-769AAB96EA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E66099-2411-4E15-AB6E-23E26E18BC32}" type="datetimeFigureOut">
              <a:rPr lang="en-US" smtClean="0"/>
              <a:pPr/>
              <a:t>7/21/2009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8368F-6C0F-4F43-917C-769AAB96EA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E66099-2411-4E15-AB6E-23E26E18BC32}" type="datetimeFigureOut">
              <a:rPr lang="en-US" smtClean="0"/>
              <a:pPr/>
              <a:t>7/21/2009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8368F-6C0F-4F43-917C-769AAB96EA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A3E66099-2411-4E15-AB6E-23E26E18BC32}" type="datetimeFigureOut">
              <a:rPr lang="en-US" smtClean="0"/>
              <a:pPr/>
              <a:t>7/21/2009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41C8368F-6C0F-4F43-917C-769AAB96EA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A3E66099-2411-4E15-AB6E-23E26E18BC32}" type="datetimeFigureOut">
              <a:rPr lang="en-US" smtClean="0"/>
              <a:pPr/>
              <a:t>7/21/2009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41C8368F-6C0F-4F43-917C-769AAB96EA04}"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A3E66099-2411-4E15-AB6E-23E26E18BC32}" type="datetimeFigureOut">
              <a:rPr lang="en-US" smtClean="0"/>
              <a:pPr/>
              <a:t>7/21/2009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41C8368F-6C0F-4F43-917C-769AAB96EA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A3E66099-2411-4E15-AB6E-23E26E18BC32}" type="datetimeFigureOut">
              <a:rPr lang="en-US" smtClean="0"/>
              <a:pPr/>
              <a:t>7/21/2009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1C8368F-6C0F-4F43-917C-769AAB96EA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E66099-2411-4E15-AB6E-23E26E18BC32}" type="datetimeFigureOut">
              <a:rPr lang="en-US" smtClean="0"/>
              <a:pPr/>
              <a:t>7/21/2009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8368F-6C0F-4F43-917C-769AAB96EA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A3E66099-2411-4E15-AB6E-23E26E18BC32}" type="datetimeFigureOut">
              <a:rPr lang="en-US" smtClean="0"/>
              <a:pPr/>
              <a:t>7/21/2009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41C8368F-6C0F-4F43-917C-769AAB96EA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A3E66099-2411-4E15-AB6E-23E26E18BC32}" type="datetimeFigureOut">
              <a:rPr lang="en-US" smtClean="0"/>
              <a:pPr/>
              <a:t>7/21/2009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1C8368F-6C0F-4F43-917C-769AAB96EA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A3E66099-2411-4E15-AB6E-23E26E18BC32}" type="datetimeFigureOut">
              <a:rPr lang="en-US" smtClean="0"/>
              <a:pPr/>
              <a:t>7/21/2009</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1C8368F-6C0F-4F43-917C-769AAB96EA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3E66099-2411-4E15-AB6E-23E26E18BC32}" type="datetimeFigureOut">
              <a:rPr lang="en-US" smtClean="0"/>
              <a:pPr/>
              <a:t>7/21/2009</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1C8368F-6C0F-4F43-917C-769AAB96EA0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9456" y="228600"/>
            <a:ext cx="914400" cy="6323096"/>
          </a:xfrm>
        </p:spPr>
        <p:txBody>
          <a:bodyPr>
            <a:noAutofit/>
          </a:bodyPr>
          <a:lstStyle/>
          <a:p>
            <a:pPr algn="ctr"/>
            <a:r>
              <a:rPr lang="en-US" sz="5400" cap="none"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Hotel Data Base Application</a:t>
            </a:r>
            <a:endParaRPr lang="en-US" sz="5400" cap="none" dirty="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endParaRPr>
          </a:p>
        </p:txBody>
      </p:sp>
      <p:pic>
        <p:nvPicPr>
          <p:cNvPr id="10" name="Picture Placeholder 9" descr="hotel00.jpg"/>
          <p:cNvPicPr>
            <a:picLocks noGrp="1" noChangeAspect="1"/>
          </p:cNvPicPr>
          <p:nvPr>
            <p:ph type="pic" idx="1"/>
          </p:nvPr>
        </p:nvPicPr>
        <p:blipFill>
          <a:blip r:embed="rId3"/>
          <a:srcRect l="14352" r="14352"/>
          <a:stretch>
            <a:fillRect/>
          </a:stretch>
        </p:blipFill>
        <p:spPr>
          <a:xfrm>
            <a:off x="1138237" y="304800"/>
            <a:ext cx="7333488" cy="5555566"/>
          </a:xfrm>
          <a:prstGeom prst="rect">
            <a:avLst/>
          </a:prstGeom>
          <a:ln>
            <a:noFill/>
          </a:ln>
          <a:effectLst>
            <a:outerShdw blurRad="292100" dist="139700" dir="2700000" algn="tl" rotWithShape="0">
              <a:srgbClr val="333333">
                <a:alpha val="65000"/>
              </a:srgbClr>
            </a:outerShdw>
          </a:effectLst>
        </p:spPr>
      </p:pic>
      <p:sp>
        <p:nvSpPr>
          <p:cNvPr id="15" name="Text Placeholder 8"/>
          <p:cNvSpPr>
            <a:spLocks noGrp="1"/>
          </p:cNvSpPr>
          <p:nvPr>
            <p:ph type="body" sz="half" idx="2"/>
          </p:nvPr>
        </p:nvSpPr>
        <p:spPr>
          <a:xfrm>
            <a:off x="1143000" y="5867400"/>
            <a:ext cx="7333488" cy="8382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effectLst>
            <a:reflection blurRad="6350" stA="52000" endA="300" endPos="35000" dir="5400000" sy="-100000" algn="bl" rotWithShape="0"/>
            <a:softEdge rad="12700"/>
          </a:effectLst>
        </p:spPr>
        <p:txBody>
          <a:bodyPr>
            <a:normAutofit fontScale="92500" lnSpcReduction="20000"/>
          </a:bodyPr>
          <a:lstStyle/>
          <a:p>
            <a:r>
              <a:rPr lang="en-US" sz="36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Brush Script MT" pitchFamily="66" charset="0"/>
              </a:rPr>
              <a:t>Team Members:</a:t>
            </a:r>
          </a:p>
          <a:p>
            <a:endParaRPr lang="en-US" sz="900" b="1" dirty="0" smtClean="0">
              <a:solidFill>
                <a:srgbClr val="FFFF00"/>
              </a:solidFill>
              <a:effectLst>
                <a:outerShdw blurRad="38100" dist="38100" dir="2700000" algn="tl">
                  <a:srgbClr val="000000">
                    <a:alpha val="43137"/>
                  </a:srgbClr>
                </a:outerShdw>
              </a:effectLst>
              <a:latin typeface="Verdana" pitchFamily="34" charset="0"/>
            </a:endParaRPr>
          </a:p>
          <a:p>
            <a:r>
              <a:rPr lang="en-US" sz="1600" b="1" dirty="0" smtClean="0">
                <a:solidFill>
                  <a:srgbClr val="FFFF00"/>
                </a:solidFill>
                <a:effectLst>
                  <a:outerShdw blurRad="38100" dist="38100" dir="2700000" algn="tl">
                    <a:srgbClr val="000000">
                      <a:alpha val="43137"/>
                    </a:srgbClr>
                  </a:outerShdw>
                </a:effectLst>
                <a:latin typeface="Verdana" pitchFamily="34" charset="0"/>
              </a:rPr>
              <a:t>Lovell </a:t>
            </a:r>
            <a:r>
              <a:rPr lang="en-US" sz="1600" b="1" dirty="0" smtClean="0">
                <a:solidFill>
                  <a:srgbClr val="FFFF00"/>
                </a:solidFill>
                <a:effectLst>
                  <a:outerShdw blurRad="38100" dist="38100" dir="2700000" algn="tl">
                    <a:srgbClr val="000000">
                      <a:alpha val="43137"/>
                    </a:srgbClr>
                  </a:outerShdw>
                </a:effectLst>
                <a:latin typeface="Verdana" pitchFamily="34" charset="0"/>
              </a:rPr>
              <a:t>Felix, </a:t>
            </a:r>
            <a:r>
              <a:rPr lang="en-US" sz="1600" b="1" dirty="0" err="1" smtClean="0">
                <a:solidFill>
                  <a:srgbClr val="FFFF00"/>
                </a:solidFill>
                <a:effectLst>
                  <a:outerShdw blurRad="38100" dist="38100" dir="2700000" algn="tl">
                    <a:srgbClr val="000000">
                      <a:alpha val="43137"/>
                    </a:srgbClr>
                  </a:outerShdw>
                </a:effectLst>
                <a:latin typeface="Verdana" pitchFamily="34" charset="0"/>
              </a:rPr>
              <a:t>Jignesh</a:t>
            </a:r>
            <a:r>
              <a:rPr lang="en-US" sz="1600" b="1" dirty="0" smtClean="0">
                <a:solidFill>
                  <a:srgbClr val="FFFF00"/>
                </a:solidFill>
                <a:effectLst>
                  <a:outerShdw blurRad="38100" dist="38100" dir="2700000" algn="tl">
                    <a:srgbClr val="000000">
                      <a:alpha val="43137"/>
                    </a:srgbClr>
                  </a:outerShdw>
                </a:effectLst>
                <a:latin typeface="Verdana" pitchFamily="34" charset="0"/>
              </a:rPr>
              <a:t> </a:t>
            </a:r>
            <a:r>
              <a:rPr lang="en-US" sz="1600" b="1" dirty="0" smtClean="0">
                <a:solidFill>
                  <a:srgbClr val="FFFF00"/>
                </a:solidFill>
                <a:effectLst>
                  <a:outerShdw blurRad="38100" dist="38100" dir="2700000" algn="tl">
                    <a:srgbClr val="000000">
                      <a:alpha val="43137"/>
                    </a:srgbClr>
                  </a:outerShdw>
                </a:effectLst>
                <a:latin typeface="Verdana" pitchFamily="34" charset="0"/>
              </a:rPr>
              <a:t>Desai, </a:t>
            </a:r>
            <a:r>
              <a:rPr lang="en-US" sz="1600" b="1" dirty="0" err="1" smtClean="0">
                <a:solidFill>
                  <a:srgbClr val="FFFF00"/>
                </a:solidFill>
                <a:effectLst>
                  <a:outerShdw blurRad="38100" dist="38100" dir="2700000" algn="tl">
                    <a:srgbClr val="000000">
                      <a:alpha val="43137"/>
                    </a:srgbClr>
                  </a:outerShdw>
                </a:effectLst>
                <a:latin typeface="Verdana" pitchFamily="34" charset="0"/>
              </a:rPr>
              <a:t>jon</a:t>
            </a:r>
            <a:r>
              <a:rPr lang="en-US" sz="1600" b="1" dirty="0" smtClean="0">
                <a:solidFill>
                  <a:srgbClr val="FFFF00"/>
                </a:solidFill>
                <a:effectLst>
                  <a:outerShdw blurRad="38100" dist="38100" dir="2700000" algn="tl">
                    <a:srgbClr val="000000">
                      <a:alpha val="43137"/>
                    </a:srgbClr>
                  </a:outerShdw>
                </a:effectLst>
                <a:latin typeface="Verdana" pitchFamily="34" charset="0"/>
              </a:rPr>
              <a:t> </a:t>
            </a:r>
            <a:r>
              <a:rPr lang="en-US" sz="1600" b="1" dirty="0" err="1" smtClean="0">
                <a:solidFill>
                  <a:srgbClr val="FFFF00"/>
                </a:solidFill>
                <a:effectLst>
                  <a:outerShdw blurRad="38100" dist="38100" dir="2700000" algn="tl">
                    <a:srgbClr val="000000">
                      <a:alpha val="43137"/>
                    </a:srgbClr>
                  </a:outerShdw>
                </a:effectLst>
                <a:latin typeface="Verdana" pitchFamily="34" charset="0"/>
              </a:rPr>
              <a:t>krueger</a:t>
            </a:r>
            <a:r>
              <a:rPr lang="en-US" sz="1600" b="1" dirty="0" smtClean="0">
                <a:solidFill>
                  <a:srgbClr val="FFFF00"/>
                </a:solidFill>
                <a:effectLst>
                  <a:outerShdw blurRad="38100" dist="38100" dir="2700000" algn="tl">
                    <a:srgbClr val="000000">
                      <a:alpha val="43137"/>
                    </a:srgbClr>
                  </a:outerShdw>
                </a:effectLst>
                <a:latin typeface="Verdana" pitchFamily="34" charset="0"/>
              </a:rPr>
              <a:t>, Nicholas </a:t>
            </a:r>
            <a:r>
              <a:rPr lang="en-US" sz="1600" b="1" smtClean="0">
                <a:solidFill>
                  <a:srgbClr val="FFFF00"/>
                </a:solidFill>
                <a:effectLst>
                  <a:outerShdw blurRad="38100" dist="38100" dir="2700000" algn="tl">
                    <a:srgbClr val="000000">
                      <a:alpha val="43137"/>
                    </a:srgbClr>
                  </a:outerShdw>
                </a:effectLst>
                <a:latin typeface="Verdana" pitchFamily="34" charset="0"/>
              </a:rPr>
              <a:t>Zillweger  </a:t>
            </a:r>
            <a:endParaRPr lang="en-US" sz="1600" b="1" dirty="0">
              <a:solidFill>
                <a:srgbClr val="FFFF00"/>
              </a:solidFill>
              <a:effectLst>
                <a:outerShdw blurRad="38100" dist="38100" dir="2700000" algn="tl">
                  <a:srgbClr val="000000">
                    <a:alpha val="43137"/>
                  </a:srgbClr>
                </a:outerShdw>
              </a:effectLst>
              <a:latin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nager menu.png"/>
          <p:cNvPicPr/>
          <p:nvPr/>
        </p:nvPicPr>
        <p:blipFill>
          <a:blip r:embed="rId2"/>
          <a:stretch>
            <a:fillRect/>
          </a:stretch>
        </p:blipFill>
        <p:spPr>
          <a:xfrm>
            <a:off x="5334000" y="3936782"/>
            <a:ext cx="3522710" cy="2337236"/>
          </a:xfrm>
          <a:prstGeom prst="rect">
            <a:avLst/>
          </a:prstGeom>
          <a:ln>
            <a:noFill/>
          </a:ln>
          <a:effectLst>
            <a:outerShdw blurRad="292100" dist="139700" dir="2700000" algn="tl" rotWithShape="0">
              <a:srgbClr val="333333">
                <a:alpha val="65000"/>
              </a:srgbClr>
            </a:outerShdw>
            <a:softEdge rad="12700"/>
          </a:effectLst>
        </p:spPr>
      </p:pic>
      <p:sp>
        <p:nvSpPr>
          <p:cNvPr id="2" name="Title 1"/>
          <p:cNvSpPr>
            <a:spLocks noGrp="1"/>
          </p:cNvSpPr>
          <p:nvPr>
            <p:ph type="title"/>
          </p:nvPr>
        </p:nvSpPr>
        <p:spPr/>
        <p:txBody>
          <a:bodyPr/>
          <a:lstStyle/>
          <a:p>
            <a:r>
              <a:rPr lang="en-US" sz="44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Security: Restricting User Access…</a:t>
            </a:r>
            <a:endParaRPr lang="en-US" dirty="0"/>
          </a:p>
        </p:txBody>
      </p:sp>
      <p:graphicFrame>
        <p:nvGraphicFramePr>
          <p:cNvPr id="5" name="Content Placeholder 4"/>
          <p:cNvGraphicFramePr>
            <a:graphicFrameLocks noGrp="1"/>
          </p:cNvGraphicFramePr>
          <p:nvPr>
            <p:ph sz="half" idx="1"/>
          </p:nvPr>
        </p:nvGraphicFramePr>
        <p:xfrm>
          <a:off x="304801" y="1524001"/>
          <a:ext cx="8458200" cy="1981199"/>
        </p:xfrm>
        <a:graphic>
          <a:graphicData uri="http://schemas.openxmlformats.org/drawingml/2006/table">
            <a:tbl>
              <a:tblPr firstRow="1" bandRow="1">
                <a:effectLst>
                  <a:outerShdw blurRad="50800" dist="38100" algn="l" rotWithShape="0">
                    <a:prstClr val="black">
                      <a:alpha val="40000"/>
                    </a:prstClr>
                  </a:outerShdw>
                  <a:reflection blurRad="6350" stA="52000" endA="300" endPos="35000" dir="5400000" sy="-100000" algn="bl" rotWithShape="0"/>
                </a:effectLst>
                <a:tableStyleId>{6E25E649-3F16-4E02-A733-19D2CDBF48F0}</a:tableStyleId>
              </a:tblPr>
              <a:tblGrid>
                <a:gridCol w="1893628"/>
                <a:gridCol w="3282286"/>
                <a:gridCol w="3282286"/>
              </a:tblGrid>
              <a:tr h="435481">
                <a:tc>
                  <a:txBody>
                    <a:bodyPr/>
                    <a:lstStyle/>
                    <a:p>
                      <a:r>
                        <a:rPr kumimoji="0" lang="en-US" sz="1200" kern="1200" dirty="0" smtClean="0">
                          <a:solidFill>
                            <a:srgbClr val="FFFF00"/>
                          </a:solidFill>
                          <a:effectLst>
                            <a:outerShdw blurRad="38100" dist="38100" dir="2700000" algn="tl">
                              <a:srgbClr val="000000">
                                <a:alpha val="43137"/>
                              </a:srgbClr>
                            </a:outerShdw>
                          </a:effectLst>
                        </a:rPr>
                        <a:t>USER ROLES</a:t>
                      </a:r>
                      <a:endParaRPr lang="en-US" sz="1200" dirty="0">
                        <a:solidFill>
                          <a:srgbClr val="FFFF00"/>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dirty="0" smtClean="0">
                          <a:solidFill>
                            <a:srgbClr val="FFFF00"/>
                          </a:solidFill>
                          <a:effectLst>
                            <a:outerShdw blurRad="38100" dist="38100" dir="2700000" algn="tl">
                              <a:srgbClr val="000000">
                                <a:alpha val="43137"/>
                              </a:srgbClr>
                            </a:outerShdw>
                          </a:effectLst>
                        </a:rPr>
                        <a:t>DESCRIPTION OF ACCESS</a:t>
                      </a:r>
                      <a:endParaRPr lang="en-US" sz="1200" dirty="0">
                        <a:solidFill>
                          <a:srgbClr val="FFFF00"/>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dirty="0" smtClean="0">
                          <a:solidFill>
                            <a:srgbClr val="FFFF00"/>
                          </a:solidFill>
                          <a:effectLst>
                            <a:outerShdw blurRad="38100" dist="38100" dir="2700000" algn="tl">
                              <a:srgbClr val="000000">
                                <a:alpha val="43137"/>
                              </a:srgbClr>
                            </a:outerShdw>
                          </a:effectLst>
                        </a:rPr>
                        <a:t>TABLE  ACCESS</a:t>
                      </a:r>
                      <a:endParaRPr lang="en-US" sz="1200" dirty="0">
                        <a:solidFill>
                          <a:srgbClr val="FFFF00"/>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65186">
                <a:tc>
                  <a:txBody>
                    <a:bodyPr/>
                    <a:lstStyle/>
                    <a:p>
                      <a:r>
                        <a:rPr kumimoji="0" lang="en-US" sz="1200" kern="1200" dirty="0" smtClean="0"/>
                        <a:t>Receptionist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dirty="0" smtClean="0"/>
                        <a:t>Add New, Delete, Edit Reservation Data and Print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dirty="0" smtClean="0"/>
                        <a:t>Guest, Check In, Reservation and Check Out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0266">
                <a:tc>
                  <a:txBody>
                    <a:bodyPr/>
                    <a:lstStyle/>
                    <a:p>
                      <a:r>
                        <a:rPr kumimoji="0" lang="en-US" sz="1200" kern="1200" dirty="0" smtClean="0"/>
                        <a:t>Manager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dirty="0" smtClean="0"/>
                        <a:t>Generate and Print Reports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dirty="0" smtClean="0"/>
                        <a:t>Manager Form/Report Menu</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0266">
                <a:tc>
                  <a:txBody>
                    <a:bodyPr/>
                    <a:lstStyle/>
                    <a:p>
                      <a:r>
                        <a:rPr kumimoji="0" lang="en-US" sz="1200" kern="1200" dirty="0" smtClean="0"/>
                        <a:t>Admin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dirty="0" smtClean="0"/>
                        <a:t>Add New, Delete, Edit Employee Data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dirty="0" smtClean="0"/>
                        <a:t>Employee, Users,  and Payroll</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7" name="Picture 6" descr="admin menu.png"/>
          <p:cNvPicPr/>
          <p:nvPr/>
        </p:nvPicPr>
        <p:blipFill>
          <a:blip r:embed="rId3"/>
          <a:stretch>
            <a:fillRect/>
          </a:stretch>
        </p:blipFill>
        <p:spPr>
          <a:xfrm>
            <a:off x="2971800" y="4419600"/>
            <a:ext cx="2819400" cy="2209800"/>
          </a:xfrm>
          <a:prstGeom prst="rect">
            <a:avLst/>
          </a:prstGeom>
          <a:ln>
            <a:noFill/>
          </a:ln>
          <a:effectLst>
            <a:outerShdw blurRad="292100" dist="139700" dir="2700000" algn="tl" rotWithShape="0">
              <a:srgbClr val="333333">
                <a:alpha val="65000"/>
              </a:srgbClr>
            </a:outerShdw>
            <a:softEdge rad="12700"/>
          </a:effectLst>
        </p:spPr>
      </p:pic>
      <p:pic>
        <p:nvPicPr>
          <p:cNvPr id="6" name="Picture 5" descr="Reservation.png"/>
          <p:cNvPicPr/>
          <p:nvPr/>
        </p:nvPicPr>
        <p:blipFill>
          <a:blip r:embed="rId4"/>
          <a:srcRect l="997" t="3125" r="930" b="2492"/>
          <a:stretch>
            <a:fillRect/>
          </a:stretch>
        </p:blipFill>
        <p:spPr>
          <a:xfrm>
            <a:off x="228600" y="3886200"/>
            <a:ext cx="3124200" cy="2438400"/>
          </a:xfrm>
          <a:prstGeom prst="rect">
            <a:avLst/>
          </a:prstGeom>
          <a:ln>
            <a:noFill/>
          </a:ln>
          <a:effectLst>
            <a:outerShdw blurRad="292100" dist="139700" dir="2700000" algn="tl" rotWithShape="0">
              <a:srgbClr val="333333">
                <a:alpha val="65000"/>
              </a:srgbClr>
            </a:outerShdw>
            <a:softEdge rad="12700"/>
          </a:effec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Forms: Receptionist User Interface…</a:t>
            </a:r>
            <a:endParaRPr lang="en-US" dirty="0"/>
          </a:p>
        </p:txBody>
      </p:sp>
      <p:pic>
        <p:nvPicPr>
          <p:cNvPr id="5" name="Content Placeholder 4" descr="Check In Form.png"/>
          <p:cNvPicPr>
            <a:picLocks noGrp="1"/>
          </p:cNvPicPr>
          <p:nvPr>
            <p:ph sz="half" idx="1"/>
          </p:nvPr>
        </p:nvPicPr>
        <p:blipFill>
          <a:blip r:embed="rId2"/>
          <a:stretch>
            <a:fillRect/>
          </a:stretch>
        </p:blipFill>
        <p:spPr>
          <a:xfrm>
            <a:off x="457200" y="2148699"/>
            <a:ext cx="4038600" cy="4465444"/>
          </a:xfrm>
          <a:prstGeom prst="rect">
            <a:avLst/>
          </a:prstGeom>
          <a:ln>
            <a:noFill/>
          </a:ln>
          <a:effectLst>
            <a:outerShdw blurRad="292100" dist="139700" dir="2700000" algn="tl" rotWithShape="0">
              <a:srgbClr val="333333">
                <a:alpha val="65000"/>
              </a:srgbClr>
            </a:outerShdw>
            <a:softEdge rad="31750"/>
          </a:effectLst>
        </p:spPr>
      </p:pic>
      <p:pic>
        <p:nvPicPr>
          <p:cNvPr id="6" name="Content Placeholder 5" descr="check Out Form.png"/>
          <p:cNvPicPr>
            <a:picLocks noGrp="1"/>
          </p:cNvPicPr>
          <p:nvPr>
            <p:ph sz="half" idx="2"/>
          </p:nvPr>
        </p:nvPicPr>
        <p:blipFill>
          <a:blip r:embed="rId3"/>
          <a:stretch>
            <a:fillRect/>
          </a:stretch>
        </p:blipFill>
        <p:spPr>
          <a:xfrm>
            <a:off x="4648200" y="2351352"/>
            <a:ext cx="4038600" cy="3268133"/>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softEdge rad="12700"/>
          </a:effectLst>
        </p:spPr>
      </p:pic>
      <p:sp>
        <p:nvSpPr>
          <p:cNvPr id="7" name="TextBox 6"/>
          <p:cNvSpPr txBox="1"/>
          <p:nvPr/>
        </p:nvSpPr>
        <p:spPr>
          <a:xfrm>
            <a:off x="1066800" y="1676400"/>
            <a:ext cx="2369559" cy="584775"/>
          </a:xfrm>
          <a:prstGeom prst="rect">
            <a:avLst/>
          </a:prstGeom>
          <a:noFill/>
        </p:spPr>
        <p:txBody>
          <a:bodyPr wrap="square" rtlCol="0">
            <a:spAutoFit/>
          </a:bodyPr>
          <a:lstStyle/>
          <a:p>
            <a:r>
              <a:rPr lang="en-US" sz="32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Check In Form</a:t>
            </a:r>
            <a:endParaRPr lang="en-US" sz="3200" b="1" dirty="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endParaRPr>
          </a:p>
        </p:txBody>
      </p:sp>
      <p:sp>
        <p:nvSpPr>
          <p:cNvPr id="8" name="TextBox 7"/>
          <p:cNvSpPr txBox="1"/>
          <p:nvPr/>
        </p:nvSpPr>
        <p:spPr>
          <a:xfrm>
            <a:off x="5334000" y="1905000"/>
            <a:ext cx="2545890" cy="584775"/>
          </a:xfrm>
          <a:prstGeom prst="rect">
            <a:avLst/>
          </a:prstGeom>
          <a:noFill/>
        </p:spPr>
        <p:txBody>
          <a:bodyPr wrap="none" rtlCol="0">
            <a:spAutoFit/>
          </a:bodyPr>
          <a:lstStyle/>
          <a:p>
            <a:r>
              <a:rPr lang="en-US" sz="32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Check Out Form</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Forms: Administrator User Interface…</a:t>
            </a:r>
            <a:endParaRPr lang="en-US" dirty="0"/>
          </a:p>
        </p:txBody>
      </p:sp>
      <p:sp>
        <p:nvSpPr>
          <p:cNvPr id="7" name="TextBox 6"/>
          <p:cNvSpPr txBox="1"/>
          <p:nvPr/>
        </p:nvSpPr>
        <p:spPr>
          <a:xfrm>
            <a:off x="1066800" y="1676400"/>
            <a:ext cx="2667000" cy="584775"/>
          </a:xfrm>
          <a:prstGeom prst="rect">
            <a:avLst/>
          </a:prstGeom>
          <a:noFill/>
        </p:spPr>
        <p:txBody>
          <a:bodyPr wrap="square" rtlCol="0">
            <a:spAutoFit/>
          </a:bodyPr>
          <a:lstStyle/>
          <a:p>
            <a:r>
              <a:rPr lang="en-US" sz="32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Employee Form</a:t>
            </a:r>
            <a:endParaRPr lang="en-US" sz="3200" b="1" dirty="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endParaRPr>
          </a:p>
        </p:txBody>
      </p:sp>
      <p:sp>
        <p:nvSpPr>
          <p:cNvPr id="8" name="TextBox 7"/>
          <p:cNvSpPr txBox="1"/>
          <p:nvPr/>
        </p:nvSpPr>
        <p:spPr>
          <a:xfrm>
            <a:off x="5334000" y="1905000"/>
            <a:ext cx="2411238" cy="584775"/>
          </a:xfrm>
          <a:prstGeom prst="rect">
            <a:avLst/>
          </a:prstGeom>
          <a:noFill/>
        </p:spPr>
        <p:txBody>
          <a:bodyPr wrap="none" rtlCol="0">
            <a:spAutoFit/>
          </a:bodyPr>
          <a:lstStyle/>
          <a:p>
            <a:r>
              <a:rPr lang="en-US" sz="32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Pay Roll Form</a:t>
            </a:r>
          </a:p>
        </p:txBody>
      </p:sp>
      <p:pic>
        <p:nvPicPr>
          <p:cNvPr id="9" name="Picture 8" descr="admin employee information.png"/>
          <p:cNvPicPr/>
          <p:nvPr/>
        </p:nvPicPr>
        <p:blipFill>
          <a:blip r:embed="rId2"/>
          <a:stretch>
            <a:fillRect/>
          </a:stretch>
        </p:blipFill>
        <p:spPr>
          <a:xfrm>
            <a:off x="879109" y="2209800"/>
            <a:ext cx="3109056" cy="3257815"/>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softEdge rad="12700"/>
          </a:effectLst>
        </p:spPr>
      </p:pic>
      <p:pic>
        <p:nvPicPr>
          <p:cNvPr id="12" name="Content Placeholder 11" descr="admin employee payroll.png"/>
          <p:cNvPicPr>
            <a:picLocks noGrp="1"/>
          </p:cNvPicPr>
          <p:nvPr>
            <p:ph sz="half" idx="2"/>
          </p:nvPr>
        </p:nvPicPr>
        <p:blipFill>
          <a:blip r:embed="rId3"/>
          <a:stretch>
            <a:fillRect/>
          </a:stretch>
        </p:blipFill>
        <p:spPr>
          <a:xfrm>
            <a:off x="4845986" y="2438400"/>
            <a:ext cx="3795427" cy="3263037"/>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softEdge rad="12700"/>
          </a:effectLst>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Forms: Manager User Interface…</a:t>
            </a:r>
            <a:endParaRPr lang="en-US" dirty="0"/>
          </a:p>
        </p:txBody>
      </p:sp>
      <p:sp>
        <p:nvSpPr>
          <p:cNvPr id="7" name="TextBox 6"/>
          <p:cNvSpPr txBox="1"/>
          <p:nvPr/>
        </p:nvSpPr>
        <p:spPr>
          <a:xfrm>
            <a:off x="1066800" y="1676400"/>
            <a:ext cx="2667000" cy="584775"/>
          </a:xfrm>
          <a:prstGeom prst="rect">
            <a:avLst/>
          </a:prstGeom>
          <a:noFill/>
        </p:spPr>
        <p:txBody>
          <a:bodyPr wrap="square" rtlCol="0">
            <a:spAutoFit/>
          </a:bodyPr>
          <a:lstStyle/>
          <a:p>
            <a:r>
              <a:rPr lang="en-US" sz="3200" b="1" dirty="0" smtClean="0">
                <a:ln>
                  <a:solidFill>
                    <a:schemeClr val="bg2">
                      <a:lumMod val="50000"/>
                    </a:schemeClr>
                  </a:solidFill>
                </a:ln>
                <a:solidFill>
                  <a:srgbClr val="FFFF00"/>
                </a:solidFill>
                <a:effectLst>
                  <a:outerShdw blurRad="38100" dist="38100" dir="2700000" algn="tl">
                    <a:srgbClr val="000000">
                      <a:alpha val="43137"/>
                    </a:srgbClr>
                  </a:outerShdw>
                  <a:reflection blurRad="6350" stA="55000" endA="300" endPos="45500" dir="5400000" sy="-100000" algn="bl" rotWithShape="0"/>
                </a:effectLst>
                <a:latin typeface="Rage Italic" pitchFamily="66" charset="0"/>
              </a:rPr>
              <a:t>Report Form</a:t>
            </a:r>
            <a:endParaRPr lang="en-US" sz="3200" b="1" dirty="0">
              <a:ln>
                <a:solidFill>
                  <a:schemeClr val="bg2">
                    <a:lumMod val="50000"/>
                  </a:schemeClr>
                </a:solidFill>
              </a:ln>
              <a:solidFill>
                <a:srgbClr val="FFFF00"/>
              </a:solidFill>
              <a:effectLst>
                <a:outerShdw blurRad="38100" dist="38100" dir="2700000" algn="tl">
                  <a:srgbClr val="000000">
                    <a:alpha val="43137"/>
                  </a:srgbClr>
                </a:outerShdw>
                <a:reflection blurRad="6350" stA="55000" endA="300" endPos="45500" dir="5400000" sy="-100000" algn="bl" rotWithShape="0"/>
              </a:effectLst>
              <a:latin typeface="Rage Italic" pitchFamily="66" charset="0"/>
            </a:endParaRPr>
          </a:p>
        </p:txBody>
      </p:sp>
      <p:pic>
        <p:nvPicPr>
          <p:cNvPr id="11" name="Picture 10" descr="manager menu.png"/>
          <p:cNvPicPr/>
          <p:nvPr/>
        </p:nvPicPr>
        <p:blipFill>
          <a:blip r:embed="rId2"/>
          <a:stretch>
            <a:fillRect/>
          </a:stretch>
        </p:blipFill>
        <p:spPr>
          <a:xfrm>
            <a:off x="3200400" y="1676401"/>
            <a:ext cx="4953000" cy="3433800"/>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softEdge rad="12700"/>
          </a:effec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44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Installing Hotel database Application</a:t>
            </a:r>
            <a:endParaRPr lang="en-US" dirty="0"/>
          </a:p>
        </p:txBody>
      </p:sp>
      <p:pic>
        <p:nvPicPr>
          <p:cNvPr id="8" name="Picture Placeholder 7" descr="form_pic.jpg"/>
          <p:cNvPicPr>
            <a:picLocks noGrp="1" noChangeAspect="1"/>
          </p:cNvPicPr>
          <p:nvPr>
            <p:ph idx="1"/>
          </p:nvPr>
        </p:nvPicPr>
        <p:blipFill>
          <a:blip r:embed="rId2"/>
          <a:stretch>
            <a:fillRect/>
          </a:stretch>
        </p:blipFill>
        <p:spPr>
          <a:xfrm>
            <a:off x="1600200" y="1524000"/>
            <a:ext cx="5715000" cy="30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p:cNvSpPr txBox="1"/>
          <p:nvPr/>
        </p:nvSpPr>
        <p:spPr>
          <a:xfrm>
            <a:off x="2743200" y="5943600"/>
            <a:ext cx="3886200" cy="461665"/>
          </a:xfrm>
          <a:prstGeom prst="rect">
            <a:avLst/>
          </a:prstGeom>
          <a:noFill/>
        </p:spPr>
        <p:txBody>
          <a:bodyPr wrap="square" rtlCol="0">
            <a:spAutoFit/>
          </a:bodyPr>
          <a:lstStyle/>
          <a:p>
            <a:pPr algn="ctr"/>
            <a:r>
              <a:rPr lang="en-US" sz="2400" dirty="0" smtClean="0">
                <a:effectLst>
                  <a:glow rad="63500">
                    <a:schemeClr val="accent1">
                      <a:satMod val="175000"/>
                      <a:alpha val="40000"/>
                    </a:schemeClr>
                  </a:glow>
                  <a:outerShdw blurRad="63500" sx="102000" sy="102000" algn="ctr" rotWithShape="0">
                    <a:prstClr val="black">
                      <a:alpha val="40000"/>
                    </a:prstClr>
                  </a:outerShdw>
                  <a:reflection blurRad="6350" stA="55000" endA="300" endPos="45500" dir="5400000" sy="-100000" algn="bl" rotWithShape="0"/>
                </a:effectLst>
                <a:latin typeface="Mistral" pitchFamily="66" charset="0"/>
              </a:rPr>
              <a:t>End of Slide Show Presentation</a:t>
            </a:r>
            <a:endParaRPr lang="en-US" sz="2400" dirty="0">
              <a:effectLst>
                <a:glow rad="63500">
                  <a:schemeClr val="accent1">
                    <a:satMod val="175000"/>
                    <a:alpha val="40000"/>
                  </a:schemeClr>
                </a:glow>
                <a:outerShdw blurRad="63500" sx="102000" sy="102000" algn="ctr" rotWithShape="0">
                  <a:prstClr val="black">
                    <a:alpha val="40000"/>
                  </a:prstClr>
                </a:outerShdw>
                <a:reflection blurRad="6350" stA="55000" endA="300" endPos="45500" dir="5400000" sy="-100000" algn="bl" rotWithShape="0"/>
              </a:effectLst>
              <a:latin typeface="Mistral"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152400"/>
            <a:ext cx="8229600" cy="1143000"/>
          </a:xfrm>
        </p:spPr>
        <p:txBody>
          <a:bodyPr>
            <a:normAutofit/>
          </a:bodyPr>
          <a:lstStyle/>
          <a:p>
            <a:pPr algn="l"/>
            <a:r>
              <a:rPr lang="en-US" sz="54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Introduction…</a:t>
            </a:r>
            <a:endParaRPr lang="en-US" sz="5400" dirty="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endParaRPr>
          </a:p>
        </p:txBody>
      </p:sp>
      <p:sp>
        <p:nvSpPr>
          <p:cNvPr id="13" name="Subtitle 12"/>
          <p:cNvSpPr>
            <a:spLocks noGrp="1"/>
          </p:cNvSpPr>
          <p:nvPr>
            <p:ph sz="half" idx="1"/>
          </p:nvPr>
        </p:nvSpPr>
        <p:spPr>
          <a:xfrm>
            <a:off x="457200" y="1722437"/>
            <a:ext cx="3962400" cy="4525963"/>
          </a:xfrm>
        </p:spPr>
        <p:txBody>
          <a:bodyPr>
            <a:normAutofit/>
          </a:bodyPr>
          <a:lstStyle/>
          <a:p>
            <a:pPr algn="l"/>
            <a:r>
              <a:rPr lang="en-US" sz="1300" dirty="0" smtClean="0"/>
              <a:t>This project is a desktop database application.  The design of the database application allows employees of a hotel to capture information from its operations, and convert them into meaningful data.  </a:t>
            </a:r>
          </a:p>
          <a:p>
            <a:pPr algn="l"/>
            <a:endParaRPr lang="en-US" sz="1300" dirty="0" smtClean="0"/>
          </a:p>
          <a:p>
            <a:r>
              <a:rPr lang="en-US" sz="1300" dirty="0" smtClean="0"/>
              <a:t>The data collected by the application will assist management to improve the hotel operation, and in turn, maximizing it’s profitability.  </a:t>
            </a:r>
          </a:p>
          <a:p>
            <a:endParaRPr lang="en-US" sz="1300" dirty="0" smtClean="0"/>
          </a:p>
          <a:p>
            <a:r>
              <a:rPr lang="en-US" sz="1300" dirty="0" smtClean="0"/>
              <a:t>The features of the application include a user friendly form interface and simply one click reports creations.</a:t>
            </a:r>
            <a:endParaRPr lang="en-US" sz="1300" dirty="0"/>
          </a:p>
        </p:txBody>
      </p:sp>
      <p:pic>
        <p:nvPicPr>
          <p:cNvPr id="15" name="Content Placeholder 14" descr="about box.png"/>
          <p:cNvPicPr>
            <a:picLocks noGrp="1" noChangeAspect="1"/>
          </p:cNvPicPr>
          <p:nvPr>
            <p:ph sz="half" idx="2"/>
          </p:nvPr>
        </p:nvPicPr>
        <p:blipFill>
          <a:blip r:embed="rId2"/>
          <a:stretch>
            <a:fillRect/>
          </a:stretch>
        </p:blipFill>
        <p:spPr>
          <a:xfrm>
            <a:off x="4651587" y="1447800"/>
            <a:ext cx="4031826" cy="2985472"/>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softEdge rad="12700"/>
          </a:effec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228600"/>
            <a:ext cx="914400" cy="6324600"/>
          </a:xfrm>
        </p:spPr>
        <p:txBody>
          <a:bodyPr>
            <a:noAutofit/>
          </a:bodyPr>
          <a:lstStyle/>
          <a:p>
            <a:r>
              <a:rPr lang="en-US" sz="49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Entity - Relationship </a:t>
            </a:r>
            <a:r>
              <a:rPr lang="en-US" sz="48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D</a:t>
            </a:r>
            <a:r>
              <a:rPr lang="en-US" sz="40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iagra</a:t>
            </a:r>
            <a:r>
              <a:rPr lang="en-US" sz="44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m</a:t>
            </a:r>
          </a:p>
        </p:txBody>
      </p:sp>
      <p:pic>
        <p:nvPicPr>
          <p:cNvPr id="9" name="Content Placeholder 8" descr="data model.png"/>
          <p:cNvPicPr>
            <a:picLocks noGrp="1"/>
          </p:cNvPicPr>
          <p:nvPr>
            <p:ph sz="quarter" idx="4"/>
          </p:nvPr>
        </p:nvPicPr>
        <p:blipFill>
          <a:blip r:embed="rId2"/>
          <a:stretch>
            <a:fillRect/>
          </a:stretch>
        </p:blipFill>
        <p:spPr>
          <a:xfrm>
            <a:off x="1295400" y="457200"/>
            <a:ext cx="7543800" cy="5867400"/>
          </a:xfrm>
          <a:prstGeom prst="rect">
            <a:avLst/>
          </a:prstGeom>
          <a:ln/>
        </p:spPr>
        <p:style>
          <a:lnRef idx="1">
            <a:schemeClr val="dk1"/>
          </a:lnRef>
          <a:fillRef idx="2">
            <a:schemeClr val="dk1"/>
          </a:fillRef>
          <a:effectRef idx="1">
            <a:schemeClr val="dk1"/>
          </a:effectRef>
          <a:fontRef idx="minor">
            <a:schemeClr val="dk1"/>
          </a:fontRef>
        </p:style>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54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Tables within the Database…</a:t>
            </a:r>
            <a:r>
              <a:rPr lang="en-US" dirty="0" smtClean="0"/>
              <a:t/>
            </a:r>
            <a:br>
              <a:rPr lang="en-US" dirty="0" smtClean="0"/>
            </a:br>
            <a:endParaRPr lang="en-US" dirty="0"/>
          </a:p>
        </p:txBody>
      </p:sp>
      <p:sp>
        <p:nvSpPr>
          <p:cNvPr id="6" name="Text Placeholder 5"/>
          <p:cNvSpPr>
            <a:spLocks noGrp="1"/>
          </p:cNvSpPr>
          <p:nvPr>
            <p:ph type="body" idx="1"/>
          </p:nvPr>
        </p:nvSpPr>
        <p:spPr>
          <a:xfrm>
            <a:off x="381000" y="1633536"/>
            <a:ext cx="4114800" cy="4767264"/>
          </a:xfrm>
        </p:spPr>
        <p:txBody>
          <a:bodyPr>
            <a:noAutofit/>
          </a:bodyPr>
          <a:lstStyle/>
          <a:p>
            <a:r>
              <a:rPr lang="en-US" sz="28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Check-in &amp; Check-out Table </a:t>
            </a:r>
            <a:r>
              <a:rPr lang="en-US" sz="1300" dirty="0" smtClean="0">
                <a:effectLst>
                  <a:outerShdw blurRad="38100" dist="38100" dir="2700000" algn="tl">
                    <a:srgbClr val="000000">
                      <a:alpha val="43137"/>
                    </a:srgbClr>
                  </a:outerShdw>
                </a:effectLst>
              </a:rPr>
              <a:t> </a:t>
            </a:r>
          </a:p>
          <a:p>
            <a:r>
              <a:rPr lang="en-US" sz="1200" dirty="0" smtClean="0">
                <a:effectLst>
                  <a:outerShdw blurRad="38100" dist="38100" dir="2700000" algn="tl">
                    <a:srgbClr val="000000">
                      <a:alpha val="43137"/>
                    </a:srgbClr>
                  </a:outerShdw>
                </a:effectLst>
              </a:rPr>
              <a:t>These are the base operations of any working hotel. It’s the main foundation for answering the reason a database is created for a hotel. The main point of a hotel is to incorporate their guests into rooms and they must reserve a date for the hotel of their choice. Within a database, our tables include the name of the person and the date that they will be arriving which is the most crucial information in the reservation.</a:t>
            </a:r>
          </a:p>
          <a:p>
            <a:endParaRPr lang="en-US" sz="1300" dirty="0" smtClean="0">
              <a:effectLst>
                <a:outerShdw blurRad="38100" dist="38100" dir="2700000" algn="tl">
                  <a:srgbClr val="000000">
                    <a:alpha val="43137"/>
                  </a:srgbClr>
                </a:outerShdw>
              </a:effectLst>
            </a:endParaRPr>
          </a:p>
          <a:p>
            <a:r>
              <a:rPr lang="en-US" sz="28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Guest Table </a:t>
            </a:r>
            <a:r>
              <a:rPr lang="en-US" sz="1300" dirty="0" smtClean="0">
                <a:effectLst>
                  <a:outerShdw blurRad="38100" dist="38100" dir="2700000" algn="tl">
                    <a:srgbClr val="000000">
                      <a:alpha val="43137"/>
                    </a:srgbClr>
                  </a:outerShdw>
                </a:effectLst>
              </a:rPr>
              <a:t> </a:t>
            </a:r>
          </a:p>
          <a:p>
            <a:r>
              <a:rPr lang="en-US" sz="1200" dirty="0" smtClean="0">
                <a:effectLst>
                  <a:outerShdw blurRad="38100" dist="38100" dir="2700000" algn="tl">
                    <a:srgbClr val="000000">
                      <a:alpha val="43137"/>
                    </a:srgbClr>
                  </a:outerShdw>
                </a:effectLst>
              </a:rPr>
              <a:t>Our customer table is all the relevant information pertaining to the person who is reserving the room. Where they are coming from and who they are is mandatory information to make sure that if the customer has a problem we can make sure that we have credible information to reach them and correct a mistake.</a:t>
            </a:r>
          </a:p>
          <a:p>
            <a:r>
              <a:rPr lang="en-US" sz="1300" dirty="0" smtClean="0">
                <a:effectLst>
                  <a:outerShdw blurRad="38100" dist="38100" dir="2700000" algn="tl">
                    <a:srgbClr val="000000">
                      <a:alpha val="43137"/>
                    </a:srgbClr>
                  </a:outerShdw>
                </a:effectLst>
              </a:rPr>
              <a:t> </a:t>
            </a:r>
          </a:p>
          <a:p>
            <a:endParaRPr lang="en-US" sz="1300" dirty="0">
              <a:effectLst>
                <a:outerShdw blurRad="38100" dist="38100" dir="2700000" algn="tl">
                  <a:srgbClr val="000000">
                    <a:alpha val="43137"/>
                  </a:srgbClr>
                </a:outerShdw>
              </a:effectLst>
            </a:endParaRPr>
          </a:p>
        </p:txBody>
      </p:sp>
      <p:pic>
        <p:nvPicPr>
          <p:cNvPr id="8" name="Picture 7" descr="Check In table.png"/>
          <p:cNvPicPr>
            <a:picLocks noChangeAspect="1"/>
          </p:cNvPicPr>
          <p:nvPr/>
        </p:nvPicPr>
        <p:blipFill>
          <a:blip r:embed="rId2"/>
          <a:stretch>
            <a:fillRect/>
          </a:stretch>
        </p:blipFill>
        <p:spPr>
          <a:xfrm>
            <a:off x="4419600" y="1524000"/>
            <a:ext cx="3838575" cy="2524125"/>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pic>
        <p:nvPicPr>
          <p:cNvPr id="9" name="Picture 8" descr="Check Out.png"/>
          <p:cNvPicPr>
            <a:picLocks noChangeAspect="1"/>
          </p:cNvPicPr>
          <p:nvPr/>
        </p:nvPicPr>
        <p:blipFill>
          <a:blip r:embed="rId3"/>
          <a:stretch>
            <a:fillRect/>
          </a:stretch>
        </p:blipFill>
        <p:spPr>
          <a:xfrm>
            <a:off x="5410200" y="3505200"/>
            <a:ext cx="3276600" cy="2819400"/>
          </a:xfrm>
          <a:prstGeom prst="rect">
            <a:avLst/>
          </a:prstGeom>
          <a:effectLst>
            <a:outerShdw blurRad="50800" dist="38100" algn="l" rotWithShape="0">
              <a:prstClr val="black">
                <a:alpha val="40000"/>
              </a:prstClr>
            </a:outerShdw>
            <a:softEdge rad="12700"/>
          </a:effectLst>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54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Tables within the Database Cont…</a:t>
            </a:r>
            <a:r>
              <a:rPr lang="en-US" dirty="0" smtClean="0"/>
              <a:t/>
            </a:r>
            <a:br>
              <a:rPr lang="en-US" dirty="0" smtClean="0"/>
            </a:br>
            <a:endParaRPr lang="en-US" dirty="0"/>
          </a:p>
        </p:txBody>
      </p:sp>
      <p:sp>
        <p:nvSpPr>
          <p:cNvPr id="6" name="Text Placeholder 5"/>
          <p:cNvSpPr>
            <a:spLocks noGrp="1"/>
          </p:cNvSpPr>
          <p:nvPr>
            <p:ph type="body" idx="1"/>
          </p:nvPr>
        </p:nvSpPr>
        <p:spPr>
          <a:xfrm>
            <a:off x="381000" y="1633536"/>
            <a:ext cx="3886200" cy="4614864"/>
          </a:xfrm>
        </p:spPr>
        <p:txBody>
          <a:bodyPr>
            <a:normAutofit fontScale="55000" lnSpcReduction="20000"/>
          </a:bodyPr>
          <a:lstStyle/>
          <a:p>
            <a:r>
              <a:rPr lang="en-US" sz="45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Reservation Table</a:t>
            </a:r>
          </a:p>
          <a:p>
            <a:r>
              <a:rPr lang="en-US" dirty="0" smtClean="0">
                <a:effectLst>
                  <a:outerShdw blurRad="38100" dist="38100" dir="2700000" algn="tl">
                    <a:srgbClr val="000000">
                      <a:alpha val="43137"/>
                    </a:srgbClr>
                  </a:outerShdw>
                </a:effectLst>
              </a:rPr>
              <a:t> </a:t>
            </a:r>
          </a:p>
          <a:p>
            <a:r>
              <a:rPr lang="en-US" sz="2200" dirty="0" smtClean="0">
                <a:effectLst>
                  <a:outerShdw blurRad="38100" dist="38100" dir="2700000" algn="tl">
                    <a:srgbClr val="000000">
                      <a:alpha val="43137"/>
                    </a:srgbClr>
                  </a:outerShdw>
                </a:effectLst>
              </a:rPr>
              <a:t>The Reservation table stores information about when a room is assigned to a guess and for how long it assigned for. This is basically our inventory. All of our rooms that are taken by a customer will be documented in this table. We have duration of stay and which type of room is taken as well.</a:t>
            </a:r>
          </a:p>
          <a:p>
            <a:r>
              <a:rPr lang="en-US" dirty="0" smtClean="0">
                <a:effectLst>
                  <a:outerShdw blurRad="38100" dist="38100" dir="2700000" algn="tl">
                    <a:srgbClr val="000000">
                      <a:alpha val="43137"/>
                    </a:srgbClr>
                  </a:outerShdw>
                </a:effectLst>
              </a:rPr>
              <a:t> </a:t>
            </a:r>
          </a:p>
          <a:p>
            <a:r>
              <a:rPr lang="en-US" sz="45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Room Table</a:t>
            </a:r>
          </a:p>
          <a:p>
            <a:r>
              <a:rPr lang="en-US" dirty="0" smtClean="0">
                <a:effectLst>
                  <a:outerShdw blurRad="38100" dist="38100" dir="2700000" algn="tl">
                    <a:srgbClr val="000000">
                      <a:alpha val="43137"/>
                    </a:srgbClr>
                  </a:outerShdw>
                </a:effectLst>
              </a:rPr>
              <a:t> </a:t>
            </a:r>
          </a:p>
          <a:p>
            <a:r>
              <a:rPr lang="en-US" sz="2200" dirty="0" smtClean="0">
                <a:effectLst>
                  <a:outerShdw blurRad="38100" dist="38100" dir="2700000" algn="tl">
                    <a:srgbClr val="000000">
                      <a:alpha val="43137"/>
                    </a:srgbClr>
                  </a:outerShdw>
                </a:effectLst>
              </a:rPr>
              <a:t>In a hotel, there are several different types of rooms that can be occupied. This is the table that showcases our rooms, how much money each room will cost, and the recommended capacity.</a:t>
            </a:r>
            <a:r>
              <a:rPr lang="en-US" sz="2200" b="1" dirty="0" smtClean="0">
                <a:effectLst>
                  <a:outerShdw blurRad="38100" dist="38100" dir="2700000" algn="tl">
                    <a:srgbClr val="000000">
                      <a:alpha val="43137"/>
                    </a:srgbClr>
                  </a:outerShdw>
                </a:effectLst>
              </a:rPr>
              <a:t> </a:t>
            </a:r>
          </a:p>
          <a:p>
            <a:endParaRPr lang="en-US" b="1" dirty="0" smtClean="0">
              <a:effectLst>
                <a:outerShdw blurRad="38100" dist="38100" dir="2700000" algn="tl">
                  <a:srgbClr val="000000">
                    <a:alpha val="43137"/>
                  </a:srgbClr>
                </a:outerShdw>
              </a:effectLst>
            </a:endParaRPr>
          </a:p>
          <a:p>
            <a:r>
              <a:rPr lang="en-US" sz="45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Payment Table </a:t>
            </a:r>
          </a:p>
          <a:p>
            <a:r>
              <a:rPr lang="en-US" dirty="0" smtClean="0">
                <a:effectLst>
                  <a:outerShdw blurRad="38100" dist="38100" dir="2700000" algn="tl">
                    <a:srgbClr val="000000">
                      <a:alpha val="43137"/>
                    </a:srgbClr>
                  </a:outerShdw>
                </a:effectLst>
              </a:rPr>
              <a:t> </a:t>
            </a:r>
            <a:endParaRPr lang="en-US" sz="2200" dirty="0" smtClean="0">
              <a:effectLst>
                <a:outerShdw blurRad="38100" dist="38100" dir="2700000" algn="tl">
                  <a:srgbClr val="000000">
                    <a:alpha val="43137"/>
                  </a:srgbClr>
                </a:outerShdw>
              </a:effectLst>
            </a:endParaRPr>
          </a:p>
          <a:p>
            <a:r>
              <a:rPr lang="en-US" sz="2200" dirty="0" smtClean="0">
                <a:effectLst>
                  <a:outerShdw blurRad="38100" dist="38100" dir="2700000" algn="tl">
                    <a:srgbClr val="000000">
                      <a:alpha val="43137"/>
                    </a:srgbClr>
                  </a:outerShdw>
                </a:effectLst>
              </a:rPr>
              <a:t>Each customer will be tied to the payment table. This table is where we store all the financial information we need on the guest. We included how they will be paying for there room and the final price for their rooms as well.</a:t>
            </a:r>
          </a:p>
          <a:p>
            <a:endParaRPr lang="en-US" dirty="0" smtClean="0">
              <a:effectLst>
                <a:outerShdw blurRad="38100" dist="38100" dir="2700000" algn="tl">
                  <a:srgbClr val="000000">
                    <a:alpha val="43137"/>
                  </a:srgbClr>
                </a:outerShdw>
              </a:effectLst>
            </a:endParaRPr>
          </a:p>
          <a:p>
            <a:endParaRPr lang="en-US" dirty="0" smtClean="0">
              <a:effectLst>
                <a:outerShdw blurRad="38100" dist="38100" dir="2700000" algn="tl">
                  <a:srgbClr val="000000">
                    <a:alpha val="43137"/>
                  </a:srgbClr>
                </a:outerShdw>
              </a:effectLst>
            </a:endParaRPr>
          </a:p>
          <a:p>
            <a:endParaRPr lang="en-US" dirty="0" smtClean="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pic>
        <p:nvPicPr>
          <p:cNvPr id="4" name="Picture 3" descr="Reservation.png"/>
          <p:cNvPicPr>
            <a:picLocks noChangeAspect="1"/>
          </p:cNvPicPr>
          <p:nvPr/>
        </p:nvPicPr>
        <p:blipFill>
          <a:blip r:embed="rId2"/>
          <a:stretch>
            <a:fillRect/>
          </a:stretch>
        </p:blipFill>
        <p:spPr>
          <a:xfrm>
            <a:off x="4191000" y="1600200"/>
            <a:ext cx="4619624" cy="2133600"/>
          </a:xfrm>
          <a:prstGeom prst="rect">
            <a:avLst/>
          </a:prstGeom>
          <a:effectLst>
            <a:reflection blurRad="6350" stA="52000" endA="300" endPos="35000" dir="5400000" sy="-100000" algn="bl" rotWithShape="0"/>
            <a:softEdge rad="12700"/>
          </a:effectLst>
        </p:spPr>
      </p:pic>
      <p:pic>
        <p:nvPicPr>
          <p:cNvPr id="7" name="Picture 6" descr="Room.png"/>
          <p:cNvPicPr>
            <a:picLocks noChangeAspect="1"/>
          </p:cNvPicPr>
          <p:nvPr/>
        </p:nvPicPr>
        <p:blipFill>
          <a:blip r:embed="rId3"/>
          <a:stretch>
            <a:fillRect/>
          </a:stretch>
        </p:blipFill>
        <p:spPr>
          <a:xfrm>
            <a:off x="5172075" y="3200400"/>
            <a:ext cx="3971925" cy="1543050"/>
          </a:xfrm>
          <a:prstGeom prst="rect">
            <a:avLst/>
          </a:prstGeom>
          <a:effectLst>
            <a:reflection blurRad="6350" stA="52000" endA="300" endPos="35000" dir="5400000" sy="-100000" algn="bl" rotWithShape="0"/>
            <a:softEdge rad="12700"/>
          </a:effectLst>
        </p:spPr>
      </p:pic>
      <p:pic>
        <p:nvPicPr>
          <p:cNvPr id="8" name="Picture 7" descr="payment.png"/>
          <p:cNvPicPr>
            <a:picLocks noChangeAspect="1"/>
          </p:cNvPicPr>
          <p:nvPr/>
        </p:nvPicPr>
        <p:blipFill>
          <a:blip r:embed="rId4"/>
          <a:stretch>
            <a:fillRect/>
          </a:stretch>
        </p:blipFill>
        <p:spPr>
          <a:xfrm>
            <a:off x="4343400" y="4495800"/>
            <a:ext cx="4419600" cy="1828800"/>
          </a:xfrm>
          <a:prstGeom prst="rect">
            <a:avLst/>
          </a:prstGeom>
          <a:effectLst>
            <a:reflection blurRad="6350" stA="52000" endA="300" endPos="35000" dir="5400000" sy="-100000" algn="bl" rotWithShape="0"/>
            <a:softEdge rad="12700"/>
          </a:effec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54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Tables within the Database Cont…</a:t>
            </a:r>
            <a:r>
              <a:rPr lang="en-US" dirty="0" smtClean="0"/>
              <a:t/>
            </a:r>
            <a:br>
              <a:rPr lang="en-US" dirty="0" smtClean="0"/>
            </a:br>
            <a:endParaRPr lang="en-US" dirty="0"/>
          </a:p>
        </p:txBody>
      </p:sp>
      <p:sp>
        <p:nvSpPr>
          <p:cNvPr id="6" name="Text Placeholder 5"/>
          <p:cNvSpPr>
            <a:spLocks noGrp="1"/>
          </p:cNvSpPr>
          <p:nvPr>
            <p:ph type="body" idx="1"/>
          </p:nvPr>
        </p:nvSpPr>
        <p:spPr>
          <a:xfrm>
            <a:off x="381000" y="1633536"/>
            <a:ext cx="4114800" cy="4843464"/>
          </a:xfrm>
        </p:spPr>
        <p:txBody>
          <a:bodyPr>
            <a:normAutofit fontScale="55000" lnSpcReduction="20000"/>
          </a:bodyPr>
          <a:lstStyle/>
          <a:p>
            <a:r>
              <a:rPr lang="en-US" sz="40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Employee Table </a:t>
            </a:r>
          </a:p>
          <a:p>
            <a:r>
              <a:rPr lang="en-US" dirty="0" smtClean="0">
                <a:effectLst>
                  <a:outerShdw blurRad="38100" dist="38100" dir="2700000" algn="tl">
                    <a:srgbClr val="000000">
                      <a:alpha val="43137"/>
                    </a:srgbClr>
                  </a:outerShdw>
                </a:effectLst>
              </a:rPr>
              <a:t> </a:t>
            </a:r>
          </a:p>
          <a:p>
            <a:r>
              <a:rPr lang="en-US" sz="2400" dirty="0" smtClean="0">
                <a:effectLst>
                  <a:outerShdw blurRad="38100" dist="38100" dir="2700000" algn="tl">
                    <a:srgbClr val="000000">
                      <a:alpha val="43137"/>
                    </a:srgbClr>
                  </a:outerShdw>
                </a:effectLst>
              </a:rPr>
              <a:t>This is our table to provide the inner workings of the hotel. This table shows the employees we have working to keep the stability of the hotel up. We basically just keep the personal information of our employees here.</a:t>
            </a:r>
          </a:p>
          <a:p>
            <a:r>
              <a:rPr lang="en-US" dirty="0" smtClean="0">
                <a:effectLst>
                  <a:outerShdw blurRad="38100" dist="38100" dir="2700000" algn="tl">
                    <a:srgbClr val="000000">
                      <a:alpha val="43137"/>
                    </a:srgbClr>
                  </a:outerShdw>
                </a:effectLst>
              </a:rPr>
              <a:t> </a:t>
            </a:r>
          </a:p>
          <a:p>
            <a:r>
              <a:rPr lang="en-US" sz="40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Payroll Table</a:t>
            </a:r>
          </a:p>
          <a:p>
            <a:r>
              <a:rPr lang="en-US" dirty="0" smtClean="0">
                <a:effectLst>
                  <a:outerShdw blurRad="38100" dist="38100" dir="2700000" algn="tl">
                    <a:srgbClr val="000000">
                      <a:alpha val="43137"/>
                    </a:srgbClr>
                  </a:outerShdw>
                </a:effectLst>
              </a:rPr>
              <a:t> </a:t>
            </a:r>
          </a:p>
          <a:p>
            <a:r>
              <a:rPr lang="en-US" sz="2400" dirty="0" smtClean="0">
                <a:effectLst>
                  <a:outerShdw blurRad="38100" dist="38100" dir="2700000" algn="tl">
                    <a:srgbClr val="000000">
                      <a:alpha val="43137"/>
                    </a:srgbClr>
                  </a:outerShdw>
                </a:effectLst>
              </a:rPr>
              <a:t>The inclusion of payroll is to provide our employees with a realistic salary to compensate for their specific roles in the corporate ladder.  We have pay deductions and hourly rate provided to enhance how realistic our company runs. </a:t>
            </a:r>
          </a:p>
          <a:p>
            <a:r>
              <a:rPr lang="en-US" dirty="0" smtClean="0">
                <a:effectLst>
                  <a:outerShdw blurRad="38100" dist="38100" dir="2700000" algn="tl">
                    <a:srgbClr val="000000">
                      <a:alpha val="43137"/>
                    </a:srgbClr>
                  </a:outerShdw>
                </a:effectLst>
              </a:rPr>
              <a:t> </a:t>
            </a:r>
          </a:p>
          <a:p>
            <a:r>
              <a:rPr lang="en-US" sz="40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Users Table </a:t>
            </a:r>
          </a:p>
          <a:p>
            <a:r>
              <a:rPr lang="en-US" dirty="0" smtClean="0">
                <a:effectLst>
                  <a:outerShdw blurRad="38100" dist="38100" dir="2700000" algn="tl">
                    <a:srgbClr val="000000">
                      <a:alpha val="43137"/>
                    </a:srgbClr>
                  </a:outerShdw>
                </a:effectLst>
              </a:rPr>
              <a:t> </a:t>
            </a:r>
          </a:p>
          <a:p>
            <a:r>
              <a:rPr lang="en-US" sz="2400" dirty="0" smtClean="0">
                <a:effectLst>
                  <a:outerShdw blurRad="38100" dist="38100" dir="2700000" algn="tl">
                    <a:srgbClr val="000000">
                      <a:alpha val="43137"/>
                    </a:srgbClr>
                  </a:outerShdw>
                </a:effectLst>
              </a:rPr>
              <a:t>Finally we have our users table. This table shows the members that have access to our database. Not much information is shown here about those individuals, that information you can see in the employee table, but their name, password, and job.</a:t>
            </a:r>
            <a:endParaRPr lang="en-US" sz="2400" dirty="0">
              <a:effectLst>
                <a:outerShdw blurRad="38100" dist="38100" dir="2700000" algn="tl">
                  <a:srgbClr val="000000">
                    <a:alpha val="43137"/>
                  </a:srgbClr>
                </a:outerShdw>
              </a:effectLst>
            </a:endParaRPr>
          </a:p>
        </p:txBody>
      </p:sp>
      <p:pic>
        <p:nvPicPr>
          <p:cNvPr id="4" name="Picture 3" descr="Employee.png"/>
          <p:cNvPicPr>
            <a:picLocks noChangeAspect="1"/>
          </p:cNvPicPr>
          <p:nvPr/>
        </p:nvPicPr>
        <p:blipFill>
          <a:blip r:embed="rId2"/>
          <a:stretch>
            <a:fillRect/>
          </a:stretch>
        </p:blipFill>
        <p:spPr>
          <a:xfrm>
            <a:off x="4267200" y="1295400"/>
            <a:ext cx="4876800" cy="3567113"/>
          </a:xfrm>
          <a:prstGeom prst="rect">
            <a:avLst/>
          </a:prstGeom>
          <a:effectLst>
            <a:outerShdw blurRad="50800" dist="38100" algn="l" rotWithShape="0">
              <a:prstClr val="black">
                <a:alpha val="40000"/>
              </a:prstClr>
            </a:outerShdw>
            <a:reflection blurRad="6350" stA="52000" endA="300" endPos="35000" dir="5400000" sy="-100000" algn="bl" rotWithShape="0"/>
            <a:softEdge rad="12700"/>
          </a:effectLst>
        </p:spPr>
      </p:pic>
      <p:pic>
        <p:nvPicPr>
          <p:cNvPr id="7" name="Picture 6" descr="PayRoll.png"/>
          <p:cNvPicPr>
            <a:picLocks noChangeAspect="1"/>
          </p:cNvPicPr>
          <p:nvPr/>
        </p:nvPicPr>
        <p:blipFill>
          <a:blip r:embed="rId3"/>
          <a:stretch>
            <a:fillRect/>
          </a:stretch>
        </p:blipFill>
        <p:spPr>
          <a:xfrm>
            <a:off x="4572000" y="3276600"/>
            <a:ext cx="4572000" cy="1765738"/>
          </a:xfrm>
          <a:prstGeom prst="rect">
            <a:avLst/>
          </a:prstGeom>
          <a:effectLst>
            <a:outerShdw blurRad="50800" dist="38100" dir="2700000" algn="tl" rotWithShape="0">
              <a:prstClr val="black">
                <a:alpha val="40000"/>
              </a:prstClr>
            </a:outerShdw>
            <a:reflection blurRad="6350" stA="52000" endA="300" endPos="35000" dir="5400000" sy="-100000" algn="bl" rotWithShape="0"/>
            <a:softEdge rad="12700"/>
          </a:effectLst>
        </p:spPr>
      </p:pic>
      <p:pic>
        <p:nvPicPr>
          <p:cNvPr id="8" name="Picture 7" descr="Users.png"/>
          <p:cNvPicPr>
            <a:picLocks noChangeAspect="1"/>
          </p:cNvPicPr>
          <p:nvPr/>
        </p:nvPicPr>
        <p:blipFill>
          <a:blip r:embed="rId4"/>
          <a:stretch>
            <a:fillRect/>
          </a:stretch>
        </p:blipFill>
        <p:spPr>
          <a:xfrm>
            <a:off x="4876800" y="4572000"/>
            <a:ext cx="4102510" cy="1828800"/>
          </a:xfrm>
          <a:prstGeom prst="rect">
            <a:avLst/>
          </a:prstGeom>
          <a:effectLst>
            <a:outerShdw blurRad="50800" dist="38100" dir="2700000" algn="tl" rotWithShape="0">
              <a:prstClr val="black">
                <a:alpha val="40000"/>
              </a:prstClr>
            </a:outerShdw>
            <a:reflection blurRad="6350" stA="52000" endA="300" endPos="35000" dir="5400000" sy="-100000" algn="bl" rotWithShape="0"/>
            <a:softEdge rad="12700"/>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219200"/>
          </a:xfrm>
        </p:spPr>
        <p:txBody>
          <a:bodyPr>
            <a:normAutofit/>
          </a:bodyPr>
          <a:lstStyle/>
          <a:p>
            <a:r>
              <a:rPr lang="en-US" sz="44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Q</a:t>
            </a:r>
            <a:r>
              <a:rPr lang="en-US" sz="54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ueries and reports…</a:t>
            </a:r>
            <a:r>
              <a:rPr lang="en-US" dirty="0" smtClean="0">
                <a:latin typeface="Magneto" pitchFamily="82" charset="0"/>
              </a:rPr>
              <a:t/>
            </a:r>
            <a:br>
              <a:rPr lang="en-US" dirty="0" smtClean="0">
                <a:latin typeface="Magneto" pitchFamily="82" charset="0"/>
              </a:rPr>
            </a:br>
            <a:endParaRPr lang="en-US" sz="1400" dirty="0" smtClean="0">
              <a:solidFill>
                <a:schemeClr val="tx1">
                  <a:tint val="75000"/>
                </a:schemeClr>
              </a:solidFill>
              <a:latin typeface="+mn-lt"/>
              <a:ea typeface="+mn-ea"/>
              <a:cs typeface="+mn-cs"/>
            </a:endParaRPr>
          </a:p>
        </p:txBody>
      </p:sp>
      <p:sp>
        <p:nvSpPr>
          <p:cNvPr id="6" name="Text Placeholder 5"/>
          <p:cNvSpPr>
            <a:spLocks noGrp="1"/>
          </p:cNvSpPr>
          <p:nvPr>
            <p:ph sz="half" idx="1"/>
          </p:nvPr>
        </p:nvSpPr>
        <p:spPr>
          <a:xfrm>
            <a:off x="457200" y="1371600"/>
            <a:ext cx="4343400" cy="5334000"/>
          </a:xfrm>
        </p:spPr>
        <p:txBody>
          <a:bodyPr>
            <a:normAutofit fontScale="47500" lnSpcReduction="20000"/>
          </a:bodyPr>
          <a:lstStyle/>
          <a:p>
            <a:pPr>
              <a:buNone/>
            </a:pPr>
            <a:r>
              <a:rPr lang="en-US" sz="2800" b="1" dirty="0" smtClean="0">
                <a:solidFill>
                  <a:schemeClr val="tx1">
                    <a:tint val="75000"/>
                  </a:schemeClr>
                </a:solidFill>
                <a:effectLst>
                  <a:outerShdw blurRad="38100" dist="38100" dir="2700000" algn="tl">
                    <a:srgbClr val="000000">
                      <a:alpha val="43137"/>
                    </a:srgbClr>
                  </a:outerShdw>
                </a:effectLst>
              </a:rPr>
              <a:t>Types of queries in The Hotel database</a:t>
            </a:r>
          </a:p>
          <a:p>
            <a:pPr>
              <a:buNone/>
            </a:pPr>
            <a:endParaRPr lang="en-US" dirty="0" smtClean="0">
              <a:effectLst>
                <a:outerShdw blurRad="38100" dist="38100" dir="2700000" algn="tl">
                  <a:srgbClr val="000000">
                    <a:alpha val="43137"/>
                  </a:srgbClr>
                </a:outerShdw>
              </a:effectLst>
            </a:endParaRPr>
          </a:p>
          <a:p>
            <a:pPr>
              <a:buNone/>
            </a:pPr>
            <a:r>
              <a:rPr lang="en-US" sz="46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	Next Day Arrival</a:t>
            </a:r>
          </a:p>
          <a:p>
            <a:pPr>
              <a:buNone/>
            </a:pPr>
            <a:endParaRPr lang="en-US" dirty="0" smtClean="0">
              <a:effectLst>
                <a:outerShdw blurRad="38100" dist="38100" dir="2700000" algn="tl">
                  <a:srgbClr val="000000">
                    <a:alpha val="43137"/>
                  </a:srgbClr>
                </a:outerShdw>
              </a:effectLst>
            </a:endParaRPr>
          </a:p>
          <a:p>
            <a:pPr lvl="0"/>
            <a:r>
              <a:rPr lang="en-US" dirty="0" smtClean="0">
                <a:effectLst>
                  <a:outerShdw blurRad="38100" dist="38100" dir="2700000" algn="tl">
                    <a:srgbClr val="000000">
                      <a:alpha val="43137"/>
                    </a:srgbClr>
                  </a:outerShdw>
                </a:effectLst>
              </a:rPr>
              <a:t>Shows customer information and their expected date of arrival to the hotel.</a:t>
            </a:r>
          </a:p>
          <a:p>
            <a:pPr lvl="0"/>
            <a:r>
              <a:rPr lang="en-US" dirty="0" smtClean="0">
                <a:effectLst>
                  <a:outerShdw blurRad="38100" dist="38100" dir="2700000" algn="tl">
                    <a:srgbClr val="000000">
                      <a:alpha val="43137"/>
                    </a:srgbClr>
                  </a:outerShdw>
                </a:effectLst>
              </a:rPr>
              <a:t>Forecasts the coming week of expected business.</a:t>
            </a:r>
          </a:p>
          <a:p>
            <a:pPr lvl="0"/>
            <a:r>
              <a:rPr lang="en-US" dirty="0" smtClean="0">
                <a:effectLst>
                  <a:outerShdw blurRad="38100" dist="38100" dir="2700000" algn="tl">
                    <a:srgbClr val="000000">
                      <a:alpha val="43137"/>
                    </a:srgbClr>
                  </a:outerShdw>
                </a:effectLst>
              </a:rPr>
              <a:t>Keeps track of room inventory and guest information.</a:t>
            </a:r>
          </a:p>
          <a:p>
            <a:pPr lvl="0"/>
            <a:r>
              <a:rPr lang="en-US" dirty="0" smtClean="0">
                <a:effectLst>
                  <a:outerShdw blurRad="38100" dist="38100" dir="2700000" algn="tl">
                    <a:srgbClr val="000000">
                      <a:alpha val="43137"/>
                    </a:srgbClr>
                  </a:outerShdw>
                </a:effectLst>
              </a:rPr>
              <a:t>Can generate an employee work schedule.</a:t>
            </a:r>
          </a:p>
          <a:p>
            <a:pPr>
              <a:buNone/>
            </a:pPr>
            <a:r>
              <a:rPr lang="en-US" dirty="0" smtClean="0">
                <a:effectLst>
                  <a:outerShdw blurRad="38100" dist="38100" dir="2700000" algn="tl">
                    <a:srgbClr val="000000">
                      <a:alpha val="43137"/>
                    </a:srgbClr>
                  </a:outerShdw>
                </a:effectLst>
              </a:rPr>
              <a:t> </a:t>
            </a:r>
          </a:p>
          <a:p>
            <a:pPr>
              <a:buNone/>
            </a:pPr>
            <a:r>
              <a:rPr lang="en-US" sz="46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	Payment</a:t>
            </a:r>
          </a:p>
          <a:p>
            <a:pPr>
              <a:buNone/>
            </a:pPr>
            <a:endParaRPr lang="en-US" dirty="0" smtClean="0">
              <a:effectLst>
                <a:outerShdw blurRad="38100" dist="38100" dir="2700000" algn="tl">
                  <a:srgbClr val="000000">
                    <a:alpha val="43137"/>
                  </a:srgbClr>
                </a:outerShdw>
              </a:effectLst>
            </a:endParaRPr>
          </a:p>
          <a:p>
            <a:pPr lvl="0"/>
            <a:r>
              <a:rPr lang="en-US" dirty="0" smtClean="0">
                <a:effectLst>
                  <a:outerShdw blurRad="38100" dist="38100" dir="2700000" algn="tl">
                    <a:srgbClr val="000000">
                      <a:alpha val="43137"/>
                    </a:srgbClr>
                  </a:outerShdw>
                </a:effectLst>
              </a:rPr>
              <a:t>Shows data that is necessary to keep track of sales and the type of rooms rented.</a:t>
            </a:r>
          </a:p>
          <a:p>
            <a:pPr lvl="0"/>
            <a:r>
              <a:rPr lang="en-US" dirty="0" smtClean="0">
                <a:effectLst>
                  <a:outerShdw blurRad="38100" dist="38100" dir="2700000" algn="tl">
                    <a:srgbClr val="000000">
                      <a:alpha val="43137"/>
                    </a:srgbClr>
                  </a:outerShdw>
                </a:effectLst>
              </a:rPr>
              <a:t>Can see the preferences of payment compared to how much is being spent in the hotel.</a:t>
            </a:r>
          </a:p>
          <a:p>
            <a:pPr lvl="0"/>
            <a:r>
              <a:rPr lang="en-US" dirty="0" smtClean="0">
                <a:effectLst>
                  <a:outerShdw blurRad="38100" dist="38100" dir="2700000" algn="tl">
                    <a:srgbClr val="000000">
                      <a:alpha val="43137"/>
                    </a:srgbClr>
                  </a:outerShdw>
                </a:effectLst>
              </a:rPr>
              <a:t>Can see the amount of money generated from the types of rooms offered.</a:t>
            </a:r>
          </a:p>
          <a:p>
            <a:pPr lvl="0"/>
            <a:r>
              <a:rPr lang="en-US" dirty="0" smtClean="0">
                <a:effectLst>
                  <a:outerShdw blurRad="38100" dist="38100" dir="2700000" algn="tl">
                    <a:srgbClr val="000000">
                      <a:alpha val="43137"/>
                    </a:srgbClr>
                  </a:outerShdw>
                </a:effectLst>
              </a:rPr>
              <a:t>From all of this information the hotel can raise or lower rates due to this query. </a:t>
            </a:r>
          </a:p>
          <a:p>
            <a:pPr lvl="0"/>
            <a:endParaRPr lang="en-US" dirty="0" smtClean="0">
              <a:effectLst>
                <a:outerShdw blurRad="38100" dist="38100" dir="2700000" algn="tl">
                  <a:srgbClr val="000000">
                    <a:alpha val="43137"/>
                  </a:srgbClr>
                </a:outerShdw>
              </a:effectLst>
            </a:endParaRPr>
          </a:p>
          <a:p>
            <a:pPr>
              <a:buNone/>
            </a:pPr>
            <a:r>
              <a:rPr lang="en-US" sz="46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	Payroll</a:t>
            </a:r>
          </a:p>
          <a:p>
            <a:pPr>
              <a:buNone/>
            </a:pPr>
            <a:endParaRPr lang="en-US" dirty="0" smtClean="0">
              <a:effectLst>
                <a:outerShdw blurRad="38100" dist="38100" dir="2700000" algn="tl">
                  <a:srgbClr val="000000">
                    <a:alpha val="43137"/>
                  </a:srgbClr>
                </a:outerShdw>
              </a:effectLst>
            </a:endParaRPr>
          </a:p>
          <a:p>
            <a:pPr lvl="0"/>
            <a:r>
              <a:rPr lang="en-US" dirty="0" smtClean="0">
                <a:effectLst>
                  <a:outerShdw blurRad="38100" dist="38100" dir="2700000" algn="tl">
                    <a:srgbClr val="000000">
                      <a:alpha val="43137"/>
                    </a:srgbClr>
                  </a:outerShdw>
                </a:effectLst>
              </a:rPr>
              <a:t>Shows employee information and wages given.</a:t>
            </a:r>
          </a:p>
          <a:p>
            <a:pPr lvl="0"/>
            <a:r>
              <a:rPr lang="en-US" dirty="0" smtClean="0">
                <a:effectLst>
                  <a:outerShdw blurRad="38100" dist="38100" dir="2700000" algn="tl">
                    <a:srgbClr val="000000">
                      <a:alpha val="43137"/>
                    </a:srgbClr>
                  </a:outerShdw>
                </a:effectLst>
              </a:rPr>
              <a:t>Basic calculations are used to display Net Pay and Total Pay.</a:t>
            </a:r>
          </a:p>
        </p:txBody>
      </p:sp>
      <p:pic>
        <p:nvPicPr>
          <p:cNvPr id="4" name="Picture 3" descr="next day qwery.png"/>
          <p:cNvPicPr>
            <a:picLocks noChangeAspect="1"/>
          </p:cNvPicPr>
          <p:nvPr/>
        </p:nvPicPr>
        <p:blipFill>
          <a:blip r:embed="rId2"/>
          <a:stretch>
            <a:fillRect/>
          </a:stretch>
        </p:blipFill>
        <p:spPr>
          <a:xfrm>
            <a:off x="4648200" y="1295400"/>
            <a:ext cx="4267200" cy="2743200"/>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softEdge rad="12700"/>
          </a:effectLst>
        </p:spPr>
      </p:pic>
      <p:pic>
        <p:nvPicPr>
          <p:cNvPr id="7" name="Picture 6" descr="payments query.png"/>
          <p:cNvPicPr>
            <a:picLocks noChangeAspect="1"/>
          </p:cNvPicPr>
          <p:nvPr/>
        </p:nvPicPr>
        <p:blipFill>
          <a:blip r:embed="rId3"/>
          <a:stretch>
            <a:fillRect/>
          </a:stretch>
        </p:blipFill>
        <p:spPr>
          <a:xfrm>
            <a:off x="4953000" y="2819401"/>
            <a:ext cx="4191000" cy="2514600"/>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softEdge rad="12700"/>
          </a:effectLst>
        </p:spPr>
      </p:pic>
      <p:pic>
        <p:nvPicPr>
          <p:cNvPr id="8" name="Picture 7" descr="payroll query.png"/>
          <p:cNvPicPr>
            <a:picLocks noChangeAspect="1"/>
          </p:cNvPicPr>
          <p:nvPr/>
        </p:nvPicPr>
        <p:blipFill>
          <a:blip r:embed="rId4"/>
          <a:stretch>
            <a:fillRect/>
          </a:stretch>
        </p:blipFill>
        <p:spPr>
          <a:xfrm>
            <a:off x="5257800" y="4648200"/>
            <a:ext cx="3886200" cy="1733550"/>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softEdge rad="12700"/>
          </a:effectLst>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ustomers Reciepts.png"/>
          <p:cNvPicPr>
            <a:picLocks noChangeAspect="1"/>
          </p:cNvPicPr>
          <p:nvPr/>
        </p:nvPicPr>
        <p:blipFill>
          <a:blip r:embed="rId2"/>
          <a:stretch>
            <a:fillRect/>
          </a:stretch>
        </p:blipFill>
        <p:spPr>
          <a:xfrm>
            <a:off x="4343400" y="1371600"/>
            <a:ext cx="4800600" cy="3581400"/>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softEdge rad="12700"/>
          </a:effectLst>
        </p:spPr>
      </p:pic>
      <p:sp>
        <p:nvSpPr>
          <p:cNvPr id="5" name="Title 4"/>
          <p:cNvSpPr>
            <a:spLocks noGrp="1"/>
          </p:cNvSpPr>
          <p:nvPr>
            <p:ph type="title"/>
          </p:nvPr>
        </p:nvSpPr>
        <p:spPr>
          <a:xfrm>
            <a:off x="457200" y="228600"/>
            <a:ext cx="8229600" cy="1219200"/>
          </a:xfrm>
        </p:spPr>
        <p:txBody>
          <a:bodyPr>
            <a:normAutofit/>
          </a:bodyPr>
          <a:lstStyle/>
          <a:p>
            <a:r>
              <a:rPr lang="en-US" sz="44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Q</a:t>
            </a:r>
            <a:r>
              <a:rPr lang="en-US" sz="54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ueries and reports Cont…</a:t>
            </a:r>
            <a:r>
              <a:rPr lang="en-US" dirty="0" smtClean="0">
                <a:latin typeface="Magneto" pitchFamily="82" charset="0"/>
              </a:rPr>
              <a:t/>
            </a:r>
            <a:br>
              <a:rPr lang="en-US" dirty="0" smtClean="0">
                <a:latin typeface="Magneto" pitchFamily="82" charset="0"/>
              </a:rPr>
            </a:br>
            <a:endParaRPr lang="en-US" sz="1400" dirty="0" smtClean="0">
              <a:solidFill>
                <a:schemeClr val="tx1">
                  <a:tint val="75000"/>
                </a:schemeClr>
              </a:solidFill>
              <a:latin typeface="+mn-lt"/>
              <a:ea typeface="+mn-ea"/>
              <a:cs typeface="+mn-cs"/>
            </a:endParaRPr>
          </a:p>
        </p:txBody>
      </p:sp>
      <p:sp>
        <p:nvSpPr>
          <p:cNvPr id="6" name="Text Placeholder 5"/>
          <p:cNvSpPr>
            <a:spLocks noGrp="1"/>
          </p:cNvSpPr>
          <p:nvPr>
            <p:ph sz="half" idx="1"/>
          </p:nvPr>
        </p:nvSpPr>
        <p:spPr>
          <a:xfrm>
            <a:off x="457200" y="2438400"/>
            <a:ext cx="4343400" cy="3810000"/>
          </a:xfrm>
        </p:spPr>
        <p:txBody>
          <a:bodyPr>
            <a:normAutofit fontScale="55000" lnSpcReduction="20000"/>
          </a:bodyPr>
          <a:lstStyle/>
          <a:p>
            <a:pPr>
              <a:buNone/>
            </a:pPr>
            <a:r>
              <a:rPr lang="en-US" sz="1800" dirty="0" smtClean="0">
                <a:effectLst>
                  <a:outerShdw blurRad="38100" dist="38100" dir="2700000" algn="tl">
                    <a:srgbClr val="000000">
                      <a:alpha val="43137"/>
                    </a:srgbClr>
                  </a:outerShdw>
                </a:effectLst>
              </a:rPr>
              <a:t>	</a:t>
            </a:r>
          </a:p>
          <a:p>
            <a:pPr>
              <a:buNone/>
            </a:pPr>
            <a:endParaRPr lang="en-US" dirty="0" smtClean="0">
              <a:effectLst>
                <a:outerShdw blurRad="38100" dist="38100" dir="2700000" algn="tl">
                  <a:srgbClr val="000000">
                    <a:alpha val="43137"/>
                  </a:srgbClr>
                </a:outerShdw>
              </a:effectLst>
            </a:endParaRPr>
          </a:p>
          <a:p>
            <a:pPr>
              <a:buNone/>
            </a:pPr>
            <a:r>
              <a:rPr lang="en-US" sz="35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	</a:t>
            </a:r>
            <a:r>
              <a:rPr lang="en-US" sz="51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Customer Receipt</a:t>
            </a:r>
          </a:p>
          <a:p>
            <a:pPr>
              <a:buNone/>
            </a:pPr>
            <a:endParaRPr lang="en-US" dirty="0" smtClean="0">
              <a:effectLst>
                <a:outerShdw blurRad="38100" dist="38100" dir="2700000" algn="tl">
                  <a:srgbClr val="000000">
                    <a:alpha val="43137"/>
                  </a:srgbClr>
                </a:outerShdw>
              </a:effectLst>
            </a:endParaRPr>
          </a:p>
          <a:p>
            <a:pPr lvl="0"/>
            <a:r>
              <a:rPr lang="en-US" dirty="0" smtClean="0">
                <a:effectLst>
                  <a:outerShdw blurRad="38100" dist="38100" dir="2700000" algn="tl">
                    <a:srgbClr val="000000">
                      <a:alpha val="43137"/>
                    </a:srgbClr>
                  </a:outerShdw>
                </a:effectLst>
              </a:rPr>
              <a:t>Displays customer information and the amount owed/received.</a:t>
            </a:r>
          </a:p>
          <a:p>
            <a:pPr lvl="0"/>
            <a:r>
              <a:rPr lang="en-US" dirty="0" smtClean="0">
                <a:effectLst>
                  <a:outerShdw blurRad="38100" dist="38100" dir="2700000" algn="tl">
                    <a:srgbClr val="000000">
                      <a:alpha val="43137"/>
                    </a:srgbClr>
                  </a:outerShdw>
                </a:effectLst>
              </a:rPr>
              <a:t>Useful for the hotel for records use.</a:t>
            </a:r>
          </a:p>
          <a:p>
            <a:pPr lvl="0"/>
            <a:r>
              <a:rPr lang="en-US" dirty="0" smtClean="0">
                <a:effectLst>
                  <a:outerShdw blurRad="38100" dist="38100" dir="2700000" algn="tl">
                    <a:srgbClr val="000000">
                      <a:alpha val="43137"/>
                    </a:srgbClr>
                  </a:outerShdw>
                </a:effectLst>
              </a:rPr>
              <a:t>Can help in forecasting business.</a:t>
            </a:r>
          </a:p>
          <a:p>
            <a:pPr>
              <a:buNone/>
            </a:pPr>
            <a:endParaRPr lang="en-US" dirty="0" smtClean="0">
              <a:effectLst>
                <a:outerShdw blurRad="38100" dist="38100" dir="2700000" algn="tl">
                  <a:srgbClr val="000000">
                    <a:alpha val="43137"/>
                  </a:srgbClr>
                </a:outerShdw>
              </a:effectLst>
            </a:endParaRPr>
          </a:p>
          <a:p>
            <a:pPr>
              <a:buNone/>
            </a:pPr>
            <a:r>
              <a:rPr lang="en-US" sz="35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	</a:t>
            </a:r>
            <a:r>
              <a:rPr lang="en-US" sz="5100" b="1" dirty="0" smtClean="0">
                <a:ln>
                  <a:solidFill>
                    <a:schemeClr val="bg2">
                      <a:lumMod val="50000"/>
                    </a:schemeClr>
                  </a:solidFill>
                </a:ln>
                <a:solidFill>
                  <a:srgbClr val="FFFF00"/>
                </a:solidFill>
                <a:effectLst>
                  <a:outerShdw blurRad="38100" dist="38100" dir="2700000" algn="tl">
                    <a:srgbClr val="000000">
                      <a:alpha val="43137"/>
                    </a:srgbClr>
                  </a:outerShdw>
                </a:effectLst>
                <a:latin typeface="Rage Italic" pitchFamily="66" charset="0"/>
              </a:rPr>
              <a:t>Payroll</a:t>
            </a:r>
          </a:p>
          <a:p>
            <a:pPr>
              <a:buNone/>
            </a:pPr>
            <a:endParaRPr lang="en-US" dirty="0" smtClean="0">
              <a:effectLst>
                <a:outerShdw blurRad="38100" dist="38100" dir="2700000" algn="tl">
                  <a:srgbClr val="000000">
                    <a:alpha val="43137"/>
                  </a:srgbClr>
                </a:outerShdw>
              </a:effectLst>
            </a:endParaRPr>
          </a:p>
          <a:p>
            <a:pPr lvl="0"/>
            <a:r>
              <a:rPr lang="en-US" dirty="0" smtClean="0">
                <a:effectLst>
                  <a:outerShdw blurRad="38100" dist="38100" dir="2700000" algn="tl">
                    <a:srgbClr val="000000">
                      <a:alpha val="43137"/>
                    </a:srgbClr>
                  </a:outerShdw>
                </a:effectLst>
              </a:rPr>
              <a:t>Ongoing updates to payroll.</a:t>
            </a:r>
          </a:p>
          <a:p>
            <a:pPr lvl="0"/>
            <a:r>
              <a:rPr lang="en-US" dirty="0" smtClean="0">
                <a:effectLst>
                  <a:outerShdw blurRad="38100" dist="38100" dir="2700000" algn="tl">
                    <a:srgbClr val="000000">
                      <a:alpha val="43137"/>
                    </a:srgbClr>
                  </a:outerShdw>
                </a:effectLst>
              </a:rPr>
              <a:t>Keeps an eye on hotel spending and employees.</a:t>
            </a:r>
          </a:p>
          <a:p>
            <a:pPr lvl="0"/>
            <a:r>
              <a:rPr lang="en-US" dirty="0" smtClean="0">
                <a:effectLst>
                  <a:outerShdw blurRad="38100" dist="38100" dir="2700000" algn="tl">
                    <a:srgbClr val="000000">
                      <a:alpha val="43137"/>
                    </a:srgbClr>
                  </a:outerShdw>
                </a:effectLst>
              </a:rPr>
              <a:t>Helpful for employee evaluations.</a:t>
            </a:r>
          </a:p>
          <a:p>
            <a:pPr>
              <a:buNone/>
            </a:pPr>
            <a:r>
              <a:rPr lang="en-US" dirty="0" smtClean="0">
                <a:effectLst>
                  <a:outerShdw blurRad="38100" dist="38100" dir="2700000" algn="tl">
                    <a:srgbClr val="000000">
                      <a:alpha val="43137"/>
                    </a:srgbClr>
                  </a:outerShdw>
                </a:effectLst>
              </a:rPr>
              <a:t>	Payment</a:t>
            </a:r>
          </a:p>
        </p:txBody>
      </p:sp>
      <p:sp>
        <p:nvSpPr>
          <p:cNvPr id="7" name="TextBox 6"/>
          <p:cNvSpPr txBox="1"/>
          <p:nvPr/>
        </p:nvSpPr>
        <p:spPr>
          <a:xfrm>
            <a:off x="533400" y="1676400"/>
            <a:ext cx="3962400" cy="954107"/>
          </a:xfrm>
          <a:prstGeom prst="rect">
            <a:avLst/>
          </a:prstGeom>
          <a:noFill/>
        </p:spPr>
        <p:txBody>
          <a:bodyPr wrap="square" rtlCol="0">
            <a:spAutoFit/>
          </a:bodyPr>
          <a:lstStyle/>
          <a:p>
            <a:r>
              <a:rPr lang="en-US" sz="1400" dirty="0" smtClean="0">
                <a:effectLst>
                  <a:outerShdw blurRad="38100" dist="38100" dir="2700000" algn="tl">
                    <a:srgbClr val="000000">
                      <a:alpha val="43137"/>
                    </a:srgbClr>
                  </a:outerShdw>
                </a:effectLst>
              </a:rPr>
              <a:t>Two types of reports were created a Customer Receipt and a Payroll Report to keep track of hotel spending and hotel income.</a:t>
            </a:r>
          </a:p>
        </p:txBody>
      </p:sp>
      <p:pic>
        <p:nvPicPr>
          <p:cNvPr id="8" name="Picture 7" descr="payroll Report.png"/>
          <p:cNvPicPr>
            <a:picLocks noChangeAspect="1"/>
          </p:cNvPicPr>
          <p:nvPr/>
        </p:nvPicPr>
        <p:blipFill>
          <a:blip r:embed="rId3"/>
          <a:stretch>
            <a:fillRect/>
          </a:stretch>
        </p:blipFill>
        <p:spPr>
          <a:xfrm>
            <a:off x="4648200" y="3810000"/>
            <a:ext cx="4495800" cy="2605088"/>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softEdge rad="12700"/>
          </a:effectLst>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5400" dirty="0" smtClean="0">
                <a:ln w="18415" cmpd="sng">
                  <a:solidFill>
                    <a:schemeClr val="bg2">
                      <a:lumMod val="50000"/>
                    </a:schemeClr>
                  </a:solidFill>
                  <a:prstDash val="solid"/>
                </a:ln>
                <a:solidFill>
                  <a:schemeClr val="tx2">
                    <a:lumMod val="50000"/>
                  </a:schemeClr>
                </a:solidFill>
                <a:effectLst>
                  <a:outerShdw blurRad="63500" dir="3600000" algn="tl" rotWithShape="0">
                    <a:srgbClr val="000000">
                      <a:alpha val="70000"/>
                    </a:srgbClr>
                  </a:outerShdw>
                  <a:reflection blurRad="6350" stA="55000" endA="300" endPos="45500" dir="5400000" sy="-100000" algn="bl" rotWithShape="0"/>
                </a:effectLst>
                <a:latin typeface="Mistral" pitchFamily="66" charset="0"/>
              </a:rPr>
              <a:t>Security: Authenticating Users</a:t>
            </a:r>
          </a:p>
        </p:txBody>
      </p:sp>
      <p:sp>
        <p:nvSpPr>
          <p:cNvPr id="7" name="Content Placeholder 6"/>
          <p:cNvSpPr>
            <a:spLocks noGrp="1"/>
          </p:cNvSpPr>
          <p:nvPr>
            <p:ph sz="half" idx="1"/>
          </p:nvPr>
        </p:nvSpPr>
        <p:spPr>
          <a:xfrm>
            <a:off x="457200" y="1722437"/>
            <a:ext cx="4038600" cy="2468563"/>
          </a:xfrm>
        </p:spPr>
        <p:txBody>
          <a:bodyPr>
            <a:normAutofit/>
          </a:bodyPr>
          <a:lstStyle/>
          <a:p>
            <a:endParaRPr lang="en-US" sz="1200" dirty="0" smtClean="0">
              <a:effectLst>
                <a:outerShdw blurRad="38100" dist="38100" dir="2700000" algn="tl">
                  <a:srgbClr val="000000">
                    <a:alpha val="43137"/>
                  </a:srgbClr>
                </a:outerShdw>
              </a:effectLst>
            </a:endParaRPr>
          </a:p>
          <a:p>
            <a:r>
              <a:rPr lang="en-US" sz="1200" dirty="0" smtClean="0">
                <a:effectLst>
                  <a:outerShdw blurRad="38100" dist="38100" dir="2700000" algn="tl">
                    <a:srgbClr val="000000">
                      <a:alpha val="43137"/>
                    </a:srgbClr>
                  </a:outerShdw>
                </a:effectLst>
              </a:rPr>
              <a:t>Login credential was authenticated by a SQL script [</a:t>
            </a:r>
            <a:r>
              <a:rPr lang="en-US" sz="1200" b="1" dirty="0" smtClean="0">
                <a:effectLst>
                  <a:outerShdw blurRad="38100" dist="38100" dir="2700000" algn="tl">
                    <a:srgbClr val="000000">
                      <a:alpha val="43137"/>
                    </a:srgbClr>
                  </a:outerShdw>
                </a:effectLst>
              </a:rPr>
              <a:t>SELECT Role FROM Users WHERE </a:t>
            </a:r>
            <a:r>
              <a:rPr lang="en-US" sz="1200" b="1" dirty="0" err="1" smtClean="0">
                <a:effectLst>
                  <a:outerShdw blurRad="38100" dist="38100" dir="2700000" algn="tl">
                    <a:srgbClr val="000000">
                      <a:alpha val="43137"/>
                    </a:srgbClr>
                  </a:outerShdw>
                </a:effectLst>
              </a:rPr>
              <a:t>UserName</a:t>
            </a:r>
            <a:r>
              <a:rPr lang="en-US" sz="1200" b="1" dirty="0" smtClean="0">
                <a:effectLst>
                  <a:outerShdw blurRad="38100" dist="38100" dir="2700000" algn="tl">
                    <a:srgbClr val="000000">
                      <a:alpha val="43137"/>
                    </a:srgbClr>
                  </a:outerShdw>
                </a:effectLst>
              </a:rPr>
              <a:t> = '" &amp; </a:t>
            </a:r>
            <a:r>
              <a:rPr lang="en-US" sz="1200" b="1" dirty="0" err="1" smtClean="0">
                <a:effectLst>
                  <a:outerShdw blurRad="38100" dist="38100" dir="2700000" algn="tl">
                    <a:srgbClr val="000000">
                      <a:alpha val="43137"/>
                    </a:srgbClr>
                  </a:outerShdw>
                </a:effectLst>
              </a:rPr>
              <a:t>txtu.Text</a:t>
            </a:r>
            <a:r>
              <a:rPr lang="en-US" sz="1200" b="1" dirty="0" smtClean="0">
                <a:effectLst>
                  <a:outerShdw blurRad="38100" dist="38100" dir="2700000" algn="tl">
                    <a:srgbClr val="000000">
                      <a:alpha val="43137"/>
                    </a:srgbClr>
                  </a:outerShdw>
                </a:effectLst>
              </a:rPr>
              <a:t> &amp; "' AND Password = '" &amp; </a:t>
            </a:r>
            <a:r>
              <a:rPr lang="en-US" sz="1200" b="1" dirty="0" err="1" smtClean="0">
                <a:effectLst>
                  <a:outerShdw blurRad="38100" dist="38100" dir="2700000" algn="tl">
                    <a:srgbClr val="000000">
                      <a:alpha val="43137"/>
                    </a:srgbClr>
                  </a:outerShdw>
                </a:effectLst>
              </a:rPr>
              <a:t>txtp.Text</a:t>
            </a:r>
            <a:r>
              <a:rPr lang="en-US" sz="1200" b="1" dirty="0" smtClean="0">
                <a:effectLst>
                  <a:outerShdw blurRad="38100" dist="38100" dir="2700000" algn="tl">
                    <a:srgbClr val="000000">
                      <a:alpha val="43137"/>
                    </a:srgbClr>
                  </a:outerShdw>
                </a:effectLst>
              </a:rPr>
              <a:t> &amp; "'“</a:t>
            </a:r>
            <a:r>
              <a:rPr lang="en-US" sz="1200" dirty="0" smtClean="0">
                <a:effectLst>
                  <a:outerShdw blurRad="38100" dist="38100" dir="2700000" algn="tl">
                    <a:srgbClr val="000000">
                      <a:alpha val="43137"/>
                    </a:srgbClr>
                  </a:outerShdw>
                </a:effectLst>
              </a:rPr>
              <a:t>]</a:t>
            </a:r>
          </a:p>
          <a:p>
            <a:endParaRPr lang="en-US" sz="1200" b="1" dirty="0" smtClean="0">
              <a:effectLst>
                <a:outerShdw blurRad="38100" dist="38100" dir="2700000" algn="tl">
                  <a:srgbClr val="000000">
                    <a:alpha val="43137"/>
                  </a:srgbClr>
                </a:outerShdw>
              </a:effectLst>
            </a:endParaRPr>
          </a:p>
          <a:p>
            <a:r>
              <a:rPr lang="en-US" sz="1200" b="1" dirty="0" smtClean="0">
                <a:effectLst>
                  <a:outerShdw blurRad="38100" dist="38100" dir="2700000" algn="tl">
                    <a:srgbClr val="000000">
                      <a:alpha val="43137"/>
                    </a:srgbClr>
                  </a:outerShdw>
                </a:effectLst>
              </a:rPr>
              <a:t>Selects</a:t>
            </a:r>
            <a:r>
              <a:rPr lang="en-US" sz="1200" dirty="0" smtClean="0">
                <a:effectLst>
                  <a:outerShdw blurRad="38100" dist="38100" dir="2700000" algn="tl">
                    <a:srgbClr val="000000">
                      <a:alpha val="43137"/>
                    </a:srgbClr>
                  </a:outerShdw>
                </a:effectLst>
              </a:rPr>
              <a:t> from the </a:t>
            </a:r>
            <a:r>
              <a:rPr lang="en-US" sz="1200" b="1" dirty="0" smtClean="0">
                <a:solidFill>
                  <a:srgbClr val="FFFF00"/>
                </a:solidFill>
                <a:effectLst>
                  <a:outerShdw blurRad="38100" dist="38100" dir="2700000" algn="tl">
                    <a:srgbClr val="000000">
                      <a:alpha val="43137"/>
                    </a:srgbClr>
                  </a:outerShdw>
                </a:effectLst>
              </a:rPr>
              <a:t>ROLE COLUMN </a:t>
            </a:r>
            <a:r>
              <a:rPr lang="en-US" sz="1200" dirty="0" smtClean="0">
                <a:effectLst>
                  <a:outerShdw blurRad="38100" dist="38100" dir="2700000" algn="tl">
                    <a:srgbClr val="000000">
                      <a:alpha val="43137"/>
                    </a:srgbClr>
                  </a:outerShdw>
                </a:effectLst>
              </a:rPr>
              <a:t>in the</a:t>
            </a:r>
            <a:r>
              <a:rPr lang="en-US" sz="1200" b="1" dirty="0" smtClean="0">
                <a:effectLst>
                  <a:outerShdw blurRad="38100" dist="38100" dir="2700000" algn="tl">
                    <a:srgbClr val="000000">
                      <a:alpha val="43137"/>
                    </a:srgbClr>
                  </a:outerShdw>
                </a:effectLst>
              </a:rPr>
              <a:t> </a:t>
            </a:r>
            <a:r>
              <a:rPr lang="en-US" sz="1200" b="1" dirty="0" smtClean="0">
                <a:solidFill>
                  <a:srgbClr val="FFFF00"/>
                </a:solidFill>
                <a:effectLst>
                  <a:outerShdw blurRad="38100" dist="38100" dir="2700000" algn="tl">
                    <a:srgbClr val="000000">
                      <a:alpha val="43137"/>
                    </a:srgbClr>
                  </a:outerShdw>
                </a:effectLst>
              </a:rPr>
              <a:t>USERS TABLE</a:t>
            </a:r>
            <a:r>
              <a:rPr lang="en-US" sz="1200" dirty="0" smtClean="0">
                <a:effectLst>
                  <a:outerShdw blurRad="38100" dist="38100" dir="2700000" algn="tl">
                    <a:srgbClr val="000000">
                      <a:alpha val="43137"/>
                    </a:srgbClr>
                  </a:outerShdw>
                </a:effectLst>
              </a:rPr>
              <a:t> where the </a:t>
            </a:r>
            <a:r>
              <a:rPr lang="en-US" sz="1200" dirty="0" smtClean="0">
                <a:solidFill>
                  <a:srgbClr val="FFFF00"/>
                </a:solidFill>
                <a:effectLst>
                  <a:outerShdw blurRad="38100" dist="38100" dir="2700000" algn="tl">
                    <a:srgbClr val="000000">
                      <a:alpha val="43137"/>
                    </a:srgbClr>
                  </a:outerShdw>
                </a:effectLst>
              </a:rPr>
              <a:t>username entered in the username textbox</a:t>
            </a:r>
            <a:r>
              <a:rPr lang="en-US" sz="1200" dirty="0" smtClean="0">
                <a:effectLst>
                  <a:outerShdw blurRad="38100" dist="38100" dir="2700000" algn="tl">
                    <a:srgbClr val="000000">
                      <a:alpha val="43137"/>
                    </a:srgbClr>
                  </a:outerShdw>
                </a:effectLst>
              </a:rPr>
              <a:t> ‘</a:t>
            </a:r>
            <a:r>
              <a:rPr lang="en-US" sz="1200" dirty="0" err="1" smtClean="0">
                <a:effectLst>
                  <a:outerShdw blurRad="38100" dist="38100" dir="2700000" algn="tl">
                    <a:srgbClr val="000000">
                      <a:alpha val="43137"/>
                    </a:srgbClr>
                  </a:outerShdw>
                </a:effectLst>
              </a:rPr>
              <a:t>txtu</a:t>
            </a:r>
            <a:r>
              <a:rPr lang="en-US" sz="1200" dirty="0" smtClean="0">
                <a:effectLst>
                  <a:outerShdw blurRad="38100" dist="38100" dir="2700000" algn="tl">
                    <a:srgbClr val="000000">
                      <a:alpha val="43137"/>
                    </a:srgbClr>
                  </a:outerShdw>
                </a:effectLst>
              </a:rPr>
              <a:t>’ is </a:t>
            </a:r>
            <a:r>
              <a:rPr lang="en-US" sz="1200" dirty="0" smtClean="0">
                <a:solidFill>
                  <a:srgbClr val="FFFF00"/>
                </a:solidFill>
                <a:effectLst>
                  <a:outerShdw blurRad="38100" dist="38100" dir="2700000" algn="tl">
                    <a:srgbClr val="000000">
                      <a:alpha val="43137"/>
                    </a:srgbClr>
                  </a:outerShdw>
                </a:effectLst>
              </a:rPr>
              <a:t>equal to username in the users table and the password </a:t>
            </a:r>
            <a:r>
              <a:rPr lang="en-US" sz="1200" b="1" dirty="0" smtClean="0">
                <a:solidFill>
                  <a:srgbClr val="FFFF00"/>
                </a:solidFill>
                <a:effectLst>
                  <a:outerShdw blurRad="38100" dist="38100" dir="2700000" algn="tl">
                    <a:srgbClr val="000000">
                      <a:alpha val="43137"/>
                    </a:srgbClr>
                  </a:outerShdw>
                </a:effectLst>
              </a:rPr>
              <a:t>USERS TABLE</a:t>
            </a:r>
            <a:r>
              <a:rPr lang="en-US" sz="1200" dirty="0" smtClean="0">
                <a:effectLst>
                  <a:outerShdw blurRad="38100" dist="38100" dir="2700000" algn="tl">
                    <a:srgbClr val="000000">
                      <a:alpha val="43137"/>
                    </a:srgbClr>
                  </a:outerShdw>
                </a:effectLst>
              </a:rPr>
              <a:t> is equal to text entered in the password textbox ‘</a:t>
            </a:r>
            <a:r>
              <a:rPr lang="en-US" sz="1200" dirty="0" err="1" smtClean="0">
                <a:effectLst>
                  <a:outerShdw blurRad="38100" dist="38100" dir="2700000" algn="tl">
                    <a:srgbClr val="000000">
                      <a:alpha val="43137"/>
                    </a:srgbClr>
                  </a:outerShdw>
                </a:effectLst>
              </a:rPr>
              <a:t>txtp</a:t>
            </a:r>
            <a:r>
              <a:rPr lang="en-US" sz="1200" dirty="0" smtClean="0">
                <a:effectLst>
                  <a:outerShdw blurRad="38100" dist="38100" dir="2700000" algn="tl">
                    <a:srgbClr val="000000">
                      <a:alpha val="43137"/>
                    </a:srgbClr>
                  </a:outerShdw>
                </a:effectLst>
              </a:rPr>
              <a:t>’</a:t>
            </a:r>
          </a:p>
          <a:p>
            <a:endParaRPr lang="en-US" sz="1200" dirty="0" smtClean="0">
              <a:effectLst>
                <a:outerShdw blurRad="38100" dist="38100" dir="2700000" algn="tl">
                  <a:srgbClr val="000000">
                    <a:alpha val="43137"/>
                  </a:srgbClr>
                </a:outerShdw>
              </a:effectLst>
            </a:endParaRPr>
          </a:p>
          <a:p>
            <a:pPr>
              <a:buNone/>
            </a:pPr>
            <a:endParaRPr lang="en-US" sz="1200" dirty="0" smtClean="0">
              <a:effectLst>
                <a:outerShdw blurRad="38100" dist="38100" dir="2700000" algn="tl">
                  <a:srgbClr val="000000">
                    <a:alpha val="43137"/>
                  </a:srgbClr>
                </a:outerShdw>
              </a:effectLst>
            </a:endParaRPr>
          </a:p>
          <a:p>
            <a:pPr>
              <a:buNone/>
            </a:pPr>
            <a:endParaRPr lang="en-US" sz="1500" dirty="0" smtClean="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pic>
        <p:nvPicPr>
          <p:cNvPr id="9" name="Content Placeholder 8" descr="login.png"/>
          <p:cNvPicPr>
            <a:picLocks noGrp="1"/>
          </p:cNvPicPr>
          <p:nvPr>
            <p:ph sz="half" idx="2"/>
          </p:nvPr>
        </p:nvPicPr>
        <p:blipFill>
          <a:blip r:embed="rId2"/>
          <a:stretch>
            <a:fillRect/>
          </a:stretch>
        </p:blipFill>
        <p:spPr>
          <a:xfrm>
            <a:off x="4648200" y="1752600"/>
            <a:ext cx="4038600" cy="2438400"/>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softEdge rad="12700"/>
          </a:effectLst>
        </p:spPr>
      </p:pic>
      <p:pic>
        <p:nvPicPr>
          <p:cNvPr id="10" name="Picture 9" descr="error message.png"/>
          <p:cNvPicPr/>
          <p:nvPr/>
        </p:nvPicPr>
        <p:blipFill>
          <a:blip r:embed="rId3"/>
          <a:srcRect b="2976"/>
          <a:stretch>
            <a:fillRect/>
          </a:stretch>
        </p:blipFill>
        <p:spPr>
          <a:xfrm>
            <a:off x="1066800" y="4267200"/>
            <a:ext cx="2667000" cy="1828800"/>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softEdge rad="12700"/>
          </a:effectLst>
        </p:spPr>
      </p:pic>
      <p:sp>
        <p:nvSpPr>
          <p:cNvPr id="11" name="Rectangle 10"/>
          <p:cNvSpPr/>
          <p:nvPr/>
        </p:nvSpPr>
        <p:spPr>
          <a:xfrm>
            <a:off x="3886200" y="4648200"/>
            <a:ext cx="4724400" cy="1815882"/>
          </a:xfrm>
          <a:prstGeom prst="rect">
            <a:avLst/>
          </a:prstGeom>
        </p:spPr>
        <p:txBody>
          <a:bodyPr wrap="square">
            <a:spAutoFit/>
          </a:bodyPr>
          <a:lstStyle/>
          <a:p>
            <a:r>
              <a:rPr lang="en-US" sz="1400" dirty="0" smtClean="0">
                <a:effectLst>
                  <a:outerShdw blurRad="38100" dist="38100" dir="2700000" algn="tl">
                    <a:srgbClr val="000000">
                      <a:alpha val="43137"/>
                    </a:srgbClr>
                  </a:outerShdw>
                </a:effectLst>
              </a:rPr>
              <a:t>An “IF” statement was used in the VB Code to show the error message</a:t>
            </a:r>
          </a:p>
          <a:p>
            <a:pPr>
              <a:buNone/>
            </a:pPr>
            <a:endParaRPr lang="en-US" sz="1400" dirty="0" smtClean="0">
              <a:effectLst>
                <a:outerShdw blurRad="38100" dist="38100" dir="2700000" algn="tl">
                  <a:srgbClr val="000000">
                    <a:alpha val="43137"/>
                  </a:srgbClr>
                </a:outerShdw>
              </a:effectLst>
            </a:endParaRPr>
          </a:p>
          <a:p>
            <a:pPr>
              <a:buNone/>
            </a:pPr>
            <a:r>
              <a:rPr lang="en-US" sz="1400" b="1" dirty="0" smtClean="0">
                <a:solidFill>
                  <a:srgbClr val="FFFF00"/>
                </a:solidFill>
                <a:effectLst>
                  <a:outerShdw blurRad="38100" dist="38100" dir="2700000" algn="tl">
                    <a:srgbClr val="000000">
                      <a:alpha val="43137"/>
                    </a:srgbClr>
                  </a:outerShdw>
                </a:effectLst>
              </a:rPr>
              <a:t>IF</a:t>
            </a:r>
            <a:r>
              <a:rPr lang="en-US" sz="1400" dirty="0" smtClean="0">
                <a:solidFill>
                  <a:srgbClr val="FFFF00"/>
                </a:solidFill>
                <a:effectLst>
                  <a:outerShdw blurRad="38100" dist="38100" dir="2700000" algn="tl">
                    <a:srgbClr val="000000">
                      <a:alpha val="43137"/>
                    </a:srgbClr>
                  </a:outerShdw>
                </a:effectLst>
              </a:rPr>
              <a:t> (</a:t>
            </a:r>
            <a:r>
              <a:rPr lang="en-US" sz="1400" dirty="0" err="1" smtClean="0">
                <a:solidFill>
                  <a:srgbClr val="FFFF00"/>
                </a:solidFill>
                <a:effectLst>
                  <a:outerShdw blurRad="38100" dist="38100" dir="2700000" algn="tl">
                    <a:srgbClr val="000000">
                      <a:alpha val="43137"/>
                    </a:srgbClr>
                  </a:outerShdw>
                </a:effectLst>
              </a:rPr>
              <a:t>sdr.Read</a:t>
            </a:r>
            <a:r>
              <a:rPr lang="en-US" sz="1400" dirty="0" smtClean="0">
                <a:solidFill>
                  <a:srgbClr val="FFFF00"/>
                </a:solidFill>
                <a:effectLst>
                  <a:outerShdw blurRad="38100" dist="38100" dir="2700000" algn="tl">
                    <a:srgbClr val="000000">
                      <a:alpha val="43137"/>
                    </a:srgbClr>
                  </a:outerShdw>
                </a:effectLst>
              </a:rPr>
              <a:t>() = False) </a:t>
            </a:r>
            <a:r>
              <a:rPr lang="en-US" sz="1400" b="1" dirty="0" smtClean="0">
                <a:solidFill>
                  <a:srgbClr val="FFFF00"/>
                </a:solidFill>
                <a:effectLst>
                  <a:outerShdw blurRad="38100" dist="38100" dir="2700000" algn="tl">
                    <a:srgbClr val="000000">
                      <a:alpha val="43137"/>
                    </a:srgbClr>
                  </a:outerShdw>
                </a:effectLst>
              </a:rPr>
              <a:t>THEN</a:t>
            </a:r>
          </a:p>
          <a:p>
            <a:pPr>
              <a:buNone/>
            </a:pPr>
            <a:endParaRPr lang="en-US" sz="1400" dirty="0" smtClean="0">
              <a:solidFill>
                <a:srgbClr val="FFFF00"/>
              </a:solidFill>
              <a:effectLst>
                <a:outerShdw blurRad="38100" dist="38100" dir="2700000" algn="tl">
                  <a:srgbClr val="000000">
                    <a:alpha val="43137"/>
                  </a:srgbClr>
                </a:outerShdw>
              </a:effectLst>
            </a:endParaRPr>
          </a:p>
          <a:p>
            <a:pPr>
              <a:buNone/>
            </a:pPr>
            <a:r>
              <a:rPr lang="en-US" sz="1400" i="1" dirty="0" err="1" smtClean="0">
                <a:solidFill>
                  <a:srgbClr val="FFFF00"/>
                </a:solidFill>
                <a:effectLst>
                  <a:outerShdw blurRad="38100" dist="38100" dir="2700000" algn="tl">
                    <a:srgbClr val="000000">
                      <a:alpha val="43137"/>
                    </a:srgbClr>
                  </a:outerShdw>
                </a:effectLst>
              </a:rPr>
              <a:t>MessageBox.Show</a:t>
            </a:r>
            <a:r>
              <a:rPr lang="en-US" sz="1400" i="1" dirty="0" smtClean="0">
                <a:solidFill>
                  <a:srgbClr val="FFFF00"/>
                </a:solidFill>
                <a:effectLst>
                  <a:outerShdw blurRad="38100" dist="38100" dir="2700000" algn="tl">
                    <a:srgbClr val="000000">
                      <a:alpha val="43137"/>
                    </a:srgbClr>
                  </a:outerShdw>
                </a:effectLst>
              </a:rPr>
              <a:t>("Invalid username or password!", "ERROR!", </a:t>
            </a:r>
            <a:r>
              <a:rPr lang="en-US" sz="1400" i="1" dirty="0" err="1" smtClean="0">
                <a:solidFill>
                  <a:srgbClr val="FFFF00"/>
                </a:solidFill>
                <a:effectLst>
                  <a:outerShdw blurRad="38100" dist="38100" dir="2700000" algn="tl">
                    <a:srgbClr val="000000">
                      <a:alpha val="43137"/>
                    </a:srgbClr>
                  </a:outerShdw>
                </a:effectLst>
              </a:rPr>
              <a:t>MessageBoxButtons.OK</a:t>
            </a:r>
            <a:r>
              <a:rPr lang="en-US" sz="1400" i="1" dirty="0" smtClean="0">
                <a:solidFill>
                  <a:srgbClr val="FFFF00"/>
                </a:solidFill>
                <a:effectLst>
                  <a:outerShdw blurRad="38100" dist="38100" dir="2700000" algn="tl">
                    <a:srgbClr val="000000">
                      <a:alpha val="43137"/>
                    </a:srgbClr>
                  </a:outerShdw>
                </a:effectLst>
              </a:rPr>
              <a:t>, </a:t>
            </a:r>
            <a:r>
              <a:rPr lang="en-US" sz="1400" i="1" dirty="0" err="1" smtClean="0">
                <a:solidFill>
                  <a:srgbClr val="FFFF00"/>
                </a:solidFill>
                <a:effectLst>
                  <a:outerShdw blurRad="38100" dist="38100" dir="2700000" algn="tl">
                    <a:srgbClr val="000000">
                      <a:alpha val="43137"/>
                    </a:srgbClr>
                  </a:outerShdw>
                </a:effectLst>
              </a:rPr>
              <a:t>MessageBoxIcon.Error</a:t>
            </a:r>
            <a:r>
              <a:rPr lang="en-US" sz="1400" i="1" dirty="0" smtClean="0">
                <a:solidFill>
                  <a:srgbClr val="FFFF00"/>
                </a:solidFill>
                <a:effectLst>
                  <a:outerShdw blurRad="38100" dist="38100" dir="2700000" algn="tl">
                    <a:srgbClr val="000000">
                      <a:alpha val="43137"/>
                    </a:srgbClr>
                  </a:outerShdw>
                </a:effectLst>
              </a:rPr>
              <a:t>)</a:t>
            </a: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387</TotalTime>
  <Words>375</Words>
  <Application>Microsoft Office PowerPoint</Application>
  <PresentationFormat>On-screen Show (4:3)</PresentationFormat>
  <Paragraphs>117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Verve</vt:lpstr>
      <vt:lpstr>Hotel Data Base Application</vt:lpstr>
      <vt:lpstr>Introduction…</vt:lpstr>
      <vt:lpstr>Entity - Relationship Diagram</vt:lpstr>
      <vt:lpstr>Tables within the Database… </vt:lpstr>
      <vt:lpstr>Tables within the Database Cont… </vt:lpstr>
      <vt:lpstr>Tables within the Database Cont… </vt:lpstr>
      <vt:lpstr>Queries and reports… </vt:lpstr>
      <vt:lpstr>Queries and reports Cont… </vt:lpstr>
      <vt:lpstr>Security: Authenticating Users</vt:lpstr>
      <vt:lpstr>Security: Restricting User Access…</vt:lpstr>
      <vt:lpstr>Forms: Receptionist User Interface…</vt:lpstr>
      <vt:lpstr>Forms: Administrator User Interface…</vt:lpstr>
      <vt:lpstr>Forms: Manager User Interface…</vt:lpstr>
      <vt:lpstr>Installing Hotel database Application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Data Base Application</dc:title>
  <dc:creator>Lovell Felix</dc:creator>
  <cp:lastModifiedBy>Lovell Felix</cp:lastModifiedBy>
  <cp:revision>46</cp:revision>
  <dcterms:created xsi:type="dcterms:W3CDTF">2009-05-05T05:08:23Z</dcterms:created>
  <dcterms:modified xsi:type="dcterms:W3CDTF">2009-07-21T23:14:16Z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TC300011771033</vt:lpwstr>
  </property>
</Properties>
</file>