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6"/>
  </p:notesMasterIdLst>
  <p:handoutMasterIdLst>
    <p:handoutMasterId r:id="rId8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FFFF66"/>
    <a:srgbClr val="00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4690" autoAdjust="0"/>
  </p:normalViewPr>
  <p:slideViewPr>
    <p:cSldViewPr>
      <p:cViewPr varScale="1">
        <p:scale>
          <a:sx n="68" d="100"/>
          <a:sy n="68" d="100"/>
        </p:scale>
        <p:origin x="1068" y="6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15</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97500-C06E-430F-86C0-919C906698C0}" type="slidenum">
              <a:rPr lang="en-US" altLang="zh-CN"/>
              <a:pPr/>
              <a:t>16</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F2F3-A793-4415-B5FB-9E7E96A95D00}" type="slidenum">
              <a:rPr lang="en-US" altLang="zh-CN"/>
              <a:pPr/>
              <a:t>17</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8E5-69EC-4DE3-B72B-B71383ED4DCD}" type="slidenum">
              <a:rPr lang="en-US" altLang="zh-CN"/>
              <a:pPr/>
              <a:t>18</a:t>
            </a:fld>
            <a:endParaRPr lang="en-US" altLang="zh-CN"/>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20</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21</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22</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23</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24</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274DB-4E11-4AA3-A831-99140BBE3CAC}" type="slidenum">
              <a:rPr lang="en-US" altLang="zh-CN"/>
              <a:pPr/>
              <a:t>25</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27</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28</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29</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30</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31</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32</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33</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C07B-52BD-4CBF-BAF8-2F9DF6A3434E}" type="slidenum">
              <a:rPr lang="en-US" altLang="zh-CN"/>
              <a:pPr/>
              <a:t>35</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36</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7413F-4090-472F-9632-22C219BA732A}" type="slidenum">
              <a:rPr lang="en-US" altLang="zh-CN"/>
              <a:pPr/>
              <a:t>38</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41</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8A88C-2856-4967-B646-06670A0CEBD2}" type="slidenum">
              <a:rPr lang="en-US" altLang="zh-CN"/>
              <a:pPr/>
              <a:t>44</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878C-CF76-4284-894D-9B5F5A1A620C}" type="slidenum">
              <a:rPr lang="en-US" altLang="zh-CN"/>
              <a:pPr/>
              <a:t>45</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46</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A40DB-2C16-44B9-A9C4-C769A4919978}" type="slidenum">
              <a:rPr lang="en-US" altLang="zh-CN"/>
              <a:pPr/>
              <a:t>47</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8FD7B-18DB-470B-8EB0-2FCC79C2EFDE}" type="slidenum">
              <a:rPr lang="en-US" altLang="zh-CN"/>
              <a:pPr/>
              <a:t>48</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939F3-F212-4398-B6A2-36359102A571}" type="slidenum">
              <a:rPr lang="en-US" altLang="zh-CN"/>
              <a:pPr/>
              <a:t>49</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B39F-1F83-4335-86FE-5F8459C2D455}" type="slidenum">
              <a:rPr lang="en-US" altLang="zh-CN"/>
              <a:pPr/>
              <a:t>50</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5</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744-4BAF-4E76-BD55-43E4623B9335}" type="slidenum">
              <a:rPr lang="en-US" altLang="zh-CN"/>
              <a:pPr/>
              <a:t>51</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52</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75E31-1681-48B9-8FD9-BD74F85A384F}" type="slidenum">
              <a:rPr lang="en-US" altLang="zh-CN"/>
              <a:pPr/>
              <a:t>54</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B6064-8543-4B39-9E49-221AE8644D5A}" type="slidenum">
              <a:rPr lang="en-US" altLang="zh-CN"/>
              <a:pPr/>
              <a:t>55</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56</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2EDCD-F4FB-4A0C-8087-7E88E73608AD}" type="slidenum">
              <a:rPr lang="en-US" altLang="zh-CN"/>
              <a:pPr/>
              <a:t>57</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58</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59</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2FB42-D4B7-4696-8AC7-9B276162C58C}" type="slidenum">
              <a:rPr lang="en-US" altLang="zh-CN"/>
              <a:pPr/>
              <a:t>60</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A7AC6-D75F-4A0B-9048-E30D79FD5CF8}" type="slidenum">
              <a:rPr lang="en-US" altLang="zh-CN"/>
              <a:pPr/>
              <a:t>61</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F3553-C0BE-48C4-8DD3-5FC4991349FD}" type="slidenum">
              <a:rPr lang="en-US" altLang="zh-CN"/>
              <a:pPr/>
              <a:t>62</a:t>
            </a:fld>
            <a:endParaRPr lang="en-US" altLang="zh-CN"/>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578DF-92DC-4964-A3E1-442DB4580AB9}" type="slidenum">
              <a:rPr lang="en-US" altLang="zh-CN"/>
              <a:pPr/>
              <a:t>63</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65</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66</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67</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579CF-0C03-4EA8-8DB5-7CDE822D595A}" type="slidenum">
              <a:rPr lang="en-US" altLang="zh-CN"/>
              <a:pPr/>
              <a:t>68</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245E8-2E5E-4656-8381-ACB96D67BCA9}" type="slidenum">
              <a:rPr lang="en-US" altLang="zh-CN"/>
              <a:pPr/>
              <a:t>69</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BE398-1C24-442A-92FC-A6A81052AFBA}" type="slidenum">
              <a:rPr lang="en-US" altLang="zh-CN"/>
              <a:pPr/>
              <a:t>70</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0C99B-1815-4FE3-9495-DAE1B69CAE1A}" type="slidenum">
              <a:rPr lang="en-US" altLang="zh-CN"/>
              <a:pPr/>
              <a:t>71</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F08C4-C0DF-42C1-87A5-53C59A9B9A1C}" type="slidenum">
              <a:rPr lang="en-US" altLang="zh-CN"/>
              <a:pPr/>
              <a:t>72</a:t>
            </a:fld>
            <a:endParaRPr lang="en-US" altLang="zh-CN"/>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7</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098D-4AC7-4E49-8190-DF432EC31144}" type="slidenum">
              <a:rPr lang="en-US" altLang="zh-CN"/>
              <a:pPr/>
              <a:t>73</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42E9C-E7C7-4808-803A-3C6E5144D51A}" type="slidenum">
              <a:rPr lang="en-US" altLang="zh-CN"/>
              <a:pPr/>
              <a:t>74</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9E849-7A3B-4EC2-9D2A-2D1FED2CAF17}" type="slidenum">
              <a:rPr lang="en-US" altLang="zh-CN"/>
              <a:pPr/>
              <a:t>75</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B7711-A663-488E-B52B-86687E6687F9}" type="slidenum">
              <a:rPr lang="en-US" altLang="zh-CN"/>
              <a:pPr/>
              <a:t>76</a:t>
            </a:fld>
            <a:endParaRPr lang="en-US" altLang="zh-CN"/>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E548D-4882-466F-90D4-B43630CAEC11}" type="slidenum">
              <a:rPr lang="en-US" altLang="zh-CN"/>
              <a:pPr/>
              <a:t>77</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A4008-4F39-4A34-945B-0E1F74AE3B41}" type="slidenum">
              <a:rPr lang="en-US" altLang="zh-CN"/>
              <a:pPr/>
              <a:t>78</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FB798-AF5D-47D2-B392-8E63BC9421EA}" type="slidenum">
              <a:rPr lang="en-US" altLang="zh-CN"/>
              <a:pPr/>
              <a:t>79</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E120D-88C8-42F1-9EE2-65CFD0B70258}" type="slidenum">
              <a:rPr lang="en-US" altLang="zh-CN"/>
              <a:pPr/>
              <a:t>80</a:t>
            </a:fld>
            <a:endParaRPr lang="en-US" altLang="zh-CN"/>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E8F32-39B9-4FD0-A09F-F9083D50B6EF}" type="slidenum">
              <a:rPr lang="en-US" altLang="zh-CN"/>
              <a:pPr/>
              <a:t>81</a:t>
            </a:fld>
            <a:endParaRPr lang="en-US" altLang="zh-CN"/>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322E-BB0E-4506-B909-BC46EC978D1D}" type="slidenum">
              <a:rPr lang="en-US" altLang="zh-CN"/>
              <a:pPr/>
              <a:t>82</a:t>
            </a:fld>
            <a:endParaRPr lang="en-US" altLang="zh-CN"/>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08687-ADE0-4549-BB42-AF1A68743558}" type="slidenum">
              <a:rPr lang="en-US" altLang="zh-CN"/>
              <a:pPr/>
              <a:t>83</a:t>
            </a:fld>
            <a:endParaRPr lang="en-US" altLang="zh-CN"/>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10</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14</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物理层</a:t>
            </a: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基带调制</a:t>
            </a:r>
            <a:r>
              <a:rPr lang="zh-CN" altLang="en-US" sz="2800" dirty="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变换后的信号仍然是基带信号</a:t>
            </a:r>
            <a:r>
              <a:rPr lang="zh-CN" altLang="en-US" sz="2800" dirty="0">
                <a:solidFill>
                  <a:srgbClr val="FF0000"/>
                </a:solidFill>
              </a:rPr>
              <a:t>。</a:t>
            </a:r>
            <a:r>
              <a:rPr lang="zh-CN" altLang="zh-CN" sz="2800" dirty="0"/>
              <a:t>把这种过程称为</a:t>
            </a:r>
            <a:r>
              <a:rPr lang="zh-CN" altLang="zh-CN" sz="2800" dirty="0">
                <a:solidFill>
                  <a:srgbClr val="FF0000"/>
                </a:solidFill>
              </a:rPr>
              <a:t>编码</a:t>
            </a:r>
            <a:r>
              <a:rPr lang="en-US" altLang="zh-CN" sz="2800" dirty="0">
                <a:solidFill>
                  <a:srgbClr val="FF0000"/>
                </a:solidFill>
              </a:rPr>
              <a:t> </a:t>
            </a:r>
            <a:r>
              <a:rPr lang="en-US" altLang="zh-CN" sz="2800" dirty="0"/>
              <a:t>(coding)</a:t>
            </a:r>
            <a:r>
              <a:rPr lang="zh-CN" altLang="en-US" sz="2800" dirty="0"/>
              <a:t>。</a:t>
            </a:r>
            <a:endParaRPr lang="en-US" altLang="zh-CN" sz="2800" dirty="0">
              <a:solidFill>
                <a:srgbClr val="0000CC"/>
              </a:solidFill>
            </a:endParaRPr>
          </a:p>
          <a:p>
            <a:pPr>
              <a:spcAft>
                <a:spcPct val="15000"/>
              </a:spcAft>
            </a:pPr>
            <a:r>
              <a:rPr lang="zh-CN" altLang="zh-CN" sz="2800" dirty="0">
                <a:solidFill>
                  <a:srgbClr val="FF0000"/>
                </a:solidFill>
              </a:rPr>
              <a:t>带通调制</a:t>
            </a:r>
            <a:r>
              <a:rPr lang="zh-CN" altLang="en-US" sz="2800" dirty="0">
                <a:solidFill>
                  <a:srgbClr val="FF0000"/>
                </a:solidFill>
              </a:rPr>
              <a:t>：</a:t>
            </a:r>
            <a:r>
              <a:rPr lang="zh-CN" altLang="zh-CN" sz="2800" dirty="0"/>
              <a:t>使用</a:t>
            </a:r>
            <a:r>
              <a:rPr lang="zh-CN" altLang="zh-CN" sz="2800" dirty="0">
                <a:solidFill>
                  <a:srgbClr val="FF0000"/>
                </a:solidFill>
              </a:rPr>
              <a:t>载波</a:t>
            </a:r>
            <a:r>
              <a:rPr lang="en-US" altLang="zh-CN" sz="2800" dirty="0">
                <a:solidFill>
                  <a:srgbClr val="FF0000"/>
                </a:solidFill>
              </a:rPr>
              <a:t> </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这样就能够更好地在模拟信道中传输</a:t>
            </a:r>
            <a:r>
              <a:rPr lang="zh-CN" altLang="en-US" sz="2800" dirty="0"/>
              <a:t>（即仅在一段频率范围内能够通过信道） 。</a:t>
            </a:r>
            <a:endParaRPr lang="en-US" altLang="zh-CN" sz="2800" dirty="0"/>
          </a:p>
          <a:p>
            <a:pPr>
              <a:spcAft>
                <a:spcPct val="15000"/>
              </a:spcAft>
            </a:pPr>
            <a:r>
              <a:rPr lang="zh-CN" altLang="en-US" sz="2800" dirty="0">
                <a:solidFill>
                  <a:srgbClr val="FF0000"/>
                </a:solidFill>
              </a:rPr>
              <a:t>带通信号 ：</a:t>
            </a:r>
            <a:r>
              <a:rPr lang="zh-CN" altLang="zh-CN" sz="2800" dirty="0"/>
              <a:t>经过载波调制后的信号</a:t>
            </a:r>
            <a:r>
              <a:rPr lang="zh-CN" altLang="en-US" sz="2800" dirty="0"/>
              <a:t>。</a:t>
            </a:r>
            <a:endParaRPr lang="en-US" altLang="zh-CN" dirty="0">
              <a:solidFill>
                <a:srgbClr val="0000CC"/>
              </a:solidFill>
            </a:endParaRPr>
          </a:p>
        </p:txBody>
      </p:sp>
    </p:spTree>
    <p:extLst>
      <p:ext uri="{BB962C8B-B14F-4D97-AF65-F5344CB8AC3E}">
        <p14:creationId xmlns:p14="http://schemas.microsoft.com/office/powerpoint/2010/main" val="678143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 </a:t>
            </a:r>
            <a:r>
              <a:rPr lang="zh-CN" altLang="en-US" dirty="0"/>
              <a:t>常用编码方式</a:t>
            </a:r>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正电平代表</a:t>
            </a:r>
            <a:r>
              <a:rPr lang="en-US" altLang="zh-CN" dirty="0"/>
              <a:t> 1</a:t>
            </a:r>
            <a:r>
              <a:rPr lang="zh-CN" altLang="zh-CN" dirty="0"/>
              <a:t>，负电平代表</a:t>
            </a:r>
            <a:r>
              <a:rPr lang="en-US" altLang="zh-CN" dirty="0"/>
              <a:t> 0</a:t>
            </a:r>
            <a:r>
              <a:rPr lang="zh-CN" altLang="zh-CN" dirty="0"/>
              <a:t>。</a:t>
            </a:r>
          </a:p>
          <a:p>
            <a:r>
              <a:rPr lang="zh-CN" altLang="zh-CN" dirty="0">
                <a:solidFill>
                  <a:srgbClr val="FF0000"/>
                </a:solidFill>
              </a:rPr>
              <a:t>归零制：</a:t>
            </a:r>
            <a:r>
              <a:rPr lang="zh-CN" altLang="zh-CN" dirty="0"/>
              <a:t>正脉冲代表</a:t>
            </a:r>
            <a:r>
              <a:rPr lang="en-US" altLang="zh-CN" dirty="0"/>
              <a:t> 1</a:t>
            </a:r>
            <a:r>
              <a:rPr lang="zh-CN" altLang="zh-CN" dirty="0"/>
              <a:t>，负脉冲代表</a:t>
            </a:r>
            <a:r>
              <a:rPr lang="en-US" altLang="zh-CN" dirty="0"/>
              <a:t> 0</a:t>
            </a:r>
            <a:r>
              <a:rPr lang="zh-CN" altLang="zh-CN" dirty="0"/>
              <a:t>。</a:t>
            </a:r>
          </a:p>
          <a:p>
            <a:r>
              <a:rPr lang="zh-CN" altLang="zh-CN" dirty="0">
                <a:solidFill>
                  <a:srgbClr val="FF0000"/>
                </a:solidFill>
              </a:rPr>
              <a:t>曼彻斯特编码：</a:t>
            </a:r>
            <a:r>
              <a:rPr lang="zh-CN" altLang="zh-CN" dirty="0"/>
              <a:t>位周期中心的向上跳变代表</a:t>
            </a:r>
            <a:r>
              <a:rPr lang="en-US" altLang="zh-CN" dirty="0"/>
              <a:t> 0</a:t>
            </a:r>
            <a:r>
              <a:rPr lang="zh-CN" altLang="zh-CN" dirty="0"/>
              <a:t>，位周期中心的向下跳变代表</a:t>
            </a:r>
            <a:r>
              <a:rPr lang="en-US" altLang="zh-CN" dirty="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在每一位的中心处始终都有跳变。位开始边界有跳变代表</a:t>
            </a:r>
            <a:r>
              <a:rPr lang="en-US" altLang="zh-CN" dirty="0"/>
              <a:t> 0</a:t>
            </a:r>
            <a:r>
              <a:rPr lang="zh-CN" altLang="zh-CN" dirty="0"/>
              <a:t>，而位开始边界没有跳变代表</a:t>
            </a:r>
            <a:r>
              <a:rPr lang="en-US" altLang="zh-CN" dirty="0"/>
              <a:t> 1</a:t>
            </a:r>
            <a:r>
              <a:rPr lang="zh-CN" altLang="zh-CN" dirty="0"/>
              <a:t>。</a:t>
            </a:r>
          </a:p>
          <a:p>
            <a:endParaRPr lang="zh-CN" altLang="en-US" dirty="0"/>
          </a:p>
        </p:txBody>
      </p:sp>
    </p:spTree>
    <p:extLst>
      <p:ext uri="{BB962C8B-B14F-4D97-AF65-F5344CB8AC3E}">
        <p14:creationId xmlns:p14="http://schemas.microsoft.com/office/powerpoint/2010/main" val="976424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 </a:t>
            </a:r>
            <a:r>
              <a:rPr lang="zh-CN" altLang="en-US" dirty="0"/>
              <a:t>常用编码方式</a:t>
            </a:r>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不归零制</a:t>
              </a: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比特流</a:t>
              </a:r>
            </a:p>
          </p:txBody>
        </p:sp>
        <p:grpSp>
          <p:nvGrpSpPr>
            <p:cNvPr id="41" name="Group 66"/>
            <p:cNvGrpSpPr>
              <a:grpSpLocks/>
            </p:cNvGrpSpPr>
            <p:nvPr/>
          </p:nvGrpSpPr>
          <p:grpSpPr bwMode="auto">
            <a:xfrm>
              <a:off x="2062493" y="3067440"/>
              <a:ext cx="7499019" cy="705100"/>
              <a:chOff x="1260" y="3138"/>
              <a:chExt cx="4470" cy="192"/>
            </a:xfrm>
          </p:grpSpPr>
          <p:sp>
            <p:nvSpPr>
              <p:cNvPr id="42"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a:grpSpLocks/>
            </p:cNvGrpSpPr>
            <p:nvPr/>
          </p:nvGrpSpPr>
          <p:grpSpPr bwMode="auto">
            <a:xfrm>
              <a:off x="2072017" y="4810021"/>
              <a:ext cx="7483921" cy="690711"/>
              <a:chOff x="1264" y="2804"/>
              <a:chExt cx="4461" cy="258"/>
            </a:xfrm>
          </p:grpSpPr>
          <p:sp>
            <p:nvSpPr>
              <p:cNvPr id="53"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差分</a:t>
              </a:r>
              <a:endParaRPr kumimoji="1" lang="en-US" altLang="zh-CN" sz="2400" b="1" dirty="0">
                <a:solidFill>
                  <a:srgbClr val="000099"/>
                </a:solidFill>
                <a:latin typeface="+mn-lt"/>
                <a:ea typeface="黑体" pitchFamily="2" charset="-122"/>
              </a:endParaRPr>
            </a:p>
            <a:p>
              <a:pPr algn="r" defTabSz="762000" eaLnBrk="0" hangingPunct="0"/>
              <a:r>
                <a:rPr kumimoji="1" lang="zh-CN" altLang="en-US" sz="2400" b="1" dirty="0">
                  <a:solidFill>
                    <a:srgbClr val="000099"/>
                  </a:solidFill>
                  <a:latin typeface="+mn-lt"/>
                  <a:ea typeface="黑体" pitchFamily="2" charset="-122"/>
                </a:rPr>
                <a:t>曼彻斯特</a:t>
              </a: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归零制</a:t>
              </a: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a:latin typeface="+mn-lt"/>
                <a:ea typeface="黑体" pitchFamily="2" charset="-122"/>
              </a:rPr>
              <a:t>数字信号常用的编码方式</a:t>
            </a:r>
            <a:endParaRPr lang="zh-CN" altLang="en-US" sz="2400" b="1" dirty="0">
              <a:latin typeface="+mn-lt"/>
              <a:ea typeface="黑体" pitchFamily="2" charset="-122"/>
            </a:endParaRPr>
          </a:p>
        </p:txBody>
      </p:sp>
    </p:spTree>
    <p:extLst>
      <p:ext uri="{BB962C8B-B14F-4D97-AF65-F5344CB8AC3E}">
        <p14:creationId xmlns:p14="http://schemas.microsoft.com/office/powerpoint/2010/main" val="3205056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p>
        </p:txBody>
      </p:sp>
      <p:sp>
        <p:nvSpPr>
          <p:cNvPr id="4" name="内容占位符 3"/>
          <p:cNvSpPr>
            <a:spLocks noGrp="1"/>
          </p:cNvSpPr>
          <p:nvPr>
            <p:ph idx="1"/>
          </p:nvPr>
        </p:nvSpPr>
        <p:spPr/>
        <p:txBody>
          <a:bodyPr/>
          <a:lstStyle/>
          <a:p>
            <a:r>
              <a:rPr lang="zh-CN" altLang="zh-CN" dirty="0"/>
              <a:t>从信号波形中可以看出，曼彻斯特</a:t>
            </a:r>
            <a:r>
              <a:rPr lang="en-US" altLang="zh-CN" dirty="0"/>
              <a:t> (Manchester) </a:t>
            </a:r>
            <a:r>
              <a:rPr lang="zh-CN" altLang="zh-CN" dirty="0"/>
              <a:t>编码</a:t>
            </a:r>
            <a:r>
              <a:rPr lang="zh-CN" altLang="en-US" dirty="0"/>
              <a:t>和差分</a:t>
            </a:r>
            <a:r>
              <a:rPr lang="zh-CN" altLang="zh-CN" dirty="0"/>
              <a:t>曼彻斯特</a:t>
            </a:r>
            <a:r>
              <a:rPr lang="zh-CN" altLang="en-US" dirty="0"/>
              <a:t>编码</a:t>
            </a:r>
            <a:r>
              <a:rPr lang="zh-CN" altLang="zh-CN" dirty="0"/>
              <a:t>产生的信号频率比不归零制高。</a:t>
            </a:r>
            <a:endParaRPr lang="en-US" altLang="zh-CN" dirty="0"/>
          </a:p>
          <a:p>
            <a:r>
              <a:rPr lang="zh-CN" altLang="zh-CN" dirty="0"/>
              <a:t>从自同步能力来看，不归零制不能从信号波形本身中提取信号时钟频率（这叫</a:t>
            </a:r>
            <a:r>
              <a:rPr lang="zh-CN" altLang="en-US" dirty="0"/>
              <a:t>作</a:t>
            </a:r>
            <a:r>
              <a:rPr lang="zh-CN" altLang="zh-CN" dirty="0"/>
              <a:t>没有自同步能力），</a:t>
            </a:r>
            <a:r>
              <a:rPr lang="zh-CN" altLang="zh-CN" dirty="0">
                <a:solidFill>
                  <a:srgbClr val="0000FF"/>
                </a:solidFill>
              </a:rPr>
              <a:t>而曼彻斯特编码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a:solidFill>
                  <a:srgbClr val="0000FF"/>
                </a:solidFill>
              </a:rPr>
              <a:t>具有</a:t>
            </a:r>
            <a:r>
              <a:rPr lang="zh-CN" altLang="zh-CN" dirty="0">
                <a:solidFill>
                  <a:srgbClr val="FF0000"/>
                </a:solidFill>
              </a:rPr>
              <a:t>自同步能力。</a:t>
            </a:r>
          </a:p>
          <a:p>
            <a:endParaRPr lang="zh-CN" altLang="en-US" dirty="0"/>
          </a:p>
        </p:txBody>
      </p:sp>
    </p:spTree>
    <p:extLst>
      <p:ext uri="{BB962C8B-B14F-4D97-AF65-F5344CB8AC3E}">
        <p14:creationId xmlns:p14="http://schemas.microsoft.com/office/powerpoint/2010/main" val="125432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a:solidFill>
                  <a:srgbClr val="FF0000"/>
                </a:solidFill>
              </a:rPr>
              <a:t>调制 </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Arial" charset="0"/>
                <a:ea typeface="黑体" pitchFamily="2" charset="-122"/>
              </a:rPr>
              <a:t>调幅</a:t>
            </a:r>
            <a:r>
              <a:rPr lang="en-US" altLang="zh-CN" dirty="0">
                <a:solidFill>
                  <a:srgbClr val="FF0000"/>
                </a:solidFill>
                <a:latin typeface="Arial" charset="0"/>
                <a:ea typeface="黑体" pitchFamily="2" charset="-122"/>
              </a:rPr>
              <a:t>(AM)</a:t>
            </a:r>
            <a:r>
              <a:rPr lang="zh-CN" altLang="en-US" dirty="0">
                <a:solidFill>
                  <a:srgbClr val="FF0000"/>
                </a:solidFill>
                <a:latin typeface="Arial" charset="0"/>
                <a:ea typeface="黑体" pitchFamily="2" charset="-122"/>
              </a:rPr>
              <a:t>：</a:t>
            </a:r>
            <a:r>
              <a:rPr lang="zh-CN" altLang="en-US" dirty="0">
                <a:latin typeface="Arial" charset="0"/>
                <a:ea typeface="黑体" pitchFamily="2" charset="-122"/>
              </a:rPr>
              <a:t>载波的振幅随基带数字信号而变化。 </a:t>
            </a:r>
          </a:p>
          <a:p>
            <a:pPr lvl="1"/>
            <a:r>
              <a:rPr lang="zh-CN" altLang="en-US" dirty="0">
                <a:solidFill>
                  <a:srgbClr val="FF0000"/>
                </a:solidFill>
                <a:latin typeface="Arial" charset="0"/>
              </a:rPr>
              <a:t>调频</a:t>
            </a:r>
            <a:r>
              <a:rPr lang="en-US" altLang="zh-CN" dirty="0">
                <a:solidFill>
                  <a:srgbClr val="FF0000"/>
                </a:solidFill>
                <a:latin typeface="Arial" charset="0"/>
              </a:rPr>
              <a:t>(FM)</a:t>
            </a:r>
            <a:r>
              <a:rPr lang="zh-CN" altLang="en-US" dirty="0">
                <a:solidFill>
                  <a:srgbClr val="FF0000"/>
                </a:solidFill>
                <a:latin typeface="Arial" charset="0"/>
              </a:rPr>
              <a:t>：</a:t>
            </a:r>
            <a:r>
              <a:rPr lang="zh-CN" altLang="en-US" dirty="0">
                <a:latin typeface="Arial" charset="0"/>
                <a:ea typeface="黑体" pitchFamily="2" charset="-122"/>
              </a:rPr>
              <a:t>载波的频率随基带数字信号而变化。</a:t>
            </a:r>
          </a:p>
          <a:p>
            <a:pPr lvl="1"/>
            <a:r>
              <a:rPr lang="zh-CN" altLang="en-US" dirty="0">
                <a:solidFill>
                  <a:srgbClr val="FF0000"/>
                </a:solidFill>
                <a:latin typeface="Arial" charset="0"/>
              </a:rPr>
              <a:t>调相</a:t>
            </a:r>
            <a:r>
              <a:rPr lang="en-US" altLang="zh-CN" dirty="0">
                <a:solidFill>
                  <a:srgbClr val="FF0000"/>
                </a:solidFill>
                <a:latin typeface="Arial" charset="0"/>
              </a:rPr>
              <a:t>(PM) </a:t>
            </a:r>
            <a:r>
              <a:rPr lang="zh-CN" altLang="en-US" dirty="0">
                <a:solidFill>
                  <a:srgbClr val="FF0000"/>
                </a:solidFill>
                <a:latin typeface="Arial" charset="0"/>
              </a:rPr>
              <a:t>：</a:t>
            </a:r>
            <a:r>
              <a:rPr lang="zh-CN" altLang="en-US" dirty="0">
                <a:latin typeface="Arial" charset="0"/>
                <a:ea typeface="黑体" pitchFamily="2" charset="-122"/>
              </a:rPr>
              <a:t>载波的初始相位随基带数字信号而变化。</a:t>
            </a:r>
            <a:r>
              <a:rPr lang="zh-CN" altLang="en-US" dirty="0"/>
              <a:t>  </a:t>
            </a:r>
          </a:p>
        </p:txBody>
      </p:sp>
    </p:spTree>
    <p:extLst>
      <p:ext uri="{BB962C8B-B14F-4D97-AF65-F5344CB8AC3E}">
        <p14:creationId xmlns:p14="http://schemas.microsoft.com/office/powerpoint/2010/main"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80"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93"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02"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13"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18" name="Group 86"/>
              <p:cNvGrpSpPr>
                <a:grpSpLocks/>
              </p:cNvGrpSpPr>
              <p:nvPr/>
            </p:nvGrpSpPr>
            <p:grpSpPr bwMode="auto">
              <a:xfrm>
                <a:off x="3519056" y="3433664"/>
                <a:ext cx="818621" cy="847725"/>
                <a:chOff x="1929" y="2272"/>
                <a:chExt cx="476" cy="713"/>
              </a:xfrm>
            </p:grpSpPr>
            <p:grpSp>
              <p:nvGrpSpPr>
                <p:cNvPr id="248919"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22"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35"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43"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5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61" name="Group 129"/>
              <p:cNvGrpSpPr>
                <a:grpSpLocks/>
              </p:cNvGrpSpPr>
              <p:nvPr/>
            </p:nvGrpSpPr>
            <p:grpSpPr bwMode="auto">
              <a:xfrm>
                <a:off x="5988678" y="4603652"/>
                <a:ext cx="808302" cy="846137"/>
                <a:chOff x="3365" y="3256"/>
                <a:chExt cx="470" cy="713"/>
              </a:xfrm>
            </p:grpSpPr>
            <p:grpSp>
              <p:nvGrpSpPr>
                <p:cNvPr id="248962"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65"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48968"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73" name="Group 141"/>
              <p:cNvGrpSpPr>
                <a:grpSpLocks/>
              </p:cNvGrpSpPr>
              <p:nvPr/>
            </p:nvGrpSpPr>
            <p:grpSpPr bwMode="auto">
              <a:xfrm>
                <a:off x="7625919" y="4595714"/>
                <a:ext cx="818621" cy="847725"/>
                <a:chOff x="4317" y="3250"/>
                <a:chExt cx="476" cy="713"/>
              </a:xfrm>
            </p:grpSpPr>
            <p:grpSp>
              <p:nvGrpSpPr>
                <p:cNvPr id="248974"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77"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2"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a:latin typeface="+mn-lt"/>
                <a:ea typeface="黑体" pitchFamily="2" charset="-122"/>
              </a:rPr>
              <a:t>最基本的三种调制方式</a:t>
            </a:r>
            <a:endParaRPr lang="zh-CN" altLang="en-US" sz="2400" b="1" dirty="0">
              <a:latin typeface="+mn-lt"/>
              <a:ea typeface="黑体" pitchFamily="2" charset="-122"/>
            </a:endParaRPr>
          </a:p>
        </p:txBody>
      </p:sp>
    </p:spTree>
    <p:extLst>
      <p:ext uri="{BB962C8B-B14F-4D97-AF65-F5344CB8AC3E}">
        <p14:creationId xmlns:p14="http://schemas.microsoft.com/office/powerpoint/2010/main" val="2357403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5300" y="188641"/>
            <a:ext cx="9066212" cy="1475268"/>
          </a:xfrm>
        </p:spPr>
        <p:txBody>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p>
        </p:txBody>
      </p:sp>
      <p:grpSp>
        <p:nvGrpSpPr>
          <p:cNvPr id="3" name="组合 2"/>
          <p:cNvGrpSpPr/>
          <p:nvPr/>
        </p:nvGrpSpPr>
        <p:grpSpPr>
          <a:xfrm>
            <a:off x="560512" y="2207617"/>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rPr>
                <a:t>r</a:t>
              </a: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a:t>
              </a:r>
              <a:endParaRPr kumimoji="1" lang="en-US" altLang="zh-CN" b="1" dirty="0">
                <a:solidFill>
                  <a:srgbClr val="C00000"/>
                </a:solidFill>
                <a:latin typeface="Times New Roman"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(r, )</a:t>
              </a:r>
              <a:endParaRPr kumimoji="1" lang="en-US" altLang="zh-CN" b="1" dirty="0">
                <a:solidFill>
                  <a:srgbClr val="C00000"/>
                </a:solidFill>
                <a:latin typeface="Times New Roman" pitchFamily="18" charset="0"/>
              </a:endParaRPr>
            </a:p>
          </p:txBody>
        </p:sp>
      </p:grpSp>
      <p:sp>
        <p:nvSpPr>
          <p:cNvPr id="250910" name="Text Box 30"/>
          <p:cNvSpPr txBox="1">
            <a:spLocks noChangeArrowheads="1"/>
          </p:cNvSpPr>
          <p:nvPr/>
        </p:nvSpPr>
        <p:spPr bwMode="auto">
          <a:xfrm>
            <a:off x="488505" y="5445224"/>
            <a:ext cx="9145016" cy="830997"/>
          </a:xfrm>
          <a:prstGeom prst="rect">
            <a:avLst/>
          </a:prstGeom>
          <a:solidFill>
            <a:srgbClr val="66FFFF"/>
          </a:solidFill>
          <a:ln>
            <a:solidFill>
              <a:srgbClr val="000066"/>
            </a:solidFill>
          </a:ln>
          <a:effectLst/>
        </p:spPr>
        <p:txBody>
          <a:bodyPr wrap="square">
            <a:spAutoFit/>
          </a:bodyPr>
          <a:lstStyle/>
          <a:p>
            <a:pPr algn="l"/>
            <a:r>
              <a:rPr lang="zh-CN" altLang="en-US" sz="2400" b="1" dirty="0">
                <a:solidFill>
                  <a:srgbClr val="000066"/>
                </a:solidFill>
                <a:latin typeface="+mn-lt"/>
                <a:ea typeface="黑体" pitchFamily="2" charset="-122"/>
              </a:rPr>
              <a:t>不是码元越多越好。若每一个码元可表示的比特数越多，则在接收端进行解调时要正确识别每一种状态就越困难，出错率增加。 </a:t>
            </a:r>
          </a:p>
        </p:txBody>
      </p:sp>
      <p:sp>
        <p:nvSpPr>
          <p:cNvPr id="250914" name="Text Box 34"/>
          <p:cNvSpPr txBox="1">
            <a:spLocks noChangeArrowheads="1"/>
          </p:cNvSpPr>
          <p:nvPr/>
        </p:nvSpPr>
        <p:spPr bwMode="auto">
          <a:xfrm>
            <a:off x="560512" y="1692097"/>
            <a:ext cx="1005403" cy="58477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dirty="0">
                <a:solidFill>
                  <a:srgbClr val="C00000"/>
                </a:solidFill>
                <a:latin typeface="+mn-lt"/>
                <a:ea typeface="黑体" pitchFamily="2" charset="-122"/>
              </a:rPr>
              <a:t>举例</a:t>
            </a:r>
          </a:p>
        </p:txBody>
      </p:sp>
      <p:sp>
        <p:nvSpPr>
          <p:cNvPr id="2" name="矩形 1"/>
          <p:cNvSpPr/>
          <p:nvPr/>
        </p:nvSpPr>
        <p:spPr>
          <a:xfrm>
            <a:off x="4088904" y="1702549"/>
            <a:ext cx="5472608" cy="1200329"/>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itchFamily="2" charset="-122"/>
              </a:rPr>
              <a:t>为了达到更高的信息传输速率，必须采用技术上更为复杂的多元制的振幅相位混合调制方法</a:t>
            </a:r>
            <a:r>
              <a:rPr lang="zh-CN" altLang="en-US" sz="2400" b="1" dirty="0">
                <a:latin typeface="+mn-lt"/>
                <a:ea typeface="黑体" pitchFamily="2" charset="-122"/>
              </a:rPr>
              <a:t>。</a:t>
            </a:r>
          </a:p>
        </p:txBody>
      </p:sp>
      <p:sp>
        <p:nvSpPr>
          <p:cNvPr id="4" name="TextBox 3"/>
          <p:cNvSpPr txBox="1"/>
          <p:nvPr/>
        </p:nvSpPr>
        <p:spPr>
          <a:xfrm>
            <a:off x="4088904" y="2982431"/>
            <a:ext cx="5472608" cy="2246769"/>
          </a:xfrm>
          <a:prstGeom prst="rect">
            <a:avLst/>
          </a:prstGeom>
          <a:noFill/>
        </p:spPr>
        <p:txBody>
          <a:bodyPr wrap="square" rtlCol="0">
            <a:spAutoFit/>
          </a:bodyPr>
          <a:lstStyle/>
          <a:p>
            <a:r>
              <a:rPr lang="zh-CN" altLang="en-US" sz="2000" b="1" dirty="0">
                <a:solidFill>
                  <a:srgbClr val="000099"/>
                </a:solidFill>
                <a:latin typeface="+mn-lt"/>
                <a:ea typeface="黑体" pitchFamily="2" charset="-122"/>
              </a:rPr>
              <a:t>例如：</a:t>
            </a:r>
            <a:endParaRPr lang="en-US" altLang="zh-CN" sz="2000" b="1" dirty="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a:solidFill>
                  <a:srgbClr val="000099"/>
                </a:solidFill>
                <a:latin typeface="+mn-lt"/>
                <a:ea typeface="黑体" pitchFamily="2" charset="-122"/>
              </a:rPr>
              <a:t>可供选择的相位有 </a:t>
            </a:r>
            <a:r>
              <a:rPr lang="en-US" altLang="zh-CN" sz="2000" b="1" dirty="0">
                <a:solidFill>
                  <a:srgbClr val="000099"/>
                </a:solidFill>
                <a:latin typeface="+mn-lt"/>
                <a:ea typeface="黑体" pitchFamily="2" charset="-122"/>
              </a:rPr>
              <a:t>12 </a:t>
            </a:r>
            <a:r>
              <a:rPr lang="zh-CN" altLang="en-US" sz="2000" b="1" dirty="0">
                <a:solidFill>
                  <a:srgbClr val="000099"/>
                </a:solidFill>
                <a:latin typeface="+mn-lt"/>
                <a:ea typeface="黑体" pitchFamily="2" charset="-122"/>
              </a:rPr>
              <a:t>种，而对于每一种相位有 </a:t>
            </a:r>
            <a:r>
              <a:rPr lang="en-US" altLang="zh-CN" sz="2000" b="1" dirty="0">
                <a:solidFill>
                  <a:srgbClr val="000099"/>
                </a:solidFill>
                <a:latin typeface="+mn-lt"/>
                <a:ea typeface="黑体" pitchFamily="2" charset="-122"/>
              </a:rPr>
              <a:t>1 </a:t>
            </a:r>
            <a:r>
              <a:rPr lang="zh-CN" altLang="en-US" sz="2000" b="1" dirty="0">
                <a:solidFill>
                  <a:srgbClr val="000099"/>
                </a:solidFill>
                <a:latin typeface="+mn-lt"/>
                <a:ea typeface="黑体" pitchFamily="2" charset="-122"/>
              </a:rPr>
              <a:t>或 </a:t>
            </a:r>
            <a:r>
              <a:rPr lang="en-US" altLang="zh-CN" sz="2000" b="1" dirty="0">
                <a:solidFill>
                  <a:srgbClr val="000099"/>
                </a:solidFill>
                <a:latin typeface="+mn-lt"/>
                <a:ea typeface="黑体" pitchFamily="2" charset="-122"/>
              </a:rPr>
              <a:t>2 </a:t>
            </a:r>
            <a:r>
              <a:rPr lang="zh-CN" altLang="en-US" sz="2000" b="1" dirty="0">
                <a:solidFill>
                  <a:srgbClr val="000099"/>
                </a:solidFill>
                <a:latin typeface="+mn-lt"/>
                <a:ea typeface="黑体" pitchFamily="2" charset="-122"/>
              </a:rPr>
              <a:t>种振幅可供选择。总共有 </a:t>
            </a:r>
            <a:r>
              <a:rPr lang="en-US" altLang="zh-CN" sz="2000" b="1" dirty="0">
                <a:solidFill>
                  <a:srgbClr val="000099"/>
                </a:solidFill>
                <a:latin typeface="+mn-lt"/>
                <a:ea typeface="黑体" pitchFamily="2" charset="-122"/>
              </a:rPr>
              <a:t>16 </a:t>
            </a:r>
            <a:r>
              <a:rPr lang="zh-CN" altLang="en-US" sz="2000" b="1" dirty="0">
                <a:solidFill>
                  <a:srgbClr val="000099"/>
                </a:solidFill>
                <a:latin typeface="+mn-lt"/>
                <a:ea typeface="黑体" pitchFamily="2" charset="-122"/>
              </a:rPr>
              <a:t>种组合，即 </a:t>
            </a:r>
            <a:r>
              <a:rPr lang="en-US" altLang="zh-CN" sz="2000" b="1" dirty="0">
                <a:solidFill>
                  <a:srgbClr val="000099"/>
                </a:solidFill>
                <a:latin typeface="+mn-lt"/>
                <a:ea typeface="黑体" pitchFamily="2" charset="-122"/>
              </a:rPr>
              <a:t>16 </a:t>
            </a:r>
            <a:r>
              <a:rPr lang="zh-CN" altLang="en-US" sz="2000" b="1" dirty="0">
                <a:solidFill>
                  <a:srgbClr val="000099"/>
                </a:solidFill>
                <a:latin typeface="+mn-lt"/>
                <a:ea typeface="黑体" pitchFamily="2" charset="-122"/>
              </a:rPr>
              <a:t>个码元。</a:t>
            </a:r>
            <a:endParaRPr lang="en-US" altLang="zh-CN" sz="2000" b="1" dirty="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a:solidFill>
                  <a:srgbClr val="000099"/>
                </a:solidFill>
                <a:latin typeface="+mn-lt"/>
                <a:ea typeface="黑体" pitchFamily="2" charset="-122"/>
              </a:rPr>
              <a:t>由于 </a:t>
            </a:r>
            <a:r>
              <a:rPr lang="en-US" altLang="zh-CN" sz="2000" b="1" dirty="0">
                <a:solidFill>
                  <a:srgbClr val="000099"/>
                </a:solidFill>
                <a:latin typeface="+mn-lt"/>
                <a:ea typeface="黑体" pitchFamily="2" charset="-122"/>
              </a:rPr>
              <a:t>4 bit </a:t>
            </a:r>
            <a:r>
              <a:rPr lang="zh-CN" altLang="en-US" sz="2000" b="1" dirty="0">
                <a:solidFill>
                  <a:srgbClr val="000099"/>
                </a:solidFill>
                <a:latin typeface="+mn-lt"/>
                <a:ea typeface="黑体" pitchFamily="2" charset="-122"/>
              </a:rPr>
              <a:t>编码共有 </a:t>
            </a:r>
            <a:r>
              <a:rPr lang="en-US" altLang="zh-CN" sz="2000" b="1" dirty="0">
                <a:solidFill>
                  <a:srgbClr val="000099"/>
                </a:solidFill>
                <a:latin typeface="+mn-lt"/>
                <a:ea typeface="黑体" pitchFamily="2" charset="-122"/>
              </a:rPr>
              <a:t>16 </a:t>
            </a:r>
            <a:r>
              <a:rPr lang="zh-CN" altLang="en-US" sz="2000" b="1" dirty="0">
                <a:solidFill>
                  <a:srgbClr val="000099"/>
                </a:solidFill>
                <a:latin typeface="+mn-lt"/>
                <a:ea typeface="黑体" pitchFamily="2" charset="-122"/>
              </a:rPr>
              <a:t>种不同的组合，因此这 </a:t>
            </a:r>
            <a:r>
              <a:rPr lang="en-US" altLang="zh-CN" sz="2000" b="1" dirty="0">
                <a:solidFill>
                  <a:srgbClr val="000099"/>
                </a:solidFill>
                <a:latin typeface="+mn-lt"/>
                <a:ea typeface="黑体" pitchFamily="2" charset="-122"/>
              </a:rPr>
              <a:t>16 </a:t>
            </a:r>
            <a:r>
              <a:rPr lang="zh-CN" altLang="en-US" sz="2000" b="1" dirty="0">
                <a:solidFill>
                  <a:srgbClr val="000099"/>
                </a:solidFill>
                <a:latin typeface="+mn-lt"/>
                <a:ea typeface="黑体" pitchFamily="2" charset="-122"/>
              </a:rPr>
              <a:t>个点中的每个点可对应于一种 </a:t>
            </a:r>
            <a:r>
              <a:rPr lang="en-US" altLang="zh-CN" sz="2000" b="1" dirty="0">
                <a:solidFill>
                  <a:srgbClr val="000099"/>
                </a:solidFill>
                <a:latin typeface="+mn-lt"/>
                <a:ea typeface="黑体" pitchFamily="2" charset="-122"/>
              </a:rPr>
              <a:t>4 bit </a:t>
            </a:r>
            <a:r>
              <a:rPr lang="zh-CN" altLang="en-US" sz="2000" b="1" dirty="0">
                <a:solidFill>
                  <a:srgbClr val="000099"/>
                </a:solidFill>
                <a:latin typeface="+mn-lt"/>
                <a:ea typeface="黑体" pitchFamily="2" charset="-122"/>
              </a:rPr>
              <a:t>的编码。数据传输率可提高 </a:t>
            </a:r>
            <a:r>
              <a:rPr lang="en-US" altLang="zh-CN" sz="2000" b="1" dirty="0">
                <a:solidFill>
                  <a:srgbClr val="000099"/>
                </a:solidFill>
                <a:latin typeface="+mn-lt"/>
                <a:ea typeface="黑体" pitchFamily="2" charset="-122"/>
              </a:rPr>
              <a:t>4 </a:t>
            </a:r>
            <a:r>
              <a:rPr lang="zh-CN" altLang="en-US" sz="2000" b="1" dirty="0">
                <a:solidFill>
                  <a:srgbClr val="000099"/>
                </a:solidFill>
                <a:latin typeface="+mn-lt"/>
                <a:ea typeface="黑体" pitchFamily="2" charset="-122"/>
              </a:rPr>
              <a:t>倍。 </a:t>
            </a:r>
          </a:p>
        </p:txBody>
      </p:sp>
    </p:spTree>
    <p:extLst>
      <p:ext uri="{BB962C8B-B14F-4D97-AF65-F5344CB8AC3E}">
        <p14:creationId xmlns:p14="http://schemas.microsoft.com/office/powerpoint/2010/main" val="3537229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zh-CN" dirty="0"/>
              <a:t>或传输媒体质量越差</a:t>
            </a:r>
            <a:r>
              <a:rPr lang="zh-CN" altLang="en-US" dirty="0"/>
              <a:t>，在信道的输出端的波形的失真就越严重。 </a:t>
            </a:r>
          </a:p>
        </p:txBody>
      </p:sp>
    </p:spTree>
    <p:extLst>
      <p:ext uri="{BB962C8B-B14F-4D97-AF65-F5344CB8AC3E}">
        <p14:creationId xmlns:p14="http://schemas.microsoft.com/office/powerpoint/2010/main" val="376956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itchFamily="2" charset="-122"/>
                </a:rPr>
                <a:t>有失真，但</a:t>
              </a:r>
              <a:r>
                <a:rPr lang="zh-CN" altLang="en-US" sz="3200" b="1" dirty="0">
                  <a:solidFill>
                    <a:srgbClr val="FF0000"/>
                  </a:solidFill>
                  <a:latin typeface="+mn-lt"/>
                  <a:ea typeface="黑体" pitchFamily="2" charset="-122"/>
                </a:rPr>
                <a:t>可识别</a:t>
              </a: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a:grpSpLocks/>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itchFamily="2" charset="-122"/>
                </a:rPr>
                <a:t>失真大，</a:t>
              </a:r>
              <a:r>
                <a:rPr lang="zh-CN" altLang="en-US" sz="3200" b="1" dirty="0">
                  <a:solidFill>
                    <a:srgbClr val="FF0000"/>
                  </a:solidFill>
                  <a:latin typeface="+mn-lt"/>
                  <a:ea typeface="黑体" pitchFamily="2" charset="-122"/>
                </a:rPr>
                <a:t>无法识别 </a:t>
              </a:r>
              <a:endParaRPr lang="zh-CN" altLang="en-US" sz="3200" b="1" dirty="0">
                <a:latin typeface="+mn-lt"/>
                <a:ea typeface="黑体" pitchFamily="2" charset="-122"/>
              </a:endParaRPr>
            </a:p>
          </p:txBody>
        </p:sp>
      </p:grpSp>
    </p:spTree>
    <p:extLst>
      <p:ext uri="{BB962C8B-B14F-4D97-AF65-F5344CB8AC3E}">
        <p14:creationId xmlns:p14="http://schemas.microsoft.com/office/powerpoint/2010/main" val="2758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a:t>从概念上讲，限制码元在信道上的传输速率的因素有以下两个</a:t>
            </a:r>
            <a:r>
              <a:rPr lang="zh-CN" altLang="en-US" dirty="0"/>
              <a:t>：</a:t>
            </a:r>
            <a:endParaRPr lang="en-US" altLang="zh-CN" dirty="0"/>
          </a:p>
          <a:p>
            <a:r>
              <a:rPr lang="zh-CN" altLang="zh-CN" dirty="0">
                <a:solidFill>
                  <a:srgbClr val="FF0000"/>
                </a:solidFill>
              </a:rPr>
              <a:t>信道能够通过的频率范围</a:t>
            </a:r>
            <a:endParaRPr lang="en-US" altLang="zh-CN" dirty="0">
              <a:solidFill>
                <a:srgbClr val="FF0000"/>
              </a:solidFill>
            </a:endParaRPr>
          </a:p>
          <a:p>
            <a:r>
              <a:rPr lang="zh-CN" altLang="zh-CN" dirty="0">
                <a:solidFill>
                  <a:srgbClr val="FF0000"/>
                </a:solidFill>
              </a:rPr>
              <a:t>信噪比</a:t>
            </a:r>
          </a:p>
          <a:p>
            <a:endParaRPr lang="zh-CN" altLang="en-US" dirty="0"/>
          </a:p>
        </p:txBody>
      </p:sp>
    </p:spTree>
    <p:extLst>
      <p:ext uri="{BB962C8B-B14F-4D97-AF65-F5344CB8AC3E}">
        <p14:creationId xmlns:p14="http://schemas.microsoft.com/office/powerpoint/2010/main" val="121908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spTree>
    <p:extLst>
      <p:ext uri="{BB962C8B-B14F-4D97-AF65-F5344CB8AC3E}">
        <p14:creationId xmlns:p14="http://schemas.microsoft.com/office/powerpoint/2010/main" val="33386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具体的信道所能通过的频率范围总是有限的。信号中的许多高频分量往往不能通过信道</a:t>
            </a:r>
            <a:r>
              <a:rPr lang="zh-CN" altLang="en-US" dirty="0"/>
              <a:t>。</a:t>
            </a:r>
            <a:endParaRPr lang="en-US" altLang="zh-CN" dirty="0"/>
          </a:p>
          <a:p>
            <a:r>
              <a:rPr lang="en-US" altLang="zh-CN" dirty="0"/>
              <a:t>1924</a:t>
            </a:r>
            <a:r>
              <a:rPr lang="zh-CN" altLang="en-US" dirty="0"/>
              <a:t>年，奈奎斯特 </a:t>
            </a:r>
            <a:r>
              <a:rPr lang="en-US" altLang="zh-CN" dirty="0"/>
              <a:t>(</a:t>
            </a:r>
            <a:r>
              <a:rPr lang="en-US" altLang="zh-CN" dirty="0" err="1"/>
              <a:t>Nyquist</a:t>
            </a:r>
            <a:r>
              <a:rPr lang="en-US" altLang="zh-CN" dirty="0"/>
              <a:t>) </a:t>
            </a:r>
            <a:r>
              <a:rPr lang="zh-CN" altLang="en-US" dirty="0"/>
              <a:t>就推导出了著名的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p>
        </p:txBody>
      </p:sp>
    </p:spTree>
    <p:extLst>
      <p:ext uri="{BB962C8B-B14F-4D97-AF65-F5344CB8AC3E}">
        <p14:creationId xmlns:p14="http://schemas.microsoft.com/office/powerpoint/2010/main" val="751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itchFamily="2" charset="-122"/>
              </a:rPr>
              <a:t>在任何信道中，</a:t>
            </a:r>
            <a:r>
              <a:rPr lang="zh-CN" altLang="en-US" sz="3200" b="1" dirty="0">
                <a:solidFill>
                  <a:srgbClr val="FF0000"/>
                </a:solidFill>
                <a:latin typeface="+mn-lt"/>
                <a:ea typeface="黑体" pitchFamily="2" charset="-122"/>
              </a:rPr>
              <a:t>码元传输的速率是有上限的，</a:t>
            </a:r>
            <a:r>
              <a:rPr lang="zh-CN" altLang="en-US" sz="3200" b="1" dirty="0">
                <a:latin typeface="+mn-lt"/>
                <a:ea typeface="黑体" pitchFamily="2" charset="-122"/>
              </a:rPr>
              <a:t>否则就会出现</a:t>
            </a:r>
            <a:r>
              <a:rPr lang="zh-CN" altLang="en-US" sz="3200" b="1" dirty="0">
                <a:solidFill>
                  <a:srgbClr val="FF0000"/>
                </a:solidFill>
                <a:latin typeface="+mn-lt"/>
                <a:ea typeface="黑体" pitchFamily="2" charset="-122"/>
              </a:rPr>
              <a:t>码间串扰</a:t>
            </a:r>
            <a:r>
              <a:rPr lang="zh-CN" altLang="en-US" sz="3200" b="1" dirty="0">
                <a:latin typeface="+mn-lt"/>
                <a:ea typeface="黑体" pitchFamily="2" charset="-122"/>
              </a:rPr>
              <a:t>的问题，使接收端对码元的判决（即识别）成为不可能。</a:t>
            </a: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itchFamily="2" charset="-122"/>
              </a:rPr>
              <a:t>如果信道的频带越宽，也就是能够通过的信号高频分量越多，那么就可以用更高的速率传送码元而不出现码间串扰。  </a:t>
            </a:r>
          </a:p>
        </p:txBody>
      </p:sp>
    </p:spTree>
    <p:extLst>
      <p:ext uri="{BB962C8B-B14F-4D97-AF65-F5344CB8AC3E}">
        <p14:creationId xmlns:p14="http://schemas.microsoft.com/office/powerpoint/2010/main" val="770045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endParaRPr lang="en-US" altLang="zh-CN" sz="2800" dirty="0"/>
          </a:p>
          <a:p>
            <a:r>
              <a:rPr lang="zh-CN" altLang="zh-CN" sz="2800" dirty="0"/>
              <a:t>噪声是随机产生的，它的瞬时值有时会很大。因此噪声会使接收端对码元的判决产生错误</a:t>
            </a:r>
            <a:r>
              <a:rPr lang="zh-CN" altLang="en-US" sz="2800" dirty="0"/>
              <a:t>。</a:t>
            </a:r>
            <a:endParaRPr lang="en-US" altLang="zh-CN" sz="2800" dirty="0"/>
          </a:p>
          <a:p>
            <a:r>
              <a:rPr lang="zh-CN" altLang="zh-CN" sz="2800" dirty="0"/>
              <a:t>但噪声的影响是相对的</a:t>
            </a:r>
            <a:r>
              <a:rPr lang="zh-CN" altLang="en-US" sz="2800" dirty="0"/>
              <a:t>。</a:t>
            </a:r>
            <a:r>
              <a:rPr lang="zh-CN" altLang="zh-CN" sz="2800" dirty="0"/>
              <a:t>如果信号相对较强，那么噪声的影响就相对较小。</a:t>
            </a:r>
            <a:endParaRPr lang="en-US" altLang="zh-CN" sz="2800" dirty="0"/>
          </a:p>
          <a:p>
            <a:r>
              <a:rPr lang="zh-CN" altLang="zh-CN" sz="2800" dirty="0">
                <a:solidFill>
                  <a:srgbClr val="FF0000"/>
                </a:solidFill>
              </a:rPr>
              <a:t>信噪比</a:t>
            </a:r>
            <a:r>
              <a:rPr lang="zh-CN" altLang="zh-CN" sz="2800" dirty="0"/>
              <a:t>就是信号的平均功率和噪声的平均功率之比</a:t>
            </a:r>
            <a:r>
              <a:rPr lang="zh-CN" altLang="en-US" sz="2800" dirty="0"/>
              <a:t>。</a:t>
            </a:r>
            <a:r>
              <a:rPr lang="zh-CN" altLang="zh-CN" sz="2800" dirty="0"/>
              <a:t>常记为</a:t>
            </a:r>
            <a:r>
              <a:rPr lang="en-US" altLang="zh-CN" sz="2800" dirty="0"/>
              <a:t> </a:t>
            </a:r>
            <a:r>
              <a:rPr lang="en-US" altLang="zh-CN" sz="2800" i="1" dirty="0"/>
              <a:t>S</a:t>
            </a:r>
            <a:r>
              <a:rPr lang="en-US" altLang="zh-CN" sz="2800" dirty="0"/>
              <a:t>/</a:t>
            </a:r>
            <a:r>
              <a:rPr lang="en-US" altLang="zh-CN" sz="2800" i="1" dirty="0"/>
              <a:t>N</a:t>
            </a:r>
            <a:r>
              <a:rPr lang="zh-CN" altLang="zh-CN" sz="2800" dirty="0"/>
              <a:t>，并用分贝</a:t>
            </a:r>
            <a:r>
              <a:rPr lang="en-US" altLang="zh-CN" sz="2800" dirty="0"/>
              <a:t> (dB) </a:t>
            </a:r>
            <a:r>
              <a:rPr lang="zh-CN" altLang="zh-CN" sz="2800" dirty="0"/>
              <a:t>作为度量单位。即：</a:t>
            </a:r>
          </a:p>
          <a:p>
            <a:pPr marL="0" indent="0" latinLnBrk="1">
              <a:buNone/>
            </a:pPr>
            <a:r>
              <a:rPr lang="en-US" altLang="zh-CN" sz="2800" dirty="0"/>
              <a:t>		</a:t>
            </a:r>
            <a:r>
              <a:rPr lang="zh-CN" altLang="zh-CN" dirty="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(dB) </a:t>
            </a:r>
            <a:endParaRPr lang="zh-CN" altLang="zh-CN" sz="2800" dirty="0">
              <a:solidFill>
                <a:srgbClr val="0000CC"/>
              </a:solidFill>
            </a:endParaRPr>
          </a:p>
          <a:p>
            <a:r>
              <a:rPr lang="zh-CN" altLang="zh-CN" sz="2800" dirty="0"/>
              <a:t>例如，当</a:t>
            </a:r>
            <a:r>
              <a:rPr lang="en-US" altLang="zh-CN" sz="2800" dirty="0"/>
              <a:t> </a:t>
            </a:r>
            <a:r>
              <a:rPr lang="en-US" altLang="zh-CN" sz="2800" i="1" dirty="0"/>
              <a:t>S</a:t>
            </a:r>
            <a:r>
              <a:rPr lang="en-US" altLang="zh-CN" sz="2800" dirty="0"/>
              <a:t>/</a:t>
            </a:r>
            <a:r>
              <a:rPr lang="en-US" altLang="zh-CN" sz="2800" i="1" dirty="0"/>
              <a:t>N</a:t>
            </a:r>
            <a:r>
              <a:rPr lang="en-US" altLang="zh-CN" sz="2800" dirty="0"/>
              <a:t> = 10 </a:t>
            </a:r>
            <a:r>
              <a:rPr lang="zh-CN" altLang="zh-CN" sz="2800" dirty="0"/>
              <a:t>时，信噪比为</a:t>
            </a:r>
            <a:r>
              <a:rPr lang="en-US" altLang="zh-CN" sz="2800" dirty="0"/>
              <a:t> 10 dB</a:t>
            </a:r>
            <a:r>
              <a:rPr lang="zh-CN" altLang="zh-CN" sz="2800" dirty="0"/>
              <a:t>，而当</a:t>
            </a:r>
            <a:r>
              <a:rPr lang="en-US" altLang="zh-CN" sz="2800" dirty="0"/>
              <a:t> </a:t>
            </a:r>
            <a:r>
              <a:rPr lang="en-US" altLang="zh-CN" sz="2800" i="1" dirty="0"/>
              <a:t>S</a:t>
            </a:r>
            <a:r>
              <a:rPr lang="en-US" altLang="zh-CN" sz="2800" dirty="0"/>
              <a:t>/</a:t>
            </a:r>
            <a:r>
              <a:rPr lang="en-US" altLang="zh-CN" sz="2800" i="1" dirty="0"/>
              <a:t>N</a:t>
            </a:r>
            <a:r>
              <a:rPr lang="en-US" altLang="zh-CN" sz="2800" dirty="0"/>
              <a:t> = 1000</a:t>
            </a:r>
            <a:r>
              <a:rPr lang="zh-CN" altLang="zh-CN" sz="2800" dirty="0"/>
              <a:t>时，信噪比为</a:t>
            </a:r>
            <a:r>
              <a:rPr lang="en-US" altLang="zh-CN" sz="2800" dirty="0"/>
              <a:t> 30 dB</a:t>
            </a:r>
            <a:r>
              <a:rPr lang="zh-CN" altLang="zh-CN" sz="2800" dirty="0"/>
              <a:t>。</a:t>
            </a:r>
            <a:r>
              <a:rPr lang="zh-CN" altLang="en-US" sz="2800" dirty="0"/>
              <a:t>  </a:t>
            </a:r>
          </a:p>
        </p:txBody>
      </p:sp>
    </p:spTree>
    <p:extLst>
      <p:ext uri="{BB962C8B-B14F-4D97-AF65-F5344CB8AC3E}">
        <p14:creationId xmlns:p14="http://schemas.microsoft.com/office/powerpoint/2010/main"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en-US" altLang="zh-CN" dirty="0"/>
              <a:t>1984</a:t>
            </a:r>
            <a:r>
              <a:rPr lang="zh-CN" altLang="en-US" dirty="0"/>
              <a:t>年，香农 </a:t>
            </a:r>
            <a:r>
              <a:rPr lang="en-US" altLang="zh-CN" dirty="0"/>
              <a:t>(Shannon) </a:t>
            </a:r>
            <a:r>
              <a:rPr lang="zh-CN" altLang="en-US" dirty="0"/>
              <a:t>用信息论的理论推导出了带宽受限且有高斯白噪声干扰的信道的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信息传输速率（香农公式）。</a:t>
            </a:r>
          </a:p>
          <a:p>
            <a:r>
              <a:rPr lang="zh-CN" altLang="en-US" dirty="0"/>
              <a:t>信道的极限信息传输速率 </a:t>
            </a:r>
            <a:r>
              <a:rPr lang="en-US" altLang="zh-CN" i="1" dirty="0"/>
              <a:t>C </a:t>
            </a:r>
            <a:r>
              <a:rPr lang="zh-CN" altLang="en-US" dirty="0"/>
              <a:t>可表达为：</a:t>
            </a:r>
          </a:p>
          <a:p>
            <a:pPr marL="0" indent="0">
              <a:spcBef>
                <a:spcPct val="25000"/>
              </a:spcBef>
              <a:spcAft>
                <a:spcPct val="25000"/>
              </a:spcAft>
              <a:buNone/>
            </a:pPr>
            <a:r>
              <a:rPr lang="en-US" altLang="zh-CN" i="1" dirty="0"/>
              <a:t>		</a:t>
            </a:r>
            <a:r>
              <a:rPr lang="en-US" altLang="zh-CN" i="1" dirty="0">
                <a:solidFill>
                  <a:srgbClr val="0000CC"/>
                </a:solidFill>
              </a:rPr>
              <a:t>C</a:t>
            </a:r>
            <a:r>
              <a:rPr lang="en-US" altLang="zh-CN" dirty="0">
                <a:solidFill>
                  <a:srgbClr val="0000CC"/>
                </a:solidFill>
              </a:rPr>
              <a:t> =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(bit/s) </a:t>
            </a:r>
          </a:p>
          <a:p>
            <a:pPr marL="457200" lvl="1" indent="0">
              <a:buNone/>
            </a:pPr>
            <a:r>
              <a:rPr lang="zh-CN" altLang="en-US" dirty="0">
                <a:solidFill>
                  <a:srgbClr val="000099"/>
                </a:solidFill>
                <a:latin typeface="Arial" charset="0"/>
                <a:ea typeface="黑体" pitchFamily="2" charset="-122"/>
              </a:rPr>
              <a:t>其中：</a:t>
            </a:r>
            <a:r>
              <a:rPr lang="en-US" altLang="zh-CN" dirty="0">
                <a:solidFill>
                  <a:srgbClr val="000099"/>
                </a:solidFill>
                <a:latin typeface="Arial" charset="0"/>
                <a:ea typeface="黑体" pitchFamily="2" charset="-122"/>
              </a:rPr>
              <a:t>	</a:t>
            </a:r>
            <a:r>
              <a:rPr lang="en-US" altLang="zh-CN" i="1" dirty="0">
                <a:solidFill>
                  <a:srgbClr val="000099"/>
                </a:solidFill>
                <a:latin typeface="Arial" charset="0"/>
                <a:ea typeface="黑体" pitchFamily="2" charset="-122"/>
              </a:rPr>
              <a:t>W </a:t>
            </a:r>
            <a:r>
              <a:rPr lang="zh-CN" altLang="en-US" dirty="0">
                <a:solidFill>
                  <a:srgbClr val="000099"/>
                </a:solidFill>
                <a:latin typeface="Arial" charset="0"/>
                <a:ea typeface="黑体" pitchFamily="2" charset="-122"/>
              </a:rPr>
              <a:t>为信道的带宽（以 </a:t>
            </a:r>
            <a:r>
              <a:rPr lang="en-US" altLang="zh-CN" dirty="0">
                <a:solidFill>
                  <a:srgbClr val="000099"/>
                </a:solidFill>
                <a:latin typeface="Arial" charset="0"/>
                <a:ea typeface="黑体" pitchFamily="2" charset="-122"/>
              </a:rPr>
              <a:t>Hz </a:t>
            </a:r>
            <a:r>
              <a:rPr lang="zh-CN" altLang="en-US" dirty="0">
                <a:solidFill>
                  <a:srgbClr val="000099"/>
                </a:solidFill>
                <a:latin typeface="Arial" charset="0"/>
                <a:ea typeface="黑体" pitchFamily="2" charset="-122"/>
              </a:rPr>
              <a:t>为单位）；</a:t>
            </a:r>
          </a:p>
          <a:p>
            <a:pPr marL="457200" lvl="1" indent="0">
              <a:buNone/>
            </a:pPr>
            <a:r>
              <a:rPr lang="en-US" altLang="zh-CN" i="1" dirty="0">
                <a:solidFill>
                  <a:srgbClr val="000099"/>
                </a:solidFill>
                <a:latin typeface="Arial" charset="0"/>
                <a:ea typeface="黑体" pitchFamily="2" charset="-122"/>
              </a:rPr>
              <a:t>		S </a:t>
            </a:r>
            <a:r>
              <a:rPr lang="zh-CN" altLang="en-US" dirty="0">
                <a:solidFill>
                  <a:srgbClr val="000099"/>
                </a:solidFill>
                <a:latin typeface="Arial" charset="0"/>
                <a:ea typeface="黑体" pitchFamily="2" charset="-122"/>
              </a:rPr>
              <a:t>为信道内所传信号的平均功率；</a:t>
            </a:r>
          </a:p>
          <a:p>
            <a:pPr marL="457200" lvl="1" indent="0">
              <a:buNone/>
            </a:pPr>
            <a:r>
              <a:rPr lang="en-US" altLang="zh-CN" i="1" dirty="0">
                <a:solidFill>
                  <a:srgbClr val="000099"/>
                </a:solidFill>
                <a:latin typeface="Arial" charset="0"/>
                <a:ea typeface="黑体" pitchFamily="2" charset="-122"/>
              </a:rPr>
              <a:t>		N </a:t>
            </a:r>
            <a:r>
              <a:rPr lang="zh-CN" altLang="en-US" dirty="0">
                <a:solidFill>
                  <a:srgbClr val="000099"/>
                </a:solidFill>
                <a:latin typeface="Arial" charset="0"/>
                <a:ea typeface="黑体" pitchFamily="2" charset="-122"/>
              </a:rPr>
              <a:t>为信道内部的高斯噪声功率。</a:t>
            </a:r>
            <a:r>
              <a:rPr lang="zh-CN" altLang="en-US" dirty="0">
                <a:solidFill>
                  <a:srgbClr val="000099"/>
                </a:solidFill>
              </a:rPr>
              <a:t>  </a:t>
            </a:r>
          </a:p>
        </p:txBody>
      </p:sp>
    </p:spTree>
    <p:extLst>
      <p:ext uri="{BB962C8B-B14F-4D97-AF65-F5344CB8AC3E}">
        <p14:creationId xmlns:p14="http://schemas.microsoft.com/office/powerpoint/2010/main"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Tree>
    <p:extLst>
      <p:ext uri="{BB962C8B-B14F-4D97-AF65-F5344CB8AC3E}">
        <p14:creationId xmlns:p14="http://schemas.microsoft.com/office/powerpoint/2010/main"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p>
        </p:txBody>
      </p:sp>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endParaRPr lang="en-US" altLang="zh-CN" dirty="0"/>
          </a:p>
          <a:p>
            <a:r>
              <a:rPr lang="zh-CN" altLang="en-US" dirty="0">
                <a:solidFill>
                  <a:srgbClr val="FF0000"/>
                </a:solidFill>
              </a:rPr>
              <a:t>这就是：</a:t>
            </a:r>
            <a:r>
              <a:rPr lang="zh-CN" altLang="en-US" dirty="0">
                <a:solidFill>
                  <a:srgbClr val="0000CC"/>
                </a:solidFill>
              </a:rPr>
              <a:t>用编码的方法让每一个码元携带更多比特的信息量。 </a:t>
            </a:r>
          </a:p>
        </p:txBody>
      </p:sp>
    </p:spTree>
    <p:extLst>
      <p:ext uri="{BB962C8B-B14F-4D97-AF65-F5344CB8AC3E}">
        <p14:creationId xmlns:p14="http://schemas.microsoft.com/office/powerpoint/2010/main" val="64423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zh-CN" altLang="zh-CN" dirty="0"/>
              <a:t>物理层下面的传输媒体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zh-CN" altLang="zh-CN" dirty="0"/>
              <a:t>导引型传输媒体</a:t>
            </a:r>
          </a:p>
          <a:p>
            <a:r>
              <a:rPr lang="en-US" altLang="zh-CN" dirty="0"/>
              <a:t>2.3.2  </a:t>
            </a:r>
            <a:r>
              <a:rPr lang="zh-CN" altLang="zh-CN" dirty="0"/>
              <a:t>非导引型传输媒体</a:t>
            </a:r>
          </a:p>
        </p:txBody>
      </p:sp>
    </p:spTree>
    <p:extLst>
      <p:ext uri="{BB962C8B-B14F-4D97-AF65-F5344CB8AC3E}">
        <p14:creationId xmlns:p14="http://schemas.microsoft.com/office/powerpoint/2010/main" val="2258723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zh-CN" altLang="zh-CN" dirty="0"/>
              <a:t>物理层下面的传输媒体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它就是数据传输系统中在发送器和接收器之间的物理通路</a:t>
            </a:r>
            <a:r>
              <a:rPr lang="zh-CN" altLang="en-US" dirty="0"/>
              <a:t>。</a:t>
            </a:r>
            <a:endParaRPr lang="en-US" altLang="zh-CN" dirty="0"/>
          </a:p>
          <a:p>
            <a:pPr>
              <a:lnSpc>
                <a:spcPct val="100000"/>
              </a:lnSpc>
            </a:pPr>
            <a:r>
              <a:rPr lang="zh-CN" altLang="zh-CN" dirty="0"/>
              <a:t>传输媒体可分为两大类，即导引型传输媒体和非导引型传输媒体</a:t>
            </a:r>
            <a:r>
              <a:rPr lang="zh-CN" altLang="en-US" dirty="0"/>
              <a:t>。</a:t>
            </a:r>
            <a:endParaRPr lang="en-US" altLang="zh-CN" dirty="0"/>
          </a:p>
          <a:p>
            <a:pPr>
              <a:lnSpc>
                <a:spcPct val="100000"/>
              </a:lnSpc>
            </a:pPr>
            <a:r>
              <a:rPr lang="zh-CN" altLang="zh-CN" dirty="0">
                <a:solidFill>
                  <a:srgbClr val="FF0000"/>
                </a:solidFill>
              </a:rPr>
              <a:t>在导引型传输媒体中，</a:t>
            </a:r>
            <a:r>
              <a:rPr lang="zh-CN" altLang="zh-CN" dirty="0"/>
              <a:t>电磁波被导引沿着固体媒体（铜线或光纤）传播</a:t>
            </a:r>
            <a:r>
              <a:rPr lang="zh-CN" altLang="en-US" dirty="0"/>
              <a:t>。</a:t>
            </a:r>
            <a:endParaRPr lang="en-US" altLang="zh-CN" dirty="0"/>
          </a:p>
          <a:p>
            <a:pPr>
              <a:lnSpc>
                <a:spcPct val="100000"/>
              </a:lnSpc>
            </a:pPr>
            <a:r>
              <a:rPr lang="zh-CN" altLang="zh-CN" dirty="0">
                <a:solidFill>
                  <a:srgbClr val="FF0000"/>
                </a:solidFill>
              </a:rPr>
              <a:t>非导引型传输媒体就是指自由空间</a:t>
            </a:r>
            <a:r>
              <a:rPr lang="zh-CN" altLang="en-US" dirty="0">
                <a:solidFill>
                  <a:srgbClr val="FF0000"/>
                </a:solidFill>
              </a:rPr>
              <a:t>。</a:t>
            </a:r>
            <a:r>
              <a:rPr lang="zh-CN" altLang="zh-CN" dirty="0"/>
              <a:t>在非导引型传输媒体中</a:t>
            </a:r>
            <a:r>
              <a:rPr lang="zh-CN" altLang="en-US" dirty="0"/>
              <a:t>，</a:t>
            </a:r>
            <a:r>
              <a:rPr lang="zh-CN" altLang="zh-CN" dirty="0"/>
              <a:t>电磁波的传输常称为无线传输。</a:t>
            </a:r>
          </a:p>
        </p:txBody>
      </p:sp>
    </p:spTree>
    <p:extLst>
      <p:ext uri="{BB962C8B-B14F-4D97-AF65-F5344CB8AC3E}">
        <p14:creationId xmlns:p14="http://schemas.microsoft.com/office/powerpoint/2010/main" val="2795970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zh-CN" altLang="en-US" dirty="0"/>
              <a:t>物理层下面的传输媒体</a:t>
            </a:r>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微波</a:t>
            </a: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grpSp>
        <p:nvGrpSpPr>
          <p:cNvPr id="41032" name="Group 72"/>
          <p:cNvGrpSpPr>
            <a:grpSpLocks/>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LF</a:t>
            </a: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MF</a:t>
            </a: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HF</a:t>
            </a: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VHF</a:t>
            </a: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UHF</a:t>
            </a: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itchFamily="2" charset="-122"/>
              </a:rPr>
              <a:t>电信领域使用的电磁波的频谱：</a:t>
            </a:r>
          </a:p>
        </p:txBody>
      </p:sp>
    </p:spTree>
    <p:extLst>
      <p:ext uri="{BB962C8B-B14F-4D97-AF65-F5344CB8AC3E}">
        <p14:creationId xmlns:p14="http://schemas.microsoft.com/office/powerpoint/2010/main" val="53310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sp>
        <p:nvSpPr>
          <p:cNvPr id="121859" name="Rectangle 3"/>
          <p:cNvSpPr>
            <a:spLocks noGrp="1" noChangeArrowheads="1"/>
          </p:cNvSpPr>
          <p:nvPr>
            <p:ph idx="1"/>
          </p:nvPr>
        </p:nvSpPr>
        <p:spPr/>
        <p:txBody>
          <a:bodyPr/>
          <a:lstStyle/>
          <a:p>
            <a:r>
              <a:rPr lang="zh-CN" altLang="en-US" dirty="0">
                <a:solidFill>
                  <a:srgbClr val="FF0000"/>
                </a:solidFill>
              </a:rPr>
              <a:t>双绞线</a:t>
            </a:r>
            <a:endParaRPr lang="en-US" altLang="zh-CN" dirty="0">
              <a:solidFill>
                <a:srgbClr val="FF0000"/>
              </a:solidFill>
            </a:endParaRPr>
          </a:p>
          <a:p>
            <a:pPr lvl="1"/>
            <a:r>
              <a:rPr lang="zh-CN" altLang="zh-CN" dirty="0"/>
              <a:t>最常用的传输媒体</a:t>
            </a:r>
            <a:r>
              <a:rPr lang="zh-CN" altLang="en-US" dirty="0"/>
              <a:t>。</a:t>
            </a:r>
            <a:endParaRPr lang="en-US" altLang="zh-CN" dirty="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charset="0"/>
                <a:ea typeface="黑体" pitchFamily="2" charset="-122"/>
              </a:rPr>
              <a:t>屏蔽双绞线 </a:t>
            </a:r>
            <a:r>
              <a:rPr lang="en-US" altLang="zh-CN" dirty="0">
                <a:solidFill>
                  <a:srgbClr val="FF0000"/>
                </a:solidFill>
                <a:latin typeface="Arial" charset="0"/>
                <a:ea typeface="黑体" pitchFamily="2" charset="-122"/>
              </a:rPr>
              <a:t>STP </a:t>
            </a:r>
            <a:r>
              <a:rPr lang="en-US" altLang="zh-CN" dirty="0">
                <a:solidFill>
                  <a:srgbClr val="0000CC"/>
                </a:solidFill>
                <a:latin typeface="Arial" charset="0"/>
                <a:ea typeface="黑体" pitchFamily="2" charset="-122"/>
              </a:rPr>
              <a:t>(Shielded Twisted Pair)</a:t>
            </a:r>
          </a:p>
          <a:p>
            <a:pPr lvl="2"/>
            <a:r>
              <a:rPr lang="zh-CN" altLang="en-US" dirty="0"/>
              <a:t>带金属</a:t>
            </a:r>
            <a:r>
              <a:rPr lang="zh-CN" altLang="zh-CN" dirty="0"/>
              <a:t>屏蔽层</a:t>
            </a:r>
            <a:endParaRPr lang="en-US" altLang="zh-CN" dirty="0">
              <a:solidFill>
                <a:srgbClr val="0000CC"/>
              </a:solidFill>
              <a:latin typeface="Arial" charset="0"/>
              <a:ea typeface="黑体" pitchFamily="2" charset="-122"/>
            </a:endParaRPr>
          </a:p>
          <a:p>
            <a:pPr lvl="1"/>
            <a:r>
              <a:rPr lang="zh-CN" altLang="en-US" dirty="0">
                <a:solidFill>
                  <a:srgbClr val="0000CC"/>
                </a:solidFill>
                <a:latin typeface="Arial" charset="0"/>
                <a:ea typeface="黑体" pitchFamily="2" charset="-122"/>
              </a:rPr>
              <a:t>无屏蔽双绞线 </a:t>
            </a:r>
            <a:r>
              <a:rPr lang="en-US" altLang="zh-CN" dirty="0">
                <a:solidFill>
                  <a:srgbClr val="0000CC"/>
                </a:solidFill>
                <a:latin typeface="Arial" charset="0"/>
                <a:ea typeface="黑体" pitchFamily="2" charset="-122"/>
              </a:rPr>
              <a:t>UTP (Unshielded Twisted Pair)</a:t>
            </a:r>
            <a:r>
              <a:rPr lang="en-US" altLang="zh-CN" dirty="0">
                <a:solidFill>
                  <a:srgbClr val="0000CC"/>
                </a:solidFill>
              </a:rPr>
              <a:t> </a:t>
            </a:r>
          </a:p>
        </p:txBody>
      </p:sp>
    </p:spTree>
    <p:extLst>
      <p:ext uri="{BB962C8B-B14F-4D97-AF65-F5344CB8AC3E}">
        <p14:creationId xmlns:p14="http://schemas.microsoft.com/office/powerpoint/2010/main" val="154404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endParaRPr lang="en-US" altLang="zh-CN" dirty="0">
              <a:solidFill>
                <a:srgbClr val="FF0000"/>
              </a:solidFill>
            </a:endParaRPr>
          </a:p>
          <a:p>
            <a:r>
              <a:rPr lang="zh-CN" altLang="zh-CN" dirty="0"/>
              <a:t>物理层的作用是要尽可能地</a:t>
            </a:r>
            <a:r>
              <a:rPr lang="zh-CN" altLang="zh-CN" dirty="0">
                <a:solidFill>
                  <a:srgbClr val="FF0000"/>
                </a:solidFill>
              </a:rPr>
              <a:t>屏蔽</a:t>
            </a:r>
            <a:r>
              <a:rPr lang="zh-CN" altLang="zh-CN" dirty="0"/>
              <a:t>掉</a:t>
            </a:r>
            <a:r>
              <a:rPr lang="zh-CN" altLang="en-US" dirty="0"/>
              <a:t>不同</a:t>
            </a:r>
            <a:r>
              <a:rPr lang="zh-CN" altLang="zh-CN" dirty="0"/>
              <a:t>传输媒体和通信手段的差异</a:t>
            </a:r>
            <a:r>
              <a:rPr lang="zh-CN" altLang="en-US" dirty="0"/>
              <a:t>。</a:t>
            </a:r>
            <a:endParaRPr lang="en-US" altLang="zh-CN" dirty="0"/>
          </a:p>
          <a:p>
            <a:r>
              <a:rPr lang="zh-CN" altLang="zh-CN" dirty="0"/>
              <a:t>用于物理层的协议也常称为物理层</a:t>
            </a:r>
            <a:r>
              <a:rPr lang="zh-CN" altLang="zh-CN" dirty="0">
                <a:solidFill>
                  <a:srgbClr val="FF0000"/>
                </a:solidFill>
              </a:rPr>
              <a:t>规程</a:t>
            </a:r>
            <a:r>
              <a:rPr lang="en-US" altLang="zh-CN" dirty="0">
                <a:solidFill>
                  <a:srgbClr val="FF0000"/>
                </a:solidFill>
              </a:rPr>
              <a:t> </a:t>
            </a:r>
            <a:r>
              <a:rPr lang="en-US" altLang="zh-CN" dirty="0"/>
              <a:t>(procedure)</a:t>
            </a:r>
            <a:r>
              <a:rPr lang="zh-CN" altLang="en-US" dirty="0"/>
              <a:t>。</a:t>
            </a:r>
          </a:p>
        </p:txBody>
      </p:sp>
    </p:spTree>
    <p:extLst>
      <p:ext uri="{BB962C8B-B14F-4D97-AF65-F5344CB8AC3E}">
        <p14:creationId xmlns:p14="http://schemas.microsoft.com/office/powerpoint/2010/main" val="1280691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3">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b="1" dirty="0">
                  <a:solidFill>
                    <a:srgbClr val="000099"/>
                  </a:solidFill>
                  <a:latin typeface="+mn-lt"/>
                  <a:ea typeface="黑体" pitchFamily="2" charset="-122"/>
                </a:rPr>
                <a:t>聚氯乙烯套层</a:t>
              </a: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(a) </a:t>
              </a:r>
              <a:r>
                <a:rPr lang="zh-CN" altLang="zh-CN" sz="2000" b="1" dirty="0">
                  <a:latin typeface="+mn-lt"/>
                  <a:ea typeface="黑体" pitchFamily="2" charset="-122"/>
                </a:rPr>
                <a:t>无屏蔽双绞线</a:t>
              </a:r>
              <a:endParaRPr lang="en-US" altLang="zh-CN" sz="2000" b="1" dirty="0">
                <a:latin typeface="+mn-lt"/>
                <a:ea typeface="黑体" pitchFamily="2" charset="-122"/>
              </a:endParaRPr>
            </a:p>
          </p:txBody>
        </p:sp>
      </p:grpSp>
      <p:grpSp>
        <p:nvGrpSpPr>
          <p:cNvPr id="4" name="组合 3"/>
          <p:cNvGrpSpPr/>
          <p:nvPr/>
        </p:nvGrpSpPr>
        <p:grpSpPr>
          <a:xfrm>
            <a:off x="5484192" y="1508596"/>
            <a:ext cx="3573264" cy="1978772"/>
            <a:chOff x="5484192" y="1710311"/>
            <a:chExt cx="2997200" cy="1621729"/>
          </a:xfrm>
        </p:grpSpPr>
        <p:pic>
          <p:nvPicPr>
            <p:cNvPr id="7" name="Picture 5" descr="223"/>
            <p:cNvPicPr>
              <a:picLocks noChangeAspect="1" noChangeArrowheads="1"/>
            </p:cNvPicPr>
            <p:nvPr/>
          </p:nvPicPr>
          <p:blipFill>
            <a:blip r:embed="rId4">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聚氯乙烯</a:t>
              </a:r>
            </a:p>
            <a:p>
              <a:pPr eaLnBrk="1" hangingPunct="1"/>
              <a:r>
                <a:rPr lang="zh-CN" altLang="en-US" sz="2000" b="1">
                  <a:solidFill>
                    <a:srgbClr val="000099"/>
                  </a:solidFill>
                  <a:latin typeface="+mn-lt"/>
                  <a:ea typeface="黑体" pitchFamily="2"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(b) </a:t>
              </a:r>
              <a:r>
                <a:rPr lang="zh-CN" altLang="zh-CN" sz="2000" b="1" dirty="0">
                  <a:latin typeface="+mn-lt"/>
                  <a:ea typeface="黑体" pitchFamily="2" charset="-122"/>
                </a:rPr>
                <a:t>屏蔽双绞线</a:t>
              </a:r>
              <a:endParaRPr lang="en-US" altLang="zh-CN" sz="2000" b="1" dirty="0">
                <a:latin typeface="+mn-lt"/>
                <a:ea typeface="黑体"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5">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黑体" pitchFamily="2" charset="-122"/>
                </a:rPr>
                <a:t>3 </a:t>
              </a:r>
              <a:r>
                <a:rPr lang="zh-CN" altLang="en-US" sz="2000" b="1">
                  <a:solidFill>
                    <a:srgbClr val="000099"/>
                  </a:solidFill>
                  <a:latin typeface="+mn-lt"/>
                  <a:ea typeface="黑体" pitchFamily="2" charset="-122"/>
                </a:rPr>
                <a:t>类线</a:t>
              </a: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黑体" pitchFamily="2" charset="-122"/>
                </a:rPr>
                <a:t>5 </a:t>
              </a:r>
              <a:r>
                <a:rPr lang="zh-CN" altLang="en-US" sz="2000" b="1" dirty="0">
                  <a:solidFill>
                    <a:srgbClr val="000099"/>
                  </a:solidFill>
                  <a:latin typeface="+mn-lt"/>
                  <a:ea typeface="黑体" pitchFamily="2" charset="-122"/>
                </a:rPr>
                <a:t>类线</a:t>
              </a: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latin typeface="+mn-lt"/>
                  <a:ea typeface="黑体" pitchFamily="2" charset="-122"/>
                </a:rPr>
                <a:t>(c) </a:t>
              </a:r>
              <a:r>
                <a:rPr lang="zh-CN" altLang="zh-CN" sz="2000" b="1" dirty="0">
                  <a:latin typeface="+mn-lt"/>
                  <a:ea typeface="黑体" pitchFamily="2" charset="-122"/>
                </a:rPr>
                <a:t>不同的绞合度的双绞线</a:t>
              </a:r>
              <a:endParaRPr lang="en-US" altLang="zh-CN" sz="2000" b="1" dirty="0">
                <a:latin typeface="+mn-lt"/>
                <a:ea typeface="黑体"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a:latin typeface="+mn-lt"/>
                <a:ea typeface="黑体" pitchFamily="2" charset="-122"/>
              </a:rPr>
              <a:t>双绞线的示意图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val="1554753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a:t>双绞线标准</a:t>
            </a:r>
          </a:p>
        </p:txBody>
      </p:sp>
      <p:sp>
        <p:nvSpPr>
          <p:cNvPr id="121859" name="Rectangle 3"/>
          <p:cNvSpPr>
            <a:spLocks noGrp="1" noChangeArrowheads="1"/>
          </p:cNvSpPr>
          <p:nvPr>
            <p:ph idx="1"/>
          </p:nvPr>
        </p:nvSpPr>
        <p:spPr/>
        <p:txBody>
          <a:bodyPr/>
          <a:lstStyle/>
          <a:p>
            <a:r>
              <a:rPr lang="en-US" altLang="zh-CN" dirty="0"/>
              <a:t>1991</a:t>
            </a:r>
            <a:r>
              <a:rPr lang="zh-CN" altLang="zh-CN" dirty="0"/>
              <a:t>年，美国电子工业协会</a:t>
            </a:r>
            <a:r>
              <a:rPr lang="en-US" altLang="zh-CN" dirty="0"/>
              <a:t> EIA </a:t>
            </a:r>
            <a:r>
              <a:rPr lang="zh-CN" altLang="zh-CN" dirty="0"/>
              <a:t>和电信行业协会联合发布了一个用于室内传送数据的无屏蔽双绞线和屏蔽双绞线的标准</a:t>
            </a:r>
            <a:r>
              <a:rPr lang="en-US" altLang="zh-CN" dirty="0"/>
              <a:t> </a:t>
            </a:r>
            <a:r>
              <a:rPr lang="en-US" altLang="zh-CN" dirty="0">
                <a:solidFill>
                  <a:srgbClr val="FF0000"/>
                </a:solidFill>
              </a:rPr>
              <a:t>EIA/TIA-568</a:t>
            </a:r>
            <a:r>
              <a:rPr lang="zh-CN" altLang="zh-CN" dirty="0">
                <a:solidFill>
                  <a:srgbClr val="FF0000"/>
                </a:solidFill>
              </a:rPr>
              <a:t>。</a:t>
            </a:r>
            <a:endParaRPr lang="en-US" altLang="zh-CN" dirty="0">
              <a:solidFill>
                <a:srgbClr val="FF0000"/>
              </a:solidFill>
            </a:endParaRPr>
          </a:p>
          <a:p>
            <a:r>
              <a:rPr lang="en-US" altLang="zh-CN" dirty="0"/>
              <a:t>1995</a:t>
            </a:r>
            <a:r>
              <a:rPr lang="zh-CN" altLang="zh-CN" dirty="0"/>
              <a:t>年将布线标准更新为</a:t>
            </a:r>
            <a:r>
              <a:rPr lang="en-US" altLang="zh-CN" dirty="0"/>
              <a:t> </a:t>
            </a:r>
            <a:r>
              <a:rPr lang="en-US" altLang="zh-CN" dirty="0">
                <a:solidFill>
                  <a:srgbClr val="FF0000"/>
                </a:solidFill>
              </a:rPr>
              <a:t>EIA/TIA-568-A</a:t>
            </a:r>
            <a:r>
              <a:rPr lang="zh-CN" altLang="en-US" dirty="0">
                <a:solidFill>
                  <a:srgbClr val="FF0000"/>
                </a:solidFill>
              </a:rPr>
              <a:t>。</a:t>
            </a:r>
            <a:endParaRPr lang="en-US" altLang="zh-CN" dirty="0">
              <a:solidFill>
                <a:srgbClr val="FF0000"/>
              </a:solidFill>
            </a:endParaRPr>
          </a:p>
          <a:p>
            <a:r>
              <a:rPr lang="zh-CN" altLang="zh-CN" dirty="0"/>
              <a:t>此标准规定了</a:t>
            </a:r>
            <a:r>
              <a:rPr lang="en-US" altLang="zh-CN" dirty="0"/>
              <a:t> </a:t>
            </a:r>
            <a:r>
              <a:rPr lang="en-US" altLang="zh-CN" dirty="0">
                <a:solidFill>
                  <a:srgbClr val="FF0000"/>
                </a:solidFill>
              </a:rPr>
              <a:t>5 </a:t>
            </a:r>
            <a:r>
              <a:rPr lang="zh-CN" altLang="zh-CN" dirty="0">
                <a:solidFill>
                  <a:srgbClr val="FF0000"/>
                </a:solidFill>
              </a:rPr>
              <a:t>个种类的</a:t>
            </a:r>
            <a:r>
              <a:rPr lang="en-US" altLang="zh-CN" dirty="0">
                <a:solidFill>
                  <a:srgbClr val="FF0000"/>
                </a:solidFill>
              </a:rPr>
              <a:t> UTP </a:t>
            </a:r>
            <a:r>
              <a:rPr lang="zh-CN" altLang="zh-CN" dirty="0">
                <a:solidFill>
                  <a:srgbClr val="FF0000"/>
                </a:solidFill>
              </a:rPr>
              <a:t>标准</a:t>
            </a:r>
            <a:r>
              <a:rPr lang="zh-CN" altLang="zh-CN" dirty="0"/>
              <a:t>（从</a:t>
            </a:r>
            <a:r>
              <a:rPr lang="en-US" altLang="zh-CN" dirty="0"/>
              <a:t> 1 </a:t>
            </a:r>
            <a:r>
              <a:rPr lang="zh-CN" altLang="zh-CN" dirty="0"/>
              <a:t>类线到</a:t>
            </a:r>
            <a:r>
              <a:rPr lang="en-US" altLang="zh-CN" dirty="0"/>
              <a:t> 5 </a:t>
            </a:r>
            <a:r>
              <a:rPr lang="zh-CN" altLang="zh-CN" dirty="0"/>
              <a:t>类线）。</a:t>
            </a:r>
            <a:endParaRPr lang="en-US" altLang="zh-CN" dirty="0"/>
          </a:p>
          <a:p>
            <a:r>
              <a:rPr lang="zh-CN" altLang="zh-CN" dirty="0">
                <a:solidFill>
                  <a:srgbClr val="0000CC"/>
                </a:solidFill>
              </a:rPr>
              <a:t>对传送数据来说，现在最常用的</a:t>
            </a:r>
            <a:r>
              <a:rPr lang="en-US" altLang="zh-CN" dirty="0">
                <a:solidFill>
                  <a:srgbClr val="0000CC"/>
                </a:solidFill>
              </a:rPr>
              <a:t> UTP </a:t>
            </a:r>
            <a:r>
              <a:rPr lang="zh-CN" altLang="zh-CN" dirty="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5 </a:t>
            </a:r>
            <a:r>
              <a:rPr lang="zh-CN" altLang="zh-CN" dirty="0">
                <a:solidFill>
                  <a:srgbClr val="0000CC"/>
                </a:solidFill>
              </a:rPr>
              <a:t>或</a:t>
            </a:r>
            <a:r>
              <a:rPr lang="en-US" altLang="zh-CN" dirty="0">
                <a:solidFill>
                  <a:srgbClr val="0000CC"/>
                </a:solidFill>
              </a:rPr>
              <a:t> CAT5</a:t>
            </a:r>
            <a:r>
              <a:rPr lang="zh-CN" altLang="zh-CN" dirty="0">
                <a:solidFill>
                  <a:srgbClr val="0000CC"/>
                </a:solidFill>
              </a:rPr>
              <a:t>）</a:t>
            </a:r>
            <a:r>
              <a:rPr lang="zh-CN" altLang="en-US" dirty="0">
                <a:solidFill>
                  <a:srgbClr val="0000CC"/>
                </a:solidFill>
              </a:rPr>
              <a:t>。</a:t>
            </a:r>
            <a:endParaRPr lang="en-US" altLang="zh-CN" dirty="0">
              <a:solidFill>
                <a:srgbClr val="0000CC"/>
              </a:solidFill>
            </a:endParaRPr>
          </a:p>
        </p:txBody>
      </p:sp>
    </p:spTree>
    <p:extLst>
      <p:ext uri="{BB962C8B-B14F-4D97-AF65-F5344CB8AC3E}">
        <p14:creationId xmlns:p14="http://schemas.microsoft.com/office/powerpoint/2010/main" val="3405386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a:t>双绞线标准</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3078089496"/>
              </p:ext>
            </p:extLst>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extLst>
                    <a:ext uri="{9D8B030D-6E8A-4147-A177-3AD203B41FA5}">
                      <a16:colId xmlns:a16="http://schemas.microsoft.com/office/drawing/2014/main" val="20000"/>
                    </a:ext>
                  </a:extLst>
                </a:gridCol>
                <a:gridCol w="1396212">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tblGrid>
              <a:tr h="630722">
                <a:tc>
                  <a:txBody>
                    <a:bodyPr/>
                    <a:lstStyle/>
                    <a:p>
                      <a:pPr algn="ctr">
                        <a:lnSpc>
                          <a:spcPct val="100000"/>
                        </a:lnSpc>
                        <a:spcAft>
                          <a:spcPts val="0"/>
                        </a:spcAft>
                      </a:pPr>
                      <a:r>
                        <a:rPr lang="zh-CN" sz="2000" b="1" dirty="0">
                          <a:solidFill>
                            <a:schemeClr val="tx1"/>
                          </a:solidFill>
                          <a:effectLst/>
                          <a:latin typeface="+mn-lt"/>
                          <a:ea typeface="黑体" pitchFamily="2" charset="-122"/>
                        </a:rPr>
                        <a:t>绞合线类别</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典型应用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914033">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16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2</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模拟电话；曾用于传统以太网（</a:t>
                      </a:r>
                      <a:r>
                        <a:rPr lang="en-US" sz="2000" b="1">
                          <a:solidFill>
                            <a:schemeClr val="tx1"/>
                          </a:solidFill>
                          <a:effectLst/>
                          <a:latin typeface="+mn-lt"/>
                          <a:ea typeface="黑体" pitchFamily="2" charset="-122"/>
                        </a:rPr>
                        <a:t>10 Mbit/s</a:t>
                      </a:r>
                      <a:r>
                        <a:rPr lang="zh-CN" sz="2000" b="1">
                          <a:solidFill>
                            <a:schemeClr val="tx1"/>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1781">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8</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30722">
                <a:tc>
                  <a:txBody>
                    <a:bodyPr/>
                    <a:lstStyle/>
                    <a:p>
                      <a:pPr algn="ctr">
                        <a:lnSpc>
                          <a:spcPct val="100000"/>
                        </a:lnSpc>
                        <a:spcAft>
                          <a:spcPts val="0"/>
                        </a:spcAft>
                      </a:pPr>
                      <a:r>
                        <a:rPr lang="en-US" sz="2000" b="1">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类相比增加了绞合度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100 Mbit/s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30722">
                <a:tc>
                  <a:txBody>
                    <a:bodyPr/>
                    <a:lstStyle/>
                    <a:p>
                      <a:pPr algn="ctr">
                        <a:lnSpc>
                          <a:spcPct val="100000"/>
                        </a:lnSpc>
                        <a:spcAft>
                          <a:spcPts val="0"/>
                        </a:spcAft>
                      </a:pPr>
                      <a:r>
                        <a:rPr lang="en-US" sz="2000" b="1">
                          <a:solidFill>
                            <a:schemeClr val="tx1"/>
                          </a:solidFill>
                          <a:effectLst/>
                          <a:latin typeface="+mn-lt"/>
                          <a:ea typeface="黑体" pitchFamily="2" charset="-122"/>
                        </a:rPr>
                        <a:t>5E</a:t>
                      </a:r>
                      <a:r>
                        <a:rPr lang="zh-CN" sz="2000" b="1">
                          <a:solidFill>
                            <a:schemeClr val="tx1"/>
                          </a:solidFill>
                          <a:effectLst/>
                          <a:latin typeface="+mn-lt"/>
                          <a:ea typeface="黑体" pitchFamily="2" charset="-122"/>
                        </a:rPr>
                        <a:t>（超</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125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30722">
                <a:tc>
                  <a:txBody>
                    <a:bodyPr/>
                    <a:lstStyle/>
                    <a:p>
                      <a:pPr algn="ctr">
                        <a:lnSpc>
                          <a:spcPct val="100000"/>
                        </a:lnSpc>
                        <a:spcAft>
                          <a:spcPts val="0"/>
                        </a:spcAft>
                      </a:pPr>
                      <a:r>
                        <a:rPr lang="en-US" sz="2000" b="1">
                          <a:solidFill>
                            <a:schemeClr val="tx1"/>
                          </a:solidFill>
                          <a:effectLst/>
                          <a:latin typeface="+mn-lt"/>
                          <a:ea typeface="黑体" pitchFamily="2" charset="-122"/>
                        </a:rPr>
                        <a:t>6</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250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传输速率高于</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31781">
                <a:tc>
                  <a:txBody>
                    <a:bodyPr/>
                    <a:lstStyle/>
                    <a:p>
                      <a:pPr algn="ctr">
                        <a:lnSpc>
                          <a:spcPct val="100000"/>
                        </a:lnSpc>
                        <a:spcAft>
                          <a:spcPts val="0"/>
                        </a:spcAft>
                      </a:pPr>
                      <a:r>
                        <a:rPr lang="en-US" sz="2000" b="1">
                          <a:solidFill>
                            <a:schemeClr val="tx1"/>
                          </a:solidFill>
                          <a:effectLst/>
                          <a:latin typeface="+mn-lt"/>
                          <a:ea typeface="黑体" pitchFamily="2" charset="-122"/>
                        </a:rPr>
                        <a:t>7</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600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传输速率高于</a:t>
                      </a:r>
                      <a:r>
                        <a:rPr lang="en-US" sz="2000" b="1" dirty="0">
                          <a:solidFill>
                            <a:schemeClr val="tx1"/>
                          </a:solidFill>
                          <a:effectLst/>
                          <a:latin typeface="+mn-lt"/>
                          <a:ea typeface="黑体" pitchFamily="2" charset="-122"/>
                        </a:rPr>
                        <a:t>10 </a:t>
                      </a:r>
                      <a:r>
                        <a:rPr lang="en-US" sz="2000" b="1" dirty="0" err="1">
                          <a:solidFill>
                            <a:schemeClr val="tx1"/>
                          </a:solidFill>
                          <a:effectLst/>
                          <a:latin typeface="+mn-lt"/>
                          <a:ea typeface="黑体" pitchFamily="2" charset="-122"/>
                        </a:rPr>
                        <a:t>Gbit</a:t>
                      </a:r>
                      <a:r>
                        <a:rPr lang="en-US" sz="2000" b="1" dirty="0">
                          <a:solidFill>
                            <a:schemeClr val="tx1"/>
                          </a:solidFill>
                          <a:effectLst/>
                          <a:latin typeface="+mn-lt"/>
                          <a:ea typeface="黑体" pitchFamily="2" charset="-122"/>
                        </a:rPr>
                        <a:t>/s</a:t>
                      </a:r>
                      <a:r>
                        <a:rPr lang="zh-CN" sz="2000" b="1" dirty="0">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a:latin typeface="+mn-lt"/>
                <a:ea typeface="黑体" pitchFamily="2" charset="-122"/>
              </a:rPr>
              <a:t>常用的绞合线的类别、带宽和典型应用</a:t>
            </a:r>
            <a:endParaRPr lang="zh-CN" altLang="en-US" sz="2400" b="1" dirty="0">
              <a:latin typeface="+mn-lt"/>
              <a:ea typeface="黑体" pitchFamily="2" charset="-122"/>
            </a:endParaRPr>
          </a:p>
        </p:txBody>
      </p:sp>
    </p:spTree>
    <p:extLst>
      <p:ext uri="{BB962C8B-B14F-4D97-AF65-F5344CB8AC3E}">
        <p14:creationId xmlns:p14="http://schemas.microsoft.com/office/powerpoint/2010/main" val="3426723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sp>
        <p:nvSpPr>
          <p:cNvPr id="121859" name="Rectangle 3"/>
          <p:cNvSpPr>
            <a:spLocks noGrp="1" noChangeArrowheads="1"/>
          </p:cNvSpPr>
          <p:nvPr>
            <p:ph idx="1"/>
          </p:nvPr>
        </p:nvSpPr>
        <p:spPr/>
        <p:txBody>
          <a:bodyPr/>
          <a:lstStyle/>
          <a:p>
            <a:pPr>
              <a:lnSpc>
                <a:spcPct val="100000"/>
              </a:lnSpc>
            </a:pPr>
            <a:r>
              <a:rPr lang="zh-CN" altLang="en-US" dirty="0">
                <a:solidFill>
                  <a:srgbClr val="FF0000"/>
                </a:solidFill>
              </a:rPr>
              <a:t>同轴电缆</a:t>
            </a:r>
          </a:p>
          <a:p>
            <a:pPr lvl="1">
              <a:lnSpc>
                <a:spcPct val="100000"/>
              </a:lnSpc>
            </a:pPr>
            <a:r>
              <a:rPr lang="zh-CN" altLang="zh-CN" dirty="0"/>
              <a:t>同轴电缆具有很好的抗干扰特性，被广泛用于传输较高速率的数据</a:t>
            </a:r>
            <a:r>
              <a:rPr lang="zh-CN" altLang="en-US" dirty="0"/>
              <a:t>。</a:t>
            </a:r>
            <a:endParaRPr lang="en-US" altLang="zh-CN" dirty="0"/>
          </a:p>
          <a:p>
            <a:pPr lvl="1">
              <a:lnSpc>
                <a:spcPct val="100000"/>
              </a:lnSpc>
            </a:pPr>
            <a:r>
              <a:rPr lang="zh-CN" altLang="zh-CN" dirty="0"/>
              <a:t>同轴电缆的带宽取决于电缆的质量</a:t>
            </a:r>
            <a:r>
              <a:rPr lang="zh-CN" altLang="en-US" dirty="0"/>
              <a:t>。</a:t>
            </a:r>
            <a:endParaRPr lang="en-US" altLang="zh-CN" dirty="0">
              <a:solidFill>
                <a:srgbClr val="0000CC"/>
              </a:solidFill>
              <a:latin typeface="Arial" charset="0"/>
            </a:endParaRPr>
          </a:p>
          <a:p>
            <a:pPr lvl="1">
              <a:lnSpc>
                <a:spcPct val="100000"/>
              </a:lnSpc>
            </a:pPr>
            <a:r>
              <a:rPr lang="en-US" altLang="zh-CN" dirty="0">
                <a:solidFill>
                  <a:srgbClr val="FF0000"/>
                </a:solidFill>
              </a:rPr>
              <a:t>50</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a:solidFill>
                  <a:srgbClr val="FF0000"/>
                </a:solidFill>
              </a:rPr>
              <a:t>同轴电缆 </a:t>
            </a:r>
            <a:r>
              <a:rPr lang="en-US" altLang="zh-CN" dirty="0">
                <a:solidFill>
                  <a:srgbClr val="0000CC"/>
                </a:solidFill>
              </a:rPr>
              <a:t>—— LAN / </a:t>
            </a:r>
            <a:r>
              <a:rPr lang="zh-CN" altLang="en-US" dirty="0">
                <a:solidFill>
                  <a:srgbClr val="0000CC"/>
                </a:solidFill>
              </a:rPr>
              <a:t>数字传输常用</a:t>
            </a: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a:solidFill>
                  <a:srgbClr val="FF0000"/>
                </a:solidFill>
              </a:rPr>
              <a:t>同轴电缆 </a:t>
            </a:r>
            <a:r>
              <a:rPr lang="en-US" altLang="zh-CN" dirty="0">
                <a:solidFill>
                  <a:srgbClr val="0000CC"/>
                </a:solidFill>
              </a:rPr>
              <a:t>—— </a:t>
            </a:r>
            <a:r>
              <a:rPr lang="zh-CN" altLang="en-US" dirty="0">
                <a:solidFill>
                  <a:srgbClr val="0000CC"/>
                </a:solidFill>
              </a:rPr>
              <a:t>有线电视 </a:t>
            </a:r>
            <a:r>
              <a:rPr lang="en-US" altLang="zh-CN" dirty="0">
                <a:solidFill>
                  <a:srgbClr val="0000CC"/>
                </a:solidFill>
              </a:rPr>
              <a:t>/ </a:t>
            </a:r>
            <a:r>
              <a:rPr lang="zh-CN" altLang="en-US" dirty="0">
                <a:solidFill>
                  <a:srgbClr val="0000CC"/>
                </a:solidFill>
              </a:rPr>
              <a:t>模拟传输常用</a:t>
            </a: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3">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外导体屏蔽层</a:t>
              </a: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itchFamily="2"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a:latin typeface="+mn-lt"/>
                <a:ea typeface="黑体" pitchFamily="2" charset="-122"/>
              </a:rPr>
              <a:t>同轴电缆的结构</a:t>
            </a:r>
            <a:endParaRPr lang="zh-CN" altLang="en-US" sz="2400" b="1" dirty="0">
              <a:latin typeface="+mn-lt"/>
              <a:ea typeface="黑体" pitchFamily="2" charset="-122"/>
            </a:endParaRPr>
          </a:p>
        </p:txBody>
      </p:sp>
    </p:spTree>
    <p:extLst>
      <p:ext uri="{BB962C8B-B14F-4D97-AF65-F5344CB8AC3E}">
        <p14:creationId xmlns:p14="http://schemas.microsoft.com/office/powerpoint/2010/main" val="908404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zh-CN" altLang="en-US" dirty="0"/>
              <a:t>导引型传输媒体</a:t>
            </a:r>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a:solidFill>
                <a:srgbClr val="FF0000"/>
              </a:solidFill>
            </a:endParaRPr>
          </a:p>
          <a:p>
            <a:pPr lvl="1"/>
            <a:r>
              <a:rPr lang="zh-CN" altLang="zh-CN" dirty="0"/>
              <a:t>光纤是光纤通信的传输媒体</a:t>
            </a:r>
            <a:r>
              <a:rPr lang="zh-CN" altLang="en-US" dirty="0"/>
              <a:t>。</a:t>
            </a:r>
            <a:endParaRPr lang="en-US" altLang="zh-CN" dirty="0"/>
          </a:p>
          <a:p>
            <a:pPr lvl="1"/>
            <a:r>
              <a:rPr lang="zh-CN" altLang="zh-CN" dirty="0"/>
              <a:t>由于可见光的频率非常高，约为</a:t>
            </a:r>
            <a:r>
              <a:rPr lang="en-US" altLang="zh-CN" dirty="0"/>
              <a:t> 10</a:t>
            </a:r>
            <a:r>
              <a:rPr lang="en-US" altLang="zh-CN" baseline="30000" dirty="0"/>
              <a:t>8</a:t>
            </a:r>
            <a:r>
              <a:rPr lang="en-US" altLang="zh-CN" dirty="0"/>
              <a:t> MHz </a:t>
            </a:r>
            <a:r>
              <a:rPr lang="zh-CN" altLang="zh-CN" dirty="0"/>
              <a:t>的量级，因此一个光纤通信系统的传输带宽远远大于目前其他各种传输媒体的带宽</a:t>
            </a:r>
            <a:r>
              <a:rPr lang="zh-CN" altLang="en-US" dirty="0"/>
              <a:t>。</a:t>
            </a:r>
            <a:endParaRPr lang="en-US" altLang="zh-CN" dirty="0"/>
          </a:p>
          <a:p>
            <a:pPr lvl="1"/>
            <a:endParaRPr lang="zh-CN" altLang="en-US"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49209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776536" y="1268760"/>
            <a:ext cx="8712968" cy="2974836"/>
            <a:chOff x="776536" y="1484784"/>
            <a:chExt cx="8712968" cy="2974836"/>
          </a:xfrm>
        </p:grpSpPr>
        <p:sp>
          <p:nvSpPr>
            <p:cNvPr id="42068"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nvGrpSpPr>
            <p:cNvPr id="42069" name="Group 85"/>
            <p:cNvGrpSpPr>
              <a:grpSpLocks/>
            </p:cNvGrpSpPr>
            <p:nvPr/>
          </p:nvGrpSpPr>
          <p:grpSpPr bwMode="auto">
            <a:xfrm>
              <a:off x="3167047" y="2459508"/>
              <a:ext cx="3190214" cy="488950"/>
              <a:chOff x="292" y="1032"/>
              <a:chExt cx="1732" cy="216"/>
            </a:xfrm>
          </p:grpSpPr>
          <p:grpSp>
            <p:nvGrpSpPr>
              <p:cNvPr id="42070" name="Group 86"/>
              <p:cNvGrpSpPr>
                <a:grpSpLocks/>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2074" name="Group 90"/>
            <p:cNvGrpSpPr>
              <a:grpSpLocks/>
            </p:cNvGrpSpPr>
            <p:nvPr/>
          </p:nvGrpSpPr>
          <p:grpSpPr bwMode="auto">
            <a:xfrm>
              <a:off x="3153289" y="3881908"/>
              <a:ext cx="3167856" cy="436562"/>
              <a:chOff x="284" y="1656"/>
              <a:chExt cx="1720" cy="192"/>
            </a:xfrm>
          </p:grpSpPr>
          <p:grpSp>
            <p:nvGrpSpPr>
              <p:cNvPr id="42075" name="Group 91"/>
              <p:cNvGrpSpPr>
                <a:grpSpLocks/>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2"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6"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7"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itchFamily="2"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itchFamily="2"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6"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7"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8"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9"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包层</a:t>
              </a:r>
            </a:p>
            <a:p>
              <a:pPr algn="l"/>
              <a:r>
                <a:rPr kumimoji="1" lang="zh-CN" altLang="en-US" sz="2000" b="1">
                  <a:solidFill>
                    <a:srgbClr val="000099"/>
                  </a:solidFill>
                  <a:latin typeface="+mn-lt"/>
                  <a:ea typeface="黑体" pitchFamily="2"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包层</a:t>
              </a:r>
            </a:p>
            <a:p>
              <a:pPr algn="l"/>
              <a:r>
                <a:rPr kumimoji="1" lang="zh-CN" altLang="en-US" sz="2000" b="1" dirty="0">
                  <a:solidFill>
                    <a:srgbClr val="000099"/>
                  </a:solidFill>
                  <a:latin typeface="+mn-lt"/>
                  <a:ea typeface="黑体" pitchFamily="2"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纤芯</a:t>
              </a:r>
            </a:p>
            <a:p>
              <a:pPr algn="l"/>
              <a:r>
                <a:rPr kumimoji="1" lang="zh-CN" altLang="en-US" sz="2000" b="1" dirty="0">
                  <a:solidFill>
                    <a:srgbClr val="000099"/>
                  </a:solidFill>
                  <a:latin typeface="+mn-lt"/>
                  <a:ea typeface="黑体" pitchFamily="2"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itchFamily="2"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a:latin typeface="+mn-lt"/>
                <a:ea typeface="黑体" pitchFamily="2" charset="-122"/>
              </a:rPr>
              <a:t>光线在光纤中的折射</a:t>
            </a:r>
            <a:endParaRPr lang="zh-CN" altLang="en-US" sz="2400" b="1" dirty="0">
              <a:latin typeface="+mn-lt"/>
              <a:ea typeface="黑体"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当光线从高折射率的媒体射向低折射率的媒体时，其折射角将大于入射角。因此，如果入射角足够大，就会出现全反射</a:t>
            </a:r>
            <a:r>
              <a:rPr lang="zh-CN" altLang="en-US" sz="2800" b="1" dirty="0">
                <a:solidFill>
                  <a:srgbClr val="000099"/>
                </a:solidFill>
                <a:latin typeface="+mn-lt"/>
                <a:ea typeface="黑体" pitchFamily="2" charset="-122"/>
              </a:rPr>
              <a:t>，</a:t>
            </a:r>
            <a:r>
              <a:rPr lang="zh-CN" altLang="zh-CN" sz="2800" b="1" dirty="0">
                <a:solidFill>
                  <a:srgbClr val="000099"/>
                </a:solidFill>
                <a:latin typeface="+mn-lt"/>
                <a:ea typeface="黑体" pitchFamily="2" charset="-122"/>
              </a:rPr>
              <a:t>光也就沿着光纤传输下去</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1547564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高折射率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纤芯</a:t>
              </a:r>
              <a:r>
                <a:rPr kumimoji="1" lang="en-US" altLang="zh-CN" sz="2000" b="1" dirty="0">
                  <a:solidFill>
                    <a:srgbClr val="000099"/>
                  </a:solidFill>
                  <a:latin typeface="黑体" pitchFamily="2" charset="-122"/>
                  <a:ea typeface="黑体" pitchFamily="2"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低折射率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包层</a:t>
              </a:r>
              <a:r>
                <a:rPr kumimoji="1" lang="en-US" altLang="zh-CN" sz="2000" b="1" dirty="0">
                  <a:solidFill>
                    <a:srgbClr val="000099"/>
                  </a:solidFill>
                  <a:latin typeface="黑体" pitchFamily="2" charset="-122"/>
                  <a:ea typeface="黑体" pitchFamily="2"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itchFamily="2" charset="-122"/>
                  <a:ea typeface="黑体" pitchFamily="2" charset="-122"/>
                </a:rPr>
                <a:t>光线在纤芯中传输的方式是不断地全反射</a:t>
              </a:r>
            </a:p>
          </p:txBody>
        </p:sp>
      </p:grpSp>
      <p:sp>
        <p:nvSpPr>
          <p:cNvPr id="122899" name="Freeform 19"/>
          <p:cNvSpPr>
            <a:spLocks/>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a:latin typeface="+mn-lt"/>
                <a:ea typeface="黑体" pitchFamily="2" charset="-122"/>
              </a:rPr>
              <a:t>光波在纤芯中的传播</a:t>
            </a:r>
            <a:endParaRPr lang="zh-CN" altLang="en-US" sz="2400" b="1" dirty="0">
              <a:latin typeface="+mn-lt"/>
              <a:ea typeface="黑体"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只要从纤芯中射到纤芯表面的光线的入射角大于某个临界角度，就可产生全反射</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p>
        </p:txBody>
      </p:sp>
      <p:sp>
        <p:nvSpPr>
          <p:cNvPr id="3" name="内容占位符 2"/>
          <p:cNvSpPr>
            <a:spLocks noGrp="1"/>
          </p:cNvSpPr>
          <p:nvPr>
            <p:ph idx="1"/>
          </p:nvPr>
        </p:nvSpPr>
        <p:spPr/>
        <p:txBody>
          <a:bodyPr/>
          <a:lstStyle/>
          <a:p>
            <a:r>
              <a:rPr lang="zh-CN" altLang="zh-CN" dirty="0">
                <a:solidFill>
                  <a:srgbClr val="FF0000"/>
                </a:solidFill>
              </a:rPr>
              <a:t>多模光纤</a:t>
            </a:r>
            <a:r>
              <a:rPr lang="en-US" altLang="zh-CN" dirty="0">
                <a:solidFill>
                  <a:srgbClr val="FF0000"/>
                </a:solidFill>
              </a:rPr>
              <a:t> </a:t>
            </a:r>
          </a:p>
          <a:p>
            <a:pPr marL="457200" lvl="1" indent="0">
              <a:buNone/>
            </a:pPr>
            <a:r>
              <a:rPr lang="zh-CN" altLang="zh-CN" sz="3200" dirty="0"/>
              <a:t>可以存在多条不同角度入射的光线在一条光纤中传输。这种光纤就称为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a:solidFill>
                  <a:srgbClr val="FF0000"/>
                </a:solidFill>
              </a:rPr>
              <a:t>单模光纤</a:t>
            </a:r>
            <a:endParaRPr lang="en-US" altLang="zh-CN" dirty="0">
              <a:solidFill>
                <a:srgbClr val="FF0000"/>
              </a:solidFill>
            </a:endParaRPr>
          </a:p>
          <a:p>
            <a:pPr marL="457200" lvl="1" indent="0">
              <a:buNone/>
            </a:pPr>
            <a:r>
              <a:rPr lang="zh-CN" altLang="zh-CN" sz="3200" dirty="0"/>
              <a:t>若光纤的直径减小到只有一个光的波长，则光纤就像一根波导那样，它可使光线一直向前传播，而不会产生多次反射。这样的光纤称为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Tree>
    <p:extLst>
      <p:ext uri="{BB962C8B-B14F-4D97-AF65-F5344CB8AC3E}">
        <p14:creationId xmlns:p14="http://schemas.microsoft.com/office/powerpoint/2010/main" val="3291637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a:grpSpLocks/>
          </p:cNvGrpSpPr>
          <p:nvPr/>
        </p:nvGrpSpPr>
        <p:grpSpPr bwMode="auto">
          <a:xfrm>
            <a:off x="213327" y="3789265"/>
            <a:ext cx="9708224" cy="1550987"/>
            <a:chOff x="71" y="2709"/>
            <a:chExt cx="5645" cy="977"/>
          </a:xfrm>
        </p:grpSpPr>
        <p:grpSp>
          <p:nvGrpSpPr>
            <p:cNvPr id="116739" name="Group 3"/>
            <p:cNvGrpSpPr>
              <a:grpSpLocks/>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41" name="Group 5"/>
              <p:cNvGrpSpPr>
                <a:grpSpLocks/>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nvGrpSpPr>
            <p:cNvPr id="116749" name="Group 13"/>
            <p:cNvGrpSpPr>
              <a:grpSpLocks/>
            </p:cNvGrpSpPr>
            <p:nvPr/>
          </p:nvGrpSpPr>
          <p:grpSpPr bwMode="auto">
            <a:xfrm>
              <a:off x="71" y="2840"/>
              <a:ext cx="5645" cy="818"/>
              <a:chOff x="71" y="2930"/>
              <a:chExt cx="5645" cy="818"/>
            </a:xfrm>
          </p:grpSpPr>
          <p:grpSp>
            <p:nvGrpSpPr>
              <p:cNvPr id="116750" name="Group 14"/>
              <p:cNvGrpSpPr>
                <a:grpSpLocks/>
              </p:cNvGrpSpPr>
              <p:nvPr/>
            </p:nvGrpSpPr>
            <p:grpSpPr bwMode="auto">
              <a:xfrm>
                <a:off x="71" y="2930"/>
                <a:ext cx="704" cy="818"/>
                <a:chOff x="71" y="2930"/>
                <a:chExt cx="704" cy="818"/>
              </a:xfrm>
            </p:grpSpPr>
            <p:grpSp>
              <p:nvGrpSpPr>
                <p:cNvPr id="116751" name="Group 15"/>
                <p:cNvGrpSpPr>
                  <a:grpSpLocks/>
                </p:cNvGrpSpPr>
                <p:nvPr/>
              </p:nvGrpSpPr>
              <p:grpSpPr bwMode="auto">
                <a:xfrm>
                  <a:off x="158" y="3220"/>
                  <a:ext cx="480" cy="528"/>
                  <a:chOff x="240" y="2448"/>
                  <a:chExt cx="480" cy="528"/>
                </a:xfrm>
              </p:grpSpPr>
              <p:grpSp>
                <p:nvGrpSpPr>
                  <p:cNvPr id="116752" name="Group 16"/>
                  <p:cNvGrpSpPr>
                    <a:grpSpLocks/>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5"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57" name="Group 21"/>
              <p:cNvGrpSpPr>
                <a:grpSpLocks/>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nvGrpSpPr>
                <p:cNvPr id="116759" name="Group 23"/>
                <p:cNvGrpSpPr>
                  <a:grpSpLocks/>
                </p:cNvGrpSpPr>
                <p:nvPr/>
              </p:nvGrpSpPr>
              <p:grpSpPr bwMode="auto">
                <a:xfrm>
                  <a:off x="5148" y="3220"/>
                  <a:ext cx="480" cy="528"/>
                  <a:chOff x="240" y="2448"/>
                  <a:chExt cx="480" cy="528"/>
                </a:xfrm>
              </p:grpSpPr>
              <p:grpSp>
                <p:nvGrpSpPr>
                  <p:cNvPr id="116760" name="Group 24"/>
                  <p:cNvGrpSpPr>
                    <a:grpSpLocks/>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6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单模光纤</a:t>
              </a:r>
            </a:p>
          </p:txBody>
        </p:sp>
      </p:grpSp>
      <p:sp>
        <p:nvSpPr>
          <p:cNvPr id="116766" name="Freeform 30"/>
          <p:cNvSpPr>
            <a:spLocks/>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69" name="Group 33"/>
          <p:cNvGrpSpPr>
            <a:grpSpLocks/>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nvGrpSpPr>
          <p:cNvPr id="116775" name="Group 39"/>
          <p:cNvGrpSpPr>
            <a:grpSpLocks/>
          </p:cNvGrpSpPr>
          <p:nvPr/>
        </p:nvGrpSpPr>
        <p:grpSpPr bwMode="auto">
          <a:xfrm>
            <a:off x="213328" y="1936653"/>
            <a:ext cx="9708224" cy="1271588"/>
            <a:chOff x="71" y="1305"/>
            <a:chExt cx="5645" cy="801"/>
          </a:xfrm>
        </p:grpSpPr>
        <p:grpSp>
          <p:nvGrpSpPr>
            <p:cNvPr id="116776" name="Group 40"/>
            <p:cNvGrpSpPr>
              <a:grpSpLocks/>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9"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81" name="Group 45"/>
            <p:cNvGrpSpPr>
              <a:grpSpLocks/>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4"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7" name="Freeform 51"/>
          <p:cNvSpPr>
            <a:spLocks/>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多模光纤</a:t>
            </a: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a:latin typeface="+mn-lt"/>
                <a:ea typeface="黑体" pitchFamily="2" charset="-122"/>
              </a:rPr>
              <a:t>多模光纤</a:t>
            </a:r>
            <a:r>
              <a:rPr lang="en-US" altLang="zh-CN" sz="2400" b="1" dirty="0">
                <a:latin typeface="+mn-lt"/>
                <a:ea typeface="黑体" pitchFamily="2" charset="-122"/>
              </a:rPr>
              <a:t>(a) </a:t>
            </a:r>
            <a:r>
              <a:rPr lang="zh-CN" altLang="zh-CN" sz="2400" b="1" dirty="0">
                <a:latin typeface="+mn-lt"/>
                <a:ea typeface="黑体" pitchFamily="2" charset="-122"/>
              </a:rPr>
              <a:t>和</a:t>
            </a:r>
            <a:r>
              <a:rPr lang="en-US" altLang="zh-CN" sz="2400" b="1" dirty="0">
                <a:latin typeface="+mn-lt"/>
                <a:ea typeface="黑体" pitchFamily="2" charset="-122"/>
              </a:rPr>
              <a:t> </a:t>
            </a:r>
            <a:r>
              <a:rPr lang="zh-CN" altLang="zh-CN" sz="2400" b="1" dirty="0">
                <a:latin typeface="+mn-lt"/>
                <a:ea typeface="黑体" pitchFamily="2" charset="-122"/>
              </a:rPr>
              <a:t>单模光纤</a:t>
            </a:r>
            <a:r>
              <a:rPr lang="en-US" altLang="zh-CN" sz="2400" b="1" dirty="0">
                <a:latin typeface="+mn-lt"/>
                <a:ea typeface="黑体" pitchFamily="2" charset="-122"/>
              </a:rPr>
              <a:t>(b) </a:t>
            </a:r>
            <a:r>
              <a:rPr lang="zh-CN" altLang="zh-CN" sz="2400" b="1" dirty="0">
                <a:latin typeface="+mn-lt"/>
                <a:ea typeface="黑体" pitchFamily="2" charset="-122"/>
              </a:rPr>
              <a:t>的比较</a:t>
            </a:r>
            <a:endParaRPr lang="zh-CN" altLang="en-US" sz="2400" b="1" dirty="0">
              <a:latin typeface="+mn-lt"/>
              <a:ea typeface="黑体" pitchFamily="2" charset="-122"/>
            </a:endParaRPr>
          </a:p>
        </p:txBody>
      </p:sp>
    </p:spTree>
    <p:extLst>
      <p:ext uri="{BB962C8B-B14F-4D97-AF65-F5344CB8AC3E}">
        <p14:creationId xmlns:p14="http://schemas.microsoft.com/office/powerpoint/2010/main" val="322546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光纤通信中使用的光波的波段</a:t>
            </a:r>
          </a:p>
        </p:txBody>
      </p:sp>
      <p:sp>
        <p:nvSpPr>
          <p:cNvPr id="3" name="内容占位符 2"/>
          <p:cNvSpPr>
            <a:spLocks noGrp="1"/>
          </p:cNvSpPr>
          <p:nvPr>
            <p:ph idx="1"/>
          </p:nvPr>
        </p:nvSpPr>
        <p:spPr/>
        <p:txBody>
          <a:bodyPr/>
          <a:lstStyle/>
          <a:p>
            <a:r>
              <a:rPr lang="zh-CN" altLang="zh-CN" dirty="0"/>
              <a:t>常用的三个波段的中心分别位于</a:t>
            </a:r>
            <a:r>
              <a:rPr lang="en-US" altLang="zh-CN" dirty="0"/>
              <a:t> </a:t>
            </a:r>
            <a:r>
              <a:rPr lang="en-US" altLang="zh-CN" dirty="0">
                <a:solidFill>
                  <a:srgbClr val="0000CC"/>
                </a:solidFill>
              </a:rPr>
              <a:t>850 nm, 1300 nm </a:t>
            </a:r>
            <a:r>
              <a:rPr lang="zh-CN" altLang="zh-CN" dirty="0">
                <a:solidFill>
                  <a:srgbClr val="0000CC"/>
                </a:solidFill>
              </a:rPr>
              <a:t>和</a:t>
            </a:r>
            <a:r>
              <a:rPr lang="en-US" altLang="zh-CN" dirty="0">
                <a:solidFill>
                  <a:srgbClr val="0000CC"/>
                </a:solidFill>
              </a:rPr>
              <a:t> 1550 nm</a:t>
            </a:r>
            <a:r>
              <a:rPr lang="zh-CN" altLang="en-US" dirty="0">
                <a:solidFill>
                  <a:srgbClr val="0000CC"/>
                </a:solidFill>
              </a:rPr>
              <a:t>。</a:t>
            </a:r>
            <a:endParaRPr lang="en-US" altLang="zh-CN" dirty="0">
              <a:solidFill>
                <a:srgbClr val="0000CC"/>
              </a:solidFill>
            </a:endParaRPr>
          </a:p>
          <a:p>
            <a:r>
              <a:rPr lang="zh-CN" altLang="zh-CN" dirty="0"/>
              <a:t>所有这三个波段都具有</a:t>
            </a:r>
            <a:r>
              <a:rPr lang="en-US" altLang="zh-CN" dirty="0"/>
              <a:t> </a:t>
            </a:r>
            <a:r>
              <a:rPr lang="en-US" altLang="zh-CN" dirty="0">
                <a:solidFill>
                  <a:srgbClr val="0000CC"/>
                </a:solidFill>
              </a:rPr>
              <a:t>25000~30000 GHz </a:t>
            </a:r>
            <a:r>
              <a:rPr lang="zh-CN" altLang="zh-CN" dirty="0">
                <a:solidFill>
                  <a:srgbClr val="0000CC"/>
                </a:solidFill>
              </a:rPr>
              <a:t>的带宽，</a:t>
            </a:r>
            <a:r>
              <a:rPr lang="zh-CN" altLang="zh-CN" dirty="0"/>
              <a:t>可见光纤的通信容量非常大</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130901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a:t>物理层的主要任务</a:t>
            </a:r>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a:t>指明接口所用接线器的形状和尺寸、引线数目和排列、固定和锁定装置等。</a:t>
            </a:r>
          </a:p>
          <a:p>
            <a:r>
              <a:rPr lang="zh-CN" altLang="en-US" sz="2800" dirty="0">
                <a:solidFill>
                  <a:srgbClr val="FF0000"/>
                </a:solidFill>
              </a:rPr>
              <a:t>电气特性：</a:t>
            </a:r>
            <a:r>
              <a:rPr lang="zh-CN" altLang="en-US" sz="2800" dirty="0"/>
              <a:t>指明在接口电缆的各条线上出现的电压的范围。</a:t>
            </a:r>
          </a:p>
          <a:p>
            <a:r>
              <a:rPr lang="zh-CN" altLang="en-US" sz="2800" dirty="0">
                <a:solidFill>
                  <a:srgbClr val="FF0000"/>
                </a:solidFill>
              </a:rPr>
              <a:t>功能特性：</a:t>
            </a:r>
            <a:r>
              <a:rPr lang="zh-CN" altLang="en-US" sz="2800" dirty="0"/>
              <a:t>指明某条线上出现的某一电平的电压表示何种意义。</a:t>
            </a:r>
          </a:p>
          <a:p>
            <a:r>
              <a:rPr lang="zh-CN" altLang="en-US" sz="2800" dirty="0">
                <a:solidFill>
                  <a:srgbClr val="FF0000"/>
                </a:solidFill>
              </a:rPr>
              <a:t>过程特性 ：</a:t>
            </a:r>
            <a:r>
              <a:rPr lang="zh-CN" altLang="en-US" sz="2800" dirty="0"/>
              <a:t>指明对于不同功能的各种可能事件的出现顺序。 </a:t>
            </a:r>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3200" b="1" dirty="0">
                <a:latin typeface="+mn-lt"/>
                <a:ea typeface="黑体" pitchFamily="2" charset="-122"/>
              </a:rPr>
              <a:t>主要任务：确定与传输媒体的接口的一些特性。</a:t>
            </a:r>
            <a:endParaRPr kumimoji="0" lang="zh-CN" altLang="en-US" sz="3200" b="1" i="0" u="none" strike="noStrike" cap="none" normalizeH="0" baseline="0" dirty="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val="2636839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光纤优点</a:t>
            </a:r>
          </a:p>
        </p:txBody>
      </p:sp>
      <p:sp>
        <p:nvSpPr>
          <p:cNvPr id="3" name="内容占位符 2"/>
          <p:cNvSpPr>
            <a:spLocks noGrp="1"/>
          </p:cNvSpPr>
          <p:nvPr>
            <p:ph idx="1"/>
          </p:nvPr>
        </p:nvSpPr>
        <p:spPr/>
        <p:txBody>
          <a:bodyPr/>
          <a:lstStyle/>
          <a:p>
            <a:r>
              <a:rPr lang="en-US" altLang="zh-CN" dirty="0"/>
              <a:t>(1) </a:t>
            </a:r>
            <a:r>
              <a:rPr lang="zh-CN" altLang="zh-CN" dirty="0"/>
              <a:t>通信容量非常大</a:t>
            </a:r>
            <a:r>
              <a:rPr lang="zh-CN" altLang="en-US" dirty="0"/>
              <a:t>。</a:t>
            </a:r>
            <a:endParaRPr lang="en-US" altLang="zh-CN" dirty="0"/>
          </a:p>
          <a:p>
            <a:r>
              <a:rPr lang="en-US" altLang="zh-CN" dirty="0"/>
              <a:t>(2) </a:t>
            </a:r>
            <a:r>
              <a:rPr lang="zh-CN" altLang="zh-CN" dirty="0"/>
              <a:t>传输损耗小，中继距离长。</a:t>
            </a:r>
          </a:p>
          <a:p>
            <a:r>
              <a:rPr lang="en-US" altLang="zh-CN" dirty="0"/>
              <a:t>(2) </a:t>
            </a:r>
            <a:r>
              <a:rPr lang="zh-CN" altLang="zh-CN" dirty="0"/>
              <a:t>抗雷电和电磁干扰性能好。</a:t>
            </a:r>
          </a:p>
          <a:p>
            <a:r>
              <a:rPr lang="en-US" altLang="zh-CN" dirty="0"/>
              <a:t>(3) </a:t>
            </a:r>
            <a:r>
              <a:rPr lang="zh-CN" altLang="zh-CN" dirty="0"/>
              <a:t>无串音干扰，保密性好。</a:t>
            </a:r>
          </a:p>
          <a:p>
            <a:r>
              <a:rPr lang="en-US" altLang="zh-CN" dirty="0"/>
              <a:t>(4) </a:t>
            </a:r>
            <a:r>
              <a:rPr lang="zh-CN" altLang="zh-CN" dirty="0"/>
              <a:t>体积小，重量轻。</a:t>
            </a:r>
            <a:endParaRPr lang="zh-CN" altLang="en-US" dirty="0"/>
          </a:p>
        </p:txBody>
      </p:sp>
    </p:spTree>
    <p:extLst>
      <p:ext uri="{BB962C8B-B14F-4D97-AF65-F5344CB8AC3E}">
        <p14:creationId xmlns:p14="http://schemas.microsoft.com/office/powerpoint/2010/main" val="278320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a:p>
          <a:p>
            <a:r>
              <a:rPr lang="zh-CN" altLang="en-US" dirty="0"/>
              <a:t>无线传输所使用的频段很广。</a:t>
            </a:r>
          </a:p>
          <a:p>
            <a:r>
              <a:rPr lang="zh-CN" altLang="en-US" dirty="0">
                <a:solidFill>
                  <a:srgbClr val="FF0000"/>
                </a:solidFill>
              </a:rPr>
              <a:t>短波通信</a:t>
            </a:r>
            <a:r>
              <a:rPr lang="zh-CN" altLang="zh-CN" dirty="0"/>
              <a:t>（即高频通信）</a:t>
            </a:r>
            <a:r>
              <a:rPr lang="zh-CN" altLang="en-US" dirty="0"/>
              <a:t>主要是靠电离层的反射，但短波信道的通信质量较差，传输速率低。</a:t>
            </a:r>
          </a:p>
          <a:p>
            <a:r>
              <a:rPr lang="zh-CN" altLang="en-US" dirty="0">
                <a:solidFill>
                  <a:srgbClr val="FF0000"/>
                </a:solidFill>
              </a:rPr>
              <a:t>微波</a:t>
            </a:r>
            <a:r>
              <a:rPr lang="zh-CN" altLang="en-US" dirty="0"/>
              <a:t>在空间主要是直线传播。</a:t>
            </a:r>
            <a:endParaRPr lang="en-US" altLang="zh-CN" dirty="0"/>
          </a:p>
          <a:p>
            <a:r>
              <a:rPr lang="zh-CN" altLang="en-US" dirty="0"/>
              <a:t>传统微波通信有两种方式： </a:t>
            </a:r>
          </a:p>
          <a:p>
            <a:pPr lvl="1"/>
            <a:r>
              <a:rPr lang="zh-CN" altLang="en-US" dirty="0">
                <a:solidFill>
                  <a:srgbClr val="0000CC"/>
                </a:solidFill>
                <a:ea typeface="黑体" pitchFamily="2" charset="-122"/>
              </a:rPr>
              <a:t>地面微波接力通信</a:t>
            </a:r>
          </a:p>
          <a:p>
            <a:pPr lvl="1"/>
            <a:r>
              <a:rPr lang="zh-CN" altLang="en-US" dirty="0">
                <a:solidFill>
                  <a:srgbClr val="0000CC"/>
                </a:solidFill>
                <a:ea typeface="黑体" pitchFamily="2" charset="-122"/>
              </a:rPr>
              <a:t>卫星通信</a:t>
            </a:r>
            <a:r>
              <a:rPr lang="zh-CN" altLang="en-US" dirty="0">
                <a:solidFill>
                  <a:srgbClr val="0000CC"/>
                </a:solidFill>
              </a:rPr>
              <a:t>  </a:t>
            </a:r>
          </a:p>
        </p:txBody>
      </p:sp>
    </p:spTree>
    <p:extLst>
      <p:ext uri="{BB962C8B-B14F-4D97-AF65-F5344CB8AC3E}">
        <p14:creationId xmlns:p14="http://schemas.microsoft.com/office/powerpoint/2010/main" val="68300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itchFamily="2" charset="-122"/>
                </a:rPr>
                <a:t>                26                      83.5                                    125</a:t>
              </a:r>
            </a:p>
            <a:p>
              <a:pPr algn="l">
                <a:lnSpc>
                  <a:spcPct val="85000"/>
                </a:lnSpc>
              </a:pPr>
              <a:r>
                <a:rPr lang="zh-CN" altLang="en-US" sz="2400" b="1" dirty="0">
                  <a:solidFill>
                    <a:srgbClr val="000099"/>
                  </a:solidFill>
                  <a:latin typeface="+mn-lt"/>
                  <a:ea typeface="黑体" pitchFamily="2" charset="-122"/>
                </a:rPr>
                <a:t>频带       </a:t>
              </a:r>
              <a:r>
                <a:rPr lang="en-US" altLang="zh-CN" sz="2400" b="1" dirty="0">
                  <a:solidFill>
                    <a:srgbClr val="000099"/>
                  </a:solidFill>
                  <a:latin typeface="+mn-lt"/>
                  <a:ea typeface="黑体" pitchFamily="2" charset="-122"/>
                </a:rPr>
                <a:t>MHz                    </a:t>
              </a:r>
              <a:r>
                <a:rPr lang="en-US" altLang="zh-CN" sz="2400" b="1" dirty="0" err="1">
                  <a:solidFill>
                    <a:srgbClr val="000099"/>
                  </a:solidFill>
                  <a:latin typeface="+mn-lt"/>
                  <a:ea typeface="黑体" pitchFamily="2" charset="-122"/>
                </a:rPr>
                <a:t>MHz</a:t>
              </a:r>
              <a:r>
                <a:rPr lang="en-US" altLang="zh-CN" sz="2400" b="1" dirty="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MHz</a:t>
              </a:r>
              <a:endParaRPr lang="en-US" altLang="zh-CN" sz="2400" b="1" dirty="0">
                <a:solidFill>
                  <a:srgbClr val="000099"/>
                </a:solidFill>
                <a:latin typeface="+mn-lt"/>
                <a:ea typeface="黑体"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itchFamily="2" charset="-122"/>
                </a:rPr>
                <a:t>频率    </a:t>
              </a:r>
              <a:r>
                <a:rPr lang="en-US" altLang="zh-CN" sz="2400" b="1" dirty="0">
                  <a:solidFill>
                    <a:srgbClr val="000099"/>
                  </a:solidFill>
                  <a:latin typeface="+mn-lt"/>
                  <a:ea typeface="黑体" pitchFamily="2" charset="-122"/>
                </a:rPr>
                <a:t>902    928       2.4            2.4835          5.725               5.850</a:t>
              </a:r>
            </a:p>
            <a:p>
              <a:pPr algn="l">
                <a:lnSpc>
                  <a:spcPct val="85000"/>
                </a:lnSpc>
              </a:pPr>
              <a:r>
                <a:rPr lang="en-US" altLang="zh-CN" sz="2400" b="1" dirty="0">
                  <a:solidFill>
                    <a:srgbClr val="000099"/>
                  </a:solidFill>
                  <a:latin typeface="+mn-lt"/>
                  <a:ea typeface="黑体" pitchFamily="2" charset="-122"/>
                </a:rPr>
                <a:t>           MHz   </a:t>
              </a:r>
              <a:r>
                <a:rPr lang="en-US" altLang="zh-CN" sz="2400" b="1" dirty="0" err="1">
                  <a:solidFill>
                    <a:srgbClr val="000099"/>
                  </a:solidFill>
                  <a:latin typeface="+mn-lt"/>
                  <a:ea typeface="黑体" pitchFamily="2" charset="-122"/>
                </a:rPr>
                <a:t>MHz</a:t>
              </a:r>
              <a:r>
                <a:rPr lang="en-US" altLang="zh-CN" sz="2400" b="1" dirty="0">
                  <a:solidFill>
                    <a:srgbClr val="000099"/>
                  </a:solidFill>
                  <a:latin typeface="+mn-lt"/>
                  <a:ea typeface="黑体" pitchFamily="2" charset="-122"/>
                </a:rPr>
                <a:t>     GHz             </a:t>
              </a:r>
              <a:r>
                <a:rPr lang="en-US" altLang="zh-CN" sz="2400" b="1" dirty="0" err="1">
                  <a:solidFill>
                    <a:srgbClr val="000099"/>
                  </a:solidFill>
                  <a:latin typeface="+mn-lt"/>
                  <a:ea typeface="黑体" pitchFamily="2" charset="-122"/>
                </a:rPr>
                <a:t>GHz</a:t>
              </a:r>
              <a:r>
                <a:rPr lang="en-US" altLang="zh-CN" sz="2400" b="1" dirty="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GHz</a:t>
              </a:r>
              <a:r>
                <a:rPr lang="en-US" altLang="zh-CN" sz="2400" b="1" dirty="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GHz</a:t>
              </a:r>
              <a:endParaRPr lang="en-US" altLang="zh-CN" sz="2400" b="1" dirty="0">
                <a:solidFill>
                  <a:srgbClr val="000099"/>
                </a:solidFill>
                <a:latin typeface="+mn-lt"/>
                <a:ea typeface="黑体"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grpSp>
      <p:sp>
        <p:nvSpPr>
          <p:cNvPr id="3" name="矩形 2"/>
          <p:cNvSpPr/>
          <p:nvPr/>
        </p:nvSpPr>
        <p:spPr>
          <a:xfrm>
            <a:off x="507340" y="1196752"/>
            <a:ext cx="9054171" cy="1200329"/>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要使用某一段无线电频谱进行通信，通常必须得到本国政府有关无线电频谱管理机构的许可证。但是，也有一些无线电频段是可以自由使用的</a:t>
            </a:r>
            <a:r>
              <a:rPr lang="zh-CN" altLang="en-US" sz="2400" b="1" dirty="0">
                <a:solidFill>
                  <a:srgbClr val="000066"/>
                </a:solidFill>
                <a:latin typeface="+mn-lt"/>
                <a:ea typeface="黑体" pitchFamily="2" charset="-122"/>
              </a:rPr>
              <a:t>。例如：</a:t>
            </a:r>
            <a:r>
              <a:rPr lang="en-US" altLang="zh-CN" sz="2400" b="1" dirty="0">
                <a:solidFill>
                  <a:srgbClr val="000066"/>
                </a:solidFill>
                <a:latin typeface="+mn-lt"/>
                <a:ea typeface="黑体" pitchFamily="2" charset="-122"/>
              </a:rPr>
              <a:t>ISM</a:t>
            </a:r>
            <a:r>
              <a:rPr lang="zh-CN" altLang="en-US" sz="2400" b="1" dirty="0">
                <a:solidFill>
                  <a:srgbClr val="000066"/>
                </a:solidFill>
                <a:latin typeface="+mn-lt"/>
                <a:ea typeface="黑体" pitchFamily="2" charset="-122"/>
              </a:rPr>
              <a:t>。</a:t>
            </a:r>
            <a:r>
              <a:rPr lang="zh-CN" altLang="zh-CN" sz="2400" b="1" dirty="0">
                <a:solidFill>
                  <a:srgbClr val="000066"/>
                </a:solidFill>
                <a:latin typeface="+mn-lt"/>
                <a:ea typeface="黑体" pitchFamily="2" charset="-122"/>
              </a:rPr>
              <a:t>各国的</a:t>
            </a:r>
            <a:r>
              <a:rPr lang="en-US" altLang="zh-CN" sz="2400" b="1" dirty="0">
                <a:solidFill>
                  <a:srgbClr val="000066"/>
                </a:solidFill>
                <a:latin typeface="+mn-lt"/>
                <a:ea typeface="黑体" pitchFamily="2" charset="-122"/>
              </a:rPr>
              <a:t> ISM </a:t>
            </a:r>
            <a:r>
              <a:rPr lang="zh-CN" altLang="zh-CN" sz="2400" b="1" dirty="0">
                <a:solidFill>
                  <a:srgbClr val="000066"/>
                </a:solidFill>
                <a:latin typeface="+mn-lt"/>
                <a:ea typeface="黑体" pitchFamily="2" charset="-122"/>
              </a:rPr>
              <a:t>标准有可能略有差别</a:t>
            </a:r>
            <a:r>
              <a:rPr lang="zh-CN" altLang="en-US" sz="2400" b="1" dirty="0">
                <a:solidFill>
                  <a:srgbClr val="000066"/>
                </a:solidFill>
                <a:latin typeface="+mn-lt"/>
                <a:ea typeface="黑体" pitchFamily="2" charset="-122"/>
              </a:rPr>
              <a:t>。</a:t>
            </a: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a:latin typeface="+mn-lt"/>
                <a:ea typeface="黑体" pitchFamily="2" charset="-122"/>
              </a:rPr>
              <a:t>无线局域网使用的</a:t>
            </a:r>
            <a:r>
              <a:rPr lang="en-US" altLang="zh-CN" sz="2400" b="1" dirty="0">
                <a:latin typeface="+mn-lt"/>
                <a:ea typeface="黑体" pitchFamily="2" charset="-122"/>
              </a:rPr>
              <a:t> ISM </a:t>
            </a:r>
            <a:r>
              <a:rPr lang="zh-CN" altLang="zh-CN" sz="2400" b="1" dirty="0">
                <a:latin typeface="+mn-lt"/>
                <a:ea typeface="黑体" pitchFamily="2" charset="-122"/>
              </a:rPr>
              <a:t>频段</a:t>
            </a:r>
            <a:endParaRPr lang="zh-CN" altLang="en-US" sz="2400" b="1" dirty="0">
              <a:latin typeface="+mn-lt"/>
              <a:ea typeface="黑体" pitchFamily="2" charset="-122"/>
            </a:endParaRPr>
          </a:p>
        </p:txBody>
      </p:sp>
    </p:spTree>
    <p:extLst>
      <p:ext uri="{BB962C8B-B14F-4D97-AF65-F5344CB8AC3E}">
        <p14:creationId xmlns:p14="http://schemas.microsoft.com/office/powerpoint/2010/main" val="2174389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zh-CN" altLang="zh-CN" dirty="0"/>
              <a:t>信道复用技术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zh-CN" altLang="zh-CN" dirty="0"/>
              <a:t>频分复用、时分复用和统计时分复用</a:t>
            </a:r>
          </a:p>
          <a:p>
            <a:r>
              <a:rPr lang="en-US" altLang="zh-CN" dirty="0"/>
              <a:t>2.4.2  </a:t>
            </a:r>
            <a:r>
              <a:rPr lang="zh-CN" altLang="zh-CN" dirty="0"/>
              <a:t>波分复用</a:t>
            </a:r>
          </a:p>
          <a:p>
            <a:r>
              <a:rPr lang="en-US" altLang="zh-CN" dirty="0"/>
              <a:t>2.4.3  </a:t>
            </a:r>
            <a:r>
              <a:rPr lang="zh-CN" altLang="zh-CN" dirty="0"/>
              <a:t>码分复用</a:t>
            </a:r>
          </a:p>
        </p:txBody>
      </p:sp>
    </p:spTree>
    <p:extLst>
      <p:ext uri="{BB962C8B-B14F-4D97-AF65-F5344CB8AC3E}">
        <p14:creationId xmlns:p14="http://schemas.microsoft.com/office/powerpoint/2010/main" val="3423079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a:t>2.4.1  </a:t>
            </a:r>
            <a:r>
              <a:rPr lang="zh-CN" altLang="en-US" sz="3200" dirty="0"/>
              <a:t>频分复用、时分复用和统计时分复用</a:t>
            </a:r>
            <a:r>
              <a:rPr lang="zh-CN" altLang="en-US" sz="4000" dirty="0"/>
              <a:t> </a:t>
            </a:r>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(a) </a:t>
              </a:r>
              <a:r>
                <a:rPr lang="zh-CN" altLang="en-US" sz="2000" b="1" dirty="0">
                  <a:latin typeface="+mn-lt"/>
                  <a:ea typeface="黑体" pitchFamily="2"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itchFamily="2"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1" dirty="0">
                  <a:latin typeface="+mn-lt"/>
                  <a:ea typeface="黑体" pitchFamily="2" charset="-122"/>
                </a:rPr>
                <a:t>(                     )</a:t>
              </a: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itchFamily="2"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共享信道</a:t>
              </a: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(b) </a:t>
              </a:r>
              <a:r>
                <a:rPr lang="zh-CN" altLang="en-US" sz="2000" b="1" dirty="0">
                  <a:latin typeface="+mn-lt"/>
                  <a:ea typeface="黑体" pitchFamily="2"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a:solidFill>
                  <a:srgbClr val="FF0000"/>
                </a:solidFill>
                <a:latin typeface="+mn-lt"/>
                <a:ea typeface="黑体" pitchFamily="2" charset="-122"/>
              </a:rPr>
              <a:t>复用 </a:t>
            </a:r>
            <a:r>
              <a:rPr lang="en-US" altLang="zh-CN" sz="2400" b="1" dirty="0">
                <a:latin typeface="+mn-lt"/>
                <a:ea typeface="黑体" pitchFamily="2" charset="-122"/>
              </a:rPr>
              <a:t>(multiplexing) </a:t>
            </a:r>
            <a:r>
              <a:rPr lang="zh-CN" altLang="en-US" sz="2400" b="1" dirty="0">
                <a:latin typeface="+mn-lt"/>
                <a:ea typeface="黑体" pitchFamily="2" charset="-122"/>
              </a:rPr>
              <a:t>是通信技术中的基本概念。</a:t>
            </a:r>
            <a:endParaRPr lang="en-US" altLang="zh-CN" sz="2400" b="1" dirty="0">
              <a:latin typeface="+mn-lt"/>
              <a:ea typeface="黑体" pitchFamily="2" charset="-122"/>
            </a:endParaRPr>
          </a:p>
          <a:p>
            <a:pPr>
              <a:lnSpc>
                <a:spcPct val="110000"/>
              </a:lnSpc>
            </a:pPr>
            <a:r>
              <a:rPr lang="zh-CN" altLang="en-US" sz="2400" b="1" dirty="0">
                <a:latin typeface="+mn-lt"/>
                <a:ea typeface="黑体" pitchFamily="2" charset="-122"/>
              </a:rPr>
              <a:t>它允许用户</a:t>
            </a:r>
            <a:r>
              <a:rPr lang="zh-CN" altLang="zh-CN" sz="2400" b="1" dirty="0">
                <a:latin typeface="+mn-lt"/>
                <a:ea typeface="黑体" pitchFamily="2" charset="-122"/>
              </a:rPr>
              <a:t>使用一个</a:t>
            </a:r>
            <a:r>
              <a:rPr lang="zh-CN" altLang="zh-CN" sz="2400" b="1" dirty="0">
                <a:solidFill>
                  <a:srgbClr val="FF0000"/>
                </a:solidFill>
                <a:latin typeface="+mn-lt"/>
                <a:ea typeface="黑体" pitchFamily="2" charset="-122"/>
              </a:rPr>
              <a:t>共享</a:t>
            </a:r>
            <a:r>
              <a:rPr lang="zh-CN" altLang="zh-CN" sz="2400" b="1" dirty="0">
                <a:latin typeface="+mn-lt"/>
                <a:ea typeface="黑体" pitchFamily="2" charset="-122"/>
              </a:rPr>
              <a:t>信道进行通信</a:t>
            </a:r>
            <a:r>
              <a:rPr lang="zh-CN" altLang="en-US" sz="2400" b="1" dirty="0">
                <a:latin typeface="+mn-lt"/>
                <a:ea typeface="黑体" pitchFamily="2" charset="-122"/>
              </a:rPr>
              <a:t>，降低成本，提高利用率。</a:t>
            </a: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a:latin typeface="+mn-lt"/>
                <a:ea typeface="黑体" pitchFamily="2" charset="-122"/>
              </a:rPr>
              <a:t>复用的示意图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821563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a:t>将整个带宽分为多份，用户在分配到一定的频带后，在通信过程中自始至终都占用这个频带。</a:t>
            </a:r>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1</a:t>
              </a: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itchFamily="2" charset="-122"/>
                  <a:sym typeface="Symbol" pitchFamily="18" charset="2"/>
                </a:rPr>
                <a:t></a:t>
              </a:r>
              <a:endParaRPr kumimoji="1" lang="zh-CN" altLang="zh-CN" sz="2800" b="1">
                <a:solidFill>
                  <a:srgbClr val="000099"/>
                </a:solidFill>
                <a:latin typeface="+mn-lt"/>
                <a:ea typeface="黑体" pitchFamily="2" charset="-122"/>
                <a:sym typeface="Symbol"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频带 </a:t>
              </a:r>
              <a:r>
                <a:rPr kumimoji="1" lang="en-US" altLang="zh-CN" sz="2000" b="1" dirty="0">
                  <a:solidFill>
                    <a:srgbClr val="000099"/>
                  </a:solidFill>
                  <a:latin typeface="+mn-lt"/>
                  <a:ea typeface="黑体" pitchFamily="2"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a:latin typeface="+mn-lt"/>
                <a:ea typeface="黑体" pitchFamily="2" charset="-122"/>
              </a:rPr>
              <a:t>频分复用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val="3355863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p>
          <a:p>
            <a:r>
              <a:rPr lang="en-US" altLang="zh-CN" sz="2800" dirty="0"/>
              <a:t>TDM </a:t>
            </a:r>
            <a:r>
              <a:rPr lang="zh-CN" altLang="en-US" sz="2800" dirty="0"/>
              <a:t>信号也称为</a:t>
            </a:r>
            <a:r>
              <a:rPr lang="zh-CN" altLang="en-US" sz="2800" dirty="0">
                <a:solidFill>
                  <a:srgbClr val="FF0000"/>
                </a:solidFill>
              </a:rPr>
              <a:t>等时</a:t>
            </a:r>
            <a:r>
              <a:rPr lang="en-US" altLang="zh-CN" sz="2800" dirty="0"/>
              <a:t>(isochronous)</a:t>
            </a:r>
            <a:r>
              <a:rPr lang="zh-CN" altLang="en-US" sz="2800" dirty="0"/>
              <a:t>信号。</a:t>
            </a:r>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p>
        </p:txBody>
      </p:sp>
    </p:spTree>
    <p:extLst>
      <p:ext uri="{BB962C8B-B14F-4D97-AF65-F5344CB8AC3E}">
        <p14:creationId xmlns:p14="http://schemas.microsoft.com/office/powerpoint/2010/main" val="4029848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a:t>时分复用</a:t>
            </a:r>
            <a:r>
              <a:rPr lang="en-US" altLang="zh-CN" dirty="0"/>
              <a:t>TDM</a:t>
            </a:r>
            <a:r>
              <a:rPr lang="zh-CN" altLang="en-US" dirty="0"/>
              <a:t> </a:t>
            </a:r>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频率</a:t>
            </a: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时间</a:t>
            </a: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grpSp>
        <p:nvGrpSpPr>
          <p:cNvPr id="258066" name="Group 18"/>
          <p:cNvGrpSpPr>
            <a:grpSpLocks/>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58078" name="Group 30"/>
          <p:cNvGrpSpPr>
            <a:grpSpLocks/>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0"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1" name="Group 33"/>
          <p:cNvGrpSpPr>
            <a:grpSpLocks/>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4" name="Group 36"/>
          <p:cNvGrpSpPr>
            <a:grpSpLocks/>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6"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7" name="Group 39"/>
          <p:cNvGrpSpPr>
            <a:grpSpLocks/>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itchFamily="2" charset="-122"/>
              </a:rPr>
              <a:t>…</a:t>
            </a: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58092" name="Group 44"/>
          <p:cNvGrpSpPr>
            <a:grpSpLocks/>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94"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100" name="Group 52"/>
          <p:cNvGrpSpPr>
            <a:grpSpLocks/>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itchFamily="2" charset="-122"/>
              </a:rPr>
              <a:t>周期性出现</a:t>
            </a: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a:latin typeface="+mn-lt"/>
                <a:ea typeface="黑体" pitchFamily="2" charset="-122"/>
              </a:rPr>
              <a:t>时分复用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val="4238011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时分复用可能会造成线路资源的浪费 </a:t>
            </a: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itchFamily="2" charset="-122"/>
              </a:rPr>
              <a:t>使用时分复用系统传送计算机数据时，由于计算机数据的突发性质，用户对分配到的子信道的利用率一般是不高的。</a:t>
            </a:r>
            <a:endParaRPr lang="en-US" altLang="zh-CN" sz="2400" b="1" dirty="0">
              <a:solidFill>
                <a:srgbClr val="000099"/>
              </a:solidFill>
              <a:latin typeface="+mn-lt"/>
              <a:ea typeface="黑体"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a:spLocks/>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4" name="Freeform 4"/>
            <p:cNvSpPr>
              <a:spLocks/>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5" name="Freeform 5"/>
            <p:cNvSpPr>
              <a:spLocks/>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6" name="Freeform 6"/>
            <p:cNvSpPr>
              <a:spLocks/>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7" name="Freeform 7"/>
            <p:cNvSpPr>
              <a:spLocks/>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8" name="Freeform 8"/>
            <p:cNvSpPr>
              <a:spLocks/>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9" name="Freeform 9"/>
            <p:cNvSpPr>
              <a:spLocks/>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0" name="Freeform 10"/>
            <p:cNvSpPr>
              <a:spLocks/>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1" name="Freeform 11"/>
            <p:cNvSpPr>
              <a:spLocks/>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2" name="Freeform 12"/>
            <p:cNvSpPr>
              <a:spLocks/>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3" name="Freeform 13"/>
            <p:cNvSpPr>
              <a:spLocks/>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b</a:t>
              </a: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4 </a:t>
              </a:r>
              <a:r>
                <a:rPr kumimoji="1" lang="zh-CN" altLang="en-US" sz="2400" b="1" dirty="0">
                  <a:solidFill>
                    <a:srgbClr val="000099"/>
                  </a:solidFill>
                  <a:latin typeface="+mn-lt"/>
                  <a:ea typeface="黑体" pitchFamily="2" charset="-122"/>
                </a:rPr>
                <a:t>个时分复用帧</a:t>
              </a: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266298" name="Freeform 58"/>
            <p:cNvSpPr>
              <a:spLocks/>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itchFamily="2" charset="-122"/>
                </a:rPr>
                <a:t>时分复用</a:t>
              </a: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#2</a:t>
              </a: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#3</a:t>
              </a: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itchFamily="2"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nvGrpSpPr>
            <p:cNvPr id="266325" name="Group 85"/>
            <p:cNvGrpSpPr>
              <a:grpSpLocks/>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a:latin typeface="+mn-lt"/>
                  <a:ea typeface="黑体" pitchFamily="2" charset="-122"/>
                </a:rPr>
                <a:t>时分复用可能会造成线路资源的浪费</a:t>
              </a:r>
              <a:endParaRPr lang="zh-CN" altLang="en-US" sz="2400" b="1" dirty="0">
                <a:latin typeface="+mn-lt"/>
                <a:ea typeface="黑体"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itchFamily="2" charset="-122"/>
              </a:rPr>
              <a:t>当某用户暂时无数据发送时，在时分复用帧中分配给该用户的时隙只能处于空闲状态</a:t>
            </a:r>
            <a:r>
              <a:rPr lang="zh-CN" altLang="en-US" sz="2200" b="1" dirty="0">
                <a:ea typeface="黑体" pitchFamily="2" charset="-122"/>
              </a:rPr>
              <a:t>。</a:t>
            </a:r>
          </a:p>
        </p:txBody>
      </p:sp>
    </p:spTree>
    <p:extLst>
      <p:ext uri="{BB962C8B-B14F-4D97-AF65-F5344CB8AC3E}">
        <p14:creationId xmlns:p14="http://schemas.microsoft.com/office/powerpoint/2010/main" val="692360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a:ea typeface="黑体" pitchFamily="2" charset="-122"/>
              </a:rPr>
              <a:t>STDM </a:t>
            </a:r>
            <a:r>
              <a:rPr lang="zh-CN" altLang="zh-CN" sz="2200" b="1" dirty="0">
                <a:ea typeface="黑体" pitchFamily="2" charset="-122"/>
              </a:rPr>
              <a:t>帧</a:t>
            </a:r>
            <a:r>
              <a:rPr lang="zh-CN" altLang="zh-CN" sz="2200" b="1" dirty="0">
                <a:solidFill>
                  <a:srgbClr val="FF0000"/>
                </a:solidFill>
                <a:ea typeface="黑体" pitchFamily="2" charset="-122"/>
              </a:rPr>
              <a:t>不是固定分配</a:t>
            </a:r>
            <a:r>
              <a:rPr lang="zh-CN" altLang="zh-CN" sz="2200" b="1" dirty="0">
                <a:ea typeface="黑体" pitchFamily="2" charset="-122"/>
              </a:rPr>
              <a:t>时隙，而是</a:t>
            </a:r>
            <a:r>
              <a:rPr lang="zh-CN" altLang="zh-CN" sz="2200" b="1" dirty="0">
                <a:solidFill>
                  <a:srgbClr val="FF0000"/>
                </a:solidFill>
                <a:ea typeface="黑体" pitchFamily="2" charset="-122"/>
              </a:rPr>
              <a:t>按需动态地</a:t>
            </a:r>
            <a:r>
              <a:rPr lang="zh-CN" altLang="zh-CN" sz="2200" b="1" dirty="0">
                <a:ea typeface="黑体" pitchFamily="2" charset="-122"/>
              </a:rPr>
              <a:t>分配时隙。因此统计时分复用可以提高线路的利用率</a:t>
            </a:r>
            <a:r>
              <a:rPr lang="zh-CN" altLang="en-US" sz="2200" b="1" dirty="0">
                <a:ea typeface="黑体" pitchFamily="2" charset="-122"/>
              </a:rPr>
              <a:t>。</a:t>
            </a:r>
          </a:p>
        </p:txBody>
      </p:sp>
      <p:grpSp>
        <p:nvGrpSpPr>
          <p:cNvPr id="4" name="组合 3"/>
          <p:cNvGrpSpPr/>
          <p:nvPr/>
        </p:nvGrpSpPr>
        <p:grpSpPr>
          <a:xfrm>
            <a:off x="632520" y="1988840"/>
            <a:ext cx="8928992" cy="4320480"/>
            <a:chOff x="632520" y="1988840"/>
            <a:chExt cx="8928992" cy="4320480"/>
          </a:xfrm>
        </p:grpSpPr>
        <p:sp>
          <p:nvSpPr>
            <p:cNvPr id="149589" name="Freeform 85"/>
            <p:cNvSpPr>
              <a:spLocks/>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0" name="Freeform 86"/>
            <p:cNvSpPr>
              <a:spLocks/>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1" name="Freeform 87"/>
            <p:cNvSpPr>
              <a:spLocks/>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2" name="Freeform 88"/>
            <p:cNvSpPr>
              <a:spLocks/>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3" name="Freeform 89"/>
            <p:cNvSpPr>
              <a:spLocks/>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4" name="Freeform 90"/>
            <p:cNvSpPr>
              <a:spLocks/>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5" name="Freeform 91"/>
            <p:cNvSpPr>
              <a:spLocks/>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用户</a:t>
              </a:r>
            </a:p>
          </p:txBody>
        </p:sp>
        <p:sp>
          <p:nvSpPr>
            <p:cNvPr id="149597" name="Freeform 93"/>
            <p:cNvSpPr>
              <a:spLocks/>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8" name="Freeform 94"/>
            <p:cNvSpPr>
              <a:spLocks/>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9" name="Freeform 95"/>
            <p:cNvSpPr>
              <a:spLocks/>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0" name="Freeform 96"/>
            <p:cNvSpPr>
              <a:spLocks/>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A</a:t>
              </a: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 </a:t>
              </a:r>
              <a:r>
                <a:rPr kumimoji="1" lang="zh-CN" altLang="en-US" sz="2400" b="1" dirty="0">
                  <a:solidFill>
                    <a:srgbClr val="000099"/>
                  </a:solidFill>
                  <a:latin typeface="+mn-lt"/>
                  <a:ea typeface="黑体" pitchFamily="2" charset="-122"/>
                </a:rPr>
                <a:t>个 </a:t>
              </a:r>
              <a:r>
                <a:rPr kumimoji="1" lang="en-US" altLang="zh-CN" sz="2400" b="1" dirty="0">
                  <a:solidFill>
                    <a:srgbClr val="000099"/>
                  </a:solidFill>
                  <a:latin typeface="+mn-lt"/>
                  <a:ea typeface="黑体" pitchFamily="2" charset="-122"/>
                </a:rPr>
                <a:t>STDM </a:t>
              </a:r>
              <a:r>
                <a:rPr kumimoji="1" lang="zh-CN" altLang="en-US" sz="2400" b="1" dirty="0">
                  <a:solidFill>
                    <a:srgbClr val="000099"/>
                  </a:solidFill>
                  <a:latin typeface="+mn-lt"/>
                  <a:ea typeface="黑体" pitchFamily="2" charset="-122"/>
                </a:rPr>
                <a:t>帧</a:t>
              </a: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149642" name="Freeform 138"/>
            <p:cNvSpPr>
              <a:spLocks/>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54" name="Freeform 150"/>
            <p:cNvSpPr>
              <a:spLocks/>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5" name="Freeform 151"/>
            <p:cNvSpPr>
              <a:spLocks/>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6" name="Freeform 152"/>
            <p:cNvSpPr>
              <a:spLocks/>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7" name="Freeform 153"/>
            <p:cNvSpPr>
              <a:spLocks/>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8" name="Freeform 154"/>
            <p:cNvSpPr>
              <a:spLocks/>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9" name="Freeform 155"/>
            <p:cNvSpPr>
              <a:spLocks/>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0" name="Freeform 156"/>
            <p:cNvSpPr>
              <a:spLocks/>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#2</a:t>
              </a: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a:solidFill>
                    <a:srgbClr val="C00000"/>
                  </a:solidFill>
                  <a:latin typeface="+mn-lt"/>
                  <a:ea typeface="黑体" pitchFamily="2" charset="-122"/>
                </a:rPr>
                <a:t>统计</a:t>
              </a:r>
              <a:endParaRPr kumimoji="1" lang="en-US" altLang="zh-CN" sz="2800" b="1" dirty="0">
                <a:solidFill>
                  <a:srgbClr val="C00000"/>
                </a:solidFill>
                <a:latin typeface="+mn-lt"/>
                <a:ea typeface="黑体" pitchFamily="2" charset="-122"/>
              </a:endParaRPr>
            </a:p>
            <a:p>
              <a:pPr algn="l"/>
              <a:r>
                <a:rPr kumimoji="1" lang="zh-CN" altLang="en-US" sz="2800" b="1" dirty="0">
                  <a:solidFill>
                    <a:srgbClr val="C00000"/>
                  </a:solidFill>
                  <a:latin typeface="+mn-lt"/>
                  <a:ea typeface="黑体" pitchFamily="2" charset="-122"/>
                </a:rPr>
                <a:t>时分复用</a:t>
              </a: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a:latin typeface="+mn-lt"/>
                  <a:ea typeface="黑体" pitchFamily="2" charset="-122"/>
                </a:rPr>
                <a:t>统计时分复用的工作原理</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23502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zh-CN" altLang="zh-CN" dirty="0"/>
              <a:t>数据通信的基础知识</a:t>
            </a:r>
            <a:endParaRPr lang="zh-CN" altLang="en-US" dirty="0"/>
          </a:p>
        </p:txBody>
      </p:sp>
      <p:sp>
        <p:nvSpPr>
          <p:cNvPr id="26627" name="Rectangle 3"/>
          <p:cNvSpPr>
            <a:spLocks noGrp="1" noChangeArrowheads="1"/>
          </p:cNvSpPr>
          <p:nvPr>
            <p:ph idx="1"/>
          </p:nvPr>
        </p:nvSpPr>
        <p:spPr/>
        <p:txBody>
          <a:bodyPr/>
          <a:lstStyle/>
          <a:p>
            <a:r>
              <a:rPr lang="en-US" altLang="zh-CN" dirty="0"/>
              <a:t>2.2.1  </a:t>
            </a:r>
            <a:r>
              <a:rPr lang="zh-CN" altLang="zh-CN" dirty="0"/>
              <a:t>数据通信系统的模型</a:t>
            </a:r>
          </a:p>
          <a:p>
            <a:r>
              <a:rPr lang="en-US" altLang="zh-CN" dirty="0"/>
              <a:t>2.2.2  </a:t>
            </a:r>
            <a:r>
              <a:rPr lang="zh-CN" altLang="zh-CN" dirty="0"/>
              <a:t>有关信道的几个基本概念</a:t>
            </a:r>
          </a:p>
          <a:p>
            <a:r>
              <a:rPr lang="en-US" altLang="zh-CN" dirty="0"/>
              <a:t>2.2.3  </a:t>
            </a:r>
            <a:r>
              <a:rPr lang="zh-CN" altLang="zh-CN" dirty="0"/>
              <a:t>信道的极限容量</a:t>
            </a:r>
          </a:p>
        </p:txBody>
      </p:sp>
    </p:spTree>
    <p:extLst>
      <p:ext uri="{BB962C8B-B14F-4D97-AF65-F5344CB8AC3E}">
        <p14:creationId xmlns:p14="http://schemas.microsoft.com/office/powerpoint/2010/main" val="2954693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a:t>WDM</a:t>
            </a:r>
            <a:br>
              <a:rPr lang="en-US" altLang="zh-CN" sz="4000" dirty="0"/>
            </a:br>
            <a:r>
              <a:rPr lang="en-US" altLang="zh-CN" sz="4000" dirty="0"/>
              <a:t>(Wavelength Division Multiplexing)  </a:t>
            </a:r>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itchFamily="2" charset="-122"/>
              </a:rPr>
              <a:t>波分复用就是光的频分复用。</a:t>
            </a:r>
            <a:r>
              <a:rPr lang="zh-CN" altLang="zh-CN" sz="2800" b="1" dirty="0">
                <a:latin typeface="+mn-lt"/>
                <a:ea typeface="黑体" pitchFamily="2" charset="-122"/>
              </a:rPr>
              <a:t>使用一根光纤来同时传输多个光载波信号</a:t>
            </a:r>
            <a:r>
              <a:rPr lang="zh-CN" altLang="en-US" sz="2800" b="1" dirty="0">
                <a:latin typeface="+mn-lt"/>
                <a:ea typeface="黑体" pitchFamily="2" charset="-122"/>
              </a:rPr>
              <a:t>。</a:t>
            </a:r>
          </a:p>
        </p:txBody>
      </p:sp>
      <p:grpSp>
        <p:nvGrpSpPr>
          <p:cNvPr id="4" name="组合 3"/>
          <p:cNvGrpSpPr/>
          <p:nvPr/>
        </p:nvGrpSpPr>
        <p:grpSpPr>
          <a:xfrm>
            <a:off x="293307" y="2132856"/>
            <a:ext cx="9580377" cy="4268326"/>
            <a:chOff x="293307" y="2132856"/>
            <a:chExt cx="9580377"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itchFamily="2" charset="-122"/>
                </a:rPr>
                <a:t> 1550 nm           0 </a:t>
              </a:r>
            </a:p>
            <a:p>
              <a:pPr algn="l">
                <a:lnSpc>
                  <a:spcPct val="115000"/>
                </a:lnSpc>
              </a:pPr>
              <a:r>
                <a:rPr kumimoji="1" lang="en-US" altLang="zh-CN" sz="2000" b="1">
                  <a:solidFill>
                    <a:srgbClr val="000099"/>
                  </a:solidFill>
                  <a:latin typeface="+mn-lt"/>
                  <a:ea typeface="黑体" pitchFamily="2" charset="-122"/>
                </a:rPr>
                <a:t> 1551 nm           1</a:t>
              </a:r>
            </a:p>
            <a:p>
              <a:pPr algn="l">
                <a:lnSpc>
                  <a:spcPct val="115000"/>
                </a:lnSpc>
              </a:pPr>
              <a:r>
                <a:rPr kumimoji="1" lang="en-US" altLang="zh-CN" sz="2000" b="1">
                  <a:solidFill>
                    <a:srgbClr val="000099"/>
                  </a:solidFill>
                  <a:latin typeface="+mn-lt"/>
                  <a:ea typeface="黑体" pitchFamily="2" charset="-122"/>
                </a:rPr>
                <a:t> 1552 nm           2</a:t>
              </a:r>
            </a:p>
            <a:p>
              <a:pPr algn="l">
                <a:lnSpc>
                  <a:spcPct val="115000"/>
                </a:lnSpc>
              </a:pPr>
              <a:r>
                <a:rPr kumimoji="1" lang="en-US" altLang="zh-CN" sz="2000" b="1">
                  <a:solidFill>
                    <a:srgbClr val="000099"/>
                  </a:solidFill>
                  <a:latin typeface="+mn-lt"/>
                  <a:ea typeface="黑体" pitchFamily="2" charset="-122"/>
                </a:rPr>
                <a:t> 1553 nm           3</a:t>
              </a:r>
            </a:p>
            <a:p>
              <a:pPr algn="l">
                <a:lnSpc>
                  <a:spcPct val="115000"/>
                </a:lnSpc>
              </a:pPr>
              <a:r>
                <a:rPr kumimoji="1" lang="en-US" altLang="zh-CN" sz="2000" b="1">
                  <a:solidFill>
                    <a:srgbClr val="000099"/>
                  </a:solidFill>
                  <a:latin typeface="+mn-lt"/>
                  <a:ea typeface="黑体" pitchFamily="2" charset="-122"/>
                </a:rPr>
                <a:t> 1554 nm           4</a:t>
              </a:r>
            </a:p>
            <a:p>
              <a:pPr algn="l">
                <a:lnSpc>
                  <a:spcPct val="115000"/>
                </a:lnSpc>
              </a:pPr>
              <a:r>
                <a:rPr kumimoji="1" lang="en-US" altLang="zh-CN" sz="2000" b="1">
                  <a:solidFill>
                    <a:srgbClr val="000099"/>
                  </a:solidFill>
                  <a:latin typeface="+mn-lt"/>
                  <a:ea typeface="黑体" pitchFamily="2" charset="-122"/>
                </a:rPr>
                <a:t> 1555 nm           5</a:t>
              </a:r>
            </a:p>
            <a:p>
              <a:pPr algn="l">
                <a:lnSpc>
                  <a:spcPct val="115000"/>
                </a:lnSpc>
              </a:pPr>
              <a:r>
                <a:rPr kumimoji="1" lang="en-US" altLang="zh-CN" sz="2000" b="1">
                  <a:solidFill>
                    <a:srgbClr val="000099"/>
                  </a:solidFill>
                  <a:latin typeface="+mn-lt"/>
                  <a:ea typeface="黑体" pitchFamily="2" charset="-122"/>
                </a:rPr>
                <a:t> 1556 nm           6</a:t>
              </a:r>
            </a:p>
            <a:p>
              <a:pPr algn="l">
                <a:lnSpc>
                  <a:spcPct val="115000"/>
                </a:lnSpc>
              </a:pPr>
              <a:r>
                <a:rPr kumimoji="1" lang="en-US" altLang="zh-CN" sz="2000" b="1">
                  <a:solidFill>
                    <a:srgbClr val="000099"/>
                  </a:solidFill>
                  <a:latin typeface="+mn-lt"/>
                  <a:ea typeface="黑体" pitchFamily="2" charset="-122"/>
                </a:rPr>
                <a:t> 1557 nm           7</a:t>
              </a: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itchFamily="2" charset="-122"/>
                </a:rPr>
                <a:t>0            1550 nm    </a:t>
              </a:r>
            </a:p>
            <a:p>
              <a:pPr algn="l">
                <a:lnSpc>
                  <a:spcPct val="115000"/>
                </a:lnSpc>
              </a:pPr>
              <a:r>
                <a:rPr kumimoji="1" lang="en-US" altLang="zh-CN" sz="2000" b="1" dirty="0">
                  <a:solidFill>
                    <a:srgbClr val="000099"/>
                  </a:solidFill>
                  <a:latin typeface="+mn-lt"/>
                  <a:ea typeface="黑体" pitchFamily="2" charset="-122"/>
                </a:rPr>
                <a:t>1            1551 nm  </a:t>
              </a:r>
            </a:p>
            <a:p>
              <a:pPr algn="l">
                <a:lnSpc>
                  <a:spcPct val="115000"/>
                </a:lnSpc>
              </a:pPr>
              <a:r>
                <a:rPr kumimoji="1" lang="en-US" altLang="zh-CN" sz="2000" b="1" dirty="0">
                  <a:solidFill>
                    <a:srgbClr val="000099"/>
                  </a:solidFill>
                  <a:latin typeface="+mn-lt"/>
                  <a:ea typeface="黑体" pitchFamily="2" charset="-122"/>
                </a:rPr>
                <a:t>2            1552 nm  </a:t>
              </a:r>
            </a:p>
            <a:p>
              <a:pPr algn="l">
                <a:lnSpc>
                  <a:spcPct val="115000"/>
                </a:lnSpc>
              </a:pPr>
              <a:r>
                <a:rPr kumimoji="1" lang="en-US" altLang="zh-CN" sz="2000" b="1" dirty="0">
                  <a:solidFill>
                    <a:srgbClr val="000099"/>
                  </a:solidFill>
                  <a:latin typeface="+mn-lt"/>
                  <a:ea typeface="黑体" pitchFamily="2" charset="-122"/>
                </a:rPr>
                <a:t>3            1553 nm  </a:t>
              </a:r>
            </a:p>
            <a:p>
              <a:pPr algn="l">
                <a:lnSpc>
                  <a:spcPct val="115000"/>
                </a:lnSpc>
              </a:pPr>
              <a:r>
                <a:rPr kumimoji="1" lang="en-US" altLang="zh-CN" sz="2000" b="1" dirty="0">
                  <a:solidFill>
                    <a:srgbClr val="000099"/>
                  </a:solidFill>
                  <a:latin typeface="+mn-lt"/>
                  <a:ea typeface="黑体" pitchFamily="2" charset="-122"/>
                </a:rPr>
                <a:t>4            1554 nm  </a:t>
              </a:r>
            </a:p>
            <a:p>
              <a:pPr algn="l">
                <a:lnSpc>
                  <a:spcPct val="115000"/>
                </a:lnSpc>
              </a:pPr>
              <a:r>
                <a:rPr kumimoji="1" lang="en-US" altLang="zh-CN" sz="2000" b="1" dirty="0">
                  <a:solidFill>
                    <a:srgbClr val="000099"/>
                  </a:solidFill>
                  <a:latin typeface="+mn-lt"/>
                  <a:ea typeface="黑体" pitchFamily="2" charset="-122"/>
                </a:rPr>
                <a:t>5            1555 nm  </a:t>
              </a:r>
            </a:p>
            <a:p>
              <a:pPr algn="l">
                <a:lnSpc>
                  <a:spcPct val="115000"/>
                </a:lnSpc>
              </a:pPr>
              <a:r>
                <a:rPr kumimoji="1" lang="en-US" altLang="zh-CN" sz="2000" b="1" dirty="0">
                  <a:solidFill>
                    <a:srgbClr val="000099"/>
                  </a:solidFill>
                  <a:latin typeface="+mn-lt"/>
                  <a:ea typeface="黑体" pitchFamily="2" charset="-122"/>
                </a:rPr>
                <a:t>6            1556 nm  </a:t>
              </a:r>
            </a:p>
            <a:p>
              <a:pPr algn="l">
                <a:lnSpc>
                  <a:spcPct val="115000"/>
                </a:lnSpc>
              </a:pPr>
              <a:r>
                <a:rPr kumimoji="1" lang="en-US" altLang="zh-CN" sz="2000" b="1" dirty="0">
                  <a:solidFill>
                    <a:srgbClr val="000099"/>
                  </a:solidFill>
                  <a:latin typeface="+mn-lt"/>
                  <a:ea typeface="黑体" pitchFamily="2" charset="-122"/>
                </a:rPr>
                <a:t>7            1557 nm  </a:t>
              </a: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1" name="Text Box 33"/>
            <p:cNvSpPr txBox="1">
              <a:spLocks noChangeArrowheads="1"/>
            </p:cNvSpPr>
            <p:nvPr/>
          </p:nvSpPr>
          <p:spPr bwMode="auto">
            <a:xfrm>
              <a:off x="3828553" y="3368303"/>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20 Gb/s</a:t>
              </a: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复</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分</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a:latin typeface="+mn-lt"/>
                  <a:ea typeface="黑体" pitchFamily="2" charset="-122"/>
                </a:rPr>
                <a:t>波分复用的概念</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2591120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p>
          <a:p>
            <a:pPr>
              <a:buFont typeface="Wingdings" pitchFamily="2" charset="2"/>
              <a:buNone/>
            </a:pPr>
            <a:r>
              <a:rPr lang="en-US" altLang="zh-CN" sz="2800" dirty="0"/>
              <a:t>    (Code Division Multiple Access)</a:t>
            </a:r>
            <a:r>
              <a:rPr lang="zh-CN" altLang="en-US" sz="2800" dirty="0"/>
              <a:t>。</a:t>
            </a:r>
          </a:p>
          <a:p>
            <a:r>
              <a:rPr lang="zh-CN" altLang="en-US" sz="2800" dirty="0"/>
              <a:t>各用户使用经过特殊挑选的不同码型，因此彼此不会造成干扰。</a:t>
            </a:r>
          </a:p>
          <a:p>
            <a:r>
              <a:rPr lang="zh-CN" altLang="en-US" sz="2800" dirty="0"/>
              <a:t>这种系统发送的信号有很强的抗干扰能力，其频谱类似于白噪声，不易被敌人发现。 </a:t>
            </a:r>
          </a:p>
        </p:txBody>
      </p:sp>
    </p:spTree>
    <p:extLst>
      <p:ext uri="{BB962C8B-B14F-4D97-AF65-F5344CB8AC3E}">
        <p14:creationId xmlns:p14="http://schemas.microsoft.com/office/powerpoint/2010/main" val="3337303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码片 </a:t>
            </a:r>
            <a:r>
              <a:rPr lang="en-US" altLang="zh-CN" dirty="0"/>
              <a:t>(chip)</a:t>
            </a:r>
            <a:r>
              <a:rPr lang="zh-CN" altLang="en-US" dirty="0"/>
              <a:t>。</a:t>
            </a:r>
            <a:endParaRPr lang="en-US" altLang="zh-CN" dirty="0"/>
          </a:p>
          <a:p>
            <a:pPr>
              <a:lnSpc>
                <a:spcPct val="100000"/>
              </a:lnSpc>
            </a:pPr>
            <a:r>
              <a:rPr lang="zh-CN" altLang="en-US" dirty="0"/>
              <a:t>每个站被指派一个唯一的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1</a:t>
            </a:r>
            <a:r>
              <a:rPr lang="zh-CN" altLang="en-US" dirty="0">
                <a:solidFill>
                  <a:srgbClr val="0000CC"/>
                </a:solidFill>
                <a:latin typeface="Arial" charset="0"/>
                <a:ea typeface="黑体" pitchFamily="2" charset="-122"/>
              </a:rPr>
              <a:t>，则发送自己的 </a:t>
            </a:r>
            <a:r>
              <a:rPr lang="en-US" altLang="zh-CN" i="1" dirty="0">
                <a:solidFill>
                  <a:srgbClr val="0000CC"/>
                </a:solidFill>
                <a:latin typeface="Arial" charset="0"/>
                <a:ea typeface="黑体" pitchFamily="2" charset="-122"/>
              </a:rPr>
              <a:t>m</a:t>
            </a:r>
            <a:r>
              <a:rPr lang="en-US" altLang="zh-CN" dirty="0">
                <a:solidFill>
                  <a:srgbClr val="0000CC"/>
                </a:solidFill>
                <a:latin typeface="Arial" charset="0"/>
                <a:ea typeface="黑体" pitchFamily="2" charset="-122"/>
              </a:rPr>
              <a:t> bit </a:t>
            </a:r>
            <a:r>
              <a:rPr lang="zh-CN" altLang="en-US" dirty="0">
                <a:solidFill>
                  <a:srgbClr val="0000CC"/>
                </a:solidFill>
                <a:latin typeface="Arial" charset="0"/>
                <a:ea typeface="黑体" pitchFamily="2" charset="-122"/>
              </a:rPr>
              <a:t>码片序列。</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0</a:t>
            </a:r>
            <a:r>
              <a:rPr lang="zh-CN" altLang="en-US" dirty="0">
                <a:solidFill>
                  <a:srgbClr val="0000CC"/>
                </a:solidFill>
                <a:latin typeface="Arial" charset="0"/>
                <a:ea typeface="黑体"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1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00011011</a:t>
            </a:r>
            <a:r>
              <a:rPr lang="zh-CN" altLang="en-US" dirty="0">
                <a:solidFill>
                  <a:srgbClr val="0000CC"/>
                </a:solidFill>
                <a:latin typeface="Arial" charset="0"/>
                <a:ea typeface="黑体" pitchFamily="2" charset="-122"/>
              </a:rPr>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0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11100100</a:t>
            </a:r>
            <a:r>
              <a:rPr lang="zh-CN" altLang="en-US" dirty="0">
                <a:solidFill>
                  <a:srgbClr val="0000CC"/>
                </a:solidFill>
                <a:latin typeface="Arial" charset="0"/>
                <a:ea typeface="黑体" pitchFamily="2" charset="-122"/>
              </a:rPr>
              <a:t>。</a:t>
            </a:r>
          </a:p>
          <a:p>
            <a:pPr>
              <a:lnSpc>
                <a:spcPct val="100000"/>
              </a:lnSpc>
            </a:pPr>
            <a:r>
              <a:rPr lang="en-US" altLang="zh-CN" dirty="0"/>
              <a:t>S </a:t>
            </a:r>
            <a:r>
              <a:rPr lang="zh-CN" altLang="en-US" dirty="0"/>
              <a:t>站的码片序列：</a:t>
            </a:r>
            <a:r>
              <a:rPr lang="en-US" altLang="zh-CN" dirty="0"/>
              <a:t>(–1 –1 –1 +1 +1 –1 +1 +1)     </a:t>
            </a:r>
          </a:p>
        </p:txBody>
      </p:sp>
    </p:spTree>
    <p:extLst>
      <p:ext uri="{BB962C8B-B14F-4D97-AF65-F5344CB8AC3E}">
        <p14:creationId xmlns:p14="http://schemas.microsoft.com/office/powerpoint/2010/main" val="38633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码片序列实现了扩频</a:t>
            </a:r>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站要发送信息的数据率为</a:t>
            </a:r>
            <a:r>
              <a:rPr lang="en-US" altLang="zh-CN" sz="2800" dirty="0"/>
              <a:t> </a:t>
            </a:r>
            <a:r>
              <a:rPr lang="en-US" altLang="zh-CN" sz="2800" i="1" dirty="0">
                <a:solidFill>
                  <a:srgbClr val="0000FF"/>
                </a:solidFill>
              </a:rPr>
              <a:t>b</a:t>
            </a:r>
            <a:r>
              <a:rPr lang="en-US" altLang="zh-CN" sz="2800" dirty="0"/>
              <a:t> bit/s</a:t>
            </a:r>
            <a:r>
              <a:rPr lang="zh-CN" altLang="zh-CN" sz="2800" dirty="0"/>
              <a:t>。由于每一个比特要转换成</a:t>
            </a:r>
            <a:r>
              <a:rPr lang="en-US" altLang="zh-CN" sz="2800" dirty="0"/>
              <a:t> </a:t>
            </a:r>
            <a:r>
              <a:rPr lang="en-US" altLang="zh-CN" sz="2800" i="1" dirty="0"/>
              <a:t>m </a:t>
            </a:r>
            <a:r>
              <a:rPr lang="zh-CN" altLang="zh-CN" sz="2800" dirty="0"/>
              <a:t>个比特的码片，因此</a:t>
            </a:r>
            <a:r>
              <a:rPr lang="en-US" altLang="zh-CN" sz="2800" dirty="0"/>
              <a:t> S </a:t>
            </a:r>
            <a:r>
              <a:rPr lang="zh-CN" altLang="zh-CN" sz="2800" dirty="0"/>
              <a:t>站实际上发送的数据率提高到</a:t>
            </a:r>
            <a:r>
              <a:rPr lang="en-US" altLang="zh-CN" sz="2800" dirty="0"/>
              <a:t> </a:t>
            </a:r>
            <a:r>
              <a:rPr lang="en-US" altLang="zh-CN" sz="2800" i="1" dirty="0" err="1">
                <a:solidFill>
                  <a:srgbClr val="0000FF"/>
                </a:solidFill>
              </a:rPr>
              <a:t>mb</a:t>
            </a:r>
            <a:r>
              <a:rPr lang="en-US" altLang="zh-CN" sz="2800" dirty="0"/>
              <a:t> bit/s</a:t>
            </a:r>
            <a:r>
              <a:rPr lang="zh-CN" altLang="zh-CN" sz="2800" dirty="0"/>
              <a:t>，同时</a:t>
            </a:r>
            <a:r>
              <a:rPr lang="en-US" altLang="zh-CN" sz="2800" dirty="0"/>
              <a:t> S </a:t>
            </a:r>
            <a:r>
              <a:rPr lang="zh-CN" altLang="zh-CN" sz="2800" dirty="0"/>
              <a:t>站所占用的频带宽度也提高到原来数值的</a:t>
            </a:r>
            <a:r>
              <a:rPr lang="en-US" altLang="zh-CN" sz="2800" dirty="0"/>
              <a:t> </a:t>
            </a:r>
            <a:r>
              <a:rPr lang="en-US" altLang="zh-CN" sz="2800" i="1" dirty="0"/>
              <a:t>m </a:t>
            </a:r>
            <a:r>
              <a:rPr lang="zh-CN" altLang="zh-CN" sz="2800" dirty="0"/>
              <a:t>倍。</a:t>
            </a:r>
            <a:endParaRPr lang="en-US" altLang="zh-CN" sz="2800" dirty="0"/>
          </a:p>
          <a:p>
            <a:r>
              <a:rPr lang="zh-CN" altLang="zh-CN" sz="2800" dirty="0"/>
              <a:t>这种通信方式是</a:t>
            </a:r>
            <a:r>
              <a:rPr lang="zh-CN" altLang="zh-CN" sz="2800" dirty="0">
                <a:solidFill>
                  <a:srgbClr val="FF0000"/>
                </a:solidFill>
              </a:rPr>
              <a:t>扩频</a:t>
            </a:r>
            <a:r>
              <a:rPr lang="en-US" altLang="zh-CN" sz="2800" dirty="0"/>
              <a:t>(spread spectrum)</a:t>
            </a:r>
            <a:r>
              <a:rPr lang="zh-CN" altLang="zh-CN" sz="2800" dirty="0"/>
              <a:t>通信中的一种。</a:t>
            </a:r>
            <a:endParaRPr lang="en-US" altLang="zh-CN" sz="2800" dirty="0"/>
          </a:p>
          <a:p>
            <a:r>
              <a:rPr lang="zh-CN" altLang="zh-CN" sz="2800" dirty="0"/>
              <a:t>扩频通信通常有两大类</a:t>
            </a:r>
            <a:r>
              <a:rPr lang="zh-CN" altLang="en-US" sz="2800" dirty="0"/>
              <a:t>：</a:t>
            </a:r>
            <a:endParaRPr lang="en-US" altLang="zh-CN" sz="2800" dirty="0"/>
          </a:p>
          <a:p>
            <a:pPr lvl="1"/>
            <a:r>
              <a:rPr lang="zh-CN" altLang="zh-CN" sz="2400" dirty="0"/>
              <a:t>一种是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endParaRPr lang="en-US" altLang="zh-CN" sz="2400" dirty="0"/>
          </a:p>
          <a:p>
            <a:pPr lvl="1"/>
            <a:r>
              <a:rPr lang="zh-CN" altLang="zh-CN" sz="2400" dirty="0"/>
              <a:t>另一种是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Tree>
    <p:extLst>
      <p:ext uri="{BB962C8B-B14F-4D97-AF65-F5344CB8AC3E}">
        <p14:creationId xmlns:p14="http://schemas.microsoft.com/office/powerpoint/2010/main" val="39137900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必须互相正交 </a:t>
            </a:r>
            <a:r>
              <a:rPr lang="en-US" altLang="zh-CN" dirty="0"/>
              <a:t>(orthogonal)</a:t>
            </a:r>
            <a:r>
              <a:rPr lang="zh-CN" altLang="en-US" dirty="0"/>
              <a:t>。</a:t>
            </a:r>
          </a:p>
          <a:p>
            <a:r>
              <a:rPr lang="zh-CN" altLang="en-US" dirty="0"/>
              <a:t>在实用的系统中是使用</a:t>
            </a:r>
            <a:r>
              <a:rPr lang="zh-CN" altLang="en-US" dirty="0">
                <a:solidFill>
                  <a:srgbClr val="FF0000"/>
                </a:solidFill>
              </a:rPr>
              <a:t>伪随机码序列。</a:t>
            </a:r>
            <a:r>
              <a:rPr lang="zh-CN" altLang="en-US" dirty="0"/>
              <a:t> </a:t>
            </a:r>
          </a:p>
        </p:txBody>
      </p:sp>
    </p:spTree>
    <p:extLst>
      <p:ext uri="{BB962C8B-B14F-4D97-AF65-F5344CB8AC3E}">
        <p14:creationId xmlns:p14="http://schemas.microsoft.com/office/powerpoint/2010/main" val="376599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a:solidFill>
                  <a:srgbClr val="FF0000"/>
                </a:solidFill>
              </a:rPr>
              <a:t>内积 </a:t>
            </a:r>
            <a:r>
              <a:rPr lang="en-US" altLang="zh-CN" dirty="0"/>
              <a:t>(inner product)</a:t>
            </a:r>
            <a:r>
              <a:rPr lang="zh-CN" altLang="en-US" dirty="0"/>
              <a:t> 等于 </a:t>
            </a:r>
            <a:r>
              <a:rPr lang="en-US" altLang="zh-CN" dirty="0"/>
              <a:t>0</a:t>
            </a:r>
            <a:r>
              <a:rPr lang="zh-CN" altLang="en-US" dirty="0"/>
              <a:t>： </a:t>
            </a:r>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extLst>
              <p:ext uri="{D42A27DB-BD31-4B8C-83A1-F6EECF244321}">
                <p14:modId xmlns:p14="http://schemas.microsoft.com/office/powerpoint/2010/main" val="535210302"/>
              </p:ext>
            </p:extLst>
          </p:nvPr>
        </p:nvGraphicFramePr>
        <p:xfrm>
          <a:off x="3080792" y="3645024"/>
          <a:ext cx="3948350" cy="1224136"/>
        </p:xfrm>
        <a:graphic>
          <a:graphicData uri="http://schemas.openxmlformats.org/presentationml/2006/ole">
            <mc:AlternateContent xmlns:mc="http://schemas.openxmlformats.org/markup-compatibility/2006">
              <mc:Choice xmlns:v="urn:schemas-microsoft-com:vml" Requires="v">
                <p:oleObj spid="_x0000_s5124" name="公式" r:id="rId4" imgW="1282700" imgH="431800" progId="Equation.3">
                  <p:embed/>
                </p:oleObj>
              </mc:Choice>
              <mc:Fallback>
                <p:oleObj name="公式" r:id="rId4" imgW="12827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792" y="3645024"/>
                        <a:ext cx="3948350" cy="1224136"/>
                      </a:xfrm>
                      <a:prstGeom prst="rect">
                        <a:avLst/>
                      </a:prstGeom>
                      <a:solidFill>
                        <a:srgbClr val="FFFF00"/>
                      </a:solidFill>
                      <a:ln w="9525">
                        <a:solidFill>
                          <a:srgbClr val="000099"/>
                        </a:solidFill>
                        <a:miter lim="800000"/>
                        <a:headEnd/>
                        <a:tailEnd/>
                      </a:ln>
                    </p:spPr>
                  </p:pic>
                </p:oleObj>
              </mc:Fallback>
            </mc:AlternateContent>
          </a:graphicData>
        </a:graphic>
      </p:graphicFrame>
    </p:spTree>
    <p:extLst>
      <p:ext uri="{BB962C8B-B14F-4D97-AF65-F5344CB8AC3E}">
        <p14:creationId xmlns:p14="http://schemas.microsoft.com/office/powerpoint/2010/main" val="8746272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任何一个码片向量和该码片向量自己的规格化内积都是 </a:t>
            </a:r>
            <a:r>
              <a:rPr lang="en-US" altLang="zh-CN" dirty="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extLst>
              <p:ext uri="{D42A27DB-BD31-4B8C-83A1-F6EECF244321}">
                <p14:modId xmlns:p14="http://schemas.microsoft.com/office/powerpoint/2010/main" val="1347464986"/>
              </p:ext>
            </p:extLst>
          </p:nvPr>
        </p:nvGraphicFramePr>
        <p:xfrm>
          <a:off x="920552" y="2283341"/>
          <a:ext cx="8136904" cy="1160011"/>
        </p:xfrm>
        <a:graphic>
          <a:graphicData uri="http://schemas.openxmlformats.org/presentationml/2006/ole">
            <mc:AlternateContent xmlns:mc="http://schemas.openxmlformats.org/markup-compatibility/2006">
              <mc:Choice xmlns:v="urn:schemas-microsoft-com:vml" Requires="v">
                <p:oleObj spid="_x0000_s6148" name="公式" r:id="rId4" imgW="2781300" imgH="431800" progId="Equation.3">
                  <p:embed/>
                </p:oleObj>
              </mc:Choice>
              <mc:Fallback>
                <p:oleObj name="公式" r:id="rId4" imgW="27813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552" y="2283341"/>
                        <a:ext cx="8136904" cy="1160011"/>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4025988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站的码片序列 </a:t>
            </a:r>
            <a:r>
              <a:rPr kumimoji="1" lang="en-US" altLang="zh-CN" sz="2000" b="1">
                <a:solidFill>
                  <a:srgbClr val="000099"/>
                </a:solidFill>
                <a:latin typeface="+mn-lt"/>
                <a:ea typeface="黑体" pitchFamily="2" charset="-122"/>
              </a:rPr>
              <a:t>S</a:t>
            </a: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6" name="Freeform 16"/>
          <p:cNvSpPr>
            <a:spLocks/>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7" name="Freeform 17"/>
          <p:cNvSpPr>
            <a:spLocks/>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8" name="Freeform 18"/>
          <p:cNvSpPr>
            <a:spLocks/>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9" name="Freeform 19"/>
          <p:cNvSpPr>
            <a:spLocks/>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0" name="Freeform 20"/>
          <p:cNvSpPr>
            <a:spLocks/>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1" name="Freeform 21"/>
          <p:cNvSpPr>
            <a:spLocks/>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2" name="Freeform 22"/>
          <p:cNvSpPr>
            <a:spLocks/>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3" name="Freeform 23"/>
          <p:cNvSpPr>
            <a:spLocks/>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4" name="Freeform 24"/>
          <p:cNvSpPr>
            <a:spLocks/>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5" name="Freeform 25"/>
          <p:cNvSpPr>
            <a:spLocks/>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1" name="Freeform 31"/>
          <p:cNvSpPr>
            <a:spLocks/>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2" name="Freeform 32"/>
          <p:cNvSpPr>
            <a:spLocks/>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3" name="Freeform 33"/>
          <p:cNvSpPr>
            <a:spLocks/>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0</a:t>
            </a: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a:solidFill>
                  <a:srgbClr val="000099"/>
                </a:solidFill>
                <a:latin typeface="+mn-lt"/>
                <a:ea typeface="黑体" pitchFamily="2" charset="-122"/>
              </a:rPr>
              <a:t>m</a:t>
            </a: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个码片</a:t>
            </a:r>
          </a:p>
        </p:txBody>
      </p:sp>
      <p:sp>
        <p:nvSpPr>
          <p:cNvPr id="158766" name="Freeform 46"/>
          <p:cNvSpPr>
            <a:spLocks/>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7" name="Freeform 47"/>
          <p:cNvSpPr>
            <a:spLocks/>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8" name="Freeform 48"/>
          <p:cNvSpPr>
            <a:spLocks/>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71" name="Freeform 51"/>
          <p:cNvSpPr>
            <a:spLocks/>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总的发送信号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r>
              <a:rPr kumimoji="1" lang="en-US" altLang="zh-CN" sz="2000" b="1">
                <a:solidFill>
                  <a:srgbClr val="000099"/>
                </a:solidFill>
                <a:latin typeface="+mn-lt"/>
                <a:ea typeface="黑体" pitchFamily="2" charset="-122"/>
              </a:rPr>
              <a:t> + T</a:t>
            </a:r>
            <a:r>
              <a:rPr kumimoji="1" lang="en-US" altLang="zh-CN" sz="2000" b="1" baseline="-25000">
                <a:solidFill>
                  <a:srgbClr val="000099"/>
                </a:solidFill>
                <a:latin typeface="+mn-lt"/>
                <a:ea typeface="黑体" pitchFamily="2" charset="-122"/>
              </a:rPr>
              <a:t>x</a:t>
            </a: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数据码元比特</a:t>
            </a: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发</a:t>
            </a:r>
          </a:p>
          <a:p>
            <a:pPr algn="l"/>
            <a:r>
              <a:rPr kumimoji="1" lang="zh-CN" altLang="en-US" sz="2000" b="1">
                <a:solidFill>
                  <a:srgbClr val="000099"/>
                </a:solidFill>
                <a:latin typeface="+mn-lt"/>
                <a:ea typeface="黑体" pitchFamily="2" charset="-122"/>
              </a:rPr>
              <a:t>送</a:t>
            </a:r>
          </a:p>
          <a:p>
            <a:pPr algn="l"/>
            <a:r>
              <a:rPr kumimoji="1" lang="zh-CN" altLang="en-US" sz="2000" b="1">
                <a:solidFill>
                  <a:srgbClr val="000099"/>
                </a:solidFill>
                <a:latin typeface="+mn-lt"/>
                <a:ea typeface="黑体" pitchFamily="2" charset="-122"/>
              </a:rPr>
              <a:t>端</a:t>
            </a: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itchFamily="2" charset="-122"/>
              </a:rPr>
              <a:t>接</a:t>
            </a:r>
          </a:p>
          <a:p>
            <a:pPr algn="l" eaLnBrk="0" hangingPunct="0"/>
            <a:r>
              <a:rPr kumimoji="1" lang="zh-CN" altLang="en-US" sz="2000" b="1">
                <a:solidFill>
                  <a:srgbClr val="000099"/>
                </a:solidFill>
                <a:latin typeface="+mn-lt"/>
                <a:ea typeface="黑体" pitchFamily="2" charset="-122"/>
              </a:rPr>
              <a:t>收</a:t>
            </a:r>
          </a:p>
          <a:p>
            <a:pPr algn="l" eaLnBrk="0" hangingPunct="0"/>
            <a:r>
              <a:rPr kumimoji="1" lang="zh-CN" altLang="en-US" sz="2000" b="1">
                <a:solidFill>
                  <a:srgbClr val="000099"/>
                </a:solidFill>
                <a:latin typeface="+mn-lt"/>
                <a:ea typeface="黑体" pitchFamily="2" charset="-122"/>
              </a:rPr>
              <a:t>端</a:t>
            </a:r>
          </a:p>
        </p:txBody>
      </p:sp>
      <p:sp>
        <p:nvSpPr>
          <p:cNvPr id="158782" name="AutoShape 62"/>
          <p:cNvSpPr>
            <a:spLocks/>
          </p:cNvSpPr>
          <p:nvPr/>
        </p:nvSpPr>
        <p:spPr bwMode="auto">
          <a:xfrm>
            <a:off x="871074" y="1516063"/>
            <a:ext cx="156501" cy="3024188"/>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83" name="AutoShape 63"/>
          <p:cNvSpPr>
            <a:spLocks/>
          </p:cNvSpPr>
          <p:nvPr/>
        </p:nvSpPr>
        <p:spPr bwMode="auto">
          <a:xfrm>
            <a:off x="1104966" y="4684714"/>
            <a:ext cx="84269" cy="792163"/>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9555722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在早期电话网中，从市话局到用户电话机的用户线是采用最廉价的双绞线电缆，而长途干线采用的是频分复用</a:t>
            </a:r>
            <a:r>
              <a:rPr lang="en-US" altLang="zh-CN" sz="2800" dirty="0"/>
              <a:t> FDM </a:t>
            </a:r>
            <a:r>
              <a:rPr lang="zh-CN" altLang="zh-CN" sz="2800" dirty="0"/>
              <a:t>的模拟传输方式</a:t>
            </a:r>
            <a:r>
              <a:rPr lang="zh-CN" altLang="en-US" sz="2800" dirty="0"/>
              <a:t>。</a:t>
            </a:r>
            <a:endParaRPr lang="en-US" altLang="zh-CN" sz="2800" dirty="0"/>
          </a:p>
          <a:p>
            <a:r>
              <a:rPr lang="zh-CN" altLang="zh-CN" sz="2800" dirty="0">
                <a:solidFill>
                  <a:srgbClr val="0000CC"/>
                </a:solidFill>
              </a:rPr>
              <a:t>与模拟通信相比，数字通信无论是</a:t>
            </a:r>
            <a:r>
              <a:rPr lang="zh-CN" altLang="en-US" sz="2800" dirty="0">
                <a:solidFill>
                  <a:srgbClr val="0000CC"/>
                </a:solidFill>
              </a:rPr>
              <a:t>在</a:t>
            </a:r>
            <a:r>
              <a:rPr lang="zh-CN" altLang="zh-CN" sz="2800" dirty="0">
                <a:solidFill>
                  <a:srgbClr val="0000CC"/>
                </a:solidFill>
              </a:rPr>
              <a:t>传输质量上还是经济上都有明显的优势</a:t>
            </a:r>
            <a:r>
              <a:rPr lang="zh-CN" altLang="en-US" sz="2800" dirty="0">
                <a:solidFill>
                  <a:srgbClr val="0000CC"/>
                </a:solidFill>
              </a:rPr>
              <a:t>。</a:t>
            </a:r>
            <a:endParaRPr lang="en-US" altLang="zh-CN" sz="2800" dirty="0">
              <a:solidFill>
                <a:srgbClr val="0000CC"/>
              </a:solidFill>
            </a:endParaRPr>
          </a:p>
          <a:p>
            <a:r>
              <a:rPr lang="zh-CN" altLang="zh-CN" sz="2800" dirty="0"/>
              <a:t>目前，长途干线大都采用时分复用</a:t>
            </a:r>
            <a:r>
              <a:rPr lang="en-US" altLang="zh-CN" sz="2800" dirty="0"/>
              <a:t> PCM </a:t>
            </a:r>
            <a:r>
              <a:rPr lang="zh-CN" altLang="zh-CN" sz="2800" dirty="0"/>
              <a:t>的数字传输方式。</a:t>
            </a:r>
            <a:endParaRPr lang="en-US" altLang="zh-CN" sz="2800" dirty="0"/>
          </a:p>
          <a:p>
            <a:r>
              <a:rPr lang="zh-CN" altLang="en-US" sz="2800" dirty="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p>
        </p:txBody>
      </p:sp>
    </p:spTree>
    <p:extLst>
      <p:ext uri="{BB962C8B-B14F-4D97-AF65-F5344CB8AC3E}">
        <p14:creationId xmlns:p14="http://schemas.microsoft.com/office/powerpoint/2010/main" val="19584645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en-US" dirty="0"/>
              <a:t>由于历史上的原因，</a:t>
            </a:r>
            <a:r>
              <a:rPr lang="en-US" altLang="zh-CN" dirty="0"/>
              <a:t>PCM </a:t>
            </a:r>
            <a:r>
              <a:rPr lang="zh-CN" altLang="en-US" dirty="0"/>
              <a:t>有两个互不兼容的国际标准：</a:t>
            </a:r>
            <a:endParaRPr lang="en-US" altLang="zh-CN" dirty="0"/>
          </a:p>
          <a:p>
            <a:pPr lvl="1"/>
            <a:r>
              <a:rPr lang="zh-CN" altLang="en-US" dirty="0"/>
              <a:t>北美的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a:t>）</a:t>
            </a:r>
            <a:endParaRPr lang="en-US" altLang="zh-CN" dirty="0"/>
          </a:p>
          <a:p>
            <a:pPr lvl="1"/>
            <a:r>
              <a:rPr lang="zh-CN" altLang="en-US" dirty="0"/>
              <a:t>欧洲的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a:t>）</a:t>
            </a:r>
            <a:endParaRPr lang="en-US" altLang="zh-CN" dirty="0"/>
          </a:p>
          <a:p>
            <a:r>
              <a:rPr lang="zh-CN" altLang="en-US" dirty="0"/>
              <a:t>我国采用的是欧洲的 </a:t>
            </a:r>
            <a:r>
              <a:rPr lang="en-US" altLang="zh-CN" dirty="0"/>
              <a:t>E1 </a:t>
            </a:r>
            <a:r>
              <a:rPr lang="zh-CN" altLang="en-US" dirty="0"/>
              <a:t>标准。</a:t>
            </a:r>
          </a:p>
          <a:p>
            <a:r>
              <a:rPr lang="en-US" altLang="zh-CN" dirty="0"/>
              <a:t>E1 </a:t>
            </a:r>
            <a:r>
              <a:rPr lang="zh-CN" altLang="en-US" dirty="0"/>
              <a:t>的速率是 </a:t>
            </a:r>
            <a:r>
              <a:rPr lang="en-US" altLang="zh-CN" dirty="0"/>
              <a:t>2.048 Mbit/s</a:t>
            </a:r>
            <a:r>
              <a:rPr lang="zh-CN" altLang="en-US" dirty="0"/>
              <a:t>，而 </a:t>
            </a:r>
            <a:r>
              <a:rPr lang="en-US" altLang="zh-CN" dirty="0"/>
              <a:t>T1 </a:t>
            </a:r>
            <a:r>
              <a:rPr lang="zh-CN" altLang="en-US" dirty="0"/>
              <a:t>的速率是 </a:t>
            </a:r>
            <a:r>
              <a:rPr lang="en-US" altLang="zh-CN" dirty="0"/>
              <a:t>1.544 Mbit/s</a:t>
            </a:r>
            <a:r>
              <a:rPr lang="zh-CN" altLang="en-US" dirty="0"/>
              <a:t>。</a:t>
            </a:r>
          </a:p>
          <a:p>
            <a:r>
              <a:rPr lang="zh-CN" altLang="en-US" dirty="0"/>
              <a:t>当需要有更高的数据率时，可采用复用的方法。   </a:t>
            </a:r>
          </a:p>
        </p:txBody>
      </p:sp>
    </p:spTree>
    <p:extLst>
      <p:ext uri="{BB962C8B-B14F-4D97-AF65-F5344CB8AC3E}">
        <p14:creationId xmlns:p14="http://schemas.microsoft.com/office/powerpoint/2010/main" val="216214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itchFamily="2" charset="-122"/>
              </a:rPr>
              <a:t>一个数据通信系统</a:t>
            </a:r>
            <a:r>
              <a:rPr lang="zh-CN" altLang="en-US" sz="2400" b="1" dirty="0">
                <a:latin typeface="+mn-lt"/>
                <a:ea typeface="黑体" pitchFamily="2" charset="-122"/>
              </a:rPr>
              <a:t>包括</a:t>
            </a:r>
            <a:r>
              <a:rPr lang="zh-CN" altLang="zh-CN" sz="2400" b="1" dirty="0">
                <a:solidFill>
                  <a:srgbClr val="FF0000"/>
                </a:solidFill>
                <a:latin typeface="+mn-lt"/>
                <a:ea typeface="黑体" pitchFamily="2" charset="-122"/>
              </a:rPr>
              <a:t>三大部分</a:t>
            </a:r>
            <a:r>
              <a:rPr lang="zh-CN" altLang="en-US" sz="2400" b="1" dirty="0">
                <a:solidFill>
                  <a:srgbClr val="FF0000"/>
                </a:solidFill>
                <a:latin typeface="+mn-lt"/>
                <a:ea typeface="黑体" pitchFamily="2" charset="-122"/>
              </a:rPr>
              <a:t>：</a:t>
            </a:r>
            <a:r>
              <a:rPr lang="zh-CN" altLang="zh-CN" sz="2400" b="1" dirty="0">
                <a:latin typeface="+mn-lt"/>
                <a:ea typeface="黑体" pitchFamily="2" charset="-122"/>
              </a:rPr>
              <a:t>源系统（方或发送端、发送）、传输系统（或传输网络）和目的系统（或接收端、接收方）</a:t>
            </a:r>
            <a:r>
              <a:rPr lang="zh-CN" altLang="en-US" sz="2400" b="1" dirty="0">
                <a:latin typeface="+mn-lt"/>
                <a:ea typeface="黑体" pitchFamily="2" charset="-122"/>
              </a:rPr>
              <a:t>。</a:t>
            </a:r>
          </a:p>
        </p:txBody>
      </p:sp>
      <p:grpSp>
        <p:nvGrpSpPr>
          <p:cNvPr id="6" name="Group 107"/>
          <p:cNvGrpSpPr>
            <a:grpSpLocks/>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传输</a:t>
              </a:r>
            </a:p>
            <a:p>
              <a:pPr algn="l" defTabSz="762000" eaLnBrk="0" hangingPunct="0"/>
              <a:r>
                <a:rPr kumimoji="1" lang="zh-CN" altLang="en-US" sz="1800" b="1" dirty="0">
                  <a:solidFill>
                    <a:srgbClr val="0000CC"/>
                  </a:solidFill>
                  <a:latin typeface="+mn-lt"/>
                  <a:ea typeface="黑体" pitchFamily="2" charset="-122"/>
                </a:rPr>
                <a:t>系统</a:t>
              </a:r>
            </a:p>
          </p:txBody>
        </p:sp>
      </p:grpSp>
      <p:grpSp>
        <p:nvGrpSpPr>
          <p:cNvPr id="9" name="Group 102"/>
          <p:cNvGrpSpPr>
            <a:grpSpLocks/>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2" name="Group 104"/>
          <p:cNvGrpSpPr>
            <a:grpSpLocks/>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5" name="Group 106"/>
          <p:cNvGrpSpPr>
            <a:grpSpLocks/>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itchFamily="2" charset="-122"/>
                </a:rPr>
                <a:t>发送</a:t>
              </a:r>
              <a:endParaRPr kumimoji="1" lang="en-US" altLang="zh-CN" sz="1800" b="1" dirty="0">
                <a:solidFill>
                  <a:srgbClr val="0000CC"/>
                </a:solidFill>
                <a:latin typeface="+mn-lt"/>
                <a:ea typeface="黑体" pitchFamily="2" charset="-122"/>
              </a:endParaRPr>
            </a:p>
            <a:p>
              <a:pPr defTabSz="762000" eaLnBrk="0" hangingPunct="0"/>
              <a:r>
                <a:rPr kumimoji="1" lang="zh-CN" altLang="en-US" sz="1800" b="1" dirty="0">
                  <a:solidFill>
                    <a:srgbClr val="0000CC"/>
                  </a:solidFill>
                  <a:latin typeface="+mn-lt"/>
                  <a:ea typeface="黑体" pitchFamily="2" charset="-122"/>
                </a:rPr>
                <a:t>的信号</a:t>
              </a:r>
              <a:endParaRPr kumimoji="1" lang="en-US" altLang="zh-CN" sz="1800" b="1" dirty="0">
                <a:solidFill>
                  <a:srgbClr val="0000CC"/>
                </a:solidFill>
                <a:latin typeface="+mn-lt"/>
                <a:ea typeface="黑体" pitchFamily="2" charset="-122"/>
              </a:endParaRPr>
            </a:p>
            <a:p>
              <a:pPr defTabSz="762000" eaLnBrk="0" hangingPunct="0"/>
              <a:r>
                <a:rPr kumimoji="1" lang="en-US" altLang="zh-CN" b="1" dirty="0">
                  <a:solidFill>
                    <a:srgbClr val="0000CC"/>
                  </a:solidFill>
                  <a:latin typeface="+mn-lt"/>
                  <a:ea typeface="黑体" pitchFamily="2" charset="-122"/>
                </a:rPr>
                <a:t>(</a:t>
              </a:r>
              <a:r>
                <a:rPr kumimoji="1" lang="zh-CN" altLang="en-US" b="1" dirty="0">
                  <a:solidFill>
                    <a:srgbClr val="0000CC"/>
                  </a:solidFill>
                  <a:latin typeface="+mn-lt"/>
                  <a:ea typeface="黑体" pitchFamily="2" charset="-122"/>
                </a:rPr>
                <a:t>数字的或模拟的</a:t>
              </a:r>
              <a:r>
                <a:rPr kumimoji="1" lang="en-US" altLang="zh-CN" b="1" dirty="0">
                  <a:solidFill>
                    <a:srgbClr val="0000CC"/>
                  </a:solidFill>
                  <a:latin typeface="+mn-lt"/>
                  <a:ea typeface="黑体" pitchFamily="2" charset="-122"/>
                </a:rPr>
                <a:t>)</a:t>
              </a:r>
              <a:endParaRPr kumimoji="1" lang="zh-CN" altLang="en-US" sz="1800" b="1" dirty="0">
                <a:solidFill>
                  <a:srgbClr val="0000CC"/>
                </a:solidFill>
                <a:latin typeface="+mn-lt"/>
                <a:ea typeface="黑体"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8" name="Group 108"/>
          <p:cNvGrpSpPr>
            <a:grpSpLocks/>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itchFamily="2" charset="-122"/>
                </a:rPr>
                <a:t>接收</a:t>
              </a:r>
            </a:p>
            <a:p>
              <a:pPr defTabSz="762000" eaLnBrk="0" hangingPunct="0"/>
              <a:r>
                <a:rPr kumimoji="1" lang="zh-CN" altLang="en-US" sz="1800" b="1" dirty="0">
                  <a:solidFill>
                    <a:srgbClr val="0000CC"/>
                  </a:solidFill>
                  <a:latin typeface="+mn-lt"/>
                  <a:ea typeface="黑体" pitchFamily="2" charset="-122"/>
                </a:rPr>
                <a:t>的信号</a:t>
              </a:r>
              <a:endParaRPr kumimoji="1" lang="en-US" altLang="zh-CN" b="1" dirty="0">
                <a:solidFill>
                  <a:srgbClr val="0000CC"/>
                </a:solidFill>
                <a:latin typeface="+mn-lt"/>
                <a:ea typeface="黑体" pitchFamily="2" charset="-122"/>
              </a:endParaRPr>
            </a:p>
            <a:p>
              <a:pPr defTabSz="762000"/>
              <a:r>
                <a:rPr kumimoji="1" lang="en-US" altLang="zh-CN" b="1" dirty="0">
                  <a:solidFill>
                    <a:srgbClr val="0000CC"/>
                  </a:solidFill>
                  <a:ea typeface="黑体" pitchFamily="2" charset="-122"/>
                </a:rPr>
                <a:t>(</a:t>
              </a:r>
              <a:r>
                <a:rPr kumimoji="1" lang="zh-CN" altLang="en-US" b="1" dirty="0">
                  <a:solidFill>
                    <a:srgbClr val="0000CC"/>
                  </a:solidFill>
                  <a:ea typeface="黑体" pitchFamily="2" charset="-122"/>
                </a:rPr>
                <a:t>数字的或模拟的</a:t>
              </a:r>
              <a:r>
                <a:rPr kumimoji="1" lang="en-US" altLang="zh-CN" b="1" dirty="0">
                  <a:solidFill>
                    <a:srgbClr val="0000CC"/>
                  </a:solidFill>
                  <a:ea typeface="黑体" pitchFamily="2" charset="-122"/>
                </a:rPr>
                <a:t>)</a:t>
              </a:r>
              <a:endParaRPr kumimoji="1" lang="zh-CN" altLang="en-US" b="1" dirty="0">
                <a:solidFill>
                  <a:srgbClr val="0000CC"/>
                </a:solidFill>
                <a:ea typeface="黑体"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1" name="Group 110"/>
          <p:cNvGrpSpPr>
            <a:grpSpLocks/>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4" name="Group 103"/>
          <p:cNvGrpSpPr>
            <a:grpSpLocks/>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源点</a:t>
              </a:r>
            </a:p>
          </p:txBody>
        </p:sp>
      </p:grpSp>
      <p:grpSp>
        <p:nvGrpSpPr>
          <p:cNvPr id="27" name="Group 111"/>
          <p:cNvGrpSpPr>
            <a:grpSpLocks/>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终点</a:t>
              </a:r>
            </a:p>
          </p:txBody>
        </p:sp>
      </p:grpSp>
      <p:grpSp>
        <p:nvGrpSpPr>
          <p:cNvPr id="30" name="Group 105"/>
          <p:cNvGrpSpPr>
            <a:grpSpLocks/>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接收器</a:t>
              </a: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1113226" y="3519191"/>
            <a:ext cx="942446"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 </a:t>
            </a: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公用电话网</a:t>
            </a:r>
          </a:p>
        </p:txBody>
      </p:sp>
      <p:pic>
        <p:nvPicPr>
          <p:cNvPr id="60" name="Picture 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grpSp>
        <p:nvGrpSpPr>
          <p:cNvPr id="63" name="Group 47"/>
          <p:cNvGrpSpPr>
            <a:grpSpLocks/>
          </p:cNvGrpSpPr>
          <p:nvPr/>
        </p:nvGrpSpPr>
        <p:grpSpPr bwMode="auto">
          <a:xfrm>
            <a:off x="3228570" y="2795292"/>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a:t>
            </a: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 </a:t>
            </a: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a:t>
            </a:r>
          </a:p>
          <a:p>
            <a:pPr algn="l" defTabSz="762000" eaLnBrk="0" hangingPunct="0"/>
            <a:r>
              <a:rPr kumimoji="1" lang="zh-CN" altLang="en-US" sz="1800" b="1">
                <a:solidFill>
                  <a:srgbClr val="0000CC"/>
                </a:solidFill>
                <a:latin typeface="+mn-lt"/>
                <a:ea typeface="黑体" pitchFamily="2" charset="-122"/>
              </a:rPr>
              <a:t>汉字</a:t>
            </a: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显示</a:t>
            </a:r>
          </a:p>
          <a:p>
            <a:pPr algn="l" defTabSz="762000" eaLnBrk="0" hangingPunct="0"/>
            <a:r>
              <a:rPr kumimoji="1" lang="zh-CN" altLang="en-US" sz="1800" b="1">
                <a:solidFill>
                  <a:srgbClr val="0000CC"/>
                </a:solidFill>
                <a:latin typeface="+mn-lt"/>
                <a:ea typeface="黑体" pitchFamily="2" charset="-122"/>
              </a:rPr>
              <a:t>汉字</a:t>
            </a:r>
          </a:p>
        </p:txBody>
      </p:sp>
      <p:sp>
        <p:nvSpPr>
          <p:cNvPr id="75" name="Freeform 59"/>
          <p:cNvSpPr>
            <a:spLocks/>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6057628" y="2795292"/>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数据通信系统</a:t>
              </a:r>
            </a:p>
          </p:txBody>
        </p:sp>
      </p:grpSp>
      <p:grpSp>
        <p:nvGrpSpPr>
          <p:cNvPr id="84" name="Group 99"/>
          <p:cNvGrpSpPr>
            <a:grpSpLocks/>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itchFamily="2" charset="-122"/>
                  </a:rPr>
                  <a:t>源系统</a:t>
                </a:r>
              </a:p>
            </p:txBody>
          </p:sp>
        </p:grpSp>
      </p:grpSp>
      <p:grpSp>
        <p:nvGrpSpPr>
          <p:cNvPr id="89" name="Group 101"/>
          <p:cNvGrpSpPr>
            <a:grpSpLocks/>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目的系统</a:t>
              </a:r>
            </a:p>
          </p:txBody>
        </p:sp>
      </p:grpSp>
      <p:grpSp>
        <p:nvGrpSpPr>
          <p:cNvPr id="92" name="Group 100"/>
          <p:cNvGrpSpPr>
            <a:grpSpLocks/>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96"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a:grpSpLocks/>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101" name="Rectangle 79"/>
          <p:cNvSpPr>
            <a:spLocks noChangeArrowheads="1"/>
          </p:cNvSpPr>
          <p:nvPr/>
        </p:nvSpPr>
        <p:spPr bwMode="auto">
          <a:xfrm>
            <a:off x="8348391"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a:t>
            </a: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a:latin typeface="+mn-lt"/>
                <a:ea typeface="黑体" pitchFamily="2" charset="-122"/>
              </a:rPr>
              <a:t>数据通信系统的模型</a:t>
            </a:r>
            <a:endParaRPr lang="zh-CN" altLang="en-US" sz="2400" b="1" dirty="0">
              <a:latin typeface="+mn-lt"/>
              <a:ea typeface="黑体" pitchFamily="2" charset="-122"/>
            </a:endParaRPr>
          </a:p>
        </p:txBody>
      </p:sp>
    </p:spTree>
    <p:extLst>
      <p:ext uri="{BB962C8B-B14F-4D97-AF65-F5344CB8AC3E}">
        <p14:creationId xmlns:p14="http://schemas.microsoft.com/office/powerpoint/2010/main"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旧的数字传输系统存在许多缺点</a:t>
            </a:r>
          </a:p>
        </p:txBody>
      </p:sp>
      <p:sp>
        <p:nvSpPr>
          <p:cNvPr id="161795" name="Rectangle 3"/>
          <p:cNvSpPr>
            <a:spLocks noGrp="1" noChangeArrowheads="1"/>
          </p:cNvSpPr>
          <p:nvPr>
            <p:ph idx="1"/>
          </p:nvPr>
        </p:nvSpPr>
        <p:spPr/>
        <p:txBody>
          <a:bodyPr/>
          <a:lstStyle/>
          <a:p>
            <a:pPr>
              <a:buFont typeface="Wingdings" pitchFamily="2" charset="2"/>
              <a:buNone/>
            </a:pPr>
            <a:r>
              <a:rPr lang="zh-CN" altLang="en-US" dirty="0"/>
              <a:t>最主要的是以下两个方面： </a:t>
            </a:r>
          </a:p>
          <a:p>
            <a:r>
              <a:rPr lang="zh-CN" altLang="en-US" dirty="0">
                <a:solidFill>
                  <a:srgbClr val="FF0000"/>
                </a:solidFill>
              </a:rPr>
              <a:t>速率标准不统一</a:t>
            </a:r>
          </a:p>
          <a:p>
            <a:pPr lvl="1"/>
            <a:r>
              <a:rPr lang="zh-CN" altLang="en-US" dirty="0">
                <a:ea typeface="黑体" pitchFamily="2" charset="-122"/>
              </a:rPr>
              <a:t>如果不对高次群的数字传输速率进行标准化，国际范围的</a:t>
            </a:r>
            <a:r>
              <a:rPr lang="zh-CN" altLang="zh-CN" dirty="0">
                <a:solidFill>
                  <a:srgbClr val="0000FF"/>
                </a:solidFill>
              </a:rPr>
              <a:t>基于光纤</a:t>
            </a:r>
            <a:r>
              <a:rPr lang="zh-CN" altLang="en-US" dirty="0">
                <a:solidFill>
                  <a:srgbClr val="0000FF"/>
                </a:solidFill>
              </a:rPr>
              <a:t>高速</a:t>
            </a:r>
            <a:r>
              <a:rPr lang="zh-CN" altLang="en-US" dirty="0">
                <a:solidFill>
                  <a:srgbClr val="0000FF"/>
                </a:solidFill>
                <a:ea typeface="黑体" pitchFamily="2" charset="-122"/>
              </a:rPr>
              <a:t>数据传输就很难实现。</a:t>
            </a:r>
            <a:r>
              <a:rPr lang="zh-CN" altLang="en-US" dirty="0">
                <a:solidFill>
                  <a:srgbClr val="0000FF"/>
                </a:solidFill>
              </a:rPr>
              <a:t> </a:t>
            </a:r>
            <a:endParaRPr lang="en-US" altLang="zh-CN" dirty="0">
              <a:solidFill>
                <a:srgbClr val="0000FF"/>
              </a:solidFill>
            </a:endParaRPr>
          </a:p>
          <a:p>
            <a:r>
              <a:rPr lang="zh-CN" altLang="en-US" dirty="0">
                <a:solidFill>
                  <a:srgbClr val="FF0000"/>
                </a:solidFill>
              </a:rPr>
              <a:t>不是同步传输</a:t>
            </a:r>
          </a:p>
          <a:p>
            <a:pPr lvl="1"/>
            <a:r>
              <a:rPr lang="zh-CN" altLang="en-US" dirty="0">
                <a:ea typeface="黑体" pitchFamily="2" charset="-122"/>
              </a:rPr>
              <a:t>在过去相当长的时间，为了节约经费，各国的数字网主要是采用准同步方式。</a:t>
            </a:r>
            <a:r>
              <a:rPr lang="zh-CN" altLang="en-US" dirty="0"/>
              <a:t>  </a:t>
            </a:r>
            <a:endParaRPr lang="en-US" altLang="zh-CN" dirty="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p>
        </p:txBody>
      </p:sp>
      <p:sp>
        <p:nvSpPr>
          <p:cNvPr id="16179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8656400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lgn="ctr"/>
            <a:r>
              <a:rPr lang="zh-CN" altLang="en-US"/>
              <a:t>同步光纤网 </a:t>
            </a:r>
            <a:r>
              <a:rPr lang="en-US" altLang="zh-CN"/>
              <a:t>SONET</a:t>
            </a:r>
          </a:p>
        </p:txBody>
      </p:sp>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zh-CN" altLang="en-US" sz="2800" dirty="0"/>
              <a:t>的各级时钟都来自一个非常精确的主时钟。 </a:t>
            </a:r>
            <a:endParaRPr lang="en-US" altLang="zh-CN" sz="2800" dirty="0"/>
          </a:p>
          <a:p>
            <a:r>
              <a:rPr lang="en-US" altLang="zh-CN" sz="2800" dirty="0"/>
              <a:t>SONET </a:t>
            </a:r>
            <a:r>
              <a:rPr lang="zh-CN" altLang="zh-CN" sz="2800" dirty="0"/>
              <a:t>为光纤传输系统定义了同步传输的线路速率等级结构</a:t>
            </a:r>
            <a:endParaRPr lang="en-US" altLang="zh-CN" sz="2800" dirty="0"/>
          </a:p>
          <a:p>
            <a:pPr lvl="1"/>
            <a:r>
              <a:rPr lang="zh-CN" altLang="en-US" sz="2400" dirty="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zh-CN" altLang="en-US" sz="2400" dirty="0"/>
              <a:t>，其传输速率是 </a:t>
            </a:r>
            <a:r>
              <a:rPr lang="en-US" altLang="zh-CN" sz="2400" dirty="0"/>
              <a:t>51.84 Mbit/s</a:t>
            </a:r>
            <a:r>
              <a:rPr lang="zh-CN" altLang="en-US" sz="2400" dirty="0"/>
              <a:t>。</a:t>
            </a:r>
          </a:p>
          <a:p>
            <a:pPr lvl="1"/>
            <a:r>
              <a:rPr lang="zh-CN" altLang="en-US" sz="2400" dirty="0"/>
              <a:t>对光信号则称为第 </a:t>
            </a:r>
            <a:r>
              <a:rPr lang="en-US" altLang="zh-CN" sz="2400" dirty="0"/>
              <a:t>1 </a:t>
            </a:r>
            <a:r>
              <a:rPr lang="zh-CN" altLang="en-US" sz="2400" dirty="0"/>
              <a:t>级</a:t>
            </a:r>
            <a:r>
              <a:rPr lang="zh-CN" altLang="en-US" sz="2400" dirty="0">
                <a:solidFill>
                  <a:srgbClr val="FF0000"/>
                </a:solidFill>
              </a:rPr>
              <a:t>光载波 </a:t>
            </a:r>
            <a:r>
              <a:rPr lang="en-US" altLang="zh-CN" sz="2400" dirty="0"/>
              <a:t>OC-1 (OC </a:t>
            </a:r>
            <a:r>
              <a:rPr lang="zh-CN" altLang="en-US" sz="2400" dirty="0"/>
              <a:t>表示</a:t>
            </a:r>
            <a:r>
              <a:rPr lang="en-US" altLang="zh-CN" sz="2400" dirty="0"/>
              <a:t>Optical Carrier)</a:t>
            </a:r>
            <a:r>
              <a:rPr lang="zh-CN" altLang="en-US" sz="2400" dirty="0"/>
              <a:t>。</a:t>
            </a:r>
            <a:endParaRPr lang="en-US" altLang="zh-CN" sz="2400" dirty="0"/>
          </a:p>
          <a:p>
            <a:r>
              <a:rPr lang="zh-CN" altLang="zh-CN" sz="2800" dirty="0"/>
              <a:t>现已定义了从</a:t>
            </a:r>
            <a:r>
              <a:rPr lang="en-US" altLang="zh-CN" sz="2800" dirty="0"/>
              <a:t> 51.84 Mbit/s (</a:t>
            </a:r>
            <a:r>
              <a:rPr lang="zh-CN" altLang="zh-CN" sz="2800" dirty="0"/>
              <a:t>即</a:t>
            </a:r>
            <a:r>
              <a:rPr lang="en-US" altLang="zh-CN" sz="2800" dirty="0"/>
              <a:t>OC-1) </a:t>
            </a:r>
            <a:r>
              <a:rPr lang="zh-CN" altLang="zh-CN" sz="2800" dirty="0"/>
              <a:t>一直到</a:t>
            </a:r>
            <a:r>
              <a:rPr lang="en-US" altLang="zh-CN" sz="2800" dirty="0"/>
              <a:t> 9953.280 Mbit/s (</a:t>
            </a:r>
            <a:r>
              <a:rPr lang="zh-CN" altLang="zh-CN" sz="2800" dirty="0"/>
              <a:t>即</a:t>
            </a:r>
            <a:r>
              <a:rPr lang="en-US" altLang="zh-CN" sz="2800" dirty="0"/>
              <a:t> OC-192/STS-192) </a:t>
            </a:r>
            <a:r>
              <a:rPr lang="zh-CN" altLang="zh-CN" sz="2800" dirty="0"/>
              <a:t>的标准。</a:t>
            </a:r>
            <a:r>
              <a:rPr lang="zh-CN" altLang="en-US" sz="2800" dirty="0"/>
              <a:t>  </a:t>
            </a:r>
          </a:p>
        </p:txBody>
      </p:sp>
      <p:sp>
        <p:nvSpPr>
          <p:cNvPr id="16077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78252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br>
              <a:rPr lang="en-US" altLang="zh-CN"/>
            </a:br>
            <a:r>
              <a:rPr lang="zh-CN" altLang="en-US"/>
              <a:t>同步数字系列 </a:t>
            </a:r>
            <a:r>
              <a:rPr lang="en-US" altLang="zh-CN" b="1"/>
              <a:t>SDH</a:t>
            </a:r>
            <a:r>
              <a:rPr lang="en-US" altLang="zh-CN"/>
              <a:t> </a:t>
            </a:r>
          </a:p>
        </p:txBody>
      </p:sp>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p>
          <a:p>
            <a:r>
              <a:rPr lang="zh-CN" altLang="en-US" dirty="0"/>
              <a:t>一般可认为 </a:t>
            </a:r>
            <a:r>
              <a:rPr lang="en-US" altLang="zh-CN" dirty="0"/>
              <a:t>SDH </a:t>
            </a:r>
            <a:r>
              <a:rPr lang="zh-CN" altLang="en-US" dirty="0"/>
              <a:t>与 </a:t>
            </a:r>
            <a:r>
              <a:rPr lang="en-US" altLang="zh-CN" dirty="0"/>
              <a:t>SONET </a:t>
            </a:r>
            <a:r>
              <a:rPr lang="zh-CN" altLang="en-US" dirty="0"/>
              <a:t>是同义词。</a:t>
            </a:r>
          </a:p>
          <a:p>
            <a:r>
              <a:rPr lang="zh-CN" altLang="zh-CN" dirty="0">
                <a:solidFill>
                  <a:srgbClr val="FF0000"/>
                </a:solidFill>
              </a:rPr>
              <a:t>其主要不同点是：</a:t>
            </a:r>
            <a:r>
              <a:rPr lang="en-US" altLang="zh-CN" dirty="0"/>
              <a:t>SDH </a:t>
            </a:r>
            <a:r>
              <a:rPr lang="zh-CN" altLang="en-US" dirty="0"/>
              <a:t>的基本速率为 </a:t>
            </a:r>
            <a:r>
              <a:rPr lang="en-US" altLang="zh-CN" dirty="0"/>
              <a:t>155.52 Mbit/s</a:t>
            </a:r>
            <a:r>
              <a:rPr lang="zh-CN" altLang="en-US" dirty="0"/>
              <a:t>，称为第 </a:t>
            </a:r>
            <a:r>
              <a:rPr lang="en-US" altLang="zh-CN" b="1" dirty="0"/>
              <a:t>1 </a:t>
            </a:r>
            <a:r>
              <a:rPr lang="zh-CN" altLang="en-US" dirty="0"/>
              <a:t>级</a:t>
            </a:r>
            <a:r>
              <a:rPr lang="zh-CN" altLang="en-US" dirty="0">
                <a:solidFill>
                  <a:srgbClr val="0000FF"/>
                </a:solidFill>
              </a:rPr>
              <a:t>同步传递模块 </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p>
        </p:txBody>
      </p:sp>
      <p:sp>
        <p:nvSpPr>
          <p:cNvPr id="16486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14188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extLst>
              <p:ext uri="{D42A27DB-BD31-4B8C-83A1-F6EECF244321}">
                <p14:modId xmlns:p14="http://schemas.microsoft.com/office/powerpoint/2010/main" val="907028121"/>
              </p:ext>
            </p:extLst>
          </p:nvPr>
        </p:nvGraphicFramePr>
        <p:xfrm>
          <a:off x="416496" y="1060450"/>
          <a:ext cx="9295168" cy="5105318"/>
        </p:xfrm>
        <a:graphic>
          <a:graphicData uri="http://schemas.openxmlformats.org/drawingml/2006/table">
            <a:tbl>
              <a:tblPr/>
              <a:tblGrid>
                <a:gridCol w="1781741">
                  <a:extLst>
                    <a:ext uri="{9D8B030D-6E8A-4147-A177-3AD203B41FA5}">
                      <a16:colId xmlns:a16="http://schemas.microsoft.com/office/drawing/2014/main" val="20000"/>
                    </a:ext>
                  </a:extLst>
                </a:gridCol>
                <a:gridCol w="2770482">
                  <a:extLst>
                    <a:ext uri="{9D8B030D-6E8A-4147-A177-3AD203B41FA5}">
                      <a16:colId xmlns:a16="http://schemas.microsoft.com/office/drawing/2014/main" val="20001"/>
                    </a:ext>
                  </a:extLst>
                </a:gridCol>
                <a:gridCol w="1897178">
                  <a:extLst>
                    <a:ext uri="{9D8B030D-6E8A-4147-A177-3AD203B41FA5}">
                      <a16:colId xmlns:a16="http://schemas.microsoft.com/office/drawing/2014/main" val="20002"/>
                    </a:ext>
                  </a:extLst>
                </a:gridCol>
                <a:gridCol w="2845767">
                  <a:extLst>
                    <a:ext uri="{9D8B030D-6E8A-4147-A177-3AD203B41FA5}">
                      <a16:colId xmlns:a16="http://schemas.microsoft.com/office/drawing/2014/main" val="20003"/>
                    </a:ext>
                  </a:extLst>
                </a:gridCol>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(Mb/s)</a:t>
                      </a:r>
                      <a:endParaRPr kumimoji="0" lang="en-US"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的常用近似值</a:t>
                      </a:r>
                      <a:endParaRPr kumimoji="0" lang="zh-CN" altLang="en-US"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51.840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OC-1/STS-1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sym typeface="Symbol" pitchFamily="18" charset="2"/>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155.520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OC-3/STS-3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155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466.560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OC-9/STS-9</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622.080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OC-12/STS-12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622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933.120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OC-18/STS-18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1244.160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OC-24/STS-24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2488.320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OC-48/STS-48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STM-16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2.5 </a:t>
                      </a:r>
                      <a:r>
                        <a:rPr kumimoji="0" lang="en-US" altLang="zh-CN" sz="2200" b="1" i="0" u="none" strike="noStrike" cap="none" normalizeH="0" baseline="0" dirty="0" err="1">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4976.640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OC-96/STS-96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STM-32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200" b="1" i="0" u="none" strike="noStrike" cap="none" normalizeH="0" baseline="0" dirty="0">
                        <a:ln>
                          <a:noFill/>
                        </a:ln>
                        <a:solidFill>
                          <a:srgbClr val="000099"/>
                        </a:solidFill>
                        <a:effectLst/>
                        <a:latin typeface="+mn-lt"/>
                        <a:ea typeface="黑体" pitchFamily="2" charset="-122"/>
                        <a:cs typeface="Times New Roman"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9953.280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OC-192/STS-192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STM-64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10 </a:t>
                      </a:r>
                      <a:r>
                        <a:rPr kumimoji="0" lang="en-US" altLang="zh-CN" sz="2200" b="1" i="0" u="none" strike="noStrike" cap="none" normalizeH="0" baseline="0" dirty="0" err="1">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rPr>
                        <a:t>39813.120 </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rPr>
                        <a:t>OC-768/STS-768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rPr>
                        <a:t>STM-256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a:ln>
                            <a:noFill/>
                          </a:ln>
                          <a:solidFill>
                            <a:srgbClr val="000099"/>
                          </a:solidFill>
                          <a:effectLst/>
                          <a:latin typeface="+mn-lt"/>
                          <a:ea typeface="黑体" pitchFamily="2" charset="-122"/>
                        </a:rPr>
                        <a:t>40 </a:t>
                      </a:r>
                      <a:r>
                        <a:rPr kumimoji="0" lang="en-US" altLang="zh-CN" sz="2200" b="1" i="0" u="none" strike="noStrike" cap="none" normalizeH="0" baseline="0" dirty="0" err="1">
                          <a:ln>
                            <a:noFill/>
                          </a:ln>
                          <a:solidFill>
                            <a:srgbClr val="000099"/>
                          </a:solidFill>
                          <a:effectLst/>
                          <a:latin typeface="+mn-lt"/>
                          <a:ea typeface="黑体" pitchFamily="2" charset="-122"/>
                        </a:rPr>
                        <a:t>Gbit</a:t>
                      </a:r>
                      <a:r>
                        <a:rPr kumimoji="0" lang="en-US" altLang="zh-CN" sz="2200" b="1" i="0" u="none" strike="noStrike" cap="none" normalizeH="0" baseline="0" dirty="0">
                          <a:ln>
                            <a:noFill/>
                          </a:ln>
                          <a:solidFill>
                            <a:srgbClr val="000099"/>
                          </a:solidFill>
                          <a:effectLst/>
                          <a:latin typeface="+mn-lt"/>
                          <a:ea typeface="黑体" pitchFamily="2" charset="-122"/>
                        </a:rPr>
                        <a:t>/s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66209" name="Text Box 321"/>
          <p:cNvSpPr txBox="1">
            <a:spLocks noChangeArrowheads="1"/>
          </p:cNvSpPr>
          <p:nvPr/>
        </p:nvSpPr>
        <p:spPr bwMode="auto">
          <a:xfrm>
            <a:off x="696762" y="548680"/>
            <a:ext cx="792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a:ea typeface="黑体" pitchFamily="2" charset="-122"/>
              </a:rPr>
              <a:t>SONET</a:t>
            </a:r>
            <a:r>
              <a:rPr lang="zh-CN" altLang="zh-CN" sz="2400" b="1" dirty="0">
                <a:ea typeface="黑体" pitchFamily="2" charset="-122"/>
              </a:rPr>
              <a:t>的</a:t>
            </a:r>
            <a:r>
              <a:rPr lang="en-US" altLang="zh-CN" sz="2400" b="1" dirty="0">
                <a:ea typeface="黑体" pitchFamily="2" charset="-122"/>
              </a:rPr>
              <a:t> OC</a:t>
            </a:r>
            <a:r>
              <a:rPr lang="zh-CN" altLang="zh-CN" sz="2400" b="1" dirty="0">
                <a:ea typeface="黑体" pitchFamily="2" charset="-122"/>
              </a:rPr>
              <a:t>级</a:t>
            </a:r>
            <a:r>
              <a:rPr lang="en-US" altLang="zh-CN" sz="2400" b="1" dirty="0">
                <a:ea typeface="黑体" pitchFamily="2" charset="-122"/>
              </a:rPr>
              <a:t> / STS</a:t>
            </a:r>
            <a:r>
              <a:rPr lang="zh-CN" altLang="zh-CN" sz="2400" b="1" dirty="0">
                <a:ea typeface="黑体" pitchFamily="2" charset="-122"/>
              </a:rPr>
              <a:t>级</a:t>
            </a:r>
            <a:r>
              <a:rPr lang="en-US" altLang="zh-CN" sz="2400" b="1" dirty="0">
                <a:ea typeface="黑体" pitchFamily="2" charset="-122"/>
              </a:rPr>
              <a:t> </a:t>
            </a:r>
            <a:r>
              <a:rPr lang="zh-CN" altLang="zh-CN" sz="2400" b="1" dirty="0">
                <a:ea typeface="黑体" pitchFamily="2" charset="-122"/>
              </a:rPr>
              <a:t>与</a:t>
            </a:r>
            <a:r>
              <a:rPr lang="en-US" altLang="zh-CN" sz="2400" b="1" dirty="0">
                <a:ea typeface="黑体" pitchFamily="2" charset="-122"/>
              </a:rPr>
              <a:t>SDH</a:t>
            </a:r>
            <a:r>
              <a:rPr lang="zh-CN" altLang="zh-CN" sz="2400" b="1" dirty="0">
                <a:ea typeface="黑体" pitchFamily="2" charset="-122"/>
              </a:rPr>
              <a:t>的</a:t>
            </a:r>
            <a:r>
              <a:rPr lang="en-US" altLang="zh-CN" sz="2400" b="1" dirty="0">
                <a:ea typeface="黑体" pitchFamily="2" charset="-122"/>
              </a:rPr>
              <a:t> STM</a:t>
            </a:r>
            <a:r>
              <a:rPr lang="zh-CN" altLang="zh-CN" sz="2400" b="1" dirty="0">
                <a:ea typeface="黑体" pitchFamily="2" charset="-122"/>
              </a:rPr>
              <a:t>级</a:t>
            </a:r>
            <a:r>
              <a:rPr lang="en-US" altLang="zh-CN" sz="2400" b="1" dirty="0">
                <a:ea typeface="黑体" pitchFamily="2" charset="-122"/>
              </a:rPr>
              <a:t> </a:t>
            </a:r>
            <a:r>
              <a:rPr lang="zh-CN" altLang="zh-CN" sz="2400" b="1" dirty="0">
                <a:ea typeface="黑体" pitchFamily="2" charset="-122"/>
              </a:rPr>
              <a:t>的对应关系</a:t>
            </a:r>
            <a:endParaRPr lang="zh-CN" altLang="en-US" sz="2400" b="1" dirty="0">
              <a:ea typeface="黑体" pitchFamily="2" charset="-122"/>
            </a:endParaRPr>
          </a:p>
        </p:txBody>
      </p:sp>
    </p:spTree>
    <p:extLst>
      <p:ext uri="{BB962C8B-B14F-4D97-AF65-F5344CB8AC3E}">
        <p14:creationId xmlns:p14="http://schemas.microsoft.com/office/powerpoint/2010/main" val="633063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SONET / SDH </a:t>
            </a:r>
            <a:r>
              <a:rPr lang="zh-CN" altLang="en-US" dirty="0"/>
              <a:t>标准的意义</a:t>
            </a:r>
          </a:p>
        </p:txBody>
      </p:sp>
      <p:sp>
        <p:nvSpPr>
          <p:cNvPr id="3" name="内容占位符 2"/>
          <p:cNvSpPr>
            <a:spLocks noGrp="1"/>
          </p:cNvSpPr>
          <p:nvPr>
            <p:ph idx="1"/>
          </p:nvPr>
        </p:nvSpPr>
        <p:spPr/>
        <p:txBody>
          <a:bodyPr/>
          <a:lstStyle/>
          <a:p>
            <a:r>
              <a:rPr lang="zh-CN" altLang="en-US" dirty="0"/>
              <a:t>使</a:t>
            </a:r>
            <a:r>
              <a:rPr lang="zh-CN" altLang="zh-CN" dirty="0"/>
              <a:t>不同的数字传输体制在</a:t>
            </a:r>
            <a:r>
              <a:rPr lang="en-US" altLang="zh-CN" dirty="0"/>
              <a:t> STM-1 </a:t>
            </a:r>
            <a:r>
              <a:rPr lang="zh-CN" altLang="zh-CN" dirty="0"/>
              <a:t>等级上获得了统一</a:t>
            </a:r>
            <a:r>
              <a:rPr lang="zh-CN" altLang="en-US" dirty="0"/>
              <a:t>。</a:t>
            </a:r>
            <a:endParaRPr lang="en-US" altLang="zh-CN" dirty="0"/>
          </a:p>
          <a:p>
            <a:r>
              <a:rPr lang="zh-CN" altLang="zh-CN" dirty="0"/>
              <a:t>第一次真正实现了数字传输体制上的世界性标准</a:t>
            </a:r>
            <a:r>
              <a:rPr lang="zh-CN" altLang="en-US" dirty="0"/>
              <a:t>。</a:t>
            </a:r>
            <a:endParaRPr lang="en-US" altLang="zh-CN" dirty="0"/>
          </a:p>
          <a:p>
            <a:r>
              <a:rPr lang="zh-CN" altLang="zh-CN" dirty="0"/>
              <a:t>已成为公认的新一代理想的传输网体制</a:t>
            </a:r>
            <a:r>
              <a:rPr lang="zh-CN" altLang="en-US" dirty="0"/>
              <a:t>。</a:t>
            </a:r>
            <a:endParaRPr lang="en-US" altLang="zh-CN" dirty="0"/>
          </a:p>
          <a:p>
            <a:r>
              <a:rPr lang="en-US" altLang="zh-CN" dirty="0"/>
              <a:t>SDH </a:t>
            </a:r>
            <a:r>
              <a:rPr lang="zh-CN" altLang="zh-CN" dirty="0"/>
              <a:t>标准也适合于微波和卫星传输的技术体制。</a:t>
            </a:r>
            <a:endParaRPr lang="zh-CN" altLang="en-US" dirty="0"/>
          </a:p>
        </p:txBody>
      </p:sp>
    </p:spTree>
    <p:extLst>
      <p:ext uri="{BB962C8B-B14F-4D97-AF65-F5344CB8AC3E}">
        <p14:creationId xmlns:p14="http://schemas.microsoft.com/office/powerpoint/2010/main" val="4160879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ADSL </a:t>
            </a:r>
            <a:r>
              <a:rPr lang="zh-CN" altLang="zh-CN" dirty="0"/>
              <a:t>技术</a:t>
            </a:r>
          </a:p>
          <a:p>
            <a:r>
              <a:rPr lang="en-US" altLang="zh-CN" dirty="0"/>
              <a:t>2.6.2  </a:t>
            </a:r>
            <a:r>
              <a:rPr lang="zh-CN" altLang="zh-CN" dirty="0"/>
              <a:t>光纤同轴混合网（</a:t>
            </a:r>
            <a:r>
              <a:rPr lang="en-US" altLang="zh-CN" dirty="0"/>
              <a:t>HFC</a:t>
            </a:r>
            <a:r>
              <a:rPr lang="zh-CN" altLang="zh-CN" dirty="0"/>
              <a:t>网）</a:t>
            </a:r>
          </a:p>
          <a:p>
            <a:r>
              <a:rPr lang="en-US" altLang="zh-CN" dirty="0"/>
              <a:t>2.6.3  </a:t>
            </a:r>
            <a:r>
              <a:rPr lang="en-US" altLang="zh-CN" dirty="0" err="1"/>
              <a:t>FTTx</a:t>
            </a:r>
            <a:r>
              <a:rPr lang="en-US" altLang="zh-CN" dirty="0"/>
              <a:t> </a:t>
            </a:r>
            <a:r>
              <a:rPr lang="zh-CN" altLang="zh-CN" dirty="0"/>
              <a:t>技术</a:t>
            </a:r>
            <a:endParaRPr lang="zh-CN" altLang="en-US" dirty="0"/>
          </a:p>
        </p:txBody>
      </p:sp>
    </p:spTree>
    <p:extLst>
      <p:ext uri="{BB962C8B-B14F-4D97-AF65-F5344CB8AC3E}">
        <p14:creationId xmlns:p14="http://schemas.microsoft.com/office/powerpoint/2010/main" val="16898348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用户要连接到互联网，必须先连接到某个</a:t>
            </a:r>
            <a:r>
              <a:rPr lang="en-US" altLang="zh-CN" dirty="0"/>
              <a:t> ISP</a:t>
            </a:r>
            <a:r>
              <a:rPr lang="zh-CN" altLang="en-US" dirty="0"/>
              <a:t>。</a:t>
            </a:r>
            <a:endParaRPr lang="en-US" altLang="zh-CN" dirty="0"/>
          </a:p>
          <a:p>
            <a:pPr>
              <a:spcBef>
                <a:spcPts val="1200"/>
              </a:spcBef>
            </a:pPr>
            <a:r>
              <a:rPr lang="zh-CN" altLang="zh-CN" dirty="0"/>
              <a:t>在互联网的发展初期，用户都是利用电话的用户线通过调制解调器连接到</a:t>
            </a:r>
            <a:r>
              <a:rPr lang="en-US" altLang="zh-CN" dirty="0"/>
              <a:t> ISP </a:t>
            </a:r>
            <a:r>
              <a:rPr lang="zh-CN" altLang="zh-CN" dirty="0"/>
              <a:t>的，</a:t>
            </a:r>
            <a:r>
              <a:rPr lang="zh-CN" altLang="en-US" dirty="0"/>
              <a:t>电话</a:t>
            </a:r>
            <a:r>
              <a:rPr lang="zh-CN" altLang="zh-CN" dirty="0"/>
              <a:t>用户线接入到互联网的速率最高只能达到</a:t>
            </a:r>
            <a:r>
              <a:rPr lang="en-US" altLang="zh-CN" dirty="0"/>
              <a:t> 56 </a:t>
            </a:r>
            <a:r>
              <a:rPr lang="en-US" altLang="zh-CN" dirty="0" err="1"/>
              <a:t>kbit</a:t>
            </a:r>
            <a:r>
              <a:rPr lang="en-US" altLang="zh-CN" dirty="0"/>
              <a:t>/s</a:t>
            </a:r>
            <a:r>
              <a:rPr lang="zh-CN" altLang="zh-CN" dirty="0"/>
              <a:t>。</a:t>
            </a:r>
            <a:endParaRPr lang="en-US" altLang="zh-CN" dirty="0"/>
          </a:p>
          <a:p>
            <a:pPr>
              <a:spcBef>
                <a:spcPts val="1200"/>
              </a:spcBef>
            </a:pPr>
            <a:r>
              <a:rPr lang="zh-CN" altLang="zh-CN" dirty="0"/>
              <a:t>美国联邦通信委员会</a:t>
            </a:r>
            <a:r>
              <a:rPr lang="en-US" altLang="zh-CN" dirty="0"/>
              <a:t> FCC </a:t>
            </a:r>
            <a:r>
              <a:rPr lang="zh-CN" altLang="zh-CN" dirty="0"/>
              <a:t>认为只要双向速率之和超过</a:t>
            </a:r>
            <a:r>
              <a:rPr lang="en-US" altLang="zh-CN" dirty="0"/>
              <a:t> 200 </a:t>
            </a:r>
            <a:r>
              <a:rPr lang="en-US" altLang="zh-CN" dirty="0" err="1"/>
              <a:t>kbit</a:t>
            </a:r>
            <a:r>
              <a:rPr lang="en-US" altLang="zh-CN" dirty="0"/>
              <a:t>/s </a:t>
            </a:r>
            <a:r>
              <a:rPr lang="zh-CN" altLang="zh-CN" dirty="0"/>
              <a:t>就是</a:t>
            </a:r>
            <a:r>
              <a:rPr lang="zh-CN" altLang="zh-CN" dirty="0">
                <a:solidFill>
                  <a:srgbClr val="FF0000"/>
                </a:solidFill>
              </a:rPr>
              <a:t>宽带</a:t>
            </a:r>
            <a:r>
              <a:rPr lang="zh-CN" altLang="en-US" dirty="0">
                <a:solidFill>
                  <a:srgbClr val="FF0000"/>
                </a:solidFill>
              </a:rPr>
              <a:t>。</a:t>
            </a:r>
            <a:endParaRPr lang="en-US" altLang="zh-CN" dirty="0">
              <a:solidFill>
                <a:srgbClr val="FF0000"/>
              </a:solidFill>
            </a:endParaRPr>
          </a:p>
        </p:txBody>
      </p:sp>
    </p:spTree>
    <p:extLst>
      <p:ext uri="{BB962C8B-B14F-4D97-AF65-F5344CB8AC3E}">
        <p14:creationId xmlns:p14="http://schemas.microsoft.com/office/powerpoint/2010/main" val="12665309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a:t>从宽带接入的媒体来看，可以划分为两大类</a:t>
            </a:r>
            <a:r>
              <a:rPr lang="zh-CN" altLang="en-US" dirty="0"/>
              <a:t>：</a:t>
            </a:r>
            <a:endParaRPr lang="en-US" altLang="zh-CN" dirty="0"/>
          </a:p>
          <a:p>
            <a:pPr lvl="1">
              <a:spcBef>
                <a:spcPts val="1200"/>
              </a:spcBef>
            </a:pPr>
            <a:r>
              <a:rPr lang="zh-CN" altLang="zh-CN" dirty="0"/>
              <a:t>有线宽带接入</a:t>
            </a:r>
            <a:endParaRPr lang="en-US" altLang="zh-CN" dirty="0"/>
          </a:p>
          <a:p>
            <a:pPr lvl="1">
              <a:spcBef>
                <a:spcPts val="1200"/>
              </a:spcBef>
            </a:pPr>
            <a:r>
              <a:rPr lang="zh-CN" altLang="zh-CN" dirty="0"/>
              <a:t>无线宽带接入</a:t>
            </a:r>
            <a:endParaRPr lang="en-US" altLang="zh-CN" dirty="0"/>
          </a:p>
          <a:p>
            <a:pPr>
              <a:spcBef>
                <a:spcPts val="1200"/>
              </a:spcBef>
            </a:pPr>
            <a:r>
              <a:rPr lang="zh-CN" altLang="zh-CN" dirty="0"/>
              <a:t>下面讨论有线的宽带接入。</a:t>
            </a:r>
          </a:p>
        </p:txBody>
      </p:sp>
    </p:spTree>
    <p:extLst>
      <p:ext uri="{BB962C8B-B14F-4D97-AF65-F5344CB8AC3E}">
        <p14:creationId xmlns:p14="http://schemas.microsoft.com/office/powerpoint/2010/main" val="2685817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a:t>2.6.1  ADSL </a:t>
            </a:r>
            <a:r>
              <a:rPr lang="zh-CN" altLang="en-US" dirty="0"/>
              <a:t>技术</a:t>
            </a:r>
          </a:p>
        </p:txBody>
      </p:sp>
      <p:sp>
        <p:nvSpPr>
          <p:cNvPr id="271363" name="Rectangle 3"/>
          <p:cNvSpPr>
            <a:spLocks noGrp="1" noChangeArrowheads="1"/>
          </p:cNvSpPr>
          <p:nvPr>
            <p:ph idx="1"/>
          </p:nvPr>
        </p:nvSpPr>
        <p:spPr/>
        <p:txBody>
          <a:bodyPr/>
          <a:lstStyle/>
          <a:p>
            <a:r>
              <a:rPr lang="zh-CN" altLang="zh-CN" sz="2800" dirty="0">
                <a:solidFill>
                  <a:srgbClr val="FF0000"/>
                </a:solidFill>
              </a:rPr>
              <a:t>非对称数字用户线</a:t>
            </a:r>
            <a:r>
              <a:rPr lang="en-US" altLang="zh-CN" sz="2800" dirty="0">
                <a:solidFill>
                  <a:srgbClr val="FF0000"/>
                </a:solidFill>
              </a:rPr>
              <a:t> ADSL</a:t>
            </a:r>
            <a:r>
              <a:rPr lang="en-US" altLang="zh-CN" sz="2800" dirty="0"/>
              <a:t> (Asymmetric Digital Subscriber Line) </a:t>
            </a:r>
            <a:r>
              <a:rPr lang="zh-CN" altLang="en-US" sz="2800" dirty="0"/>
              <a:t>技术就是用数字技术对现有的模拟电话用户线进行改造，使它能够承载宽带业务。</a:t>
            </a:r>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p>
          <a:p>
            <a:r>
              <a:rPr lang="en-US" altLang="zh-CN" sz="2800" dirty="0"/>
              <a:t>DSL </a:t>
            </a:r>
            <a:r>
              <a:rPr lang="zh-CN" altLang="en-US" sz="2800" dirty="0"/>
              <a:t>就是</a:t>
            </a:r>
            <a:r>
              <a:rPr lang="zh-CN" altLang="en-US" sz="2800" dirty="0">
                <a:solidFill>
                  <a:srgbClr val="FF0000"/>
                </a:solidFill>
              </a:rPr>
              <a:t>数字用户线 </a:t>
            </a:r>
            <a:r>
              <a:rPr lang="en-US" altLang="zh-CN" sz="2800" dirty="0"/>
              <a:t>(Digital Subscriber Line) </a:t>
            </a:r>
            <a:r>
              <a:rPr lang="zh-CN" altLang="en-US" sz="2800" dirty="0"/>
              <a:t>的缩写。</a:t>
            </a:r>
          </a:p>
        </p:txBody>
      </p:sp>
    </p:spTree>
    <p:extLst>
      <p:ext uri="{BB962C8B-B14F-4D97-AF65-F5344CB8AC3E}">
        <p14:creationId xmlns:p14="http://schemas.microsoft.com/office/powerpoint/2010/main" val="26111335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p>
        </p:txBody>
      </p:sp>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p>
          <a:p>
            <a:pPr>
              <a:spcBef>
                <a:spcPts val="1200"/>
              </a:spcBef>
            </a:pPr>
            <a:r>
              <a:rPr lang="en-US" altLang="zh-CN" sz="2800" dirty="0">
                <a:solidFill>
                  <a:srgbClr val="0000CC"/>
                </a:solidFill>
              </a:rPr>
              <a:t>DSL</a:t>
            </a:r>
            <a:r>
              <a:rPr lang="en-US" altLang="zh-CN" sz="2800" dirty="0"/>
              <a:t> (Digital Subscriber Line) </a:t>
            </a:r>
            <a:r>
              <a:rPr lang="zh-CN" altLang="en-US" sz="2800" dirty="0"/>
              <a:t>：数字用户线。</a:t>
            </a:r>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a:t>DSL</a:t>
            </a:r>
            <a:r>
              <a:rPr lang="zh-CN" altLang="en-US" sz="2800" dirty="0"/>
              <a:t>，是 </a:t>
            </a:r>
            <a:r>
              <a:rPr lang="en-US" altLang="zh-CN" sz="2800" dirty="0"/>
              <a:t>ADSL </a:t>
            </a:r>
            <a:r>
              <a:rPr lang="zh-CN" altLang="en-US" sz="2800" dirty="0"/>
              <a:t>的一个子集，可自动调节线路速率）。 </a:t>
            </a:r>
          </a:p>
        </p:txBody>
      </p:sp>
    </p:spTree>
    <p:extLst>
      <p:ext uri="{BB962C8B-B14F-4D97-AF65-F5344CB8AC3E}">
        <p14:creationId xmlns:p14="http://schemas.microsoft.com/office/powerpoint/2010/main" val="2790077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常用术语</a:t>
            </a:r>
          </a:p>
        </p:txBody>
      </p:sp>
      <p:sp>
        <p:nvSpPr>
          <p:cNvPr id="28675" name="Rectangle 3"/>
          <p:cNvSpPr>
            <a:spLocks noGrp="1" noChangeArrowheads="1"/>
          </p:cNvSpPr>
          <p:nvPr>
            <p:ph idx="1"/>
          </p:nvPr>
        </p:nvSpPr>
        <p:spPr/>
        <p:txBody>
          <a:bodyPr/>
          <a:lstStyle/>
          <a:p>
            <a:pPr>
              <a:lnSpc>
                <a:spcPct val="120000"/>
              </a:lnSpc>
            </a:pPr>
            <a:r>
              <a:rPr lang="zh-CN" altLang="en-US" sz="2800" dirty="0">
                <a:solidFill>
                  <a:srgbClr val="0000CC"/>
                </a:solidFill>
              </a:rPr>
              <a:t>数据 </a:t>
            </a:r>
            <a:r>
              <a:rPr lang="en-US" altLang="zh-CN" sz="2800" dirty="0">
                <a:solidFill>
                  <a:srgbClr val="0000CC"/>
                </a:solidFill>
              </a:rPr>
              <a:t>(data) </a:t>
            </a:r>
            <a:r>
              <a:rPr lang="en-US" altLang="zh-CN" sz="2800" dirty="0"/>
              <a:t>—— </a:t>
            </a:r>
            <a:r>
              <a:rPr lang="zh-CN" altLang="en-US" sz="2800" dirty="0"/>
              <a:t>运送消息的实体。</a:t>
            </a:r>
          </a:p>
          <a:p>
            <a:pPr>
              <a:lnSpc>
                <a:spcPct val="120000"/>
              </a:lnSpc>
            </a:pPr>
            <a:r>
              <a:rPr lang="zh-CN" altLang="en-US" sz="2800" dirty="0">
                <a:solidFill>
                  <a:srgbClr val="0000CC"/>
                </a:solidFill>
              </a:rPr>
              <a:t>信号 </a:t>
            </a:r>
            <a:r>
              <a:rPr lang="en-US" altLang="zh-CN" sz="2800" dirty="0">
                <a:solidFill>
                  <a:srgbClr val="0000CC"/>
                </a:solidFill>
              </a:rPr>
              <a:t>(signal) </a:t>
            </a:r>
            <a:r>
              <a:rPr lang="en-US" altLang="zh-CN" sz="2800" dirty="0"/>
              <a:t>—— </a:t>
            </a:r>
            <a:r>
              <a:rPr lang="zh-CN" altLang="en-US" sz="2800" dirty="0"/>
              <a:t>数据的电气的或电磁的表现。 </a:t>
            </a:r>
          </a:p>
          <a:p>
            <a:pPr>
              <a:lnSpc>
                <a:spcPct val="120000"/>
              </a:lnSpc>
            </a:pPr>
            <a:r>
              <a:rPr lang="zh-CN" altLang="en-US" sz="2800" dirty="0">
                <a:solidFill>
                  <a:srgbClr val="0000CC"/>
                </a:solidFill>
              </a:rPr>
              <a:t>模拟信号 </a:t>
            </a:r>
            <a:r>
              <a:rPr lang="en-US" altLang="zh-CN" sz="2800" dirty="0">
                <a:solidFill>
                  <a:srgbClr val="0000CC"/>
                </a:solidFill>
              </a:rPr>
              <a:t>(analogous signal) </a:t>
            </a:r>
            <a:r>
              <a:rPr lang="en-US" altLang="zh-CN" sz="2800" dirty="0"/>
              <a:t>—— </a:t>
            </a:r>
            <a:r>
              <a:rPr lang="zh-CN" altLang="en-US" sz="2800" dirty="0"/>
              <a:t>代表消息的参数的取值是连续的。 </a:t>
            </a:r>
          </a:p>
          <a:p>
            <a:pPr>
              <a:lnSpc>
                <a:spcPct val="120000"/>
              </a:lnSpc>
            </a:pPr>
            <a:r>
              <a:rPr lang="zh-CN" altLang="en-US" sz="2800" dirty="0">
                <a:solidFill>
                  <a:srgbClr val="0000CC"/>
                </a:solidFill>
              </a:rPr>
              <a:t>数字信号 </a:t>
            </a:r>
            <a:r>
              <a:rPr lang="en-US" altLang="zh-CN" sz="2800" dirty="0">
                <a:solidFill>
                  <a:srgbClr val="0000CC"/>
                </a:solidFill>
              </a:rPr>
              <a:t>(digital signal) </a:t>
            </a:r>
            <a:r>
              <a:rPr lang="en-US" altLang="zh-CN" sz="2800" dirty="0"/>
              <a:t>—— </a:t>
            </a:r>
            <a:r>
              <a:rPr lang="zh-CN" altLang="en-US" sz="2800" dirty="0"/>
              <a:t>代表消息的参数的取值是离散的。 </a:t>
            </a:r>
          </a:p>
          <a:p>
            <a:pPr>
              <a:lnSpc>
                <a:spcPct val="120000"/>
              </a:lnSpc>
            </a:pPr>
            <a:r>
              <a:rPr lang="zh-CN" altLang="en-US" sz="2800" dirty="0">
                <a:solidFill>
                  <a:srgbClr val="0000CC"/>
                </a:solidFill>
              </a:rPr>
              <a:t>码元 </a:t>
            </a:r>
            <a:r>
              <a:rPr lang="en-US" altLang="zh-CN" sz="2800" dirty="0">
                <a:solidFill>
                  <a:srgbClr val="0000CC"/>
                </a:solidFill>
              </a:rPr>
              <a:t>(code) </a:t>
            </a:r>
            <a:r>
              <a:rPr lang="en-US" altLang="zh-CN" sz="2800" dirty="0"/>
              <a:t>—— </a:t>
            </a:r>
            <a:r>
              <a:rPr lang="zh-CN" altLang="en-US" sz="2800" dirty="0"/>
              <a:t>在使用时间域（或简称为时域）的波形表示数字信号时，代表不同离散数值的基本波形。</a:t>
            </a:r>
          </a:p>
        </p:txBody>
      </p:sp>
    </p:spTree>
    <p:extLst>
      <p:ext uri="{BB962C8B-B14F-4D97-AF65-F5344CB8AC3E}">
        <p14:creationId xmlns:p14="http://schemas.microsoft.com/office/powerpoint/2010/main"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a:t>的传输距离</a:t>
            </a:r>
          </a:p>
        </p:txBody>
      </p:sp>
      <p:sp>
        <p:nvSpPr>
          <p:cNvPr id="304131" name="Rectangle 3"/>
          <p:cNvSpPr>
            <a:spLocks noGrp="1" noChangeArrowheads="1"/>
          </p:cNvSpPr>
          <p:nvPr>
            <p:ph idx="1"/>
          </p:nvPr>
        </p:nvSpPr>
        <p:spPr/>
        <p:txBody>
          <a:bodyPr/>
          <a:lstStyle/>
          <a:p>
            <a:r>
              <a:rPr lang="en-US" altLang="zh-CN" sz="2800" dirty="0"/>
              <a:t>ADSL </a:t>
            </a:r>
            <a:r>
              <a:rPr lang="zh-CN" altLang="zh-CN" sz="2800" dirty="0"/>
              <a:t>的传输距离取决于数据率和用户线的线径（用户线越细，信号传输时的衰减就越大）。</a:t>
            </a:r>
            <a:endParaRPr lang="en-US" altLang="zh-CN" sz="2800" dirty="0"/>
          </a:p>
          <a:p>
            <a:r>
              <a:rPr lang="en-US" altLang="zh-CN" sz="2800" dirty="0"/>
              <a:t>ADSL </a:t>
            </a:r>
            <a:r>
              <a:rPr lang="zh-CN" altLang="zh-CN" sz="2800" dirty="0"/>
              <a:t>所能得到的最高数据传输速率与实际的用户线上的信噪比密切相关。</a:t>
            </a:r>
            <a:endParaRPr lang="en-US" altLang="zh-CN" sz="2800" dirty="0"/>
          </a:p>
          <a:p>
            <a:r>
              <a:rPr lang="zh-CN" altLang="en-US" sz="2800" dirty="0"/>
              <a:t>例如：</a:t>
            </a:r>
            <a:endParaRPr lang="en-US" altLang="zh-CN" sz="2800" dirty="0"/>
          </a:p>
          <a:p>
            <a:pPr lvl="1"/>
            <a:r>
              <a:rPr lang="en-US" altLang="zh-CN" sz="2400" dirty="0"/>
              <a:t>0.5 </a:t>
            </a:r>
            <a:r>
              <a:rPr lang="zh-CN" altLang="en-US" sz="2400" dirty="0"/>
              <a:t>毫米线径的用户线，传输速率为 </a:t>
            </a:r>
            <a:r>
              <a:rPr lang="en-US" altLang="zh-CN" sz="2400" dirty="0"/>
              <a:t>1.5 ~ 2.0 Mbit/s </a:t>
            </a:r>
            <a:r>
              <a:rPr lang="zh-CN" altLang="en-US" sz="2400" dirty="0"/>
              <a:t>时可传送 </a:t>
            </a:r>
            <a:r>
              <a:rPr lang="en-US" altLang="zh-CN" sz="2400" dirty="0"/>
              <a:t>5.5 </a:t>
            </a:r>
            <a:r>
              <a:rPr lang="zh-CN" altLang="en-US" sz="2400" dirty="0"/>
              <a:t>公里，但当传输速率提高到 </a:t>
            </a:r>
            <a:r>
              <a:rPr lang="en-US" altLang="zh-CN" sz="2400" dirty="0"/>
              <a:t>6.1 Mbit/s </a:t>
            </a:r>
            <a:r>
              <a:rPr lang="zh-CN" altLang="en-US" sz="2400" dirty="0"/>
              <a:t>时，传输距离就缩短为 </a:t>
            </a:r>
            <a:r>
              <a:rPr lang="en-US" altLang="zh-CN" sz="2400" dirty="0"/>
              <a:t>3.7 </a:t>
            </a:r>
            <a:r>
              <a:rPr lang="zh-CN" altLang="en-US" sz="2400" dirty="0"/>
              <a:t>公里。</a:t>
            </a:r>
          </a:p>
          <a:p>
            <a:pPr lvl="1"/>
            <a:r>
              <a:rPr lang="zh-CN" altLang="en-US" sz="2400" dirty="0"/>
              <a:t>如果把用户线的线径减小到 </a:t>
            </a:r>
            <a:r>
              <a:rPr lang="en-US" altLang="zh-CN" sz="2400" dirty="0"/>
              <a:t>0.4 </a:t>
            </a:r>
            <a:r>
              <a:rPr lang="zh-CN" altLang="en-US" sz="2400" dirty="0"/>
              <a:t>毫米，那么在 </a:t>
            </a:r>
            <a:r>
              <a:rPr lang="en-US" altLang="zh-CN" sz="2400" dirty="0"/>
              <a:t>6.1 Mbit/s </a:t>
            </a:r>
            <a:r>
              <a:rPr lang="zh-CN" altLang="en-US" sz="2400" dirty="0"/>
              <a:t>的传输速率下就只能传送 </a:t>
            </a:r>
            <a:r>
              <a:rPr lang="en-US" altLang="zh-CN" sz="2400" dirty="0"/>
              <a:t>2.7 </a:t>
            </a:r>
            <a:r>
              <a:rPr lang="zh-CN" altLang="en-US" sz="2400" dirty="0"/>
              <a:t>公里。</a:t>
            </a:r>
          </a:p>
        </p:txBody>
      </p:sp>
    </p:spTree>
    <p:extLst>
      <p:ext uri="{BB962C8B-B14F-4D97-AF65-F5344CB8AC3E}">
        <p14:creationId xmlns:p14="http://schemas.microsoft.com/office/powerpoint/2010/main" val="10297677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ctr"/>
            <a:r>
              <a:rPr lang="en-US" altLang="zh-CN"/>
              <a:t>ADSL </a:t>
            </a:r>
            <a:r>
              <a:rPr lang="zh-CN" altLang="en-US"/>
              <a:t>的特点</a:t>
            </a:r>
          </a:p>
        </p:txBody>
      </p:sp>
      <p:sp>
        <p:nvSpPr>
          <p:cNvPr id="306179" name="Rectangle 3"/>
          <p:cNvSpPr>
            <a:spLocks noGrp="1" noChangeArrowheads="1"/>
          </p:cNvSpPr>
          <p:nvPr>
            <p:ph idx="1"/>
          </p:nvPr>
        </p:nvSpPr>
        <p:spPr/>
        <p:txBody>
          <a:bodyPr/>
          <a:lstStyle/>
          <a:p>
            <a:r>
              <a:rPr lang="zh-CN" altLang="en-US" dirty="0"/>
              <a:t>上行和下行带宽做成不对称的。</a:t>
            </a:r>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r>
              <a:rPr lang="zh-CN" altLang="en-US" dirty="0"/>
              <a:t>。</a:t>
            </a: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endParaRPr lang="en-US" altLang="zh-CN" dirty="0"/>
          </a:p>
          <a:p>
            <a:pPr lvl="1"/>
            <a:r>
              <a:rPr lang="zh-CN" altLang="en-US" dirty="0"/>
              <a:t>这里的“多音调”就是“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p>
        </p:txBody>
      </p:sp>
    </p:spTree>
    <p:extLst>
      <p:ext uri="{BB962C8B-B14F-4D97-AF65-F5344CB8AC3E}">
        <p14:creationId xmlns:p14="http://schemas.microsoft.com/office/powerpoint/2010/main" val="1066347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ctr"/>
            <a:r>
              <a:rPr lang="en-US" altLang="zh-CN"/>
              <a:t>DMT </a:t>
            </a:r>
            <a:r>
              <a:rPr lang="zh-CN" altLang="en-US"/>
              <a:t>技术</a:t>
            </a:r>
          </a:p>
        </p:txBody>
      </p:sp>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p>
          <a:p>
            <a:endParaRPr lang="en-US" altLang="zh-CN" sz="2800" dirty="0"/>
          </a:p>
        </p:txBody>
      </p:sp>
    </p:spTree>
    <p:extLst>
      <p:ext uri="{BB962C8B-B14F-4D97-AF65-F5344CB8AC3E}">
        <p14:creationId xmlns:p14="http://schemas.microsoft.com/office/powerpoint/2010/main" val="13546165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p>
        </p:txBody>
      </p:sp>
      <p:grpSp>
        <p:nvGrpSpPr>
          <p:cNvPr id="4" name="组合 3"/>
          <p:cNvGrpSpPr/>
          <p:nvPr/>
        </p:nvGrpSpPr>
        <p:grpSpPr>
          <a:xfrm>
            <a:off x="560512" y="141277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itchFamily="2" charset="-122"/>
                </a:rPr>
                <a:t>ADSL </a:t>
              </a:r>
              <a:r>
                <a:rPr lang="zh-CN" altLang="en-US" sz="2800" b="1" dirty="0">
                  <a:solidFill>
                    <a:srgbClr val="C00000"/>
                  </a:solidFill>
                  <a:latin typeface="+mn-lt"/>
                  <a:ea typeface="黑体" pitchFamily="2" charset="-122"/>
                </a:rPr>
                <a:t>的数字业务</a:t>
              </a:r>
            </a:p>
          </p:txBody>
        </p:sp>
        <p:sp>
          <p:nvSpPr>
            <p:cNvPr id="54" name="Freeform 87"/>
            <p:cNvSpPr>
              <a:spLocks/>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0</a:t>
              </a: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a:t>
              </a:r>
            </a:p>
          </p:txBody>
        </p:sp>
        <p:sp>
          <p:nvSpPr>
            <p:cNvPr id="61" name="AutoShape 110"/>
            <p:cNvSpPr>
              <a:spLocks/>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2" name="AutoShape 113"/>
            <p:cNvSpPr>
              <a:spLocks/>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下行信道</a:t>
              </a: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65" name="Freeform 168"/>
            <p:cNvSpPr>
              <a:spLocks/>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6" name="Freeform 169"/>
            <p:cNvSpPr>
              <a:spLocks/>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7" name="Freeform 170"/>
            <p:cNvSpPr>
              <a:spLocks/>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8" name="Freeform 171"/>
            <p:cNvSpPr>
              <a:spLocks/>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9" name="Freeform 172"/>
            <p:cNvSpPr>
              <a:spLocks/>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0" name="Freeform 173"/>
            <p:cNvSpPr>
              <a:spLocks/>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1" name="Freeform 174"/>
            <p:cNvSpPr>
              <a:spLocks/>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2" name="Freeform 175"/>
            <p:cNvSpPr>
              <a:spLocks/>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3" name="Freeform 176"/>
            <p:cNvSpPr>
              <a:spLocks/>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4" name="Freeform 177"/>
            <p:cNvSpPr>
              <a:spLocks/>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5" name="Freeform 178"/>
            <p:cNvSpPr>
              <a:spLocks/>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6" name="Freeform 179"/>
            <p:cNvSpPr>
              <a:spLocks/>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7" name="Freeform 180"/>
            <p:cNvSpPr>
              <a:spLocks/>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8" name="Freeform 181"/>
            <p:cNvSpPr>
              <a:spLocks/>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9" name="Freeform 182"/>
            <p:cNvSpPr>
              <a:spLocks/>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0" name="Freeform 184"/>
            <p:cNvSpPr>
              <a:spLocks/>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1" name="Freeform 185"/>
            <p:cNvSpPr>
              <a:spLocks/>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2" name="Freeform 186"/>
            <p:cNvSpPr>
              <a:spLocks/>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3" name="Freeform 188"/>
            <p:cNvSpPr>
              <a:spLocks/>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4" name="Freeform 189"/>
            <p:cNvSpPr>
              <a:spLocks/>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5" name="Freeform 190"/>
            <p:cNvSpPr>
              <a:spLocks/>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(kHz)</a:t>
              </a: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~40</a:t>
              </a: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~138</a:t>
              </a: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~1100</a:t>
              </a:r>
            </a:p>
          </p:txBody>
        </p:sp>
      </p:grpSp>
    </p:spTree>
    <p:extLst>
      <p:ext uri="{BB962C8B-B14F-4D97-AF65-F5344CB8AC3E}">
        <p14:creationId xmlns:p14="http://schemas.microsoft.com/office/powerpoint/2010/main" val="2231332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p>
          <a:p>
            <a:r>
              <a:rPr lang="zh-CN" altLang="en-US" sz="2400" dirty="0"/>
              <a:t>通常下行数据率在 </a:t>
            </a:r>
            <a:r>
              <a:rPr lang="en-US" altLang="zh-CN" sz="2400" dirty="0"/>
              <a:t>32 </a:t>
            </a:r>
            <a:r>
              <a:rPr lang="en-US" altLang="zh-CN" sz="2400" dirty="0" err="1"/>
              <a:t>kbit</a:t>
            </a:r>
            <a:r>
              <a:rPr lang="en-US" altLang="zh-CN" sz="2400" dirty="0"/>
              <a:t>/s </a:t>
            </a:r>
            <a:r>
              <a:rPr lang="zh-CN" altLang="en-US" sz="2400" dirty="0"/>
              <a:t>到 </a:t>
            </a:r>
            <a:r>
              <a:rPr lang="en-US" altLang="zh-CN" sz="2400" dirty="0"/>
              <a:t>6.4 Mbit/s </a:t>
            </a:r>
            <a:r>
              <a:rPr lang="zh-CN" altLang="en-US" sz="2400" dirty="0"/>
              <a:t>之间，而上行数据率在 </a:t>
            </a:r>
            <a:r>
              <a:rPr lang="en-US" altLang="zh-CN" sz="2400" dirty="0"/>
              <a:t>32 </a:t>
            </a:r>
            <a:r>
              <a:rPr lang="en-US" altLang="zh-CN" sz="2400" dirty="0" err="1"/>
              <a:t>kbit</a:t>
            </a:r>
            <a:r>
              <a:rPr lang="en-US" altLang="zh-CN" sz="2400" dirty="0"/>
              <a:t>/s </a:t>
            </a:r>
            <a:r>
              <a:rPr lang="zh-CN" altLang="en-US" sz="2400" dirty="0"/>
              <a:t>到 </a:t>
            </a:r>
            <a:r>
              <a:rPr lang="en-US" altLang="zh-CN" sz="2400" dirty="0"/>
              <a:t>640 </a:t>
            </a:r>
            <a:r>
              <a:rPr lang="en-US" altLang="zh-CN" sz="2400" dirty="0" err="1"/>
              <a:t>kbit</a:t>
            </a:r>
            <a:r>
              <a:rPr lang="en-US" altLang="zh-CN" sz="2400" dirty="0"/>
              <a:t>/s </a:t>
            </a:r>
            <a:r>
              <a:rPr lang="zh-CN" altLang="en-US" sz="2400" dirty="0"/>
              <a:t>之间。</a:t>
            </a:r>
          </a:p>
        </p:txBody>
      </p:sp>
    </p:spTree>
    <p:extLst>
      <p:ext uri="{BB962C8B-B14F-4D97-AF65-F5344CB8AC3E}">
        <p14:creationId xmlns:p14="http://schemas.microsoft.com/office/powerpoint/2010/main" val="32269064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p>
        </p:txBody>
      </p:sp>
      <p:sp>
        <p:nvSpPr>
          <p:cNvPr id="285699" name="AutoShape 3"/>
          <p:cNvSpPr>
            <a:spLocks noChangeArrowheads="1"/>
          </p:cNvSpPr>
          <p:nvPr/>
        </p:nvSpPr>
        <p:spPr bwMode="auto">
          <a:xfrm>
            <a:off x="2669117" y="1980927"/>
            <a:ext cx="2261527" cy="2816225"/>
          </a:xfrm>
          <a:prstGeom prst="roundRect">
            <a:avLst>
              <a:gd name="adj" fmla="val 16667"/>
            </a:avLst>
          </a:prstGeom>
          <a:solidFill>
            <a:srgbClr val="CCE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0" name="Freeform 4"/>
          <p:cNvSpPr>
            <a:spLocks/>
          </p:cNvSpPr>
          <p:nvPr/>
        </p:nvSpPr>
        <p:spPr bwMode="auto">
          <a:xfrm>
            <a:off x="1076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1" name="Line 5"/>
          <p:cNvSpPr>
            <a:spLocks noChangeShapeType="1"/>
          </p:cNvSpPr>
          <p:nvPr/>
        </p:nvSpPr>
        <p:spPr bwMode="auto">
          <a:xfrm rot="-5400000">
            <a:off x="2789502" y="2950360"/>
            <a:ext cx="0" cy="7154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2" name="Freeform 6"/>
          <p:cNvSpPr>
            <a:spLocks/>
          </p:cNvSpPr>
          <p:nvPr/>
        </p:nvSpPr>
        <p:spPr bwMode="auto">
          <a:xfrm rot="-989619">
            <a:off x="5233327" y="3068364"/>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03"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3773223" y="3274739"/>
            <a:ext cx="1030156" cy="569913"/>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5" name="Text Box 9"/>
          <p:cNvSpPr txBox="1">
            <a:spLocks noChangeArrowheads="1"/>
          </p:cNvSpPr>
          <p:nvPr/>
        </p:nvSpPr>
        <p:spPr bwMode="auto">
          <a:xfrm>
            <a:off x="3711311" y="3417614"/>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06" name="AutoShape 10"/>
          <p:cNvSpPr>
            <a:spLocks noChangeArrowheads="1"/>
          </p:cNvSpPr>
          <p:nvPr/>
        </p:nvSpPr>
        <p:spPr bwMode="auto">
          <a:xfrm>
            <a:off x="3773223" y="2771501"/>
            <a:ext cx="1030156" cy="571500"/>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7" name="Text Box 11"/>
          <p:cNvSpPr txBox="1">
            <a:spLocks noChangeArrowheads="1"/>
          </p:cNvSpPr>
          <p:nvPr/>
        </p:nvSpPr>
        <p:spPr bwMode="auto">
          <a:xfrm>
            <a:off x="3711311" y="2896913"/>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pic>
        <p:nvPicPr>
          <p:cNvPr id="285708"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0175"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7037388" y="3117577"/>
            <a:ext cx="0" cy="568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10" name="Picture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7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7376187" y="2822301"/>
            <a:ext cx="1030155"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2" name="Text Box 16"/>
          <p:cNvSpPr txBox="1">
            <a:spLocks noChangeArrowheads="1"/>
          </p:cNvSpPr>
          <p:nvPr/>
        </p:nvSpPr>
        <p:spPr bwMode="auto">
          <a:xfrm>
            <a:off x="7302236" y="2962002"/>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ATU-R</a:t>
            </a:r>
          </a:p>
        </p:txBody>
      </p:sp>
      <p:pic>
        <p:nvPicPr>
          <p:cNvPr id="285713" name="Picture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a:spLocks/>
          </p:cNvSpPr>
          <p:nvPr/>
        </p:nvSpPr>
        <p:spPr bwMode="auto">
          <a:xfrm>
            <a:off x="4724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5" name="AutoShape 19"/>
          <p:cNvSpPr>
            <a:spLocks noChangeArrowheads="1"/>
          </p:cNvSpPr>
          <p:nvPr/>
        </p:nvSpPr>
        <p:spPr bwMode="auto">
          <a:xfrm>
            <a:off x="6956559" y="3003276"/>
            <a:ext cx="237331" cy="284162"/>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6" name="AutoShape 20"/>
          <p:cNvSpPr>
            <a:spLocks noChangeArrowheads="1"/>
          </p:cNvSpPr>
          <p:nvPr/>
        </p:nvSpPr>
        <p:spPr bwMode="auto">
          <a:xfrm>
            <a:off x="4971918" y="2928664"/>
            <a:ext cx="239051" cy="282575"/>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7" name="AutoShape 21"/>
          <p:cNvSpPr>
            <a:spLocks noChangeArrowheads="1"/>
          </p:cNvSpPr>
          <p:nvPr/>
        </p:nvSpPr>
        <p:spPr bwMode="auto">
          <a:xfrm>
            <a:off x="3773223" y="2282551"/>
            <a:ext cx="1030156"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8" name="Text Box 22"/>
          <p:cNvSpPr txBox="1">
            <a:spLocks noChangeArrowheads="1"/>
          </p:cNvSpPr>
          <p:nvPr/>
        </p:nvSpPr>
        <p:spPr bwMode="auto">
          <a:xfrm>
            <a:off x="3711311" y="2450827"/>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19" name="Freeform 23"/>
          <p:cNvSpPr>
            <a:spLocks/>
          </p:cNvSpPr>
          <p:nvPr/>
        </p:nvSpPr>
        <p:spPr bwMode="auto">
          <a:xfrm>
            <a:off x="8346149" y="3117577"/>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20" name="Picture 2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3986"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5503333"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用户线</a:t>
            </a:r>
          </a:p>
        </p:txBody>
      </p:sp>
      <p:sp>
        <p:nvSpPr>
          <p:cNvPr id="285722" name="Text Box 26"/>
          <p:cNvSpPr txBox="1">
            <a:spLocks noChangeArrowheads="1"/>
          </p:cNvSpPr>
          <p:nvPr/>
        </p:nvSpPr>
        <p:spPr bwMode="auto">
          <a:xfrm>
            <a:off x="5553208" y="1739626"/>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电话</a:t>
            </a:r>
          </a:p>
          <a:p>
            <a:pPr algn="l">
              <a:lnSpc>
                <a:spcPct val="85000"/>
              </a:lnSpc>
            </a:pPr>
            <a:r>
              <a:rPr kumimoji="1" lang="zh-CN" altLang="en-US" sz="2000" b="1">
                <a:solidFill>
                  <a:srgbClr val="000099"/>
                </a:solidFill>
                <a:latin typeface="+mn-lt"/>
                <a:ea typeface="黑体" pitchFamily="2" charset="-122"/>
              </a:rPr>
              <a:t>分离器</a:t>
            </a:r>
          </a:p>
        </p:txBody>
      </p:sp>
      <p:sp>
        <p:nvSpPr>
          <p:cNvPr id="285723" name="Line 27"/>
          <p:cNvSpPr>
            <a:spLocks noChangeShapeType="1"/>
          </p:cNvSpPr>
          <p:nvPr/>
        </p:nvSpPr>
        <p:spPr bwMode="auto">
          <a:xfrm flipH="1">
            <a:off x="5210969" y="2357163"/>
            <a:ext cx="474662" cy="5873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4" name="Line 28"/>
          <p:cNvSpPr>
            <a:spLocks noChangeShapeType="1"/>
          </p:cNvSpPr>
          <p:nvPr/>
        </p:nvSpPr>
        <p:spPr bwMode="auto">
          <a:xfrm rot="16200000" flipH="1">
            <a:off x="6305881" y="2373236"/>
            <a:ext cx="666750" cy="634604"/>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5" name="Text Box 29"/>
          <p:cNvSpPr txBox="1">
            <a:spLocks noChangeArrowheads="1"/>
          </p:cNvSpPr>
          <p:nvPr/>
        </p:nvSpPr>
        <p:spPr bwMode="auto">
          <a:xfrm>
            <a:off x="596769" y="3176314"/>
            <a:ext cx="16049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区域宽带网</a:t>
            </a:r>
          </a:p>
        </p:txBody>
      </p:sp>
      <p:sp>
        <p:nvSpPr>
          <p:cNvPr id="285726" name="Text Box 30"/>
          <p:cNvSpPr txBox="1">
            <a:spLocks noChangeArrowheads="1"/>
          </p:cNvSpPr>
          <p:nvPr/>
        </p:nvSpPr>
        <p:spPr bwMode="auto">
          <a:xfrm>
            <a:off x="622565" y="1161777"/>
            <a:ext cx="9621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 </a:t>
            </a:r>
            <a:r>
              <a:rPr kumimoji="1" lang="en-US" altLang="zh-CN" sz="2000" b="1">
                <a:solidFill>
                  <a:srgbClr val="000099"/>
                </a:solidFill>
                <a:latin typeface="+mn-lt"/>
                <a:ea typeface="黑体" pitchFamily="2" charset="-122"/>
              </a:rPr>
              <a:t>ISP</a:t>
            </a:r>
          </a:p>
        </p:txBody>
      </p:sp>
      <p:sp>
        <p:nvSpPr>
          <p:cNvPr id="285727" name="Text Box 31"/>
          <p:cNvSpPr txBox="1">
            <a:spLocks noChangeArrowheads="1"/>
          </p:cNvSpPr>
          <p:nvPr/>
        </p:nvSpPr>
        <p:spPr bwMode="auto">
          <a:xfrm>
            <a:off x="7432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居民家庭</a:t>
            </a:r>
          </a:p>
        </p:txBody>
      </p:sp>
      <p:sp>
        <p:nvSpPr>
          <p:cNvPr id="285728" name="Line 32"/>
          <p:cNvSpPr>
            <a:spLocks noChangeShapeType="1"/>
          </p:cNvSpPr>
          <p:nvPr/>
        </p:nvSpPr>
        <p:spPr bwMode="auto">
          <a:xfrm>
            <a:off x="2629563"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9" name="Text Box 33"/>
          <p:cNvSpPr txBox="1">
            <a:spLocks noChangeArrowheads="1"/>
          </p:cNvSpPr>
          <p:nvPr/>
        </p:nvSpPr>
        <p:spPr bwMode="auto">
          <a:xfrm>
            <a:off x="4520952" y="1144314"/>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C00000"/>
                </a:solidFill>
                <a:latin typeface="+mn-lt"/>
                <a:ea typeface="黑体" pitchFamily="2" charset="-122"/>
              </a:rPr>
              <a:t>基于 </a:t>
            </a:r>
            <a:r>
              <a:rPr kumimoji="1" lang="en-US" altLang="zh-CN" sz="2400" b="1" dirty="0">
                <a:solidFill>
                  <a:srgbClr val="C00000"/>
                </a:solidFill>
                <a:latin typeface="+mn-lt"/>
                <a:ea typeface="黑体" pitchFamily="2" charset="-122"/>
              </a:rPr>
              <a:t>ADSL </a:t>
            </a:r>
            <a:r>
              <a:rPr kumimoji="1" lang="zh-CN" altLang="en-US" sz="2400" b="1" dirty="0">
                <a:solidFill>
                  <a:srgbClr val="C00000"/>
                </a:solidFill>
                <a:latin typeface="+mn-lt"/>
                <a:ea typeface="黑体" pitchFamily="2" charset="-122"/>
              </a:rPr>
              <a:t>的接入网</a:t>
            </a:r>
          </a:p>
        </p:txBody>
      </p:sp>
      <p:sp>
        <p:nvSpPr>
          <p:cNvPr id="285730" name="Text Box 34"/>
          <p:cNvSpPr txBox="1">
            <a:spLocks noChangeArrowheads="1"/>
          </p:cNvSpPr>
          <p:nvPr/>
        </p:nvSpPr>
        <p:spPr bwMode="auto">
          <a:xfrm>
            <a:off x="2889250"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端局或远端站</a:t>
            </a:r>
          </a:p>
        </p:txBody>
      </p:sp>
      <p:sp>
        <p:nvSpPr>
          <p:cNvPr id="285731" name="Line 35"/>
          <p:cNvSpPr>
            <a:spLocks noChangeShapeType="1"/>
          </p:cNvSpPr>
          <p:nvPr/>
        </p:nvSpPr>
        <p:spPr bwMode="auto">
          <a:xfrm>
            <a:off x="2670838" y="4493939"/>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2" name="Text Box 36"/>
          <p:cNvSpPr txBox="1">
            <a:spLocks noChangeArrowheads="1"/>
          </p:cNvSpPr>
          <p:nvPr/>
        </p:nvSpPr>
        <p:spPr bwMode="auto">
          <a:xfrm>
            <a:off x="3205692" y="4301852"/>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DSLAM</a:t>
            </a:r>
          </a:p>
        </p:txBody>
      </p:sp>
      <p:sp>
        <p:nvSpPr>
          <p:cNvPr id="285733" name="Text Box 37"/>
          <p:cNvSpPr txBox="1">
            <a:spLocks noChangeArrowheads="1"/>
          </p:cNvSpPr>
          <p:nvPr/>
        </p:nvSpPr>
        <p:spPr bwMode="auto">
          <a:xfrm>
            <a:off x="5259123"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至本地电话局</a:t>
            </a:r>
          </a:p>
        </p:txBody>
      </p:sp>
      <p:sp>
        <p:nvSpPr>
          <p:cNvPr id="285734" name="Text Box 38"/>
          <p:cNvSpPr txBox="1">
            <a:spLocks noChangeArrowheads="1"/>
          </p:cNvSpPr>
          <p:nvPr/>
        </p:nvSpPr>
        <p:spPr bwMode="auto">
          <a:xfrm>
            <a:off x="4879050" y="2204764"/>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PS</a:t>
            </a:r>
          </a:p>
        </p:txBody>
      </p:sp>
      <p:sp>
        <p:nvSpPr>
          <p:cNvPr id="285735" name="Text Box 39"/>
          <p:cNvSpPr txBox="1">
            <a:spLocks noChangeArrowheads="1"/>
          </p:cNvSpPr>
          <p:nvPr/>
        </p:nvSpPr>
        <p:spPr bwMode="auto">
          <a:xfrm>
            <a:off x="6922163" y="2671489"/>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PS</a:t>
            </a:r>
          </a:p>
        </p:txBody>
      </p:sp>
      <p:sp>
        <p:nvSpPr>
          <p:cNvPr id="285736" name="Freeform 40"/>
          <p:cNvSpPr>
            <a:spLocks/>
          </p:cNvSpPr>
          <p:nvPr/>
        </p:nvSpPr>
        <p:spPr bwMode="auto">
          <a:xfrm>
            <a:off x="4746625"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7" name="Freeform 41"/>
          <p:cNvSpPr>
            <a:spLocks/>
          </p:cNvSpPr>
          <p:nvPr/>
        </p:nvSpPr>
        <p:spPr bwMode="auto">
          <a:xfrm>
            <a:off x="4746625"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TextBox 1"/>
          <p:cNvSpPr txBox="1"/>
          <p:nvPr/>
        </p:nvSpPr>
        <p:spPr>
          <a:xfrm>
            <a:off x="836391" y="4932511"/>
            <a:ext cx="8637393" cy="1323439"/>
          </a:xfrm>
          <a:prstGeom prst="rect">
            <a:avLst/>
          </a:prstGeom>
          <a:solidFill>
            <a:srgbClr val="FFFF66"/>
          </a:solidFill>
        </p:spPr>
        <p:txBody>
          <a:bodyPr wrap="square" rtlCol="0">
            <a:spAutoFit/>
          </a:bodyPr>
          <a:lstStyle/>
          <a:p>
            <a:r>
              <a:rPr lang="en-US" altLang="zh-CN" sz="2000" b="1" dirty="0">
                <a:solidFill>
                  <a:srgbClr val="000099"/>
                </a:solidFill>
                <a:ea typeface="黑体" pitchFamily="2" charset="-122"/>
              </a:rPr>
              <a:t>DSLAM (DSL Access Multiplexer) </a:t>
            </a:r>
            <a:r>
              <a:rPr lang="zh-CN" altLang="en-US" sz="2000" b="1" dirty="0">
                <a:solidFill>
                  <a:srgbClr val="000099"/>
                </a:solidFill>
                <a:ea typeface="黑体" pitchFamily="2" charset="-122"/>
              </a:rPr>
              <a:t>：数字用户线接入复用器 </a:t>
            </a:r>
            <a:endParaRPr lang="en-US" altLang="zh-CN" sz="2000" b="1" dirty="0">
              <a:solidFill>
                <a:srgbClr val="000099"/>
              </a:solidFill>
              <a:ea typeface="黑体" pitchFamily="2" charset="-122"/>
            </a:endParaRPr>
          </a:p>
          <a:p>
            <a:r>
              <a:rPr lang="en-US" altLang="zh-CN" sz="2000" b="1" dirty="0">
                <a:solidFill>
                  <a:srgbClr val="000099"/>
                </a:solidFill>
                <a:ea typeface="黑体" pitchFamily="2" charset="-122"/>
              </a:rPr>
              <a:t>ATU (Access Termination Unit) </a:t>
            </a:r>
            <a:r>
              <a:rPr lang="zh-CN" altLang="en-US" sz="2000" b="1" dirty="0">
                <a:solidFill>
                  <a:srgbClr val="000099"/>
                </a:solidFill>
                <a:ea typeface="黑体" pitchFamily="2" charset="-122"/>
              </a:rPr>
              <a:t>：接入端接单元</a:t>
            </a:r>
            <a:endParaRPr lang="en-US" altLang="zh-CN" sz="2000" b="1" dirty="0">
              <a:solidFill>
                <a:srgbClr val="000099"/>
              </a:solidFill>
              <a:ea typeface="黑体" pitchFamily="2" charset="-122"/>
            </a:endParaRPr>
          </a:p>
          <a:p>
            <a:r>
              <a:rPr lang="en-US" altLang="zh-CN" sz="2000" b="1" dirty="0">
                <a:solidFill>
                  <a:srgbClr val="000099"/>
                </a:solidFill>
                <a:ea typeface="黑体" pitchFamily="2" charset="-122"/>
              </a:rPr>
              <a:t>ATU-C (C </a:t>
            </a:r>
            <a:r>
              <a:rPr lang="zh-CN" altLang="en-US" sz="2000" b="1" dirty="0">
                <a:solidFill>
                  <a:srgbClr val="000099"/>
                </a:solidFill>
                <a:ea typeface="黑体" pitchFamily="2" charset="-122"/>
              </a:rPr>
              <a:t>代表端局 </a:t>
            </a:r>
            <a:r>
              <a:rPr lang="en-US" altLang="zh-CN" sz="2000" b="1" dirty="0">
                <a:solidFill>
                  <a:srgbClr val="000099"/>
                </a:solidFill>
                <a:ea typeface="黑体" pitchFamily="2" charset="-122"/>
              </a:rPr>
              <a:t>Central Office) 	ATU-R (R </a:t>
            </a:r>
            <a:r>
              <a:rPr lang="zh-CN" altLang="en-US" sz="2000" b="1" dirty="0">
                <a:solidFill>
                  <a:srgbClr val="000099"/>
                </a:solidFill>
                <a:ea typeface="黑体" pitchFamily="2" charset="-122"/>
              </a:rPr>
              <a:t>代表远端 </a:t>
            </a:r>
            <a:r>
              <a:rPr lang="en-US" altLang="zh-CN" sz="2000" b="1" dirty="0">
                <a:solidFill>
                  <a:srgbClr val="000099"/>
                </a:solidFill>
                <a:ea typeface="黑体" pitchFamily="2" charset="-122"/>
              </a:rPr>
              <a:t>Remote)</a:t>
            </a:r>
          </a:p>
          <a:p>
            <a:r>
              <a:rPr lang="en-US" altLang="zh-CN" sz="2000" b="1" dirty="0">
                <a:solidFill>
                  <a:srgbClr val="000099"/>
                </a:solidFill>
                <a:ea typeface="黑体" pitchFamily="2" charset="-122"/>
              </a:rPr>
              <a:t>PS (POTS Splitter) </a:t>
            </a:r>
            <a:r>
              <a:rPr lang="zh-CN" altLang="en-US" sz="2000" b="1" dirty="0">
                <a:solidFill>
                  <a:srgbClr val="000099"/>
                </a:solidFill>
                <a:ea typeface="黑体" pitchFamily="2" charset="-122"/>
              </a:rPr>
              <a:t>：电话分离器</a:t>
            </a:r>
          </a:p>
        </p:txBody>
      </p:sp>
      <p:sp>
        <p:nvSpPr>
          <p:cNvPr id="3" name="矩形 2"/>
          <p:cNvSpPr/>
          <p:nvPr/>
        </p:nvSpPr>
        <p:spPr>
          <a:xfrm>
            <a:off x="2201696" y="6255950"/>
            <a:ext cx="5836537" cy="461665"/>
          </a:xfrm>
          <a:prstGeom prst="rect">
            <a:avLst/>
          </a:prstGeom>
        </p:spPr>
        <p:txBody>
          <a:bodyPr wrap="square">
            <a:spAutoFit/>
          </a:bodyPr>
          <a:lstStyle/>
          <a:p>
            <a:pPr algn="ctr"/>
            <a:r>
              <a:rPr lang="zh-CN" altLang="zh-CN" sz="2400" b="1" dirty="0">
                <a:latin typeface="+mn-lt"/>
                <a:ea typeface="黑体" pitchFamily="2" charset="-122"/>
              </a:rPr>
              <a:t>基于</a:t>
            </a:r>
            <a:r>
              <a:rPr lang="en-US" altLang="zh-CN" sz="2400" b="1" dirty="0">
                <a:latin typeface="+mn-lt"/>
                <a:ea typeface="黑体" pitchFamily="2" charset="-122"/>
              </a:rPr>
              <a:t> ADSL </a:t>
            </a:r>
            <a:r>
              <a:rPr lang="zh-CN" altLang="zh-CN" sz="2400" b="1" dirty="0">
                <a:latin typeface="+mn-lt"/>
                <a:ea typeface="黑体" pitchFamily="2" charset="-122"/>
              </a:rPr>
              <a:t>的接入网的组成</a:t>
            </a:r>
            <a:endParaRPr lang="zh-CN" altLang="en-US" sz="2400" b="1" dirty="0">
              <a:latin typeface="+mn-lt"/>
              <a:ea typeface="黑体" pitchFamily="2" charset="-122"/>
            </a:endParaRPr>
          </a:p>
        </p:txBody>
      </p:sp>
    </p:spTree>
    <p:extLst>
      <p:ext uri="{BB962C8B-B14F-4D97-AF65-F5344CB8AC3E}">
        <p14:creationId xmlns:p14="http://schemas.microsoft.com/office/powerpoint/2010/main" val="21593047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
        <p:nvSpPr>
          <p:cNvPr id="312323" name="Rectangle 3"/>
          <p:cNvSpPr>
            <a:spLocks noGrp="1" noChangeArrowheads="1"/>
          </p:cNvSpPr>
          <p:nvPr>
            <p:ph idx="1"/>
          </p:nvPr>
        </p:nvSpPr>
        <p:spPr/>
        <p:txBody>
          <a:bodyPr/>
          <a:lstStyle/>
          <a:p>
            <a:r>
              <a:rPr lang="zh-CN" altLang="en-US" sz="2400" dirty="0"/>
              <a:t>包括 </a:t>
            </a:r>
            <a:r>
              <a:rPr lang="en-US" altLang="zh-CN" sz="2400" dirty="0"/>
              <a:t>ADSL2</a:t>
            </a:r>
            <a:r>
              <a:rPr lang="zh-CN" altLang="en-US" sz="2400" dirty="0"/>
              <a:t>（</a:t>
            </a:r>
            <a:r>
              <a:rPr lang="en-US" altLang="zh-CN" sz="2400" dirty="0"/>
              <a:t>G.992.3 </a:t>
            </a:r>
            <a:r>
              <a:rPr lang="zh-CN" altLang="en-US" sz="2400" dirty="0"/>
              <a:t>和 </a:t>
            </a:r>
            <a:r>
              <a:rPr lang="en-US" altLang="zh-CN" sz="2400" dirty="0"/>
              <a:t>G.992.4</a:t>
            </a:r>
            <a:r>
              <a:rPr lang="zh-CN" altLang="en-US" sz="2400" dirty="0"/>
              <a:t>）和 </a:t>
            </a:r>
            <a:r>
              <a:rPr lang="en-US" altLang="zh-CN" sz="2400" dirty="0"/>
              <a:t>ADSL2+</a:t>
            </a:r>
            <a:r>
              <a:rPr lang="zh-CN" altLang="en-US" sz="2400" dirty="0"/>
              <a:t>（</a:t>
            </a:r>
            <a:r>
              <a:rPr lang="en-US" altLang="zh-CN" sz="2400" dirty="0"/>
              <a:t>G.992.5</a:t>
            </a:r>
            <a:r>
              <a:rPr lang="zh-CN" altLang="en-US" sz="2400" dirty="0"/>
              <a:t>）</a:t>
            </a:r>
            <a:endParaRPr lang="en-US" altLang="zh-CN" sz="2400" dirty="0"/>
          </a:p>
          <a:p>
            <a:r>
              <a:rPr lang="zh-CN" altLang="en-US" sz="2400" dirty="0"/>
              <a:t>通过提高调制效率得到了</a:t>
            </a:r>
            <a:r>
              <a:rPr lang="zh-CN" altLang="en-US" sz="2400" dirty="0">
                <a:solidFill>
                  <a:srgbClr val="FF0000"/>
                </a:solidFill>
              </a:rPr>
              <a:t>更高的数据率</a:t>
            </a:r>
            <a:r>
              <a:rPr lang="zh-CN" altLang="en-US" sz="2400" dirty="0"/>
              <a:t>。</a:t>
            </a:r>
            <a:endParaRPr lang="en-US" altLang="zh-CN" sz="2400" dirty="0"/>
          </a:p>
          <a:p>
            <a:pPr lvl="1"/>
            <a:r>
              <a:rPr lang="en-US" altLang="zh-CN" sz="2000" dirty="0"/>
              <a:t>ADSL2 </a:t>
            </a:r>
            <a:r>
              <a:rPr lang="zh-CN" altLang="en-US" sz="2000" dirty="0"/>
              <a:t>要求至少应支持下行 </a:t>
            </a:r>
            <a:r>
              <a:rPr lang="en-US" altLang="zh-CN" sz="2000" dirty="0"/>
              <a:t>8 Mbit/s</a:t>
            </a:r>
            <a:r>
              <a:rPr lang="zh-CN" altLang="en-US" sz="2000" dirty="0"/>
              <a:t>、上行 </a:t>
            </a:r>
            <a:r>
              <a:rPr lang="en-US" altLang="zh-CN" sz="2000" dirty="0"/>
              <a:t>800 </a:t>
            </a:r>
            <a:r>
              <a:rPr lang="en-US" altLang="zh-CN" sz="2000" dirty="0" err="1"/>
              <a:t>kbit</a:t>
            </a:r>
            <a:r>
              <a:rPr lang="en-US" altLang="zh-CN" sz="2000" dirty="0"/>
              <a:t>/s</a:t>
            </a:r>
            <a:r>
              <a:rPr lang="zh-CN" altLang="en-US" sz="2000" dirty="0"/>
              <a:t>的速率。</a:t>
            </a:r>
            <a:endParaRPr lang="en-US" altLang="zh-CN" sz="2000" dirty="0"/>
          </a:p>
          <a:p>
            <a:pPr lvl="1"/>
            <a:r>
              <a:rPr lang="en-US" altLang="zh-CN" sz="2000" dirty="0"/>
              <a:t>ADSL2+ </a:t>
            </a:r>
            <a:r>
              <a:rPr lang="zh-CN" altLang="en-US" sz="2000" dirty="0"/>
              <a:t>则将频谱范围从 </a:t>
            </a:r>
            <a:r>
              <a:rPr lang="en-US" altLang="zh-CN" sz="2000" dirty="0"/>
              <a:t>1.1 MHz </a:t>
            </a:r>
            <a:r>
              <a:rPr lang="zh-CN" altLang="en-US" sz="2000" dirty="0"/>
              <a:t>扩展至 </a:t>
            </a:r>
            <a:r>
              <a:rPr lang="en-US" altLang="zh-CN" sz="2000" dirty="0"/>
              <a:t>2.2 MHz</a:t>
            </a:r>
            <a:r>
              <a:rPr lang="zh-CN" altLang="en-US" sz="2000" dirty="0"/>
              <a:t>，下行速率可达 </a:t>
            </a:r>
            <a:r>
              <a:rPr lang="en-US" altLang="zh-CN" sz="2000" dirty="0"/>
              <a:t>16 Mbit/s</a:t>
            </a:r>
            <a:r>
              <a:rPr lang="zh-CN" altLang="en-US" sz="2000" dirty="0"/>
              <a:t>（最大传输速率可达 </a:t>
            </a:r>
            <a:r>
              <a:rPr lang="en-US" altLang="zh-CN" sz="2000" dirty="0"/>
              <a:t>25 Mbit/s</a:t>
            </a:r>
            <a:r>
              <a:rPr lang="zh-CN" altLang="en-US" sz="2000" dirty="0"/>
              <a:t>），而上行速率可达 </a:t>
            </a:r>
            <a:r>
              <a:rPr lang="en-US" altLang="zh-CN" sz="2000" dirty="0"/>
              <a:t>800 </a:t>
            </a:r>
            <a:r>
              <a:rPr lang="en-US" altLang="zh-CN" sz="2000" dirty="0" err="1"/>
              <a:t>kbit</a:t>
            </a:r>
            <a:r>
              <a:rPr lang="en-US" altLang="zh-CN" sz="2000" dirty="0"/>
              <a:t>/s</a:t>
            </a:r>
            <a:r>
              <a:rPr lang="zh-CN" altLang="en-US" sz="2000" dirty="0"/>
              <a:t>。</a:t>
            </a:r>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p>
          <a:p>
            <a:r>
              <a:rPr lang="zh-CN" altLang="en-US" sz="2400" dirty="0"/>
              <a:t>改善了线路质量评测和故障定位功能，这对提高网络的运行维护水平具有非常重要的意义。</a:t>
            </a:r>
          </a:p>
        </p:txBody>
      </p:sp>
    </p:spTree>
    <p:extLst>
      <p:ext uri="{BB962C8B-B14F-4D97-AF65-F5344CB8AC3E}">
        <p14:creationId xmlns:p14="http://schemas.microsoft.com/office/powerpoint/2010/main" val="8768151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光纤同轴混合网</a:t>
            </a:r>
            <a:r>
              <a:rPr lang="zh-CN" altLang="zh-CN" dirty="0"/>
              <a:t>（</a:t>
            </a:r>
            <a:r>
              <a:rPr lang="en-US" altLang="zh-CN" dirty="0"/>
              <a:t>HFC</a:t>
            </a:r>
            <a:r>
              <a:rPr lang="zh-CN" altLang="zh-CN" dirty="0"/>
              <a:t>网）</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a:t>HFC (Hybrid Fiber Coax) </a:t>
            </a:r>
            <a:r>
              <a:rPr lang="zh-CN" altLang="en-US" dirty="0"/>
              <a:t>网是在目前覆盖面很广的有线电视网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endParaRPr lang="en-US" altLang="zh-CN" dirty="0"/>
          </a:p>
          <a:p>
            <a:pPr>
              <a:lnSpc>
                <a:spcPct val="100000"/>
              </a:lnSpc>
            </a:pPr>
            <a:r>
              <a:rPr lang="en-US" altLang="zh-CN" dirty="0">
                <a:solidFill>
                  <a:srgbClr val="FF0000"/>
                </a:solidFill>
              </a:rPr>
              <a:t>HFC </a:t>
            </a:r>
            <a:r>
              <a:rPr lang="zh-CN" altLang="en-US" dirty="0">
                <a:solidFill>
                  <a:srgbClr val="FF0000"/>
                </a:solidFill>
              </a:rPr>
              <a:t>网对 </a:t>
            </a:r>
            <a:r>
              <a:rPr lang="en-US" altLang="zh-CN" dirty="0">
                <a:solidFill>
                  <a:srgbClr val="FF0000"/>
                </a:solidFill>
              </a:rPr>
              <a:t>CATV </a:t>
            </a:r>
            <a:r>
              <a:rPr lang="zh-CN" altLang="en-US" dirty="0">
                <a:solidFill>
                  <a:srgbClr val="FF0000"/>
                </a:solidFill>
              </a:rPr>
              <a:t>网进行了改造。</a:t>
            </a:r>
            <a:r>
              <a:rPr lang="zh-CN" altLang="en-US" dirty="0">
                <a:solidFill>
                  <a:srgbClr val="0000CC"/>
                </a:solidFill>
              </a:rPr>
              <a:t> </a:t>
            </a:r>
          </a:p>
        </p:txBody>
      </p:sp>
    </p:spTree>
    <p:extLst>
      <p:ext uri="{BB962C8B-B14F-4D97-AF65-F5344CB8AC3E}">
        <p14:creationId xmlns:p14="http://schemas.microsoft.com/office/powerpoint/2010/main" val="2900634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lgn="ctr"/>
            <a:r>
              <a:rPr lang="en-US" altLang="zh-CN" dirty="0"/>
              <a:t>HFC </a:t>
            </a:r>
            <a:r>
              <a:rPr lang="zh-CN" altLang="en-US" dirty="0"/>
              <a:t>网的主干线路采用光纤</a:t>
            </a:r>
          </a:p>
        </p:txBody>
      </p:sp>
      <p:sp>
        <p:nvSpPr>
          <p:cNvPr id="289795" name="Rectangle 3"/>
          <p:cNvSpPr>
            <a:spLocks noGrp="1" noChangeArrowheads="1"/>
          </p:cNvSpPr>
          <p:nvPr>
            <p:ph idx="1"/>
          </p:nvPr>
        </p:nvSpPr>
        <p:spPr/>
        <p:txBody>
          <a:bodyPr/>
          <a:lstStyle/>
          <a:p>
            <a:r>
              <a:rPr lang="en-US" altLang="zh-CN" dirty="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光纤结点 </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p>
        </p:txBody>
      </p:sp>
    </p:spTree>
    <p:extLst>
      <p:ext uri="{BB962C8B-B14F-4D97-AF65-F5344CB8AC3E}">
        <p14:creationId xmlns:p14="http://schemas.microsoft.com/office/powerpoint/2010/main" val="2035125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a:t>HFC </a:t>
            </a:r>
            <a:r>
              <a:rPr lang="zh-CN" altLang="en-US" dirty="0"/>
              <a:t>网采用结点体系结构 </a:t>
            </a:r>
          </a:p>
        </p:txBody>
      </p:sp>
      <p:grpSp>
        <p:nvGrpSpPr>
          <p:cNvPr id="3" name="组合 2"/>
          <p:cNvGrpSpPr/>
          <p:nvPr/>
        </p:nvGrpSpPr>
        <p:grpSpPr>
          <a:xfrm>
            <a:off x="992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06" name="Picture 1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光纤结点</a:t>
              </a:r>
            </a:p>
          </p:txBody>
        </p:sp>
        <p:sp>
          <p:nvSpPr>
            <p:cNvPr id="292013" name="Freeform 173"/>
            <p:cNvSpPr>
              <a:spLocks/>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4" name="Freeform 174"/>
            <p:cNvSpPr>
              <a:spLocks/>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5" name="Freeform 175"/>
            <p:cNvSpPr>
              <a:spLocks/>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16" name="Picture 1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a:grpSpLocks/>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1">
                    <a:solidFill>
                      <a:srgbClr val="000099"/>
                    </a:solidFill>
                    <a:latin typeface="+mn-lt"/>
                    <a:ea typeface="黑体" pitchFamily="2" charset="-122"/>
                  </a:endParaRPr>
                </a:p>
              </p:txBody>
            </p:sp>
            <p:grpSp>
              <p:nvGrpSpPr>
                <p:cNvPr id="292022" name="Group 182"/>
                <p:cNvGrpSpPr>
                  <a:grpSpLocks/>
                </p:cNvGrpSpPr>
                <p:nvPr/>
              </p:nvGrpSpPr>
              <p:grpSpPr bwMode="auto">
                <a:xfrm>
                  <a:off x="2248" y="734"/>
                  <a:ext cx="224" cy="279"/>
                  <a:chOff x="2248" y="734"/>
                  <a:chExt cx="224" cy="279"/>
                </a:xfrm>
              </p:grpSpPr>
              <p:grpSp>
                <p:nvGrpSpPr>
                  <p:cNvPr id="292023" name="Group 183"/>
                  <p:cNvGrpSpPr>
                    <a:grpSpLocks/>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7"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28"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29"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0"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1"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2"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35"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6"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7"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4"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nvGrpSpPr>
                  <p:cNvPr id="292045" name="Group 205"/>
                  <p:cNvGrpSpPr>
                    <a:grpSpLocks/>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grpSp>
              <p:grpSp>
                <p:nvGrpSpPr>
                  <p:cNvPr id="292048" name="Group 208"/>
                  <p:cNvGrpSpPr>
                    <a:grpSpLocks/>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nvGrpSpPr>
                    <p:cNvPr id="292050" name="Group 210"/>
                    <p:cNvGrpSpPr>
                      <a:grpSpLocks/>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grpSp>
              <p:nvGrpSpPr>
                <p:cNvPr id="292059" name="Group 219"/>
                <p:cNvGrpSpPr>
                  <a:grpSpLocks/>
                </p:cNvGrpSpPr>
                <p:nvPr/>
              </p:nvGrpSpPr>
              <p:grpSpPr bwMode="auto">
                <a:xfrm>
                  <a:off x="2382" y="788"/>
                  <a:ext cx="40" cy="40"/>
                  <a:chOff x="2382" y="788"/>
                  <a:chExt cx="40" cy="40"/>
                </a:xfrm>
              </p:grpSpPr>
              <p:sp>
                <p:nvSpPr>
                  <p:cNvPr id="29206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2" name="Group 222"/>
                <p:cNvGrpSpPr>
                  <a:grpSpLocks/>
                </p:cNvGrpSpPr>
                <p:nvPr/>
              </p:nvGrpSpPr>
              <p:grpSpPr bwMode="auto">
                <a:xfrm>
                  <a:off x="2302" y="723"/>
                  <a:ext cx="132" cy="186"/>
                  <a:chOff x="2302" y="723"/>
                  <a:chExt cx="132" cy="186"/>
                </a:xfrm>
              </p:grpSpPr>
              <p:sp>
                <p:nvSpPr>
                  <p:cNvPr id="292063"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4"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5" name="Group 225"/>
                <p:cNvGrpSpPr>
                  <a:grpSpLocks/>
                </p:cNvGrpSpPr>
                <p:nvPr/>
              </p:nvGrpSpPr>
              <p:grpSpPr bwMode="auto">
                <a:xfrm>
                  <a:off x="2315" y="770"/>
                  <a:ext cx="126" cy="121"/>
                  <a:chOff x="2315" y="770"/>
                  <a:chExt cx="126" cy="121"/>
                </a:xfrm>
              </p:grpSpPr>
              <p:sp>
                <p:nvSpPr>
                  <p:cNvPr id="29206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8" name="Group 228"/>
                <p:cNvGrpSpPr>
                  <a:grpSpLocks/>
                </p:cNvGrpSpPr>
                <p:nvPr/>
              </p:nvGrpSpPr>
              <p:grpSpPr bwMode="auto">
                <a:xfrm>
                  <a:off x="2413" y="772"/>
                  <a:ext cx="51" cy="30"/>
                  <a:chOff x="2413" y="772"/>
                  <a:chExt cx="51" cy="30"/>
                </a:xfrm>
              </p:grpSpPr>
              <p:sp>
                <p:nvSpPr>
                  <p:cNvPr id="292069"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0"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1"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2"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73"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75" name="Picture 2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a:spLocks/>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8" name="Freeform 238"/>
            <p:cNvSpPr>
              <a:spLocks/>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9" name="Freeform 239"/>
            <p:cNvSpPr>
              <a:spLocks/>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0" name="Picture 2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2"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a:spLocks/>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5" name="Freeform 245"/>
            <p:cNvSpPr>
              <a:spLocks/>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6" name="Freeform 246"/>
            <p:cNvSpPr>
              <a:spLocks/>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7" name="Picture 2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a:spLocks/>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grpSp>
      <p:sp>
        <p:nvSpPr>
          <p:cNvPr id="4" name="矩形 3"/>
          <p:cNvSpPr/>
          <p:nvPr/>
        </p:nvSpPr>
        <p:spPr>
          <a:xfrm>
            <a:off x="2931886" y="5445224"/>
            <a:ext cx="4659389" cy="461665"/>
          </a:xfrm>
          <a:prstGeom prst="rect">
            <a:avLst/>
          </a:prstGeom>
        </p:spPr>
        <p:txBody>
          <a:bodyPr wrap="square">
            <a:spAutoFit/>
          </a:bodyPr>
          <a:lstStyle/>
          <a:p>
            <a:pPr algn="ctr"/>
            <a:r>
              <a:rPr lang="en-US" altLang="zh-CN" sz="2400" b="1" dirty="0">
                <a:latin typeface="+mn-lt"/>
                <a:ea typeface="黑体" pitchFamily="2" charset="-122"/>
              </a:rPr>
              <a:t>HFC </a:t>
            </a:r>
            <a:r>
              <a:rPr lang="zh-CN" altLang="zh-CN" sz="2400" b="1" dirty="0">
                <a:latin typeface="+mn-lt"/>
                <a:ea typeface="黑体" pitchFamily="2" charset="-122"/>
              </a:rPr>
              <a:t>网的结构图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62840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a:solidFill>
                  <a:srgbClr val="0000CC"/>
                </a:solidFill>
              </a:rPr>
              <a:t>信道</a:t>
            </a:r>
            <a:r>
              <a:rPr lang="zh-CN" altLang="en-US" dirty="0"/>
              <a:t> </a:t>
            </a:r>
            <a:r>
              <a:rPr lang="en-US" altLang="zh-CN" dirty="0"/>
              <a:t>—— </a:t>
            </a:r>
            <a:r>
              <a:rPr lang="zh-CN" altLang="zh-CN" dirty="0"/>
              <a:t>一般用来表示向某一个方向传送信息的媒体。</a:t>
            </a:r>
            <a:endParaRPr lang="en-US" altLang="zh-CN" dirty="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Tree>
    <p:extLst>
      <p:ext uri="{BB962C8B-B14F-4D97-AF65-F5344CB8AC3E}">
        <p14:creationId xmlns:p14="http://schemas.microsoft.com/office/powerpoint/2010/main" val="36387485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br>
              <a:rPr lang="en-US" altLang="zh-CN" sz="3200" dirty="0"/>
            </a:br>
            <a:r>
              <a:rPr lang="en-US" altLang="zh-CN" sz="3200" dirty="0"/>
              <a:t>HFC </a:t>
            </a:r>
            <a:r>
              <a:rPr lang="zh-CN" altLang="zh-CN" sz="3200" dirty="0"/>
              <a:t>网具有双向传输功能，扩展了传输频带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下行信道</a:t>
            </a: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itchFamily="2" charset="-122"/>
              </a:rPr>
              <a:t>上行</a:t>
            </a:r>
          </a:p>
          <a:p>
            <a:pPr algn="l">
              <a:lnSpc>
                <a:spcPct val="90000"/>
              </a:lnSpc>
            </a:pPr>
            <a:r>
              <a:rPr kumimoji="1" lang="zh-CN" altLang="en-US" sz="2000" b="1" dirty="0">
                <a:solidFill>
                  <a:srgbClr val="000099"/>
                </a:solidFill>
                <a:latin typeface="+mn-lt"/>
                <a:ea typeface="黑体" pitchFamily="2" charset="-122"/>
              </a:rPr>
              <a:t>信道</a:t>
            </a:r>
          </a:p>
        </p:txBody>
      </p:sp>
      <p:sp>
        <p:nvSpPr>
          <p:cNvPr id="293908" name="Text Box 20"/>
          <p:cNvSpPr txBox="1">
            <a:spLocks noChangeArrowheads="1"/>
          </p:cNvSpPr>
          <p:nvPr/>
        </p:nvSpPr>
        <p:spPr bwMode="auto">
          <a:xfrm>
            <a:off x="822060" y="3701534"/>
            <a:ext cx="61943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5       65  87                                                          1000</a:t>
            </a: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itchFamily="2" charset="-122"/>
              </a:rPr>
              <a:t>调频广播、模拟和数字电视、数据业务</a:t>
            </a: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频率</a:t>
            </a:r>
            <a:r>
              <a:rPr kumimoji="1" lang="en-US" altLang="zh-CN" sz="2000" b="1" dirty="0">
                <a:solidFill>
                  <a:srgbClr val="000099"/>
                </a:solidFill>
                <a:latin typeface="+mn-lt"/>
                <a:ea typeface="黑体" pitchFamily="2" charset="-122"/>
              </a:rPr>
              <a:t>(MHz)</a:t>
            </a: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a:latin typeface="+mn-lt"/>
                <a:ea typeface="黑体" pitchFamily="2" charset="-122"/>
              </a:rPr>
              <a:t>我国的</a:t>
            </a:r>
            <a:r>
              <a:rPr lang="en-US" altLang="zh-CN" sz="2400" b="1" dirty="0">
                <a:latin typeface="+mn-lt"/>
                <a:ea typeface="黑体" pitchFamily="2" charset="-122"/>
              </a:rPr>
              <a:t> HFC </a:t>
            </a:r>
            <a:r>
              <a:rPr lang="zh-CN" altLang="zh-CN" sz="2400" b="1" dirty="0">
                <a:latin typeface="+mn-lt"/>
                <a:ea typeface="黑体" pitchFamily="2" charset="-122"/>
              </a:rPr>
              <a:t>网的频谱划分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3260644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ctr"/>
            <a:r>
              <a:rPr lang="zh-CN" altLang="en-US" sz="4000" dirty="0"/>
              <a:t>每个家庭要安装一个用户接口盒 </a:t>
            </a:r>
          </a:p>
        </p:txBody>
      </p:sp>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 </a:t>
            </a:r>
            <a:r>
              <a:rPr lang="zh-CN" altLang="en-US" dirty="0"/>
              <a:t>要提供</a:t>
            </a:r>
            <a:r>
              <a:rPr lang="zh-CN" altLang="en-US" dirty="0">
                <a:solidFill>
                  <a:srgbClr val="FF0000"/>
                </a:solidFill>
              </a:rPr>
              <a:t>三种连接，</a:t>
            </a:r>
            <a:r>
              <a:rPr lang="zh-CN" altLang="en-US" dirty="0"/>
              <a:t>即：</a:t>
            </a:r>
          </a:p>
          <a:p>
            <a:pPr lvl="1">
              <a:spcBef>
                <a:spcPts val="1200"/>
              </a:spcBef>
            </a:pPr>
            <a:r>
              <a:rPr lang="zh-CN" altLang="en-US" dirty="0">
                <a:latin typeface="Arial" charset="0"/>
                <a:ea typeface="黑体" pitchFamily="2" charset="-122"/>
              </a:rPr>
              <a:t>使用同轴电缆连接到机顶盒 </a:t>
            </a:r>
            <a:r>
              <a:rPr lang="en-US" altLang="zh-CN" dirty="0">
                <a:latin typeface="Arial" charset="0"/>
                <a:ea typeface="黑体" pitchFamily="2" charset="-122"/>
              </a:rPr>
              <a:t>(set-top box)</a:t>
            </a:r>
            <a:r>
              <a:rPr lang="zh-CN" altLang="en-US" dirty="0">
                <a:latin typeface="Arial" charset="0"/>
                <a:ea typeface="黑体" pitchFamily="2" charset="-122"/>
              </a:rPr>
              <a:t>，然后再连接到用户的电视机。</a:t>
            </a:r>
          </a:p>
          <a:p>
            <a:pPr lvl="1">
              <a:spcBef>
                <a:spcPts val="1200"/>
              </a:spcBef>
            </a:pPr>
            <a:r>
              <a:rPr lang="zh-CN" altLang="en-US" dirty="0">
                <a:latin typeface="Arial" charset="0"/>
                <a:ea typeface="黑体" pitchFamily="2" charset="-122"/>
              </a:rPr>
              <a:t>使用双绞线连接到用户的电话机。</a:t>
            </a:r>
          </a:p>
          <a:p>
            <a:pPr lvl="1">
              <a:spcBef>
                <a:spcPts val="1200"/>
              </a:spcBef>
            </a:pPr>
            <a:r>
              <a:rPr lang="zh-CN" altLang="en-US" dirty="0">
                <a:latin typeface="Arial" charset="0"/>
                <a:ea typeface="黑体" pitchFamily="2" charset="-122"/>
              </a:rPr>
              <a:t>使用电缆调制解调器连接到用户的计算机。</a:t>
            </a:r>
          </a:p>
        </p:txBody>
      </p:sp>
    </p:spTree>
    <p:extLst>
      <p:ext uri="{BB962C8B-B14F-4D97-AF65-F5344CB8AC3E}">
        <p14:creationId xmlns:p14="http://schemas.microsoft.com/office/powerpoint/2010/main" val="18399476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lgn="ctr"/>
            <a:r>
              <a:rPr lang="zh-CN" altLang="en-US" sz="4000" dirty="0"/>
              <a:t>电缆调制解调器 </a:t>
            </a:r>
            <a:r>
              <a:rPr lang="en-US" altLang="zh-CN" sz="4000" dirty="0"/>
              <a:t>(Cable Modem) </a:t>
            </a:r>
          </a:p>
        </p:txBody>
      </p:sp>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p>
          <a:p>
            <a:r>
              <a:rPr lang="zh-CN" altLang="en-US" sz="2800" dirty="0"/>
              <a:t>电缆调制解调器最大的特点就是传输速率高。</a:t>
            </a:r>
            <a:endParaRPr lang="en-US" altLang="zh-CN" sz="2800" dirty="0"/>
          </a:p>
          <a:p>
            <a:pPr lvl="1"/>
            <a:r>
              <a:rPr lang="zh-CN" altLang="en-US" sz="2400" dirty="0"/>
              <a:t>下行速率一般在 </a:t>
            </a:r>
            <a:r>
              <a:rPr lang="en-US" altLang="zh-CN" sz="2400" dirty="0"/>
              <a:t>3 </a:t>
            </a:r>
            <a:r>
              <a:rPr lang="en-US" altLang="zh-CN" sz="2400" dirty="0">
                <a:sym typeface="Symbol" pitchFamily="18" charset="2"/>
              </a:rPr>
              <a:t> </a:t>
            </a:r>
            <a:r>
              <a:rPr lang="en-US" altLang="zh-CN" sz="2400" dirty="0"/>
              <a:t>10 Mbit/s</a:t>
            </a:r>
            <a:r>
              <a:rPr lang="zh-CN" altLang="en-US" sz="2400" dirty="0"/>
              <a:t>之间，最高可达 </a:t>
            </a:r>
            <a:r>
              <a:rPr lang="en-US" altLang="zh-CN" sz="2400" dirty="0"/>
              <a:t>30 Mbit/s</a:t>
            </a:r>
            <a:r>
              <a:rPr lang="zh-CN" altLang="en-US" sz="2400" dirty="0"/>
              <a:t>。</a:t>
            </a:r>
            <a:endParaRPr lang="en-US" altLang="zh-CN" sz="2400" dirty="0"/>
          </a:p>
          <a:p>
            <a:pPr lvl="1"/>
            <a:r>
              <a:rPr lang="zh-CN" altLang="en-US" sz="2400" dirty="0"/>
              <a:t>上行速率一般为 </a:t>
            </a:r>
            <a:r>
              <a:rPr lang="en-US" altLang="zh-CN" sz="2400" dirty="0"/>
              <a:t>0.2 </a:t>
            </a:r>
            <a:r>
              <a:rPr lang="en-US" altLang="zh-CN" sz="2400" dirty="0">
                <a:sym typeface="Symbol" pitchFamily="18" charset="2"/>
              </a:rPr>
              <a:t> </a:t>
            </a:r>
            <a:r>
              <a:rPr lang="en-US" altLang="zh-CN" sz="2400" dirty="0"/>
              <a:t>2 Mbit/s</a:t>
            </a:r>
            <a:r>
              <a:rPr lang="zh-CN" altLang="en-US" sz="2400" dirty="0"/>
              <a:t>，最高可达 </a:t>
            </a:r>
            <a:r>
              <a:rPr lang="en-US" altLang="zh-CN" sz="2400" dirty="0"/>
              <a:t>10 Mbit/s</a:t>
            </a:r>
            <a:r>
              <a:rPr lang="zh-CN" altLang="en-US" sz="2400" dirty="0"/>
              <a:t>。</a:t>
            </a:r>
            <a:endParaRPr lang="en-US" altLang="zh-CN" sz="2400" dirty="0"/>
          </a:p>
          <a:p>
            <a:r>
              <a:rPr lang="zh-CN" altLang="en-US" sz="2800" dirty="0"/>
              <a:t>电缆调制解调器比在普通电话线上使用的调制解调器要复杂得多，并且不是成对使用，而是只安装在用户端。 </a:t>
            </a:r>
          </a:p>
        </p:txBody>
      </p:sp>
    </p:spTree>
    <p:extLst>
      <p:ext uri="{BB962C8B-B14F-4D97-AF65-F5344CB8AC3E}">
        <p14:creationId xmlns:p14="http://schemas.microsoft.com/office/powerpoint/2010/main" val="37213989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
        <p:nvSpPr>
          <p:cNvPr id="302083" name="Rectangle 3"/>
          <p:cNvSpPr>
            <a:spLocks noGrp="1" noChangeArrowheads="1"/>
          </p:cNvSpPr>
          <p:nvPr>
            <p:ph idx="1"/>
          </p:nvPr>
        </p:nvSpPr>
        <p:spPr/>
        <p:txBody>
          <a:bodyPr/>
          <a:lstStyle/>
          <a:p>
            <a:r>
              <a:rPr lang="en-US" altLang="zh-CN" sz="2800" dirty="0" err="1"/>
              <a:t>FTTx</a:t>
            </a:r>
            <a:r>
              <a:rPr lang="en-US" altLang="zh-CN" sz="2800" dirty="0"/>
              <a:t> </a:t>
            </a:r>
            <a:r>
              <a:rPr lang="zh-CN" altLang="en-US" sz="2800" dirty="0"/>
              <a:t>是一种实现宽带居民接入网的方案，代表</a:t>
            </a:r>
            <a:r>
              <a:rPr lang="zh-CN" altLang="zh-CN" sz="2800" dirty="0"/>
              <a:t>多种宽带光纤接入方式</a:t>
            </a:r>
            <a:r>
              <a:rPr lang="zh-CN" altLang="en-US" sz="2800" dirty="0"/>
              <a:t>。</a:t>
            </a:r>
            <a:endParaRPr lang="en-US" altLang="zh-CN" sz="2800" dirty="0"/>
          </a:p>
          <a:p>
            <a:r>
              <a:rPr lang="en-US" altLang="zh-CN" sz="2800" dirty="0" err="1"/>
              <a:t>FTTx</a:t>
            </a:r>
            <a:r>
              <a:rPr lang="en-US" altLang="zh-CN" sz="2800" dirty="0"/>
              <a:t> </a:t>
            </a:r>
            <a:r>
              <a:rPr lang="zh-CN" altLang="zh-CN" sz="2800" dirty="0"/>
              <a:t>表示</a:t>
            </a:r>
            <a:r>
              <a:rPr lang="en-US" altLang="zh-CN" sz="2800" dirty="0"/>
              <a:t> Fiber To The…</a:t>
            </a:r>
            <a:r>
              <a:rPr lang="zh-CN" altLang="en-US" sz="2800" dirty="0"/>
              <a:t>（光纤到</a:t>
            </a:r>
            <a:r>
              <a:rPr lang="en-US" altLang="zh-CN" sz="2800" dirty="0"/>
              <a:t>…</a:t>
            </a:r>
            <a:r>
              <a:rPr lang="zh-CN" altLang="en-US" sz="2800" dirty="0"/>
              <a:t>），例如：</a:t>
            </a:r>
            <a:endParaRPr lang="en-US" altLang="zh-CN" sz="2800" dirty="0"/>
          </a:p>
          <a:p>
            <a:pPr lvl="1"/>
            <a:r>
              <a:rPr lang="zh-CN" altLang="en-US" sz="2400" dirty="0">
                <a:solidFill>
                  <a:srgbClr val="0000CC"/>
                </a:solidFill>
              </a:rPr>
              <a:t>光纤到户 </a:t>
            </a:r>
            <a:r>
              <a:rPr lang="en-US" altLang="zh-CN" sz="2400" dirty="0">
                <a:solidFill>
                  <a:srgbClr val="0000CC"/>
                </a:solidFill>
              </a:rPr>
              <a:t>FTTH </a:t>
            </a:r>
            <a:r>
              <a:rPr lang="en-US" altLang="zh-CN" sz="2400" dirty="0"/>
              <a:t>(Fiber To The Home)</a:t>
            </a:r>
            <a:r>
              <a:rPr lang="zh-CN" altLang="en-US" sz="2400" dirty="0"/>
              <a:t>：光纤一直铺设到用户家庭，可能是居民接入网最后的解决方法。</a:t>
            </a:r>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a:t>：光纤铺到路边，从路边到各用户可使用星形结构双绞线作为传输媒体。</a:t>
            </a:r>
            <a:endParaRPr lang="en-US" altLang="zh-CN" sz="2400" dirty="0"/>
          </a:p>
        </p:txBody>
      </p:sp>
    </p:spTree>
    <p:extLst>
      <p:ext uri="{BB962C8B-B14F-4D97-AF65-F5344CB8AC3E}">
        <p14:creationId xmlns:p14="http://schemas.microsoft.com/office/powerpoint/2010/main" val="23994014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46156" y="967840"/>
            <a:ext cx="7880086" cy="2519362"/>
            <a:chOff x="816902" y="630238"/>
            <a:chExt cx="7880086" cy="2519362"/>
          </a:xfrm>
        </p:grpSpPr>
        <p:grpSp>
          <p:nvGrpSpPr>
            <p:cNvPr id="318468" name="Group 4"/>
            <p:cNvGrpSpPr>
              <a:grpSpLocks/>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1:N</a:t>
              </a: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OLT</a:t>
              </a: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光分路器</a:t>
              </a: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光网络单元</a:t>
              </a: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ONU</a:t>
              </a: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itchFamily="2" charset="-122"/>
                </a:rPr>
                <a:t>★●</a:t>
              </a:r>
              <a:r>
                <a:rPr lang="en-US" altLang="zh-CN" b="1" dirty="0">
                  <a:solidFill>
                    <a:srgbClr val="000099"/>
                  </a:solidFill>
                  <a:latin typeface="+mn-lt"/>
                  <a:ea typeface="黑体" pitchFamily="2" charset="-122"/>
                  <a:sym typeface="Wingdings" pitchFamily="2" charset="2"/>
                </a:rPr>
                <a:t></a:t>
              </a: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发往特定 </a:t>
              </a:r>
              <a:r>
                <a:rPr lang="en-US" altLang="zh-CN" sz="1600" b="1">
                  <a:solidFill>
                    <a:srgbClr val="000099"/>
                  </a:solidFill>
                  <a:latin typeface="+mn-lt"/>
                  <a:ea typeface="黑体" pitchFamily="2" charset="-122"/>
                </a:rPr>
                <a:t>ONU </a:t>
              </a:r>
              <a:r>
                <a:rPr lang="zh-CN" altLang="en-US" sz="1600" b="1">
                  <a:solidFill>
                    <a:srgbClr val="000099"/>
                  </a:solidFill>
                  <a:latin typeface="+mn-lt"/>
                  <a:ea typeface="黑体" pitchFamily="2" charset="-122"/>
                </a:rPr>
                <a:t>的数据</a:t>
              </a: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itchFamily="2" charset="-122"/>
                </a:rPr>
                <a:t>下行</a:t>
              </a: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5" name="组合 4"/>
          <p:cNvGrpSpPr/>
          <p:nvPr/>
        </p:nvGrpSpPr>
        <p:grpSpPr>
          <a:xfrm>
            <a:off x="1498713"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局端</a:t>
              </a:r>
            </a:p>
          </p:txBody>
        </p:sp>
        <p:sp>
          <p:nvSpPr>
            <p:cNvPr id="318541"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2"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3"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itchFamily="2" charset="-122"/>
                </a:rPr>
                <a:t>用户端</a:t>
              </a: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光配线网 </a:t>
              </a:r>
              <a:r>
                <a:rPr lang="en-US" altLang="zh-CN" b="1" dirty="0">
                  <a:solidFill>
                    <a:srgbClr val="000099"/>
                  </a:solidFill>
                  <a:latin typeface="+mn-lt"/>
                  <a:ea typeface="黑体" pitchFamily="2" charset="-122"/>
                </a:rPr>
                <a:t>(ODN)</a:t>
              </a:r>
            </a:p>
          </p:txBody>
        </p:sp>
      </p:grpSp>
      <p:sp>
        <p:nvSpPr>
          <p:cNvPr id="318546" name="Text Box 82"/>
          <p:cNvSpPr txBox="1">
            <a:spLocks noChangeArrowheads="1"/>
          </p:cNvSpPr>
          <p:nvPr/>
        </p:nvSpPr>
        <p:spPr bwMode="auto">
          <a:xfrm>
            <a:off x="562456" y="116632"/>
            <a:ext cx="8278976" cy="86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4400" b="1">
                <a:solidFill>
                  <a:srgbClr val="333399"/>
                </a:solidFill>
                <a:latin typeface="+mn-lt"/>
                <a:ea typeface="黑体" pitchFamily="2" charset="-122"/>
                <a:cs typeface="+mj-cs"/>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pPr algn="ctr"/>
            <a:r>
              <a:rPr lang="zh-CN" altLang="zh-CN" sz="3200" dirty="0"/>
              <a:t>无源光网络</a:t>
            </a:r>
            <a:r>
              <a:rPr lang="en-US" altLang="zh-CN" sz="3200" dirty="0"/>
              <a:t> PON</a:t>
            </a:r>
          </a:p>
          <a:p>
            <a:pPr algn="ctr"/>
            <a:r>
              <a:rPr lang="en-US" altLang="zh-CN" sz="3200" dirty="0"/>
              <a:t> (Passive Optical Network) </a:t>
            </a:r>
            <a:r>
              <a:rPr lang="zh-CN" altLang="en-US" sz="3200" dirty="0"/>
              <a:t>的组成 </a:t>
            </a:r>
          </a:p>
        </p:txBody>
      </p:sp>
      <p:grpSp>
        <p:nvGrpSpPr>
          <p:cNvPr id="4" name="组合 3"/>
          <p:cNvGrpSpPr/>
          <p:nvPr/>
        </p:nvGrpSpPr>
        <p:grpSpPr>
          <a:xfrm>
            <a:off x="1177370" y="3622586"/>
            <a:ext cx="7880086" cy="2324100"/>
            <a:chOff x="816902" y="3405188"/>
            <a:chExt cx="7880086" cy="2324100"/>
          </a:xfrm>
        </p:grpSpPr>
        <p:grpSp>
          <p:nvGrpSpPr>
            <p:cNvPr id="318501" name="Group 37"/>
            <p:cNvGrpSpPr>
              <a:grpSpLocks/>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1:N</a:t>
              </a: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OLT</a:t>
              </a: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itchFamily="2" charset="-122"/>
                </a:rPr>
                <a:t>特定 </a:t>
              </a:r>
              <a:r>
                <a:rPr lang="en-US" altLang="zh-CN" sz="1600" b="1" dirty="0">
                  <a:solidFill>
                    <a:srgbClr val="000099"/>
                  </a:solidFill>
                  <a:latin typeface="+mn-lt"/>
                  <a:ea typeface="黑体" pitchFamily="2" charset="-122"/>
                </a:rPr>
                <a:t>ONU </a:t>
              </a:r>
              <a:r>
                <a:rPr lang="zh-CN" altLang="en-US" sz="1600" b="1" dirty="0">
                  <a:solidFill>
                    <a:srgbClr val="000099"/>
                  </a:solidFill>
                  <a:latin typeface="+mn-lt"/>
                  <a:ea typeface="黑体" pitchFamily="2" charset="-122"/>
                </a:rPr>
                <a:t>发来的数据</a:t>
              </a: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上行</a:t>
              </a: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a:solidFill>
                    <a:srgbClr val="000099"/>
                  </a:solidFill>
                  <a:latin typeface="+mn-lt"/>
                  <a:ea typeface="黑体" pitchFamily="2" charset="-122"/>
                </a:rPr>
                <a:t>OLT</a:t>
              </a:r>
              <a:r>
                <a:rPr lang="zh-CN" altLang="en-US" sz="1600" b="1" dirty="0">
                  <a:solidFill>
                    <a:srgbClr val="000099"/>
                  </a:solidFill>
                  <a:latin typeface="+mn-lt"/>
                  <a:ea typeface="黑体" pitchFamily="2" charset="-122"/>
                </a:rPr>
                <a:t>：</a:t>
              </a:r>
              <a:r>
                <a:rPr lang="zh-CN" altLang="zh-CN" sz="1600" b="1" dirty="0">
                  <a:solidFill>
                    <a:srgbClr val="000099"/>
                  </a:solidFill>
                  <a:latin typeface="+mn-lt"/>
                  <a:ea typeface="黑体" pitchFamily="2" charset="-122"/>
                </a:rPr>
                <a:t>光线路终端</a:t>
              </a:r>
              <a:endParaRPr lang="zh-CN" altLang="en-US" sz="16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289028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a:t>—— </a:t>
            </a:r>
            <a:r>
              <a:rPr lang="zh-CN" altLang="en-US" dirty="0"/>
              <a:t>来自信源的信号。像计算机输出的代表各种文字或图像文件的数据信号都属于基带信号。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a:solidFill>
                  <a:srgbClr val="FF0000"/>
                </a:solidFill>
              </a:rPr>
              <a:t>调制 </a:t>
            </a:r>
            <a:r>
              <a:rPr lang="en-US" altLang="zh-CN" dirty="0"/>
              <a:t>(modulation)</a:t>
            </a:r>
            <a:r>
              <a:rPr lang="zh-CN" altLang="en-US" dirty="0"/>
              <a:t>。   </a:t>
            </a:r>
          </a:p>
        </p:txBody>
      </p:sp>
    </p:spTree>
    <p:extLst>
      <p:ext uri="{BB962C8B-B14F-4D97-AF65-F5344CB8AC3E}">
        <p14:creationId xmlns:p14="http://schemas.microsoft.com/office/powerpoint/2010/main" val="1562179614"/>
      </p:ext>
    </p:extLst>
  </p:cSld>
  <p:clrMapOvr>
    <a:masterClrMapping/>
  </p:clrMapOvr>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2316</TotalTime>
  <Words>6259</Words>
  <Application>Microsoft Office PowerPoint</Application>
  <PresentationFormat>A4 纸张(210x297 毫米)</PresentationFormat>
  <Paragraphs>1182</Paragraphs>
  <Slides>84</Slides>
  <Notes>70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92" baseType="lpstr">
      <vt:lpstr>黑体</vt:lpstr>
      <vt:lpstr>宋体</vt:lpstr>
      <vt:lpstr>Arial</vt:lpstr>
      <vt:lpstr>Arial Rounded MT Bold</vt:lpstr>
      <vt:lpstr>Times New Roman</vt:lpstr>
      <vt:lpstr>Wingdings</vt:lpstr>
      <vt:lpstr>CN(myzh)Icon</vt:lpstr>
      <vt:lpstr>公式</vt:lpstr>
      <vt:lpstr>第 2 章  物理层</vt:lpstr>
      <vt:lpstr>第 2 章  物理层</vt:lpstr>
      <vt:lpstr>2.1  物理层的基本概念</vt:lpstr>
      <vt:lpstr>物理层的主要任务</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2.3  物理层下面的传输媒体</vt:lpstr>
      <vt:lpstr>2.3  物理层下面的传输媒体</vt:lpstr>
      <vt:lpstr>2.3  物理层下面的传输媒体</vt:lpstr>
      <vt:lpstr>2.3.1  导引型传输媒体</vt:lpstr>
      <vt:lpstr>2.3.1  导引型传输媒体</vt:lpstr>
      <vt:lpstr>双绞线标准</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  无线局域网使用的 ISM 频段 </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2.5  数字传输系统</vt:lpstr>
      <vt:lpstr>2.5  数字传输系统</vt:lpstr>
      <vt:lpstr>旧的数字传输系统存在许多缺点</vt:lpstr>
      <vt:lpstr>同步光纤网 SONET</vt:lpstr>
      <vt:lpstr> 同步数字系列 SDH </vt:lpstr>
      <vt:lpstr>PowerPoint 演示文稿</vt:lpstr>
      <vt:lpstr>SONET / SDH 标准的意义</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PowerPoint 演示文稿</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黄 勇</cp:lastModifiedBy>
  <cp:revision>19</cp:revision>
  <dcterms:created xsi:type="dcterms:W3CDTF">2016-10-04T02:36:21Z</dcterms:created>
  <dcterms:modified xsi:type="dcterms:W3CDTF">2020-03-04T22:59:05Z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