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18"/>
  </p:notesMasterIdLst>
  <p:handoutMasterIdLst>
    <p:handoutMasterId r:id="rId19"/>
  </p:handoutMasterIdLst>
  <p:sldIdLst>
    <p:sldId id="278" r:id="rId5"/>
    <p:sldId id="283" r:id="rId6"/>
    <p:sldId id="282" r:id="rId7"/>
    <p:sldId id="271" r:id="rId8"/>
    <p:sldId id="294" r:id="rId9"/>
    <p:sldId id="285" r:id="rId10"/>
    <p:sldId id="286" r:id="rId11"/>
    <p:sldId id="287" r:id="rId12"/>
    <p:sldId id="290" r:id="rId13"/>
    <p:sldId id="289" r:id="rId14"/>
    <p:sldId id="288" r:id="rId15"/>
    <p:sldId id="292"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92E"/>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75" d="100"/>
          <a:sy n="75" d="100"/>
        </p:scale>
        <p:origin x="902" y="53"/>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038A1-0FE2-4E8B-8AF0-854924E03981}" type="doc">
      <dgm:prSet loTypeId="urn:microsoft.com/office/officeart/2011/layout/HexagonRadial" loCatId="officeonline" qsTypeId="urn:microsoft.com/office/officeart/2005/8/quickstyle/simple1" qsCatId="simple" csTypeId="urn:microsoft.com/office/officeart/2005/8/colors/accent1_2" csCatId="accent1" phldr="0"/>
      <dgm:spPr/>
      <dgm:t>
        <a:bodyPr/>
        <a:lstStyle/>
        <a:p>
          <a:endParaRPr lang="en-IN"/>
        </a:p>
      </dgm:t>
    </dgm:pt>
    <dgm:pt modelId="{E5B592C0-F006-438A-A13B-B7E041C0500F}" type="pres">
      <dgm:prSet presAssocID="{9B6038A1-0FE2-4E8B-8AF0-854924E03981}" presName="Name0" presStyleCnt="0">
        <dgm:presLayoutVars>
          <dgm:chMax val="1"/>
          <dgm:chPref val="1"/>
          <dgm:dir/>
          <dgm:animOne val="branch"/>
          <dgm:animLvl val="lvl"/>
        </dgm:presLayoutVars>
      </dgm:prSet>
      <dgm:spPr/>
    </dgm:pt>
  </dgm:ptLst>
  <dgm:cxnLst>
    <dgm:cxn modelId="{16EBBA7F-BAAE-4EAC-A3B3-18BF7DECF458}" type="presOf" srcId="{9B6038A1-0FE2-4E8B-8AF0-854924E03981}" destId="{E5B592C0-F006-438A-A13B-B7E041C0500F}" srcOrd="0"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6/16/2024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6/16/2024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60319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433056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307048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7305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489306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41192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20765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73299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409742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87663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606994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929982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a:t>Click icon to add picture</a:t>
            </a:r>
            <a:endParaRPr lang="en-US" dirty="0"/>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4674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3223463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550863" y="550801"/>
            <a:ext cx="11090275" cy="1237360"/>
          </a:xfrm>
        </p:spPr>
        <p:txBody>
          <a:bodyPr anchor="t" anchorCtr="0">
            <a:noAutofit/>
          </a:bodyPr>
          <a:lstStyle>
            <a:lvl1pP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53720" y="1917065"/>
            <a:ext cx="2921000" cy="4297680"/>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48759" y="1917065"/>
            <a:ext cx="7591799" cy="4297680"/>
          </a:xfrm>
        </p:spPr>
        <p:txBody>
          <a:bodyPr>
            <a:normAutofit/>
          </a:bodyPr>
          <a:lstStyle>
            <a:lvl1pPr>
              <a:defRPr sz="2000">
                <a:solidFill>
                  <a:schemeClr val="tx1"/>
                </a:solidFill>
              </a:defRPr>
            </a:lvl1pPr>
          </a:lstStyle>
          <a:p>
            <a:r>
              <a:rPr lang="en-US" dirty="0"/>
              <a:t>Click icon to insert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523815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dirty="0"/>
              <a:t>Click to add title</a:t>
            </a:r>
          </a:p>
        </p:txBody>
      </p:sp>
      <p:grpSp>
        <p:nvGrpSpPr>
          <p:cNvPr id="11" name="Group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reeform: Shape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Freeform: Shape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949659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50863" y="560961"/>
            <a:ext cx="11090275" cy="1186560"/>
          </a:xfrm>
        </p:spPr>
        <p:txBody>
          <a:bodyPr anchor="t" anchorCtr="0">
            <a:noAutofit/>
          </a:bodyPr>
          <a:lstStyle>
            <a:lvl1pPr>
              <a:defRPr sz="4000"/>
            </a:lvl1p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Content Placeholder 2">
            <a:extLst>
              <a:ext uri="{FF2B5EF4-FFF2-40B4-BE49-F238E27FC236}">
                <a16:creationId xmlns:a16="http://schemas.microsoft.com/office/drawing/2014/main" id="{2AC28186-3489-427F-79D0-B78444023624}"/>
              </a:ext>
            </a:extLst>
          </p:cNvPr>
          <p:cNvSpPr>
            <a:spLocks noGrp="1"/>
          </p:cNvSpPr>
          <p:nvPr>
            <p:ph sz="half" idx="1" hasCustomPrompt="1"/>
          </p:nvPr>
        </p:nvSpPr>
        <p:spPr>
          <a:xfrm>
            <a:off x="550861" y="1917064"/>
            <a:ext cx="11090275" cy="429767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6689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94073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3656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518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72858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4133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3116743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4548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7667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policyoptions.irpp.org/magazines/august-2020/covid-19-and-the-future-of-public-sector-work-surveillance/" TargetMode="External"/><Relationship Id="rId2" Type="http://schemas.openxmlformats.org/officeDocument/2006/relationships/image" Target="../media/image10.jpg"/><Relationship Id="rId1" Type="http://schemas.openxmlformats.org/officeDocument/2006/relationships/slideLayout" Target="../slideLayouts/slideLayout20.xml"/><Relationship Id="rId4" Type="http://schemas.openxmlformats.org/officeDocument/2006/relationships/hyperlink" Target="https://creativecommons.org/licenses/by-nd/3.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lovely6542/maneesha.git" TargetMode="Externa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19448" b="19448"/>
          <a:stretch/>
        </p:blipFill>
        <p:spPr/>
      </p:pic>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noFill/>
        </p:spPr>
        <p:txBody>
          <a:bodyPr anchor="ctr">
            <a:noAutofit/>
          </a:bodyPr>
          <a:lstStyle/>
          <a:p>
            <a:r>
              <a:rPr lang="en-US" sz="4400" dirty="0">
                <a:latin typeface="Algerian" panose="04020705040A02060702" pitchFamily="82" charset="0"/>
              </a:rPr>
              <a:t>DALAVAI MANEESHA                                                                                                                                                                                                                                                                                                                                                                                                                                       </a:t>
            </a:r>
          </a:p>
        </p:txBody>
      </p:sp>
      <p:sp>
        <p:nvSpPr>
          <p:cNvPr id="2" name="Subtitle 1">
            <a:extLst>
              <a:ext uri="{FF2B5EF4-FFF2-40B4-BE49-F238E27FC236}">
                <a16:creationId xmlns:a16="http://schemas.microsoft.com/office/drawing/2014/main" id="{A7140955-4097-732D-EBFA-A4985ADE214A}"/>
              </a:ext>
            </a:extLst>
          </p:cNvPr>
          <p:cNvSpPr>
            <a:spLocks noGrp="1"/>
          </p:cNvSpPr>
          <p:nvPr>
            <p:ph type="subTitle" idx="1"/>
          </p:nvPr>
        </p:nvSpPr>
        <p:spPr/>
        <p:txBody>
          <a:bodyPr/>
          <a:lstStyle/>
          <a:p>
            <a:r>
              <a:rPr lang="en-IN" sz="4400" dirty="0">
                <a:latin typeface="Castellar" panose="020A0402060406010301" pitchFamily="18" charset="0"/>
              </a:rPr>
              <a:t>FINAL PROJECT</a:t>
            </a:r>
          </a:p>
        </p:txBody>
      </p:sp>
    </p:spTree>
    <p:extLst>
      <p:ext uri="{BB962C8B-B14F-4D97-AF65-F5344CB8AC3E}">
        <p14:creationId xmlns:p14="http://schemas.microsoft.com/office/powerpoint/2010/main" val="28030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noFill/>
        </p:spPr>
        <p:txBody>
          <a:bodyPr anchor="t">
            <a:noAutofit/>
          </a:bodyPr>
          <a:lstStyle/>
          <a:p>
            <a:r>
              <a:rPr lang="en-US" dirty="0"/>
              <a:t>Drawbacks</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309282" y="2111188"/>
            <a:ext cx="4087906" cy="4103557"/>
          </a:xfrm>
          <a:noFill/>
        </p:spPr>
        <p:txBody>
          <a:bodyPr vert="horz" lIns="0" tIns="0" rIns="91440" bIns="45720" rtlCol="0" anchor="t">
            <a:normAutofit/>
          </a:bodyPr>
          <a:lstStyle/>
          <a:p>
            <a:r>
              <a:rPr lang="en-US" sz="2400" dirty="0"/>
              <a:t>Keyloggers can potentially capture sensitive information, such as passwords, credit card numbers, and. personal messages. If this data falls into the wrong hands due to a malicious keylogger, it can lead to identity theft, financial loss, and other serious consequences</a:t>
            </a:r>
          </a:p>
        </p:txBody>
      </p:sp>
      <p:pic>
        <p:nvPicPr>
          <p:cNvPr id="4" name="Picture 3">
            <a:extLst>
              <a:ext uri="{FF2B5EF4-FFF2-40B4-BE49-F238E27FC236}">
                <a16:creationId xmlns:a16="http://schemas.microsoft.com/office/drawing/2014/main" id="{8E042712-C705-D52A-07A3-04E5F37FD0B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87153" y="0"/>
            <a:ext cx="7404847" cy="6858000"/>
          </a:xfrm>
          <a:prstGeom prst="rect">
            <a:avLst/>
          </a:prstGeom>
        </p:spPr>
      </p:pic>
      <p:sp>
        <p:nvSpPr>
          <p:cNvPr id="5" name="TextBox 4">
            <a:extLst>
              <a:ext uri="{FF2B5EF4-FFF2-40B4-BE49-F238E27FC236}">
                <a16:creationId xmlns:a16="http://schemas.microsoft.com/office/drawing/2014/main" id="{DF8CB768-DD94-20A3-E088-46EEA743F430}"/>
              </a:ext>
            </a:extLst>
          </p:cNvPr>
          <p:cNvSpPr txBox="1"/>
          <p:nvPr/>
        </p:nvSpPr>
        <p:spPr>
          <a:xfrm>
            <a:off x="4787153" y="6858000"/>
            <a:ext cx="7404847" cy="230832"/>
          </a:xfrm>
          <a:prstGeom prst="rect">
            <a:avLst/>
          </a:prstGeom>
          <a:noFill/>
        </p:spPr>
        <p:txBody>
          <a:bodyPr wrap="square" rtlCol="0">
            <a:spAutoFit/>
          </a:bodyPr>
          <a:lstStyle/>
          <a:p>
            <a:r>
              <a:rPr lang="en-IN" sz="900">
                <a:hlinkClick r:id="rId3" tooltip="https://policyoptions.irpp.org/magazines/august-2020/covid-19-and-the-future-of-public-sector-work-surveillance/"/>
              </a:rPr>
              <a:t>This Photo</a:t>
            </a:r>
            <a:r>
              <a:rPr lang="en-IN" sz="900"/>
              <a:t> by Unknown Author is licensed under </a:t>
            </a:r>
            <a:r>
              <a:rPr lang="en-IN" sz="900">
                <a:hlinkClick r:id="rId4" tooltip="https://creativecommons.org/licenses/by-nd/3.0/"/>
              </a:rPr>
              <a:t>CC BY-ND</a:t>
            </a:r>
            <a:endParaRPr lang="en-IN" sz="900"/>
          </a:p>
        </p:txBody>
      </p:sp>
    </p:spTree>
    <p:extLst>
      <p:ext uri="{BB962C8B-B14F-4D97-AF65-F5344CB8AC3E}">
        <p14:creationId xmlns:p14="http://schemas.microsoft.com/office/powerpoint/2010/main" val="314440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4803321" y="682622"/>
            <a:ext cx="734257" cy="760506"/>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20" name="Picture Placeholder 19" descr="A close-up of a graph">
            <a:extLst>
              <a:ext uri="{FF2B5EF4-FFF2-40B4-BE49-F238E27FC236}">
                <a16:creationId xmlns:a16="http://schemas.microsoft.com/office/drawing/2014/main" id="{A7019768-5E2A-F9D1-62D6-EC7C5F0BBEC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 r="9"/>
          <a:stretch/>
        </p:blipFill>
        <p:spPr/>
      </p:pic>
      <p:sp>
        <p:nvSpPr>
          <p:cNvPr id="9" name="Oval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Title 9">
            <a:extLst>
              <a:ext uri="{FF2B5EF4-FFF2-40B4-BE49-F238E27FC236}">
                <a16:creationId xmlns:a16="http://schemas.microsoft.com/office/drawing/2014/main" id="{BBAA8113-90CE-3444-FFE2-99A40C9B43B2}"/>
              </a:ext>
            </a:extLst>
          </p:cNvPr>
          <p:cNvSpPr>
            <a:spLocks noGrp="1"/>
          </p:cNvSpPr>
          <p:nvPr>
            <p:ph type="title"/>
          </p:nvPr>
        </p:nvSpPr>
        <p:spPr>
          <a:xfrm>
            <a:off x="0" y="196900"/>
            <a:ext cx="6095588" cy="1430194"/>
          </a:xfrm>
        </p:spPr>
        <p:txBody>
          <a:bodyPr/>
          <a:lstStyle/>
          <a:p>
            <a:r>
              <a:rPr lang="en-IN" dirty="0"/>
              <a:t>Who are END USERS</a:t>
            </a:r>
          </a:p>
        </p:txBody>
      </p:sp>
      <p:sp>
        <p:nvSpPr>
          <p:cNvPr id="12" name="Content Placeholder 11">
            <a:extLst>
              <a:ext uri="{FF2B5EF4-FFF2-40B4-BE49-F238E27FC236}">
                <a16:creationId xmlns:a16="http://schemas.microsoft.com/office/drawing/2014/main" id="{C6FA73EE-9184-6377-C187-620F51C2F8D4}"/>
              </a:ext>
            </a:extLst>
          </p:cNvPr>
          <p:cNvSpPr>
            <a:spLocks noGrp="1"/>
          </p:cNvSpPr>
          <p:nvPr>
            <p:ph sz="half" idx="1"/>
          </p:nvPr>
        </p:nvSpPr>
        <p:spPr/>
        <p:txBody>
          <a:bodyPr/>
          <a:lstStyle/>
          <a:p>
            <a:pPr marL="285750" indent="-285750">
              <a:buFont typeface="Wingdings" panose="05000000000000000000" pitchFamily="2" charset="2"/>
              <a:buChar char="§"/>
            </a:pPr>
            <a:r>
              <a:rPr lang="en-IN" sz="2000" dirty="0"/>
              <a:t> </a:t>
            </a:r>
            <a:r>
              <a:rPr lang="en-US" sz="2000" dirty="0"/>
              <a:t>Keyloggers are used in IT organizations to troubleshoot technical problems with computers and business networks</a:t>
            </a:r>
          </a:p>
          <a:p>
            <a:pPr marL="285750" indent="-285750">
              <a:buFont typeface="Wingdings" panose="05000000000000000000" pitchFamily="2" charset="2"/>
              <a:buChar char="§"/>
            </a:pPr>
            <a:r>
              <a:rPr lang="en-US" sz="2000" dirty="0"/>
              <a:t>Families and businesspeople use keyloggers legally to monitor network usage without their users' direct knowledge</a:t>
            </a:r>
            <a:r>
              <a:rPr lang="en-US" dirty="0"/>
              <a:t>..</a:t>
            </a:r>
            <a:endParaRPr lang="en-IN" dirty="0"/>
          </a:p>
        </p:txBody>
      </p:sp>
    </p:spTree>
    <p:extLst>
      <p:ext uri="{BB962C8B-B14F-4D97-AF65-F5344CB8AC3E}">
        <p14:creationId xmlns:p14="http://schemas.microsoft.com/office/powerpoint/2010/main" val="414523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549536" y="549274"/>
            <a:ext cx="5179330" cy="6107020"/>
          </a:xfrm>
          <a:noFill/>
        </p:spPr>
        <p:txBody>
          <a:bodyPr anchor="b">
            <a:normAutofit/>
          </a:bodyPr>
          <a:lstStyle/>
          <a:p>
            <a:r>
              <a:rPr lang="en-US" dirty="0">
                <a:solidFill>
                  <a:srgbClr val="00B0F0"/>
                </a:solidFill>
              </a:rPr>
              <a:t> </a:t>
            </a:r>
            <a:r>
              <a:rPr lang="en-US" sz="6000" dirty="0">
                <a:solidFill>
                  <a:srgbClr val="00B0F0"/>
                </a:solidFill>
              </a:rPr>
              <a:t>CONCLUSION </a:t>
            </a:r>
            <a:r>
              <a:rPr lang="en-US" sz="3200" dirty="0">
                <a:solidFill>
                  <a:srgbClr val="92D050"/>
                </a:solidFill>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r>
              <a:rPr lang="en-US" dirty="0">
                <a:solidFill>
                  <a:srgbClr val="92D050"/>
                </a:solidFill>
              </a:rPr>
              <a:t>.</a:t>
            </a:r>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noFill/>
        </p:spPr>
        <p:txBody>
          <a:bodyPr anchor="t"/>
          <a:lstStyle/>
          <a:p>
            <a:r>
              <a:rPr lang="en-US" dirty="0"/>
              <a:t>My Project GitHub link is here:</a:t>
            </a:r>
            <a:br>
              <a:rPr lang="en-US" dirty="0"/>
            </a:br>
            <a:endParaRPr lang="en-US" dirty="0"/>
          </a:p>
        </p:txBody>
      </p:sp>
      <p:sp>
        <p:nvSpPr>
          <p:cNvPr id="4" name="Content Placeholder 3">
            <a:extLst>
              <a:ext uri="{FF2B5EF4-FFF2-40B4-BE49-F238E27FC236}">
                <a16:creationId xmlns:a16="http://schemas.microsoft.com/office/drawing/2014/main" id="{23B7F47D-5F77-C662-888C-C57384A3B190}"/>
              </a:ext>
            </a:extLst>
          </p:cNvPr>
          <p:cNvSpPr>
            <a:spLocks noGrp="1"/>
          </p:cNvSpPr>
          <p:nvPr>
            <p:ph sz="half" idx="1"/>
          </p:nvPr>
        </p:nvSpPr>
        <p:spPr>
          <a:xfrm>
            <a:off x="550861" y="2850776"/>
            <a:ext cx="11090275" cy="2622177"/>
          </a:xfrm>
        </p:spPr>
        <p:txBody>
          <a:bodyPr vert="horz" wrap="square" lIns="0" tIns="0" rIns="0" bIns="0" rtlCol="0" anchor="t">
            <a:normAutofit/>
          </a:bodyPr>
          <a:lstStyle/>
          <a:p>
            <a:r>
              <a:rPr lang="en-IN" sz="3600">
                <a:hlinkClick r:id="rId2"/>
              </a:rPr>
              <a:t>https://github.com/lovely6542/maneesha.git</a:t>
            </a:r>
            <a:endParaRPr lang="en-IN" sz="3600" dirty="0"/>
          </a:p>
        </p:txBody>
      </p:sp>
    </p:spTree>
    <p:extLst>
      <p:ext uri="{BB962C8B-B14F-4D97-AF65-F5344CB8AC3E}">
        <p14:creationId xmlns:p14="http://schemas.microsoft.com/office/powerpoint/2010/main" val="84946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973393" y="2025444"/>
            <a:ext cx="3857837" cy="1403555"/>
          </a:xfrm>
          <a:noFill/>
        </p:spPr>
        <p:txBody>
          <a:bodyPr/>
          <a:lstStyle/>
          <a:p>
            <a:r>
              <a:rPr lang="en-US" sz="3600" dirty="0">
                <a:latin typeface="Imprint MT Shadow" panose="04020605060303030202" pitchFamily="82" charset="0"/>
              </a:rPr>
              <a:t>KEY LOGGER AND SECURITY</a:t>
            </a:r>
          </a:p>
        </p:txBody>
      </p:sp>
      <p:pic>
        <p:nvPicPr>
          <p:cNvPr id="7" name="Picture Placeholder 17" descr="A person drawing on a white board">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138859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p:txBody>
          <a:bodyPr>
            <a:normAutofit/>
          </a:bodyPr>
          <a:lstStyle/>
          <a:p>
            <a:pPr marL="342900" indent="-342900">
              <a:buFont typeface="Wingdings" panose="05000000000000000000" pitchFamily="2" charset="2"/>
              <a:buChar char="Ø"/>
            </a:pPr>
            <a:r>
              <a:rPr lang="en-US" dirty="0"/>
              <a:t>Introduction</a:t>
            </a:r>
          </a:p>
          <a:p>
            <a:pPr marL="342900" indent="-342900">
              <a:buFont typeface="Wingdings" panose="05000000000000000000" pitchFamily="2" charset="2"/>
              <a:buChar char="Ø"/>
            </a:pPr>
            <a:r>
              <a:rPr lang="en-US" dirty="0"/>
              <a:t>About keylogger and  Security</a:t>
            </a:r>
          </a:p>
          <a:p>
            <a:pPr marL="342900" indent="-342900">
              <a:buFont typeface="Wingdings" panose="05000000000000000000" pitchFamily="2" charset="2"/>
              <a:buChar char="Ø"/>
            </a:pPr>
            <a:r>
              <a:rPr lang="en-US" dirty="0"/>
              <a:t>Problem Statement</a:t>
            </a:r>
          </a:p>
          <a:p>
            <a:pPr marL="342900" indent="-342900">
              <a:buFont typeface="Wingdings" panose="05000000000000000000" pitchFamily="2" charset="2"/>
              <a:buChar char="Ø"/>
            </a:pPr>
            <a:r>
              <a:rPr lang="en-US" dirty="0"/>
              <a:t> </a:t>
            </a:r>
            <a:r>
              <a:rPr lang="en-US" spc="25" dirty="0"/>
              <a:t>Who are the end users</a:t>
            </a:r>
            <a:endParaRPr lang="en-US" dirty="0"/>
          </a:p>
          <a:p>
            <a:pPr marL="342900" indent="-342900">
              <a:buFont typeface="Wingdings" panose="05000000000000000000" pitchFamily="2" charset="2"/>
              <a:buChar char="Ø"/>
            </a:pPr>
            <a:r>
              <a:rPr lang="en-US" spc="25" dirty="0"/>
              <a:t> Drawbacks</a:t>
            </a:r>
          </a:p>
          <a:p>
            <a:pPr marL="342900" indent="-342900">
              <a:buFont typeface="Wingdings" panose="05000000000000000000" pitchFamily="2" charset="2"/>
              <a:buChar char="Ø"/>
            </a:pPr>
            <a:r>
              <a:rPr lang="en-US" spc="25" dirty="0"/>
              <a:t>Conclusion</a:t>
            </a:r>
          </a:p>
          <a:p>
            <a:endParaRPr lang="en-US" dirty="0"/>
          </a:p>
        </p:txBody>
      </p:sp>
    </p:spTree>
    <p:extLst>
      <p:ext uri="{BB962C8B-B14F-4D97-AF65-F5344CB8AC3E}">
        <p14:creationId xmlns:p14="http://schemas.microsoft.com/office/powerpoint/2010/main" val="2665045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0" y="4028536"/>
            <a:ext cx="12192000" cy="2829464"/>
          </a:xfrm>
          <a:noFill/>
        </p:spPr>
        <p:txBody>
          <a:bodyPr anchor="ctr"/>
          <a:lstStyle/>
          <a:p>
            <a:r>
              <a:rPr lang="en-US" sz="2400" dirty="0">
                <a:solidFill>
                  <a:srgbClr val="00B0F0"/>
                </a:solidFill>
              </a:rPr>
              <a:t>INTRODUCTION</a:t>
            </a:r>
            <a:br>
              <a:rPr lang="en-US" sz="2400" dirty="0">
                <a:solidFill>
                  <a:srgbClr val="00B0F0"/>
                </a:solidFill>
              </a:rPr>
            </a:br>
            <a:br>
              <a:rPr lang="en-US" sz="2400" dirty="0">
                <a:solidFill>
                  <a:srgbClr val="00B0F0"/>
                </a:solidFill>
              </a:rPr>
            </a:br>
            <a:r>
              <a:rPr lang="en-US" sz="2400" dirty="0">
                <a:solidFill>
                  <a:srgbClr val="FFC000"/>
                </a:solidFill>
              </a:rPr>
              <a:t>A keylogger is a form of malware or hardware that keeps track of and records your keystrokes as you type. It takes the information and sends it to a hacker using a command-and-control(C&amp;C) server.</a:t>
            </a:r>
            <a:br>
              <a:rPr lang="en-US" sz="2400" dirty="0">
                <a:solidFill>
                  <a:srgbClr val="00B0F0"/>
                </a:solidFill>
              </a:rPr>
            </a:br>
            <a:br>
              <a:rPr lang="en-US" sz="2400" dirty="0">
                <a:solidFill>
                  <a:srgbClr val="00B0F0"/>
                </a:solidFill>
              </a:rPr>
            </a:br>
            <a:r>
              <a:rPr lang="en-US" sz="2400" dirty="0">
                <a:solidFill>
                  <a:srgbClr val="FFFF00"/>
                </a:solidFill>
              </a:rPr>
              <a:t>types of keyloggers: hardware keyloggers and software </a:t>
            </a:r>
            <a:r>
              <a:rPr lang="en-US" sz="2400" dirty="0" err="1">
                <a:solidFill>
                  <a:srgbClr val="FFFF00"/>
                </a:solidFill>
              </a:rPr>
              <a:t>keyloggers.There</a:t>
            </a:r>
            <a:r>
              <a:rPr lang="en-US" sz="2400" dirty="0">
                <a:solidFill>
                  <a:srgbClr val="FFFF00"/>
                </a:solidFill>
              </a:rPr>
              <a:t> are two</a:t>
            </a:r>
            <a:br>
              <a:rPr lang="en-US" sz="2400" dirty="0">
                <a:solidFill>
                  <a:srgbClr val="FFFF00"/>
                </a:solidFill>
              </a:rPr>
            </a:br>
            <a:br>
              <a:rPr lang="en-US" sz="2400" dirty="0">
                <a:solidFill>
                  <a:srgbClr val="FFFF00"/>
                </a:solidFill>
              </a:rPr>
            </a:br>
            <a:br>
              <a:rPr lang="en-IN" sz="900" b="0" i="0" dirty="0">
                <a:solidFill>
                  <a:srgbClr val="00B0F0"/>
                </a:solidFill>
                <a:effectLst/>
                <a:highlight>
                  <a:srgbClr val="1F1F1F"/>
                </a:highlight>
                <a:latin typeface="arial" panose="020B0604020202020204" pitchFamily="34" charset="0"/>
              </a:rPr>
            </a:br>
            <a:br>
              <a:rPr lang="en-IN" sz="900" b="0" i="0" dirty="0">
                <a:solidFill>
                  <a:srgbClr val="00B0F0"/>
                </a:solidFill>
                <a:effectLst/>
                <a:highlight>
                  <a:srgbClr val="1F1F1F"/>
                </a:highlight>
                <a:latin typeface="arial" panose="020B0604020202020204" pitchFamily="34" charset="0"/>
              </a:rPr>
            </a:br>
            <a:endParaRPr lang="en-US" sz="2400" dirty="0">
              <a:solidFill>
                <a:srgbClr val="00B0F0"/>
              </a:solidFill>
            </a:endParaRPr>
          </a:p>
        </p:txBody>
      </p:sp>
      <p:pic>
        <p:nvPicPr>
          <p:cNvPr id="11" name="Picture Placeholder 15" descr="Data points digital background">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2" b="52"/>
          <a:stretch/>
        </p:blipFill>
        <p:spPr>
          <a:xfrm>
            <a:off x="12540" y="0"/>
            <a:ext cx="12192000" cy="3771878"/>
          </a:xfrm>
        </p:spPr>
      </p:pic>
    </p:spTree>
    <p:extLst>
      <p:ext uri="{BB962C8B-B14F-4D97-AF65-F5344CB8AC3E}">
        <p14:creationId xmlns:p14="http://schemas.microsoft.com/office/powerpoint/2010/main" val="183974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A229E1C-8064-22C9-D8D7-5C51EFF79520}"/>
              </a:ext>
            </a:extLst>
          </p:cNvPr>
          <p:cNvPicPr>
            <a:picLocks noChangeAspect="1"/>
          </p:cNvPicPr>
          <p:nvPr/>
        </p:nvPicPr>
        <p:blipFill rotWithShape="1">
          <a:blip r:embed="rId2">
            <a:extLst>
              <a:ext uri="{28A0092B-C50C-407E-A947-70E740481C1C}">
                <a14:useLocalDpi xmlns:a14="http://schemas.microsoft.com/office/drawing/2010/main" val="0"/>
              </a:ext>
            </a:extLst>
          </a:blip>
          <a:srcRect l="-23531" r="-1"/>
          <a:stretch/>
        </p:blipFill>
        <p:spPr>
          <a:xfrm>
            <a:off x="-2868707" y="1"/>
            <a:ext cx="15060707" cy="6857999"/>
          </a:xfrm>
          <a:prstGeom prst="rect">
            <a:avLst/>
          </a:prstGeom>
        </p:spPr>
      </p:pic>
    </p:spTree>
    <p:extLst>
      <p:ext uri="{BB962C8B-B14F-4D97-AF65-F5344CB8AC3E}">
        <p14:creationId xmlns:p14="http://schemas.microsoft.com/office/powerpoint/2010/main" val="3117325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a:xfrm>
            <a:off x="1524000" y="1376680"/>
            <a:ext cx="9144000" cy="865075"/>
          </a:xfrm>
        </p:spPr>
        <p:txBody>
          <a:bodyPr/>
          <a:lstStyle/>
          <a:p>
            <a:r>
              <a:rPr lang="en-US" dirty="0"/>
              <a:t>WHAT IS KEY LOGGER</a:t>
            </a:r>
          </a:p>
        </p:txBody>
      </p:sp>
      <p:sp>
        <p:nvSpPr>
          <p:cNvPr id="8" name="Subtitle 7">
            <a:extLst>
              <a:ext uri="{FF2B5EF4-FFF2-40B4-BE49-F238E27FC236}">
                <a16:creationId xmlns:a16="http://schemas.microsoft.com/office/drawing/2014/main" id="{6450744F-A4B6-FD90-F6DA-4EF9A192E377}"/>
              </a:ext>
            </a:extLst>
          </p:cNvPr>
          <p:cNvSpPr>
            <a:spLocks noGrp="1"/>
          </p:cNvSpPr>
          <p:nvPr>
            <p:ph type="subTitle" idx="1"/>
          </p:nvPr>
        </p:nvSpPr>
        <p:spPr>
          <a:xfrm>
            <a:off x="1524000" y="2241755"/>
            <a:ext cx="9144000" cy="3844085"/>
          </a:xfrm>
        </p:spPr>
        <p:txBody>
          <a:bodyPr/>
          <a:lstStyle/>
          <a:p>
            <a:r>
              <a:rPr lang="en-US" sz="2400" dirty="0"/>
              <a:t>Keyloggers are a form of spyware. Their job is to surreptitiously record what the user types into their device on both physical and virtual keyboards before passing that data back to an attacker. When you consider that so many people now use phones, tablets, and computers to manage their finances, make online purchases, share their most private thoughts, and more, it’s easy to see how keylogging can be so dangerous. It allows criminals to harvest passwords, credit card details, and personal messages, leaving victims vulnerable to reputation damage at best and fraud at worst.</a:t>
            </a:r>
          </a:p>
        </p:txBody>
      </p:sp>
    </p:spTree>
    <p:extLst>
      <p:ext uri="{BB962C8B-B14F-4D97-AF65-F5344CB8AC3E}">
        <p14:creationId xmlns:p14="http://schemas.microsoft.com/office/powerpoint/2010/main" val="285551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p:txBody>
          <a:bodyPr/>
          <a:lstStyle/>
          <a:p>
            <a:r>
              <a:rPr lang="en-US" dirty="0"/>
              <a:t>Problem Statement</a:t>
            </a:r>
          </a:p>
        </p:txBody>
      </p:sp>
      <p:sp>
        <p:nvSpPr>
          <p:cNvPr id="4" name="Content Placeholder 6">
            <a:extLst>
              <a:ext uri="{FF2B5EF4-FFF2-40B4-BE49-F238E27FC236}">
                <a16:creationId xmlns:a16="http://schemas.microsoft.com/office/drawing/2014/main" id="{7C7AF542-AE02-F213-3A9D-E8E5F2457276}"/>
              </a:ext>
            </a:extLst>
          </p:cNvPr>
          <p:cNvSpPr>
            <a:spLocks noGrp="1"/>
          </p:cNvSpPr>
          <p:nvPr>
            <p:ph sz="half" idx="1"/>
          </p:nvPr>
        </p:nvSpPr>
        <p:spPr>
          <a:xfrm>
            <a:off x="404583" y="1907217"/>
            <a:ext cx="9238596" cy="3995737"/>
          </a:xfrm>
        </p:spPr>
        <p:txBody>
          <a:bodyPr>
            <a:normAutofit/>
          </a:bodyPr>
          <a:lstStyle/>
          <a:p>
            <a:r>
              <a:rPr lang="en-US" sz="3600" dirty="0"/>
              <a:t>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IN" sz="3600" dirty="0"/>
          </a:p>
        </p:txBody>
      </p:sp>
      <p:pic>
        <p:nvPicPr>
          <p:cNvPr id="9" name="Graphic 8" descr="A lightbulb">
            <a:extLst>
              <a:ext uri="{FF2B5EF4-FFF2-40B4-BE49-F238E27FC236}">
                <a16:creationId xmlns:a16="http://schemas.microsoft.com/office/drawing/2014/main" id="{C0DA3740-529F-8276-6E15-ECD04402A8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9771328">
            <a:off x="8072719" y="2193485"/>
            <a:ext cx="4572000" cy="4572000"/>
          </a:xfrm>
          <a:prstGeom prst="rect">
            <a:avLst/>
          </a:prstGeom>
        </p:spPr>
      </p:pic>
    </p:spTree>
    <p:extLst>
      <p:ext uri="{BB962C8B-B14F-4D97-AF65-F5344CB8AC3E}">
        <p14:creationId xmlns:p14="http://schemas.microsoft.com/office/powerpoint/2010/main" val="23301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448002" y="1777365"/>
            <a:ext cx="7942964" cy="4572000"/>
          </a:xfrm>
        </p:spPr>
        <p:txBody>
          <a:bodyPr/>
          <a:lstStyle/>
          <a:p>
            <a:pPr lvl="1">
              <a:buFont typeface="Wingdings" panose="05000000000000000000" pitchFamily="2" charset="2"/>
              <a:buChar char="q"/>
            </a:pPr>
            <a:r>
              <a:rPr lang="en-US" sz="3200" dirty="0"/>
              <a:t> IT troubleshooting – to collect details on user problems and resolve accurately.</a:t>
            </a:r>
          </a:p>
          <a:p>
            <a:pPr lvl="1">
              <a:buFont typeface="Wingdings" panose="05000000000000000000" pitchFamily="2" charset="2"/>
              <a:buChar char="q"/>
            </a:pPr>
            <a:r>
              <a:rPr lang="en-US" sz="3200" dirty="0"/>
              <a:t> Computer product development – to gather user feedback and improve products.</a:t>
            </a:r>
          </a:p>
          <a:p>
            <a:pPr lvl="1">
              <a:buFont typeface="Wingdings" panose="05000000000000000000" pitchFamily="2" charset="2"/>
              <a:buChar char="q"/>
            </a:pPr>
            <a:r>
              <a:rPr lang="en-US" sz="3200" dirty="0"/>
              <a:t> </a:t>
            </a:r>
            <a:r>
              <a:rPr lang="en-US" sz="3200" dirty="0" err="1"/>
              <a:t>Businness</a:t>
            </a:r>
            <a:r>
              <a:rPr lang="en-US" sz="3200" dirty="0"/>
              <a:t> server monitoring – to watch for unauthorized user activity on web servers.</a:t>
            </a:r>
          </a:p>
        </p:txBody>
      </p:sp>
      <p:graphicFrame>
        <p:nvGraphicFramePr>
          <p:cNvPr id="2" name="Diagram 1">
            <a:extLst>
              <a:ext uri="{FF2B5EF4-FFF2-40B4-BE49-F238E27FC236}">
                <a16:creationId xmlns:a16="http://schemas.microsoft.com/office/drawing/2014/main" id="{82BFF5C0-B233-C55B-F80C-CE9BC699D1CB}"/>
              </a:ext>
            </a:extLst>
          </p:cNvPr>
          <p:cNvGraphicFramePr/>
          <p:nvPr>
            <p:extLst>
              <p:ext uri="{D42A27DB-BD31-4B8C-83A1-F6EECF244321}">
                <p14:modId xmlns:p14="http://schemas.microsoft.com/office/powerpoint/2010/main" val="2348129185"/>
              </p:ext>
            </p:extLst>
          </p:nvPr>
        </p:nvGraphicFramePr>
        <p:xfrm>
          <a:off x="2032000" y="2834640"/>
          <a:ext cx="3954461" cy="3303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Graphic 9" descr="Graph and note paper pads with pencil">
            <a:extLst>
              <a:ext uri="{FF2B5EF4-FFF2-40B4-BE49-F238E27FC236}">
                <a16:creationId xmlns:a16="http://schemas.microsoft.com/office/drawing/2014/main" id="{13DC75EB-B51D-42D6-51D0-03304EF0E6D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64766" y="932588"/>
            <a:ext cx="4572000" cy="4572000"/>
          </a:xfrm>
          <a:prstGeom prst="rect">
            <a:avLst/>
          </a:prstGeom>
        </p:spPr>
      </p:pic>
      <p:sp>
        <p:nvSpPr>
          <p:cNvPr id="12" name="Title 11">
            <a:extLst>
              <a:ext uri="{FF2B5EF4-FFF2-40B4-BE49-F238E27FC236}">
                <a16:creationId xmlns:a16="http://schemas.microsoft.com/office/drawing/2014/main" id="{DE1D5DC5-DE2C-FF05-92A3-949891CFF0EE}"/>
              </a:ext>
            </a:extLst>
          </p:cNvPr>
          <p:cNvSpPr>
            <a:spLocks noGrp="1"/>
          </p:cNvSpPr>
          <p:nvPr>
            <p:ph type="title"/>
          </p:nvPr>
        </p:nvSpPr>
        <p:spPr/>
        <p:txBody>
          <a:bodyPr/>
          <a:lstStyle/>
          <a:p>
            <a:r>
              <a:rPr lang="en-IN" dirty="0"/>
              <a:t>APPLICATIONS OF KEYLOGGER</a:t>
            </a:r>
          </a:p>
        </p:txBody>
      </p:sp>
    </p:spTree>
    <p:extLst>
      <p:ext uri="{BB962C8B-B14F-4D97-AF65-F5344CB8AC3E}">
        <p14:creationId xmlns:p14="http://schemas.microsoft.com/office/powerpoint/2010/main" val="335346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noFill/>
        </p:spPr>
        <p:txBody>
          <a:bodyPr lIns="0">
            <a:normAutofit/>
          </a:bodyPr>
          <a:lstStyle/>
          <a:p>
            <a:r>
              <a:rPr lang="en-US" dirty="0"/>
              <a:t>Advantages &amp; Disadvantages of KEYLOGGER</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
          </p:nvPr>
        </p:nvSpPr>
        <p:spPr>
          <a:noFill/>
        </p:spPr>
        <p:txBody>
          <a:bodyPr vert="horz" lIns="0" tIns="45720" rIns="91440" bIns="45720" rtlCol="0" anchor="t">
            <a:normAutofit/>
          </a:bodyPr>
          <a:lstStyle/>
          <a:p>
            <a:r>
              <a:rPr lang="en-US" dirty="0"/>
              <a:t>ADVANTAGES</a:t>
            </a:r>
          </a:p>
          <a:p>
            <a:r>
              <a:rPr lang="en-US" sz="2200" dirty="0"/>
              <a:t>Productivity </a:t>
            </a:r>
            <a:r>
              <a:rPr lang="en-US" sz="2200" dirty="0" err="1"/>
              <a:t>TrackerOne</a:t>
            </a:r>
            <a:r>
              <a:rPr lang="en-US" sz="2200" dirty="0"/>
              <a:t> of the best advantages of keyloggers is tracking employee productivity(especially in the remote work structure). A keystroke recorder can support maintaining the work balance for the management teams by distinguishing between the productive and non-productive workforce.</a:t>
            </a:r>
          </a:p>
          <a:p>
            <a:pPr lvl="1"/>
            <a:endParaRPr lang="en-US" dirty="0"/>
          </a:p>
        </p:txBody>
      </p:sp>
      <p:sp>
        <p:nvSpPr>
          <p:cNvPr id="4" name="Content Placeholder 3">
            <a:extLst>
              <a:ext uri="{FF2B5EF4-FFF2-40B4-BE49-F238E27FC236}">
                <a16:creationId xmlns:a16="http://schemas.microsoft.com/office/drawing/2014/main" id="{3EE67564-0457-E486-97D0-8109D2C97B3F}"/>
              </a:ext>
            </a:extLst>
          </p:cNvPr>
          <p:cNvSpPr>
            <a:spLocks noGrp="1"/>
          </p:cNvSpPr>
          <p:nvPr>
            <p:ph sz="half" idx="13"/>
          </p:nvPr>
        </p:nvSpPr>
        <p:spPr>
          <a:noFill/>
        </p:spPr>
        <p:txBody>
          <a:bodyPr lIns="0">
            <a:normAutofit/>
          </a:bodyPr>
          <a:lstStyle/>
          <a:p>
            <a:r>
              <a:rPr lang="en-US" dirty="0"/>
              <a:t>DISADVANTAGES</a:t>
            </a:r>
          </a:p>
          <a:p>
            <a:r>
              <a:rPr lang="en-US" sz="2200" dirty="0"/>
              <a:t>Keyloggers are a serious threat to both individuals and organizations. They can be used to steal sensitive information, spy on individuals and organizations, and cause a variety of other negative consequences.</a:t>
            </a:r>
          </a:p>
        </p:txBody>
      </p:sp>
    </p:spTree>
    <p:extLst>
      <p:ext uri="{BB962C8B-B14F-4D97-AF65-F5344CB8AC3E}">
        <p14:creationId xmlns:p14="http://schemas.microsoft.com/office/powerpoint/2010/main" val="11866792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49CD38-5B57-4682-9FCE-B9174068D0AE}">
  <ds:schemaRefs>
    <ds:schemaRef ds:uri="http://schemas.microsoft.com/sharepoint/v3/contenttype/forms"/>
  </ds:schemaRefs>
</ds:datastoreItem>
</file>

<file path=customXml/itemProps2.xml><?xml version="1.0" encoding="utf-8"?>
<ds:datastoreItem xmlns:ds="http://schemas.openxmlformats.org/officeDocument/2006/customXml" ds:itemID="{1F342EE1-43E5-4AFB-895D-B61B9656DC14}">
  <ds:schemaRefs>
    <ds:schemaRef ds:uri="http://schemas.microsoft.com/office/infopath/2007/PartnerControls"/>
    <ds:schemaRef ds:uri="16c05727-aa75-4e4a-9b5f-8a80a1165891"/>
    <ds:schemaRef ds:uri="http://purl.org/dc/elements/1.1/"/>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purl.org/dc/terms/"/>
    <ds:schemaRef ds:uri="230e9df3-be65-4c73-a93b-d1236ebd677e"/>
    <ds:schemaRef ds:uri="71af3243-3dd4-4a8d-8c0d-dd76da1f02a5"/>
    <ds:schemaRef ds:uri="http://schemas.microsoft.com/sharepoint/v3"/>
  </ds:schemaRefs>
</ds:datastoreItem>
</file>

<file path=customXml/itemProps3.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 float design</Template>
  <TotalTime>273</TotalTime>
  <Words>544</Words>
  <Application>Microsoft Office PowerPoint</Application>
  <PresentationFormat>Widescreen</PresentationFormat>
  <Paragraphs>39</Paragraphs>
  <Slides>13</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Arial</vt:lpstr>
      <vt:lpstr>Arial</vt:lpstr>
      <vt:lpstr>Calibri</vt:lpstr>
      <vt:lpstr>Castellar</vt:lpstr>
      <vt:lpstr>Gill Sans MT</vt:lpstr>
      <vt:lpstr>Imprint MT Shadow</vt:lpstr>
      <vt:lpstr>Walbaum Display</vt:lpstr>
      <vt:lpstr>Wingdings</vt:lpstr>
      <vt:lpstr>3DFloatVTI</vt:lpstr>
      <vt:lpstr>DALAVAI MANEESHA                                                                                                                                                                                                                                                                                                                                                                                                                                       </vt:lpstr>
      <vt:lpstr>PowerPoint Presentation</vt:lpstr>
      <vt:lpstr>Agenda</vt:lpstr>
      <vt:lpstr>INTRODUCTION  A keylogger is a form of malware or hardware that keeps track of and records your keystrokes as you type. It takes the information and sends it to a hacker using a command-and-control(C&amp;C) server.  types of keyloggers: hardware keyloggers and software keyloggers.There are two    </vt:lpstr>
      <vt:lpstr>PowerPoint Presentation</vt:lpstr>
      <vt:lpstr>WHAT IS KEY LOGGER</vt:lpstr>
      <vt:lpstr>Problem Statement</vt:lpstr>
      <vt:lpstr>APPLICATIONS OF KEYLOGGER</vt:lpstr>
      <vt:lpstr>Advantages &amp; Disadvantages of KEYLOGGER</vt:lpstr>
      <vt:lpstr>Drawbacks</vt:lpstr>
      <vt:lpstr>Who are END USERS</vt:lpstr>
      <vt:lpstr> CONCLUSION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vt:lpstr>
      <vt:lpstr>My Project GitHub link is here: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 BHAGYA LAKSHMI BAI</dc:title>
  <dc:creator>Mood Bhagyalakshmibai</dc:creator>
  <cp:lastModifiedBy>Mood Bhagyalakshmibai</cp:lastModifiedBy>
  <cp:revision>4</cp:revision>
  <dcterms:created xsi:type="dcterms:W3CDTF">2024-06-14T10:52:19Z</dcterms:created>
  <dcterms:modified xsi:type="dcterms:W3CDTF">2024-06-16T10:30:14Z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