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0" r:id="rId3"/>
    <p:sldId id="259" r:id="rId4"/>
    <p:sldId id="258" r:id="rId5"/>
    <p:sldId id="257" r:id="rId7"/>
    <p:sldId id="272" r:id="rId8"/>
    <p:sldId id="273" r:id="rId9"/>
    <p:sldId id="268" r:id="rId10"/>
    <p:sldId id="260" r:id="rId11"/>
    <p:sldId id="275" r:id="rId12"/>
    <p:sldId id="285" r:id="rId13"/>
    <p:sldId id="274" r:id="rId14"/>
    <p:sldId id="263" r:id="rId15"/>
    <p:sldId id="267" r:id="rId16"/>
    <p:sldId id="26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3E76"/>
    <a:srgbClr val="095492"/>
    <a:srgbClr val="EB6C15"/>
    <a:srgbClr val="3F9CF1"/>
    <a:srgbClr val="E26714"/>
    <a:srgbClr val="696999"/>
    <a:srgbClr val="0F70C9"/>
    <a:srgbClr val="9494B6"/>
    <a:srgbClr val="69C404"/>
    <a:srgbClr val="95FA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5795F-3AB9-43F8-90E3-30E58BD3066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D7FB6-33A6-4B46-9D9E-B7F8393CCC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latin typeface="Segoe UI" panose="020B0502040204020203"/>
              </a:rPr>
              <a:t>Tech Ready 15</a:t>
            </a:r>
            <a:endParaRPr lang="en-US" dirty="0">
              <a:solidFill>
                <a:prstClr val="black"/>
              </a:solidFill>
              <a:latin typeface="Segoe UI" panose="020B0502040204020203"/>
            </a:endParaRPr>
          </a:p>
        </p:txBody>
      </p:sp>
      <p:sp>
        <p:nvSpPr>
          <p:cNvPr id="5" name="Footer Placeholder 4"/>
          <p:cNvSpPr>
            <a:spLocks noGrp="1"/>
          </p:cNvSpPr>
          <p:nvPr>
            <p:ph type="ftr" sz="quarter" idx="11"/>
          </p:nvPr>
        </p:nvSpPr>
        <p:spPr/>
        <p:txBody>
          <a:bodyPr/>
          <a:lstStyle/>
          <a:p>
            <a:pPr defTabSz="914400"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2012 Microsoft Corporation. All rights reserved. Microsoft, Windows, and other product names are or may be registered trademarks and/or trademarks in the U.S. and/or other countries.</a:t>
            </a:r>
            <a:endPar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defTabSz="914400"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85CDEF8C-7693-4017-9639-168D78E8BBA5}" type="datetime1">
              <a:rPr lang="en-US" smtClean="0">
                <a:solidFill>
                  <a:prstClr val="black"/>
                </a:solidFill>
                <a:latin typeface="Segoe UI" panose="020B0502040204020203"/>
              </a:rPr>
            </a:fld>
            <a:endParaRPr lang="en-US">
              <a:solidFill>
                <a:prstClr val="black"/>
              </a:solidFill>
              <a:latin typeface="Segoe UI" panose="020B0502040204020203"/>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Segoe UI" panose="020B0502040204020203"/>
              </a:rPr>
            </a:fld>
            <a:endParaRPr lang="en-US" dirty="0">
              <a:solidFill>
                <a:prstClr val="black"/>
              </a:solidFill>
              <a:latin typeface="Segoe UI" panose="020B0502040204020203"/>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F648221-71DC-432E-87E2-CC512A4772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380BD9-8EAE-47F7-B1A1-D0FA922AFF1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F648221-71DC-432E-87E2-CC512A4772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380BD9-8EAE-47F7-B1A1-D0FA922AFF1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F648221-71DC-432E-87E2-CC512A4772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380BD9-8EAE-47F7-B1A1-D0FA922AFF1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F648221-71DC-432E-87E2-CC512A4772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380BD9-8EAE-47F7-B1A1-D0FA922AFF1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F648221-71DC-432E-87E2-CC512A4772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380BD9-8EAE-47F7-B1A1-D0FA922AFF1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F648221-71DC-432E-87E2-CC512A4772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380BD9-8EAE-47F7-B1A1-D0FA922AFF1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F648221-71DC-432E-87E2-CC512A4772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9380BD9-8EAE-47F7-B1A1-D0FA922AFF1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F648221-71DC-432E-87E2-CC512A4772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9380BD9-8EAE-47F7-B1A1-D0FA922AFF1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648221-71DC-432E-87E2-CC512A4772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9380BD9-8EAE-47F7-B1A1-D0FA922AFF1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F648221-71DC-432E-87E2-CC512A4772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380BD9-8EAE-47F7-B1A1-D0FA922AFF1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F648221-71DC-432E-87E2-CC512A4772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380BD9-8EAE-47F7-B1A1-D0FA922AFF1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48221-71DC-432E-87E2-CC512A4772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80BD9-8EAE-47F7-B1A1-D0FA922AFF16}" type="slidenum">
              <a:rPr lang="zh-CN" altLang="en-US" smtClean="0"/>
            </a:fld>
            <a:endParaRPr lang="zh-CN" altLang="en-US"/>
          </a:p>
        </p:txBody>
      </p:sp>
      <p:sp>
        <p:nvSpPr>
          <p:cNvPr id="7" name="矩形 6"/>
          <p:cNvSpPr/>
          <p:nvPr userDrawn="1"/>
        </p:nvSpPr>
        <p:spPr>
          <a:xfrm>
            <a:off x="0" y="0"/>
            <a:ext cx="12192000" cy="6858000"/>
          </a:xfrm>
          <a:prstGeom prst="rect">
            <a:avLst/>
          </a:prstGeom>
          <a:gradFill flip="none" rotWithShape="1">
            <a:gsLst>
              <a:gs pos="10000">
                <a:srgbClr val="0C74BB"/>
              </a:gs>
              <a:gs pos="54000">
                <a:srgbClr val="04285A"/>
              </a:gs>
              <a:gs pos="100000">
                <a:srgbClr val="000018"/>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4.emf"/><Relationship Id="rId2" Type="http://schemas.openxmlformats.org/officeDocument/2006/relationships/oleObject" Target="../embeddings/oleObject1.bin"/><Relationship Id="rId12" Type="http://schemas.openxmlformats.org/officeDocument/2006/relationships/notesSlide" Target="../notesSlides/notesSlide1.xml"/><Relationship Id="rId11" Type="http://schemas.openxmlformats.org/officeDocument/2006/relationships/vmlDrawing" Target="../drawings/vmlDrawing1.vml"/><Relationship Id="rId10"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jpeg"/><Relationship Id="rId2" Type="http://schemas.openxmlformats.org/officeDocument/2006/relationships/hyperlink" Target="VID_20190914_090540.mp4" TargetMode="Externa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flipH="1">
            <a:off x="2896912" y="131102"/>
            <a:ext cx="4624726" cy="4502530"/>
          </a:xfrm>
          <a:prstGeom prst="line">
            <a:avLst/>
          </a:prstGeom>
          <a:ln>
            <a:solidFill>
              <a:srgbClr val="67C36B">
                <a:alpha val="68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2896911" y="0"/>
            <a:ext cx="3860783" cy="3758771"/>
          </a:xfrm>
          <a:prstGeom prst="line">
            <a:avLst/>
          </a:prstGeom>
          <a:ln>
            <a:solidFill>
              <a:srgbClr val="67C36B">
                <a:alpha val="68000"/>
              </a:srgb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198202" y="334953"/>
            <a:ext cx="2840953" cy="2840953"/>
          </a:xfrm>
          <a:prstGeom prst="ellipse">
            <a:avLst/>
          </a:prstGeom>
          <a:noFill/>
          <a:ln w="34925">
            <a:solidFill>
              <a:srgbClr val="67C36B">
                <a:alpha val="6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弧形 10"/>
          <p:cNvSpPr/>
          <p:nvPr/>
        </p:nvSpPr>
        <p:spPr>
          <a:xfrm>
            <a:off x="4376081" y="2616023"/>
            <a:ext cx="3384000" cy="3384000"/>
          </a:xfrm>
          <a:prstGeom prst="arc">
            <a:avLst>
              <a:gd name="adj1" fmla="val 10160159"/>
              <a:gd name="adj2" fmla="val 7795127"/>
            </a:avLst>
          </a:prstGeom>
          <a:ln w="25400">
            <a:solidFill>
              <a:srgbClr val="67C36B">
                <a:alpha val="6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12" name="弧形 11"/>
          <p:cNvSpPr/>
          <p:nvPr/>
        </p:nvSpPr>
        <p:spPr>
          <a:xfrm>
            <a:off x="7168168" y="1397000"/>
            <a:ext cx="1619250" cy="1619250"/>
          </a:xfrm>
          <a:prstGeom prst="arc">
            <a:avLst>
              <a:gd name="adj1" fmla="val 13718351"/>
              <a:gd name="adj2" fmla="val 7539396"/>
            </a:avLst>
          </a:prstGeom>
          <a:ln w="12700">
            <a:solidFill>
              <a:srgbClr val="67C36B">
                <a:alpha val="6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13" name="弧形 12"/>
          <p:cNvSpPr/>
          <p:nvPr/>
        </p:nvSpPr>
        <p:spPr>
          <a:xfrm flipH="1">
            <a:off x="3032435" y="981075"/>
            <a:ext cx="1343646" cy="1343646"/>
          </a:xfrm>
          <a:prstGeom prst="arc">
            <a:avLst>
              <a:gd name="adj1" fmla="val 13718351"/>
              <a:gd name="adj2" fmla="val 6762221"/>
            </a:avLst>
          </a:prstGeom>
          <a:ln w="12700">
            <a:solidFill>
              <a:srgbClr val="67C36B">
                <a:alpha val="6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14" name="弧形 13"/>
          <p:cNvSpPr/>
          <p:nvPr/>
        </p:nvSpPr>
        <p:spPr>
          <a:xfrm flipH="1">
            <a:off x="4429640" y="566391"/>
            <a:ext cx="2378075" cy="2378075"/>
          </a:xfrm>
          <a:prstGeom prst="arc">
            <a:avLst>
              <a:gd name="adj1" fmla="val 12774922"/>
              <a:gd name="adj2" fmla="val 4076488"/>
            </a:avLst>
          </a:prstGeom>
          <a:ln w="12700">
            <a:solidFill>
              <a:srgbClr val="67C36B">
                <a:alpha val="6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15" name="矩形 14"/>
          <p:cNvSpPr/>
          <p:nvPr/>
        </p:nvSpPr>
        <p:spPr>
          <a:xfrm>
            <a:off x="6798541" y="3715656"/>
            <a:ext cx="1988878" cy="348343"/>
          </a:xfrm>
          <a:prstGeom prst="rect">
            <a:avLst/>
          </a:prstGeom>
          <a:noFill/>
          <a:ln>
            <a:solidFill>
              <a:srgbClr val="67C36B">
                <a:alpha val="6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p:nvPr/>
        </p:nvSpPr>
        <p:spPr>
          <a:xfrm>
            <a:off x="4834752" y="4097166"/>
            <a:ext cx="1988878" cy="387263"/>
          </a:xfrm>
          <a:prstGeom prst="rect">
            <a:avLst/>
          </a:prstGeom>
          <a:noFill/>
          <a:ln>
            <a:solidFill>
              <a:srgbClr val="6EC6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p:nvPr/>
        </p:nvSpPr>
        <p:spPr>
          <a:xfrm>
            <a:off x="4666641" y="1851220"/>
            <a:ext cx="1988878" cy="232233"/>
          </a:xfrm>
          <a:prstGeom prst="rect">
            <a:avLst/>
          </a:prstGeom>
          <a:solidFill>
            <a:srgbClr val="6EC673"/>
          </a:solidFill>
          <a:ln>
            <a:solidFill>
              <a:srgbClr val="67C36B">
                <a:alpha val="6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连接符 18"/>
          <p:cNvCxnSpPr>
            <a:stCxn id="13" idx="0"/>
          </p:cNvCxnSpPr>
          <p:nvPr/>
        </p:nvCxnSpPr>
        <p:spPr>
          <a:xfrm flipH="1">
            <a:off x="2229914" y="1148652"/>
            <a:ext cx="1918284" cy="1867598"/>
          </a:xfrm>
          <a:prstGeom prst="line">
            <a:avLst/>
          </a:prstGeom>
          <a:ln>
            <a:solidFill>
              <a:srgbClr val="67C36B">
                <a:alpha val="68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2511356" y="4605791"/>
            <a:ext cx="1918284" cy="1867598"/>
          </a:xfrm>
          <a:prstGeom prst="line">
            <a:avLst/>
          </a:prstGeom>
          <a:ln>
            <a:solidFill>
              <a:srgbClr val="67C36B">
                <a:alpha val="68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5601958" y="5057142"/>
            <a:ext cx="609059" cy="592966"/>
          </a:xfrm>
          <a:prstGeom prst="line">
            <a:avLst/>
          </a:prstGeom>
          <a:ln>
            <a:solidFill>
              <a:srgbClr val="67C36B">
                <a:alpha val="68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607519" y="4222115"/>
            <a:ext cx="0" cy="1481337"/>
          </a:xfrm>
          <a:prstGeom prst="line">
            <a:avLst/>
          </a:prstGeom>
          <a:ln w="25400">
            <a:solidFill>
              <a:srgbClr val="67C36B">
                <a:alpha val="68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823630" y="845833"/>
            <a:ext cx="1918284" cy="1867598"/>
          </a:xfrm>
          <a:prstGeom prst="line">
            <a:avLst/>
          </a:prstGeom>
          <a:ln>
            <a:solidFill>
              <a:srgbClr val="67C36B">
                <a:alpha val="68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8043802" y="-25088"/>
            <a:ext cx="1918284" cy="1867598"/>
          </a:xfrm>
          <a:prstGeom prst="line">
            <a:avLst/>
          </a:prstGeom>
          <a:ln>
            <a:solidFill>
              <a:srgbClr val="67C36B">
                <a:alpha val="68000"/>
              </a:srgb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696847" y="2359578"/>
            <a:ext cx="6798307" cy="1569660"/>
          </a:xfrm>
          <a:prstGeom prst="rect">
            <a:avLst/>
          </a:prstGeom>
          <a:noFill/>
        </p:spPr>
        <p:txBody>
          <a:bodyPr wrap="square" rtlCol="0">
            <a:spAutoFit/>
          </a:bodyPr>
          <a:lstStyle/>
          <a:p>
            <a:pPr algn="ctr"/>
            <a:r>
              <a:rPr lang="zh-CN" altLang="en-US" sz="9600" dirty="0">
                <a:solidFill>
                  <a:srgbClr val="77DC79"/>
                </a:solidFill>
                <a:latin typeface="锐字逼格青春粗黑体简2.0" panose="02010604000000000000" pitchFamily="2" charset="-122"/>
                <a:ea typeface="锐字逼格青春粗黑体简2.0" panose="02010604000000000000" pitchFamily="2" charset="-122"/>
              </a:rPr>
              <a:t>工作</a:t>
            </a:r>
            <a:r>
              <a:rPr lang="zh-CN" altLang="en-US" sz="9600" dirty="0">
                <a:solidFill>
                  <a:prstClr val="white"/>
                </a:solidFill>
                <a:latin typeface="锐字逼格青春粗黑体简2.0" panose="02010604000000000000" pitchFamily="2" charset="-122"/>
                <a:ea typeface="锐字逼格青春粗黑体简2.0" panose="02010604000000000000" pitchFamily="2" charset="-122"/>
              </a:rPr>
              <a:t>汇报</a:t>
            </a:r>
            <a:endParaRPr lang="zh-CN" altLang="en-US" sz="9600" dirty="0">
              <a:solidFill>
                <a:prstClr val="white"/>
              </a:solidFill>
              <a:latin typeface="锐字逼格青春粗黑体简2.0" panose="02010604000000000000" pitchFamily="2" charset="-122"/>
              <a:ea typeface="锐字逼格青春粗黑体简2.0" panose="02010604000000000000" pitchFamily="2" charset="-122"/>
            </a:endParaRPr>
          </a:p>
        </p:txBody>
      </p:sp>
      <p:sp>
        <p:nvSpPr>
          <p:cNvPr id="34" name="文本框 33"/>
          <p:cNvSpPr txBox="1"/>
          <p:nvPr/>
        </p:nvSpPr>
        <p:spPr>
          <a:xfrm>
            <a:off x="5189896" y="4092688"/>
            <a:ext cx="1605105" cy="400110"/>
          </a:xfrm>
          <a:prstGeom prst="rect">
            <a:avLst/>
          </a:prstGeom>
          <a:noFill/>
        </p:spPr>
        <p:txBody>
          <a:bodyPr wrap="square" rtlCol="0">
            <a:spAutoFit/>
          </a:bodyPr>
          <a:lstStyle/>
          <a:p>
            <a:r>
              <a:rPr lang="zh-CN" altLang="en-US" sz="2000" dirty="0">
                <a:solidFill>
                  <a:prstClr val="white"/>
                </a:solidFill>
                <a:latin typeface="张海山锐谐体" panose="02000000000000000000" pitchFamily="2" charset="-122"/>
                <a:ea typeface="张海山锐谐体" panose="02000000000000000000" pitchFamily="2" charset="-122"/>
              </a:rPr>
              <a:t>工作成果</a:t>
            </a:r>
            <a:endParaRPr lang="zh-CN" altLang="en-US" sz="2000" dirty="0">
              <a:solidFill>
                <a:prstClr val="white"/>
              </a:solidFill>
              <a:latin typeface="张海山锐谐体" panose="02000000000000000000" pitchFamily="2" charset="-122"/>
              <a:ea typeface="张海山锐谐体" panose="02000000000000000000"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p:nvPr/>
        </p:nvSpPr>
        <p:spPr>
          <a:xfrm>
            <a:off x="519112" y="402776"/>
            <a:ext cx="11149013" cy="747897"/>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anose="020B0502040204020203" pitchFamily="34" charset="0"/>
                <a:ea typeface="+mn-ea"/>
                <a:cs typeface="Arial" panose="020B0604020202020204" pitchFamily="34" charset="0"/>
              </a:defRPr>
            </a:lvl1pPr>
          </a:lstStyle>
          <a:p>
            <a:r>
              <a:rPr lang="zh-CN" altLang="en-US" dirty="0">
                <a:solidFill>
                  <a:schemeClr val="bg1"/>
                </a:solidFill>
              </a:rPr>
              <a:t>软件部分：煤矸石与煤的识别</a:t>
            </a:r>
            <a:endParaRPr lang="zh-CN" altLang="en-US" dirty="0">
              <a:solidFill>
                <a:schemeClr val="bg1"/>
              </a:solidFill>
            </a:endParaRPr>
          </a:p>
        </p:txBody>
      </p:sp>
      <p:sp>
        <p:nvSpPr>
          <p:cNvPr id="50" name="TextBox 12"/>
          <p:cNvSpPr txBox="1"/>
          <p:nvPr/>
        </p:nvSpPr>
        <p:spPr>
          <a:xfrm>
            <a:off x="6116320" y="1867535"/>
            <a:ext cx="5551170" cy="325755"/>
          </a:xfrm>
          <a:prstGeom prst="rect">
            <a:avLst/>
          </a:prstGeom>
          <a:noFill/>
        </p:spPr>
        <p:txBody>
          <a:bodyPr wrap="square" lIns="0" tIns="0" rIns="0" bIns="0" rtlCol="0">
            <a:noAutofit/>
          </a:bodyPr>
          <a:lstStyle/>
          <a:p>
            <a:pPr>
              <a:lnSpc>
                <a:spcPts val="3000"/>
              </a:lnSpc>
            </a:pPr>
            <a:r>
              <a:rPr lang="zh-CN" altLang="en-US" dirty="0">
                <a:solidFill>
                  <a:schemeClr val="bg1"/>
                </a:solidFill>
                <a:latin typeface="黑体" panose="02010609060101010101" charset="-122"/>
                <a:ea typeface="黑体" panose="02010609060101010101" charset="-122"/>
              </a:rPr>
              <a:t>获取原始数据集（</a:t>
            </a:r>
            <a:r>
              <a:rPr lang="en-US" altLang="zh-CN" dirty="0">
                <a:solidFill>
                  <a:schemeClr val="bg1"/>
                </a:solidFill>
                <a:latin typeface="黑体" panose="02010609060101010101" charset="-122"/>
                <a:ea typeface="黑体" panose="02010609060101010101" charset="-122"/>
              </a:rPr>
              <a:t>140</a:t>
            </a:r>
            <a:r>
              <a:rPr lang="zh-CN" altLang="en-US" dirty="0">
                <a:solidFill>
                  <a:schemeClr val="bg1"/>
                </a:solidFill>
                <a:latin typeface="黑体" panose="02010609060101010101" charset="-122"/>
                <a:ea typeface="黑体" panose="02010609060101010101" charset="-122"/>
              </a:rPr>
              <a:t>煤，</a:t>
            </a:r>
            <a:r>
              <a:rPr lang="en-US" altLang="zh-CN" dirty="0">
                <a:solidFill>
                  <a:schemeClr val="bg1"/>
                </a:solidFill>
                <a:latin typeface="黑体" panose="02010609060101010101" charset="-122"/>
                <a:ea typeface="黑体" panose="02010609060101010101" charset="-122"/>
              </a:rPr>
              <a:t>140</a:t>
            </a:r>
            <a:r>
              <a:rPr lang="zh-CN" altLang="en-US" dirty="0">
                <a:solidFill>
                  <a:schemeClr val="bg1"/>
                </a:solidFill>
                <a:latin typeface="黑体" panose="02010609060101010101" charset="-122"/>
                <a:ea typeface="黑体" panose="02010609060101010101" charset="-122"/>
              </a:rPr>
              <a:t>煤矸石）</a:t>
            </a:r>
            <a:endParaRPr lang="zh-CN" altLang="en-US" dirty="0">
              <a:solidFill>
                <a:schemeClr val="bg1"/>
              </a:solidFill>
              <a:latin typeface="黑体" panose="02010609060101010101" charset="-122"/>
              <a:ea typeface="黑体" panose="02010609060101010101" charset="-122"/>
            </a:endParaRPr>
          </a:p>
        </p:txBody>
      </p:sp>
      <p:sp>
        <p:nvSpPr>
          <p:cNvPr id="45" name="TextBox 12"/>
          <p:cNvSpPr txBox="1"/>
          <p:nvPr/>
        </p:nvSpPr>
        <p:spPr>
          <a:xfrm>
            <a:off x="6116320" y="2757170"/>
            <a:ext cx="4524375" cy="470535"/>
          </a:xfrm>
          <a:prstGeom prst="rect">
            <a:avLst/>
          </a:prstGeom>
          <a:noFill/>
        </p:spPr>
        <p:txBody>
          <a:bodyPr wrap="square" lIns="0" tIns="0" rIns="0" bIns="0" rtlCol="0">
            <a:noAutofit/>
          </a:bodyPr>
          <a:lstStyle/>
          <a:p>
            <a:pPr>
              <a:lnSpc>
                <a:spcPts val="3000"/>
              </a:lnSpc>
            </a:pPr>
            <a:r>
              <a:rPr lang="zh-CN" altLang="en-US" dirty="0">
                <a:solidFill>
                  <a:schemeClr val="bg1"/>
                </a:solidFill>
                <a:latin typeface="黑体" panose="02010609060101010101" charset="-122"/>
                <a:ea typeface="黑体" panose="02010609060101010101" charset="-122"/>
              </a:rPr>
              <a:t>去噪，高糊，</a:t>
            </a:r>
            <a:r>
              <a:rPr lang="en-US" altLang="zh-CN" dirty="0">
                <a:solidFill>
                  <a:schemeClr val="bg1"/>
                </a:solidFill>
                <a:latin typeface="黑体" panose="02010609060101010101" charset="-122"/>
                <a:ea typeface="黑体" panose="02010609060101010101" charset="-122"/>
              </a:rPr>
              <a:t>Sobel</a:t>
            </a:r>
            <a:r>
              <a:rPr lang="zh-CN" altLang="en-US" dirty="0">
                <a:solidFill>
                  <a:schemeClr val="bg1"/>
                </a:solidFill>
                <a:latin typeface="黑体" panose="02010609060101010101" charset="-122"/>
                <a:ea typeface="黑体" panose="02010609060101010101" charset="-122"/>
              </a:rPr>
              <a:t>算子提梯度，腐蚀</a:t>
            </a:r>
            <a:r>
              <a:rPr lang="zh-CN" altLang="en-US" dirty="0">
                <a:solidFill>
                  <a:schemeClr val="bg1"/>
                </a:solidFill>
                <a:latin typeface="黑体" panose="02010609060101010101" charset="-122"/>
                <a:ea typeface="黑体" panose="02010609060101010101" charset="-122"/>
              </a:rPr>
              <a:t>与膨胀</a:t>
            </a:r>
            <a:endParaRPr lang="zh-CN" altLang="en-US" dirty="0">
              <a:solidFill>
                <a:schemeClr val="bg1"/>
              </a:solidFill>
              <a:latin typeface="黑体" panose="02010609060101010101" charset="-122"/>
              <a:ea typeface="黑体" panose="02010609060101010101" charset="-122"/>
            </a:endParaRPr>
          </a:p>
        </p:txBody>
      </p:sp>
      <p:sp>
        <p:nvSpPr>
          <p:cNvPr id="90" name="矩形 89"/>
          <p:cNvSpPr/>
          <p:nvPr/>
        </p:nvSpPr>
        <p:spPr>
          <a:xfrm>
            <a:off x="5430532" y="1869031"/>
            <a:ext cx="414780" cy="405353"/>
          </a:xfrm>
          <a:prstGeom prst="rect">
            <a:avLst/>
          </a:prstGeom>
          <a:solidFill>
            <a:schemeClr val="accent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2" name="矩形 91"/>
          <p:cNvSpPr/>
          <p:nvPr/>
        </p:nvSpPr>
        <p:spPr>
          <a:xfrm>
            <a:off x="5430532" y="2813384"/>
            <a:ext cx="414780" cy="41478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4" name="Group 45"/>
          <p:cNvGrpSpPr/>
          <p:nvPr/>
        </p:nvGrpSpPr>
        <p:grpSpPr>
          <a:xfrm>
            <a:off x="519112" y="1483768"/>
            <a:ext cx="4640486" cy="4640486"/>
            <a:chOff x="3270579" y="2031010"/>
            <a:chExt cx="2671496" cy="2671496"/>
          </a:xfrm>
        </p:grpSpPr>
        <p:sp>
          <p:nvSpPr>
            <p:cNvPr id="95" name="Rectangle 46"/>
            <p:cNvSpPr/>
            <p:nvPr/>
          </p:nvSpPr>
          <p:spPr bwMode="auto">
            <a:xfrm>
              <a:off x="3270579" y="2031010"/>
              <a:ext cx="2671496" cy="2671496"/>
            </a:xfrm>
            <a:prstGeom prst="rect">
              <a:avLst/>
            </a:prstGeom>
            <a:solidFill>
              <a:srgbClr val="09549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8" rIns="93256" bIns="46628" numCol="1" rtlCol="0" anchor="b" anchorCtr="0" compatLnSpc="1"/>
            <a:lstStyle/>
            <a:p>
              <a:pPr algn="ctr" defTabSz="932180" fontAlgn="base">
                <a:spcBef>
                  <a:spcPct val="0"/>
                </a:spcBef>
                <a:spcAft>
                  <a:spcPct val="0"/>
                </a:spcAft>
              </a:pPr>
              <a:r>
                <a:rPr lang="en-US" sz="2400" kern="0" spc="-51" dirty="0">
                  <a:solidFill>
                    <a:schemeClr val="bg1"/>
                  </a:solidFill>
                  <a:latin typeface="Segoe UI" panose="020B0502040204020203" pitchFamily="34" charset="0"/>
                  <a:cs typeface="Segoe UI" panose="020B0502040204020203" pitchFamily="34" charset="0"/>
                </a:rPr>
                <a:t>Finished Work</a:t>
              </a:r>
              <a:endParaRPr lang="en-US" sz="2200" dirty="0">
                <a:solidFill>
                  <a:schemeClr val="bg1"/>
                </a:solidFill>
                <a:latin typeface="Segoe UI" panose="020B0502040204020203" pitchFamily="34" charset="0"/>
              </a:endParaRPr>
            </a:p>
          </p:txBody>
        </p:sp>
        <p:sp>
          <p:nvSpPr>
            <p:cNvPr id="96" name="Freeform 18"/>
            <p:cNvSpPr>
              <a:spLocks noEditPoints="1"/>
            </p:cNvSpPr>
            <p:nvPr/>
          </p:nvSpPr>
          <p:spPr bwMode="black">
            <a:xfrm>
              <a:off x="4008065" y="2639672"/>
              <a:ext cx="1348798" cy="136787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3943" tIns="41972" rIns="83943" bIns="41972" numCol="1" anchor="t" anchorCtr="0" compatLnSpc="1"/>
            <a:lstStyle/>
            <a:p>
              <a:endParaRPr lang="en-US" sz="1600" dirty="0">
                <a:latin typeface="Segoe UI" panose="020B0502040204020203" pitchFamily="34" charset="0"/>
              </a:endParaRPr>
            </a:p>
          </p:txBody>
        </p:sp>
      </p:grpSp>
      <p:sp>
        <p:nvSpPr>
          <p:cNvPr id="97" name="矩形 96"/>
          <p:cNvSpPr/>
          <p:nvPr/>
        </p:nvSpPr>
        <p:spPr>
          <a:xfrm>
            <a:off x="5430532" y="3767164"/>
            <a:ext cx="414780" cy="414779"/>
          </a:xfrm>
          <a:prstGeom prst="rect">
            <a:avLst/>
          </a:prstGeom>
          <a:solidFill>
            <a:schemeClr val="accent1">
              <a:lumMod val="60000"/>
              <a:lumOff val="4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9" name="TextBox 12"/>
          <p:cNvSpPr txBox="1"/>
          <p:nvPr/>
        </p:nvSpPr>
        <p:spPr>
          <a:xfrm>
            <a:off x="6116320" y="3767455"/>
            <a:ext cx="4952365" cy="470535"/>
          </a:xfrm>
          <a:prstGeom prst="rect">
            <a:avLst/>
          </a:prstGeom>
          <a:noFill/>
        </p:spPr>
        <p:txBody>
          <a:bodyPr wrap="square" lIns="0" tIns="0" rIns="0" bIns="0" rtlCol="0">
            <a:noAutofit/>
          </a:bodyPr>
          <a:lstStyle/>
          <a:p>
            <a:pPr>
              <a:lnSpc>
                <a:spcPts val="3000"/>
              </a:lnSpc>
            </a:pPr>
            <a:r>
              <a:rPr lang="zh-CN" altLang="en-US" dirty="0">
                <a:solidFill>
                  <a:schemeClr val="bg1"/>
                </a:solidFill>
                <a:latin typeface="黑体" panose="02010609060101010101" charset="-122"/>
                <a:ea typeface="黑体" panose="02010609060101010101" charset="-122"/>
              </a:rPr>
              <a:t>边缘检测，分割出煤</a:t>
            </a:r>
            <a:r>
              <a:rPr lang="en-US" altLang="zh-CN" dirty="0">
                <a:solidFill>
                  <a:schemeClr val="bg1"/>
                </a:solidFill>
                <a:latin typeface="黑体" panose="02010609060101010101" charset="-122"/>
                <a:ea typeface="黑体" panose="02010609060101010101" charset="-122"/>
              </a:rPr>
              <a:t>/</a:t>
            </a:r>
            <a:r>
              <a:rPr lang="zh-CN" altLang="en-US" dirty="0">
                <a:solidFill>
                  <a:schemeClr val="bg1"/>
                </a:solidFill>
                <a:latin typeface="黑体" panose="02010609060101010101" charset="-122"/>
                <a:ea typeface="黑体" panose="02010609060101010101" charset="-122"/>
              </a:rPr>
              <a:t>煤矸石</a:t>
            </a:r>
            <a:endParaRPr lang="zh-CN" altLang="en-US" dirty="0">
              <a:solidFill>
                <a:schemeClr val="bg1"/>
              </a:solidFill>
              <a:latin typeface="黑体" panose="02010609060101010101" charset="-122"/>
              <a:ea typeface="黑体" panose="02010609060101010101" charset="-122"/>
            </a:endParaRPr>
          </a:p>
        </p:txBody>
      </p:sp>
      <p:sp>
        <p:nvSpPr>
          <p:cNvPr id="104" name="TextBox 12"/>
          <p:cNvSpPr txBox="1"/>
          <p:nvPr/>
        </p:nvSpPr>
        <p:spPr>
          <a:xfrm>
            <a:off x="5421630" y="4916805"/>
            <a:ext cx="5551805" cy="1344295"/>
          </a:xfrm>
          <a:prstGeom prst="rect">
            <a:avLst/>
          </a:prstGeom>
          <a:noFill/>
        </p:spPr>
        <p:txBody>
          <a:bodyPr wrap="square" lIns="0" tIns="0" rIns="0" bIns="0" rtlCol="0">
            <a:noAutofit/>
          </a:bodyPr>
          <a:lstStyle/>
          <a:p>
            <a:pPr>
              <a:lnSpc>
                <a:spcPts val="3000"/>
              </a:lnSpc>
            </a:pPr>
            <a:r>
              <a:rPr lang="zh-CN" altLang="en-US" sz="2400" dirty="0">
                <a:solidFill>
                  <a:schemeClr val="bg1"/>
                </a:solidFill>
                <a:latin typeface="微软雅黑" panose="020B0503020204020204" pitchFamily="34" charset="-122"/>
                <a:ea typeface="微软雅黑" panose="020B0503020204020204" pitchFamily="34" charset="-122"/>
              </a:rPr>
              <a:t>实现的功能：</a:t>
            </a:r>
            <a:endParaRPr lang="en-US" altLang="zh-CN" sz="2400" dirty="0">
              <a:solidFill>
                <a:schemeClr val="bg1"/>
              </a:solidFill>
              <a:latin typeface="微软雅黑" panose="020B0503020204020204" pitchFamily="34" charset="-122"/>
              <a:ea typeface="微软雅黑" panose="020B0503020204020204" pitchFamily="34" charset="-122"/>
            </a:endParaRPr>
          </a:p>
          <a:p>
            <a:pPr>
              <a:lnSpc>
                <a:spcPts val="3000"/>
              </a:lnSpc>
            </a:pPr>
            <a:r>
              <a:rPr lang="zh-CN" altLang="en-US" sz="2400" dirty="0">
                <a:solidFill>
                  <a:schemeClr val="bg1"/>
                </a:solidFill>
                <a:latin typeface="微软雅黑" panose="020B0503020204020204" pitchFamily="34" charset="-122"/>
                <a:ea typeface="微软雅黑" panose="020B0503020204020204" pitchFamily="34" charset="-122"/>
              </a:rPr>
              <a:t>获取核心数据集，喂给</a:t>
            </a:r>
            <a:r>
              <a:rPr lang="en-US" altLang="zh-CN" sz="2400" dirty="0">
                <a:solidFill>
                  <a:schemeClr val="bg1"/>
                </a:solidFill>
                <a:latin typeface="微软雅黑" panose="020B0503020204020204" pitchFamily="34" charset="-122"/>
                <a:ea typeface="微软雅黑" panose="020B0503020204020204" pitchFamily="34" charset="-122"/>
              </a:rPr>
              <a:t>CNN</a:t>
            </a:r>
            <a:r>
              <a:rPr lang="zh-CN" altLang="en-US" sz="2400" dirty="0">
                <a:solidFill>
                  <a:schemeClr val="bg1"/>
                </a:solidFill>
                <a:latin typeface="微软雅黑" panose="020B0503020204020204" pitchFamily="34" charset="-122"/>
                <a:ea typeface="微软雅黑" panose="020B0503020204020204" pitchFamily="34" charset="-122"/>
              </a:rPr>
              <a:t>进行训练</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0"/>
                                        </p:tgtEl>
                                        <p:attrNameLst>
                                          <p:attrName>style.visibility</p:attrName>
                                        </p:attrNameLst>
                                      </p:cBhvr>
                                      <p:to>
                                        <p:strVal val="visible"/>
                                      </p:to>
                                    </p:set>
                                    <p:anim calcmode="lin" valueType="num">
                                      <p:cBhvr additive="base">
                                        <p:cTn id="11" dur="500" fill="hold"/>
                                        <p:tgtEl>
                                          <p:spTgt spid="90"/>
                                        </p:tgtEl>
                                        <p:attrNameLst>
                                          <p:attrName>ppt_x</p:attrName>
                                        </p:attrNameLst>
                                      </p:cBhvr>
                                      <p:tavLst>
                                        <p:tav tm="0">
                                          <p:val>
                                            <p:strVal val="#ppt_x"/>
                                          </p:val>
                                        </p:tav>
                                        <p:tav tm="100000">
                                          <p:val>
                                            <p:strVal val="#ppt_x"/>
                                          </p:val>
                                        </p:tav>
                                      </p:tavLst>
                                    </p:anim>
                                    <p:anim calcmode="lin" valueType="num">
                                      <p:cBhvr additive="base">
                                        <p:cTn id="12"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fill="hold"/>
                                        <p:tgtEl>
                                          <p:spTgt spid="45"/>
                                        </p:tgtEl>
                                        <p:attrNameLst>
                                          <p:attrName>ppt_x</p:attrName>
                                        </p:attrNameLst>
                                      </p:cBhvr>
                                      <p:tavLst>
                                        <p:tav tm="0">
                                          <p:val>
                                            <p:strVal val="#ppt_x"/>
                                          </p:val>
                                        </p:tav>
                                        <p:tav tm="100000">
                                          <p:val>
                                            <p:strVal val="#ppt_x"/>
                                          </p:val>
                                        </p:tav>
                                      </p:tavLst>
                                    </p:anim>
                                    <p:anim calcmode="lin" valueType="num">
                                      <p:cBhvr additive="base">
                                        <p:cTn id="18" dur="500" fill="hold"/>
                                        <p:tgtEl>
                                          <p:spTgt spid="4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500" fill="hold"/>
                                        <p:tgtEl>
                                          <p:spTgt spid="92"/>
                                        </p:tgtEl>
                                        <p:attrNameLst>
                                          <p:attrName>ppt_x</p:attrName>
                                        </p:attrNameLst>
                                      </p:cBhvr>
                                      <p:tavLst>
                                        <p:tav tm="0">
                                          <p:val>
                                            <p:strVal val="#ppt_x"/>
                                          </p:val>
                                        </p:tav>
                                        <p:tav tm="100000">
                                          <p:val>
                                            <p:strVal val="#ppt_x"/>
                                          </p:val>
                                        </p:tav>
                                      </p:tavLst>
                                    </p:anim>
                                    <p:anim calcmode="lin" valueType="num">
                                      <p:cBhvr additive="base">
                                        <p:cTn id="22"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7"/>
                                        </p:tgtEl>
                                        <p:attrNameLst>
                                          <p:attrName>style.visibility</p:attrName>
                                        </p:attrNameLst>
                                      </p:cBhvr>
                                      <p:to>
                                        <p:strVal val="visible"/>
                                      </p:to>
                                    </p:set>
                                    <p:anim calcmode="lin" valueType="num">
                                      <p:cBhvr additive="base">
                                        <p:cTn id="27" dur="500" fill="hold"/>
                                        <p:tgtEl>
                                          <p:spTgt spid="97"/>
                                        </p:tgtEl>
                                        <p:attrNameLst>
                                          <p:attrName>ppt_x</p:attrName>
                                        </p:attrNameLst>
                                      </p:cBhvr>
                                      <p:tavLst>
                                        <p:tav tm="0">
                                          <p:val>
                                            <p:strVal val="#ppt_x"/>
                                          </p:val>
                                        </p:tav>
                                        <p:tav tm="100000">
                                          <p:val>
                                            <p:strVal val="#ppt_x"/>
                                          </p:val>
                                        </p:tav>
                                      </p:tavLst>
                                    </p:anim>
                                    <p:anim calcmode="lin" valueType="num">
                                      <p:cBhvr additive="base">
                                        <p:cTn id="28" dur="500" fill="hold"/>
                                        <p:tgtEl>
                                          <p:spTgt spid="9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9"/>
                                        </p:tgtEl>
                                        <p:attrNameLst>
                                          <p:attrName>style.visibility</p:attrName>
                                        </p:attrNameLst>
                                      </p:cBhvr>
                                      <p:to>
                                        <p:strVal val="visible"/>
                                      </p:to>
                                    </p:set>
                                    <p:anim calcmode="lin" valueType="num">
                                      <p:cBhvr additive="base">
                                        <p:cTn id="31" dur="500" fill="hold"/>
                                        <p:tgtEl>
                                          <p:spTgt spid="99"/>
                                        </p:tgtEl>
                                        <p:attrNameLst>
                                          <p:attrName>ppt_x</p:attrName>
                                        </p:attrNameLst>
                                      </p:cBhvr>
                                      <p:tavLst>
                                        <p:tav tm="0">
                                          <p:val>
                                            <p:strVal val="#ppt_x"/>
                                          </p:val>
                                        </p:tav>
                                        <p:tav tm="100000">
                                          <p:val>
                                            <p:strVal val="#ppt_x"/>
                                          </p:val>
                                        </p:tav>
                                      </p:tavLst>
                                    </p:anim>
                                    <p:anim calcmode="lin" valueType="num">
                                      <p:cBhvr additive="base">
                                        <p:cTn id="32"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5" grpId="0"/>
      <p:bldP spid="90" grpId="0" bldLvl="0" animBg="1"/>
      <p:bldP spid="92" grpId="0" bldLvl="0" animBg="1"/>
      <p:bldP spid="97" grpId="0" bldLvl="0" animBg="1"/>
      <p:bldP spid="99" grpId="0"/>
      <p:bldP spid="10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19112" y="402776"/>
            <a:ext cx="11149013" cy="747897"/>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anose="020B0502040204020203" pitchFamily="34" charset="0"/>
                <a:ea typeface="+mn-ea"/>
                <a:cs typeface="Arial" panose="020B0604020202020204" pitchFamily="34" charset="0"/>
              </a:defRPr>
            </a:lvl1pPr>
          </a:lstStyle>
          <a:p>
            <a:r>
              <a:rPr lang="zh-CN" altLang="en-US" dirty="0">
                <a:solidFill>
                  <a:schemeClr val="bg1"/>
                </a:solidFill>
              </a:rPr>
              <a:t>软件部分</a:t>
            </a:r>
            <a:endParaRPr lang="en-US" dirty="0">
              <a:solidFill>
                <a:schemeClr val="bg1"/>
              </a:solidFill>
            </a:endParaRPr>
          </a:p>
        </p:txBody>
      </p:sp>
      <p:pic>
        <p:nvPicPr>
          <p:cNvPr id="2" name="图片 1" descr="m11"/>
          <p:cNvPicPr>
            <a:picLocks noChangeAspect="1"/>
          </p:cNvPicPr>
          <p:nvPr/>
        </p:nvPicPr>
        <p:blipFill>
          <a:blip r:embed="rId1"/>
          <a:stretch>
            <a:fillRect/>
          </a:stretch>
        </p:blipFill>
        <p:spPr>
          <a:xfrm>
            <a:off x="6521450" y="3683635"/>
            <a:ext cx="2451100" cy="1809115"/>
          </a:xfrm>
          <a:prstGeom prst="rect">
            <a:avLst/>
          </a:prstGeom>
        </p:spPr>
      </p:pic>
      <p:pic>
        <p:nvPicPr>
          <p:cNvPr id="4" name="图片 3" descr="s213"/>
          <p:cNvPicPr>
            <a:picLocks noChangeAspect="1"/>
          </p:cNvPicPr>
          <p:nvPr/>
        </p:nvPicPr>
        <p:blipFill>
          <a:blip r:embed="rId2"/>
          <a:stretch>
            <a:fillRect/>
          </a:stretch>
        </p:blipFill>
        <p:spPr>
          <a:xfrm>
            <a:off x="9290685" y="3683635"/>
            <a:ext cx="1698625" cy="1808480"/>
          </a:xfrm>
          <a:prstGeom prst="rect">
            <a:avLst/>
          </a:prstGeom>
        </p:spPr>
      </p:pic>
      <p:pic>
        <p:nvPicPr>
          <p:cNvPr id="6" name="图片 5" descr="m11"/>
          <p:cNvPicPr>
            <a:picLocks noChangeAspect="1"/>
          </p:cNvPicPr>
          <p:nvPr/>
        </p:nvPicPr>
        <p:blipFill>
          <a:blip r:embed="rId3"/>
          <a:stretch>
            <a:fillRect/>
          </a:stretch>
        </p:blipFill>
        <p:spPr>
          <a:xfrm>
            <a:off x="952500" y="1779905"/>
            <a:ext cx="2410460" cy="1808480"/>
          </a:xfrm>
          <a:prstGeom prst="rect">
            <a:avLst/>
          </a:prstGeom>
        </p:spPr>
      </p:pic>
      <p:pic>
        <p:nvPicPr>
          <p:cNvPr id="7" name="图片 6" descr="s153"/>
          <p:cNvPicPr>
            <a:picLocks noChangeAspect="1"/>
          </p:cNvPicPr>
          <p:nvPr/>
        </p:nvPicPr>
        <p:blipFill>
          <a:blip r:embed="rId4"/>
          <a:stretch>
            <a:fillRect/>
          </a:stretch>
        </p:blipFill>
        <p:spPr>
          <a:xfrm>
            <a:off x="3666490" y="1779905"/>
            <a:ext cx="2421890" cy="1816735"/>
          </a:xfrm>
          <a:prstGeom prst="rect">
            <a:avLst/>
          </a:prstGeom>
        </p:spPr>
      </p:pic>
      <p:sp>
        <p:nvSpPr>
          <p:cNvPr id="8" name="文本框 7"/>
          <p:cNvSpPr txBox="1"/>
          <p:nvPr/>
        </p:nvSpPr>
        <p:spPr>
          <a:xfrm>
            <a:off x="952500" y="4010025"/>
            <a:ext cx="4316095" cy="521970"/>
          </a:xfrm>
          <a:prstGeom prst="rect">
            <a:avLst/>
          </a:prstGeom>
          <a:noFill/>
        </p:spPr>
        <p:txBody>
          <a:bodyPr wrap="square" rtlCol="0">
            <a:spAutoFit/>
          </a:bodyPr>
          <a:p>
            <a:r>
              <a:rPr lang="zh-CN" altLang="en-US" sz="2800">
                <a:ln/>
                <a:solidFill>
                  <a:schemeClr val="bg1"/>
                </a:solidFill>
                <a:effectLst>
                  <a:innerShdw blurRad="63500" dist="50800" dir="13500000">
                    <a:srgbClr val="000000">
                      <a:alpha val="50000"/>
                    </a:srgbClr>
                  </a:innerShdw>
                </a:effectLst>
              </a:rPr>
              <a:t>提取前的煤和煤矸石原图</a:t>
            </a:r>
            <a:endParaRPr lang="zh-CN" altLang="en-US" sz="2800">
              <a:ln/>
              <a:solidFill>
                <a:schemeClr val="bg1"/>
              </a:solidFill>
              <a:effectLst>
                <a:innerShdw blurRad="63500" dist="50800" dir="13500000">
                  <a:srgbClr val="000000">
                    <a:alpha val="50000"/>
                  </a:srgbClr>
                </a:innerShdw>
              </a:effectLst>
            </a:endParaRPr>
          </a:p>
        </p:txBody>
      </p:sp>
      <p:sp>
        <p:nvSpPr>
          <p:cNvPr id="9" name="文本框 8"/>
          <p:cNvSpPr txBox="1"/>
          <p:nvPr/>
        </p:nvSpPr>
        <p:spPr>
          <a:xfrm>
            <a:off x="6896735" y="5728335"/>
            <a:ext cx="4316095" cy="521970"/>
          </a:xfrm>
          <a:prstGeom prst="rect">
            <a:avLst/>
          </a:prstGeom>
          <a:noFill/>
        </p:spPr>
        <p:txBody>
          <a:bodyPr wrap="square" rtlCol="0">
            <a:spAutoFit/>
          </a:bodyPr>
          <a:p>
            <a:r>
              <a:rPr lang="zh-CN" altLang="en-US" sz="2800">
                <a:solidFill>
                  <a:schemeClr val="bg1"/>
                </a:solidFill>
                <a:effectLst>
                  <a:innerShdw blurRad="63500" dist="50800" dir="13500000">
                    <a:srgbClr val="000000">
                      <a:alpha val="50000"/>
                    </a:srgbClr>
                  </a:innerShdw>
                </a:effectLst>
              </a:rPr>
              <a:t>提取出来</a:t>
            </a:r>
            <a:r>
              <a:rPr lang="zh-CN" altLang="en-US" sz="2800">
                <a:solidFill>
                  <a:schemeClr val="bg1"/>
                </a:solidFill>
                <a:effectLst>
                  <a:innerShdw blurRad="63500" dist="50800" dir="13500000">
                    <a:srgbClr val="000000">
                      <a:alpha val="50000"/>
                    </a:srgbClr>
                  </a:innerShdw>
                </a:effectLst>
              </a:rPr>
              <a:t>的煤和煤矸石</a:t>
            </a:r>
            <a:endParaRPr lang="zh-CN" altLang="en-US" sz="2800">
              <a:solidFill>
                <a:schemeClr val="bg1"/>
              </a:solidFill>
              <a:effectLst>
                <a:innerShdw blurRad="63500" dist="50800" dir="13500000">
                  <a:srgbClr val="000000">
                    <a:alpha val="50000"/>
                  </a:srgbClr>
                </a:inn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1"/>
          <a:srcRect l="28688" t="19919"/>
          <a:stretch>
            <a:fillRect/>
          </a:stretch>
        </p:blipFill>
        <p:spPr>
          <a:xfrm>
            <a:off x="5921347" y="1253100"/>
            <a:ext cx="5746778" cy="4928073"/>
          </a:xfrm>
          <a:prstGeom prst="rect">
            <a:avLst/>
          </a:prstGeom>
        </p:spPr>
      </p:pic>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9983" t="679" r="12763"/>
          <a:stretch>
            <a:fillRect/>
          </a:stretch>
        </p:blipFill>
        <p:spPr>
          <a:xfrm>
            <a:off x="378373" y="1253100"/>
            <a:ext cx="5137181" cy="3862600"/>
          </a:xfrm>
          <a:prstGeom prst="rect">
            <a:avLst/>
          </a:prstGeom>
        </p:spPr>
      </p:pic>
      <p:sp>
        <p:nvSpPr>
          <p:cNvPr id="2" name="Title 3"/>
          <p:cNvSpPr txBox="1"/>
          <p:nvPr/>
        </p:nvSpPr>
        <p:spPr>
          <a:xfrm>
            <a:off x="519112" y="402776"/>
            <a:ext cx="11149013" cy="747897"/>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anose="020B0502040204020203" pitchFamily="34" charset="0"/>
                <a:ea typeface="+mn-ea"/>
                <a:cs typeface="Arial" panose="020B0604020202020204" pitchFamily="34" charset="0"/>
              </a:defRPr>
            </a:lvl1pPr>
          </a:lstStyle>
          <a:p>
            <a:r>
              <a:rPr lang="zh-CN" altLang="en-US" dirty="0">
                <a:solidFill>
                  <a:schemeClr val="bg1"/>
                </a:solidFill>
              </a:rPr>
              <a:t>下阶段内容</a:t>
            </a:r>
            <a:endParaRPr lang="en-US" dirty="0">
              <a:solidFill>
                <a:schemeClr val="bg1"/>
              </a:solidFill>
            </a:endParaRPr>
          </a:p>
        </p:txBody>
      </p:sp>
      <p:sp>
        <p:nvSpPr>
          <p:cNvPr id="8" name="TextBox 42"/>
          <p:cNvSpPr txBox="1"/>
          <p:nvPr/>
        </p:nvSpPr>
        <p:spPr>
          <a:xfrm>
            <a:off x="5921346" y="3803203"/>
            <a:ext cx="5906798" cy="2678759"/>
          </a:xfrm>
          <a:prstGeom prst="rect">
            <a:avLst/>
          </a:prstGeom>
          <a:gradFill flip="none" rotWithShape="1">
            <a:gsLst>
              <a:gs pos="10000">
                <a:srgbClr val="000000"/>
              </a:gs>
              <a:gs pos="100000">
                <a:srgbClr val="000000">
                  <a:alpha val="0"/>
                </a:srgbClr>
              </a:gs>
            </a:gsLst>
            <a:lin ang="16200000" scaled="1"/>
            <a:tileRect/>
          </a:gradFill>
        </p:spPr>
        <p:txBody>
          <a:bodyPr wrap="square" lIns="243840" tIns="182880" rIns="243840" bIns="182880" rtlCol="0" anchor="b">
            <a:noAutofit/>
          </a:bodyPr>
          <a:lstStyle/>
          <a:p>
            <a:pPr defTabSz="1656715" fontAlgn="base">
              <a:lnSpc>
                <a:spcPct val="85000"/>
              </a:lnSpc>
              <a:spcBef>
                <a:spcPct val="0"/>
              </a:spcBef>
              <a:spcAft>
                <a:spcPct val="0"/>
              </a:spcAft>
              <a:defRPr/>
            </a:pPr>
            <a:r>
              <a:rPr lang="zh-CN" altLang="en-US" sz="2900" kern="0" dirty="0">
                <a:gradFill>
                  <a:gsLst>
                    <a:gs pos="0">
                      <a:sysClr val="window" lastClr="FFFFFF"/>
                    </a:gs>
                    <a:gs pos="100000">
                      <a:sysClr val="window" lastClr="FFFFFF"/>
                    </a:gs>
                  </a:gsLst>
                  <a:lin ang="16200000" scaled="0"/>
                </a:gradFill>
                <a:latin typeface="Segoe UI Light" panose="020B0502040204020203" pitchFamily="34" charset="0"/>
              </a:rPr>
              <a:t>软件部分</a:t>
            </a:r>
            <a:endParaRPr lang="en-US" sz="2900" kern="0" dirty="0">
              <a:gradFill>
                <a:gsLst>
                  <a:gs pos="0">
                    <a:sysClr val="window" lastClr="FFFFFF"/>
                  </a:gs>
                  <a:gs pos="100000">
                    <a:sysClr val="window" lastClr="FFFFFF"/>
                  </a:gs>
                </a:gsLst>
                <a:lin ang="16200000" scaled="0"/>
              </a:gradFill>
              <a:latin typeface="Segoe UI Light" panose="020B0502040204020203" pitchFamily="34" charset="0"/>
            </a:endParaRPr>
          </a:p>
        </p:txBody>
      </p:sp>
      <p:sp>
        <p:nvSpPr>
          <p:cNvPr id="5" name="TextBox 39"/>
          <p:cNvSpPr txBox="1"/>
          <p:nvPr/>
        </p:nvSpPr>
        <p:spPr>
          <a:xfrm>
            <a:off x="363855" y="4139352"/>
            <a:ext cx="5137181" cy="2342610"/>
          </a:xfrm>
          <a:prstGeom prst="rect">
            <a:avLst/>
          </a:prstGeom>
          <a:gradFill flip="none" rotWithShape="1">
            <a:gsLst>
              <a:gs pos="10000">
                <a:srgbClr val="000000"/>
              </a:gs>
              <a:gs pos="100000">
                <a:srgbClr val="000000">
                  <a:alpha val="0"/>
                </a:srgbClr>
              </a:gs>
            </a:gsLst>
            <a:lin ang="16200000" scaled="1"/>
            <a:tileRect/>
          </a:gradFill>
        </p:spPr>
        <p:txBody>
          <a:bodyPr wrap="square" lIns="243840" tIns="182880" rIns="243840" bIns="182880" rtlCol="0" anchor="b">
            <a:noAutofit/>
          </a:bodyPr>
          <a:lstStyle/>
          <a:p>
            <a:pPr defTabSz="1656715" fontAlgn="base">
              <a:lnSpc>
                <a:spcPct val="85000"/>
              </a:lnSpc>
              <a:spcBef>
                <a:spcPct val="0"/>
              </a:spcBef>
              <a:spcAft>
                <a:spcPct val="0"/>
              </a:spcAft>
              <a:defRPr/>
            </a:pPr>
            <a:r>
              <a:rPr lang="zh-CN" altLang="en-US" sz="2900" kern="0" dirty="0">
                <a:gradFill>
                  <a:gsLst>
                    <a:gs pos="0">
                      <a:sysClr val="window" lastClr="FFFFFF"/>
                    </a:gs>
                    <a:gs pos="100000">
                      <a:sysClr val="window" lastClr="FFFFFF"/>
                    </a:gs>
                  </a:gsLst>
                  <a:lin ang="16200000" scaled="0"/>
                </a:gradFill>
                <a:latin typeface="Segoe UI Light" panose="020B0502040204020203" pitchFamily="34" charset="0"/>
              </a:rPr>
              <a:t>硬件部分</a:t>
            </a:r>
            <a:endParaRPr lang="en-US" sz="2900" kern="0" dirty="0">
              <a:gradFill>
                <a:gsLst>
                  <a:gs pos="0">
                    <a:sysClr val="window" lastClr="FFFFFF"/>
                  </a:gs>
                  <a:gs pos="100000">
                    <a:sysClr val="window" lastClr="FFFFFF"/>
                  </a:gs>
                </a:gsLst>
                <a:lin ang="16200000" scaled="0"/>
              </a:gradFill>
              <a:latin typeface="Segoe UI Light" panose="020B05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p:nvPr/>
        </p:nvSpPr>
        <p:spPr>
          <a:xfrm>
            <a:off x="519112" y="402776"/>
            <a:ext cx="11149013" cy="747897"/>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anose="020B0502040204020203" pitchFamily="34" charset="0"/>
                <a:ea typeface="+mn-ea"/>
                <a:cs typeface="Arial" panose="020B0604020202020204" pitchFamily="34" charset="0"/>
              </a:defRPr>
            </a:lvl1pPr>
          </a:lstStyle>
          <a:p>
            <a:r>
              <a:rPr lang="en-US" dirty="0">
                <a:solidFill>
                  <a:schemeClr val="bg1"/>
                </a:solidFill>
              </a:rPr>
              <a:t>Applications</a:t>
            </a:r>
            <a:endParaRPr lang="en-US" dirty="0">
              <a:solidFill>
                <a:schemeClr val="bg1"/>
              </a:solidFill>
            </a:endParaRPr>
          </a:p>
        </p:txBody>
      </p:sp>
      <p:grpSp>
        <p:nvGrpSpPr>
          <p:cNvPr id="3" name="组合 2"/>
          <p:cNvGrpSpPr/>
          <p:nvPr/>
        </p:nvGrpSpPr>
        <p:grpSpPr>
          <a:xfrm>
            <a:off x="4036516" y="1628974"/>
            <a:ext cx="4114204" cy="4114204"/>
            <a:chOff x="4512306" y="2267037"/>
            <a:chExt cx="2724679" cy="2724679"/>
          </a:xfrm>
        </p:grpSpPr>
        <p:sp>
          <p:nvSpPr>
            <p:cNvPr id="4" name="Rectangle 46"/>
            <p:cNvSpPr/>
            <p:nvPr/>
          </p:nvSpPr>
          <p:spPr bwMode="auto">
            <a:xfrm>
              <a:off x="4512306" y="2267037"/>
              <a:ext cx="2724679" cy="2724679"/>
            </a:xfrm>
            <a:prstGeom prst="rect">
              <a:avLst/>
            </a:prstGeom>
            <a:solidFill>
              <a:srgbClr val="0954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lstStyle/>
            <a:p>
              <a:pPr latinLnBrk="1"/>
              <a:r>
                <a:rPr lang="en-US" altLang="zh-CN" sz="3200" dirty="0"/>
                <a:t>     Remote control car</a:t>
              </a:r>
              <a:endParaRPr lang="en-US" altLang="zh-CN" sz="3200" dirty="0"/>
            </a:p>
          </p:txBody>
        </p:sp>
        <p:pic>
          <p:nvPicPr>
            <p:cNvPr id="5" name="图片 4"/>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5061946" y="2816677"/>
              <a:ext cx="1625397" cy="1625397"/>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p:nvPr/>
        </p:nvSpPr>
        <p:spPr>
          <a:xfrm>
            <a:off x="519112" y="402776"/>
            <a:ext cx="11149013" cy="747897"/>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anose="020B0502040204020203" pitchFamily="34" charset="0"/>
                <a:ea typeface="+mn-ea"/>
                <a:cs typeface="Arial" panose="020B0604020202020204" pitchFamily="34" charset="0"/>
              </a:defRPr>
            </a:lvl1pPr>
          </a:lstStyle>
          <a:p>
            <a:r>
              <a:rPr lang="en-US" dirty="0">
                <a:solidFill>
                  <a:schemeClr val="bg1"/>
                </a:solidFill>
              </a:rPr>
              <a:t>Q&amp;A</a:t>
            </a:r>
            <a:endParaRPr lang="en-US" dirty="0">
              <a:solidFill>
                <a:schemeClr val="bg1"/>
              </a:solidFill>
            </a:endParaRPr>
          </a:p>
        </p:txBody>
      </p:sp>
      <p:sp>
        <p:nvSpPr>
          <p:cNvPr id="4" name="Rectangle 46"/>
          <p:cNvSpPr/>
          <p:nvPr/>
        </p:nvSpPr>
        <p:spPr bwMode="auto">
          <a:xfrm>
            <a:off x="4036516" y="1628974"/>
            <a:ext cx="4114204" cy="4114204"/>
          </a:xfrm>
          <a:prstGeom prst="rect">
            <a:avLst/>
          </a:prstGeom>
          <a:solidFill>
            <a:srgbClr val="0954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lstStyle/>
          <a:p>
            <a:pPr latinLnBrk="1"/>
            <a:endParaRPr lang="en-US" altLang="zh-CN" sz="3200" dirty="0"/>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815764" y="2408224"/>
            <a:ext cx="2555708" cy="2555704"/>
          </a:xfrm>
          <a:prstGeom prst="rect">
            <a:avLst/>
          </a:prstGeom>
        </p:spPr>
      </p:pic>
      <p:sp>
        <p:nvSpPr>
          <p:cNvPr id="7" name="Rectangle 3"/>
          <p:cNvSpPr/>
          <p:nvPr/>
        </p:nvSpPr>
        <p:spPr bwMode="auto">
          <a:xfrm>
            <a:off x="8150720" y="5427953"/>
            <a:ext cx="4041280" cy="1409700"/>
          </a:xfrm>
          <a:prstGeom prst="rect">
            <a:avLst/>
          </a:prstGeom>
          <a:solidFill>
            <a:srgbClr val="063E7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12" tIns="146249" rIns="182812" bIns="146249" numCol="1" spcCol="0" rtlCol="0" fromWordArt="0" anchor="ctr" anchorCtr="0" forceAA="0" compatLnSpc="1">
            <a:noAutofit/>
          </a:bodyPr>
          <a:lstStyle/>
          <a:p>
            <a:pPr algn="ctr" defTabSz="932180"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Thanks</a:t>
            </a:r>
            <a:endParaRPr lang="en-US" sz="4400"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4 after"/>
          <p:cNvGrpSpPr/>
          <p:nvPr/>
        </p:nvGrpSpPr>
        <p:grpSpPr>
          <a:xfrm>
            <a:off x="2332395" y="1611841"/>
            <a:ext cx="1709773" cy="4144139"/>
            <a:chOff x="8842093" y="6557509"/>
            <a:chExt cx="2743200" cy="3643178"/>
          </a:xfrm>
          <a:solidFill>
            <a:schemeClr val="accent5">
              <a:lumMod val="75000"/>
            </a:schemeClr>
          </a:solidFill>
        </p:grpSpPr>
        <p:sp>
          <p:nvSpPr>
            <p:cNvPr id="4" name="4 bg"/>
            <p:cNvSpPr/>
            <p:nvPr/>
          </p:nvSpPr>
          <p:spPr bwMode="auto">
            <a:xfrm>
              <a:off x="8842093" y="6557509"/>
              <a:ext cx="2743200" cy="3643178"/>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9891" tIns="174863" rIns="69942" bIns="34972" numCol="1" rtlCol="0" anchor="t" anchorCtr="0" compatLnSpc="1"/>
            <a:lstStyle/>
            <a:p>
              <a:pPr defTabSz="699135" fontAlgn="base">
                <a:lnSpc>
                  <a:spcPct val="80000"/>
                </a:lnSpc>
                <a:spcBef>
                  <a:spcPct val="0"/>
                </a:spcBef>
                <a:spcAft>
                  <a:spcPct val="0"/>
                </a:spcAft>
              </a:pPr>
              <a:endParaRPr lang="en-US" sz="2400" b="1" spc="-77" dirty="0">
                <a:solidFill>
                  <a:schemeClr val="tx2"/>
                </a:solidFill>
                <a:latin typeface="+mj-lt"/>
              </a:endParaRPr>
            </a:p>
          </p:txBody>
        </p:sp>
        <p:grpSp>
          <p:nvGrpSpPr>
            <p:cNvPr id="5" name="4 text"/>
            <p:cNvGrpSpPr/>
            <p:nvPr/>
          </p:nvGrpSpPr>
          <p:grpSpPr>
            <a:xfrm>
              <a:off x="8842093" y="6557509"/>
              <a:ext cx="2743200" cy="3246234"/>
              <a:chOff x="7111577" y="6960368"/>
              <a:chExt cx="2743200" cy="3246234"/>
            </a:xfrm>
            <a:grpFill/>
          </p:grpSpPr>
          <p:sp>
            <p:nvSpPr>
              <p:cNvPr id="6" name="Freeform 19"/>
              <p:cNvSpPr>
                <a:spLocks noEditPoints="1"/>
              </p:cNvSpPr>
              <p:nvPr/>
            </p:nvSpPr>
            <p:spPr bwMode="auto">
              <a:xfrm rot="10571604">
                <a:off x="7496976" y="9834679"/>
                <a:ext cx="371924" cy="371923"/>
              </a:xfrm>
              <a:prstGeom prst="ellipse">
                <a:avLst/>
              </a:prstGeom>
              <a:grpFill/>
              <a:ln w="73025">
                <a:noFill/>
              </a:ln>
            </p:spPr>
            <p:txBody>
              <a:bodyPr vert="horz" wrap="square" lIns="69945" tIns="34973" rIns="69945" bIns="34973" numCol="1" anchor="t" anchorCtr="0" compatLnSpc="1"/>
              <a:lstStyle/>
              <a:p>
                <a:endParaRPr lang="en-US" sz="1600" dirty="0">
                  <a:solidFill>
                    <a:schemeClr val="tx2"/>
                  </a:solidFill>
                </a:endParaRPr>
              </a:p>
            </p:txBody>
          </p:sp>
          <p:sp>
            <p:nvSpPr>
              <p:cNvPr id="7" name="TextBox 17"/>
              <p:cNvSpPr txBox="1"/>
              <p:nvPr/>
            </p:nvSpPr>
            <p:spPr>
              <a:xfrm>
                <a:off x="7111577" y="6960368"/>
                <a:ext cx="2743200" cy="421457"/>
              </a:xfrm>
              <a:prstGeom prst="rect">
                <a:avLst/>
              </a:prstGeom>
              <a:grpFill/>
            </p:spPr>
            <p:txBody>
              <a:bodyPr wrap="square" lIns="139891" tIns="174863" rIns="0" bIns="0" rtlCol="0">
                <a:spAutoFit/>
              </a:bodyPr>
              <a:lstStyle/>
              <a:p>
                <a:pPr defTabSz="699135" fontAlgn="base">
                  <a:lnSpc>
                    <a:spcPct val="80000"/>
                  </a:lnSpc>
                  <a:spcBef>
                    <a:spcPct val="0"/>
                  </a:spcBef>
                  <a:spcAft>
                    <a:spcPct val="0"/>
                  </a:spcAft>
                </a:pPr>
                <a:r>
                  <a:rPr lang="zh-CN" altLang="en-US" sz="2400" b="1" spc="-77" dirty="0">
                    <a:solidFill>
                      <a:schemeClr val="bg1"/>
                    </a:solidFill>
                    <a:latin typeface="+mj-lt"/>
                  </a:rPr>
                  <a:t>项目内容</a:t>
                </a:r>
                <a:endParaRPr lang="en-US" sz="2400" b="1" spc="-77" dirty="0">
                  <a:solidFill>
                    <a:schemeClr val="bg1"/>
                  </a:solidFill>
                  <a:latin typeface="+mj-lt"/>
                </a:endParaRPr>
              </a:p>
            </p:txBody>
          </p:sp>
        </p:grpSp>
      </p:grpSp>
      <p:grpSp>
        <p:nvGrpSpPr>
          <p:cNvPr id="8" name="4 after"/>
          <p:cNvGrpSpPr/>
          <p:nvPr/>
        </p:nvGrpSpPr>
        <p:grpSpPr>
          <a:xfrm>
            <a:off x="4268586" y="1611841"/>
            <a:ext cx="1709773" cy="4144139"/>
            <a:chOff x="8842093" y="6557509"/>
            <a:chExt cx="2743200" cy="3643178"/>
          </a:xfrm>
          <a:solidFill>
            <a:schemeClr val="accent5">
              <a:lumMod val="50000"/>
            </a:schemeClr>
          </a:solidFill>
        </p:grpSpPr>
        <p:sp>
          <p:nvSpPr>
            <p:cNvPr id="9" name="4 bg"/>
            <p:cNvSpPr/>
            <p:nvPr/>
          </p:nvSpPr>
          <p:spPr bwMode="auto">
            <a:xfrm>
              <a:off x="8842093" y="6557509"/>
              <a:ext cx="2743200" cy="364317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9891" tIns="174863" rIns="69942" bIns="34972" numCol="1" rtlCol="0" anchor="t" anchorCtr="0" compatLnSpc="1"/>
            <a:lstStyle/>
            <a:p>
              <a:pPr defTabSz="699135" fontAlgn="base">
                <a:lnSpc>
                  <a:spcPct val="80000"/>
                </a:lnSpc>
                <a:spcBef>
                  <a:spcPct val="0"/>
                </a:spcBef>
                <a:spcAft>
                  <a:spcPct val="0"/>
                </a:spcAft>
              </a:pPr>
              <a:endParaRPr lang="en-US" sz="2400" b="1" spc="-77" dirty="0">
                <a:solidFill>
                  <a:schemeClr val="tx2"/>
                </a:solidFill>
                <a:latin typeface="+mj-lt"/>
              </a:endParaRPr>
            </a:p>
          </p:txBody>
        </p:sp>
        <p:grpSp>
          <p:nvGrpSpPr>
            <p:cNvPr id="10" name="4 text"/>
            <p:cNvGrpSpPr/>
            <p:nvPr/>
          </p:nvGrpSpPr>
          <p:grpSpPr>
            <a:xfrm>
              <a:off x="8842093" y="6557509"/>
              <a:ext cx="2743200" cy="3246234"/>
              <a:chOff x="7111577" y="6960368"/>
              <a:chExt cx="2743200" cy="3246234"/>
            </a:xfrm>
            <a:grpFill/>
          </p:grpSpPr>
          <p:sp>
            <p:nvSpPr>
              <p:cNvPr id="11" name="Freeform 19"/>
              <p:cNvSpPr>
                <a:spLocks noEditPoints="1"/>
              </p:cNvSpPr>
              <p:nvPr/>
            </p:nvSpPr>
            <p:spPr bwMode="auto">
              <a:xfrm rot="10571604">
                <a:off x="7496976" y="9834679"/>
                <a:ext cx="371924" cy="371923"/>
              </a:xfrm>
              <a:prstGeom prst="ellipse">
                <a:avLst/>
              </a:prstGeom>
              <a:grpFill/>
              <a:ln w="73025">
                <a:noFill/>
              </a:ln>
            </p:spPr>
            <p:txBody>
              <a:bodyPr vert="horz" wrap="square" lIns="69945" tIns="34973" rIns="69945" bIns="34973" numCol="1" anchor="t" anchorCtr="0" compatLnSpc="1"/>
              <a:lstStyle/>
              <a:p>
                <a:endParaRPr lang="en-US" sz="1600" dirty="0">
                  <a:solidFill>
                    <a:schemeClr val="tx2"/>
                  </a:solidFill>
                </a:endParaRPr>
              </a:p>
            </p:txBody>
          </p:sp>
          <p:sp>
            <p:nvSpPr>
              <p:cNvPr id="12" name="TextBox 75"/>
              <p:cNvSpPr txBox="1"/>
              <p:nvPr/>
            </p:nvSpPr>
            <p:spPr>
              <a:xfrm>
                <a:off x="7111577" y="6960368"/>
                <a:ext cx="2743200" cy="416215"/>
              </a:xfrm>
              <a:prstGeom prst="rect">
                <a:avLst/>
              </a:prstGeom>
              <a:grpFill/>
            </p:spPr>
            <p:txBody>
              <a:bodyPr wrap="square" lIns="139891" tIns="174863" rIns="0" bIns="0" rtlCol="0">
                <a:spAutoFit/>
              </a:bodyPr>
              <a:lstStyle/>
              <a:p>
                <a:pPr defTabSz="699135" fontAlgn="base">
                  <a:lnSpc>
                    <a:spcPct val="80000"/>
                  </a:lnSpc>
                  <a:spcBef>
                    <a:spcPct val="0"/>
                  </a:spcBef>
                  <a:spcAft>
                    <a:spcPct val="0"/>
                  </a:spcAft>
                </a:pPr>
                <a:r>
                  <a:rPr lang="zh-CN" altLang="en-US" sz="2400" b="1" spc="-77" dirty="0">
                    <a:solidFill>
                      <a:schemeClr val="bg1"/>
                    </a:solidFill>
                    <a:latin typeface="+mj-lt"/>
                  </a:rPr>
                  <a:t>暑期安排</a:t>
                </a:r>
                <a:endParaRPr lang="en-US" sz="2400" b="1" spc="-77" dirty="0">
                  <a:solidFill>
                    <a:schemeClr val="bg1"/>
                  </a:solidFill>
                  <a:latin typeface="+mj-lt"/>
                </a:endParaRPr>
              </a:p>
            </p:txBody>
          </p:sp>
        </p:grpSp>
      </p:grpSp>
      <p:grpSp>
        <p:nvGrpSpPr>
          <p:cNvPr id="13" name="4 after"/>
          <p:cNvGrpSpPr/>
          <p:nvPr/>
        </p:nvGrpSpPr>
        <p:grpSpPr>
          <a:xfrm>
            <a:off x="8129556" y="1611841"/>
            <a:ext cx="1709773" cy="4144139"/>
            <a:chOff x="8842093" y="6557509"/>
            <a:chExt cx="2743200" cy="3643178"/>
          </a:xfrm>
          <a:solidFill>
            <a:schemeClr val="accent6">
              <a:lumMod val="75000"/>
            </a:schemeClr>
          </a:solidFill>
        </p:grpSpPr>
        <p:sp>
          <p:nvSpPr>
            <p:cNvPr id="14" name="4 bg"/>
            <p:cNvSpPr/>
            <p:nvPr/>
          </p:nvSpPr>
          <p:spPr bwMode="auto">
            <a:xfrm>
              <a:off x="8842093" y="6557509"/>
              <a:ext cx="2743200" cy="364317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9891" tIns="174863" rIns="69942" bIns="34972" numCol="1" rtlCol="0" anchor="t" anchorCtr="0" compatLnSpc="1"/>
            <a:lstStyle/>
            <a:p>
              <a:pPr defTabSz="699135" fontAlgn="base">
                <a:lnSpc>
                  <a:spcPct val="80000"/>
                </a:lnSpc>
                <a:spcBef>
                  <a:spcPct val="0"/>
                </a:spcBef>
                <a:spcAft>
                  <a:spcPct val="0"/>
                </a:spcAft>
              </a:pPr>
              <a:endParaRPr lang="en-US" sz="2400" b="1" spc="-77" dirty="0">
                <a:solidFill>
                  <a:schemeClr val="tx2"/>
                </a:solidFill>
                <a:latin typeface="+mj-lt"/>
              </a:endParaRPr>
            </a:p>
          </p:txBody>
        </p:sp>
        <p:grpSp>
          <p:nvGrpSpPr>
            <p:cNvPr id="15" name="4 text"/>
            <p:cNvGrpSpPr/>
            <p:nvPr/>
          </p:nvGrpSpPr>
          <p:grpSpPr>
            <a:xfrm>
              <a:off x="8871224" y="6557509"/>
              <a:ext cx="2714069" cy="3246234"/>
              <a:chOff x="7140708" y="6960368"/>
              <a:chExt cx="2714069" cy="3246234"/>
            </a:xfrm>
            <a:grpFill/>
          </p:grpSpPr>
          <p:sp>
            <p:nvSpPr>
              <p:cNvPr id="16" name="Freeform 19"/>
              <p:cNvSpPr>
                <a:spLocks noEditPoints="1"/>
              </p:cNvSpPr>
              <p:nvPr/>
            </p:nvSpPr>
            <p:spPr bwMode="auto">
              <a:xfrm rot="10571604">
                <a:off x="7496976" y="9834679"/>
                <a:ext cx="371924" cy="371923"/>
              </a:xfrm>
              <a:prstGeom prst="ellipse">
                <a:avLst/>
              </a:prstGeom>
              <a:grpFill/>
              <a:ln w="73025">
                <a:noFill/>
              </a:ln>
            </p:spPr>
            <p:txBody>
              <a:bodyPr vert="horz" wrap="square" lIns="69945" tIns="34973" rIns="69945" bIns="34973" numCol="1" anchor="t" anchorCtr="0" compatLnSpc="1"/>
              <a:lstStyle/>
              <a:p>
                <a:endParaRPr lang="en-US" sz="1600" dirty="0">
                  <a:solidFill>
                    <a:schemeClr val="tx2"/>
                  </a:solidFill>
                </a:endParaRPr>
              </a:p>
            </p:txBody>
          </p:sp>
          <p:sp>
            <p:nvSpPr>
              <p:cNvPr id="17" name="TextBox 81"/>
              <p:cNvSpPr txBox="1"/>
              <p:nvPr/>
            </p:nvSpPr>
            <p:spPr>
              <a:xfrm>
                <a:off x="7140708" y="6960368"/>
                <a:ext cx="2714069" cy="416215"/>
              </a:xfrm>
              <a:prstGeom prst="rect">
                <a:avLst/>
              </a:prstGeom>
              <a:grpFill/>
            </p:spPr>
            <p:txBody>
              <a:bodyPr wrap="square" lIns="139891" tIns="174863" rIns="0" bIns="0" rtlCol="0">
                <a:spAutoFit/>
              </a:bodyPr>
              <a:lstStyle/>
              <a:p>
                <a:pPr defTabSz="699135" fontAlgn="base">
                  <a:lnSpc>
                    <a:spcPct val="80000"/>
                  </a:lnSpc>
                  <a:spcBef>
                    <a:spcPct val="0"/>
                  </a:spcBef>
                  <a:spcAft>
                    <a:spcPct val="0"/>
                  </a:spcAft>
                </a:pPr>
                <a:r>
                  <a:rPr lang="zh-CN" altLang="en-US" sz="2400" b="1" spc="-77" dirty="0">
                    <a:solidFill>
                      <a:schemeClr val="bg1"/>
                    </a:solidFill>
                    <a:latin typeface="+mj-lt"/>
                  </a:rPr>
                  <a:t>下阶段内容</a:t>
                </a:r>
                <a:endParaRPr lang="en-US" sz="2400" b="1" spc="-77" dirty="0">
                  <a:solidFill>
                    <a:schemeClr val="bg1"/>
                  </a:solidFill>
                  <a:latin typeface="+mj-lt"/>
                </a:endParaRPr>
              </a:p>
            </p:txBody>
          </p:sp>
        </p:grpSp>
      </p:grpSp>
      <p:grpSp>
        <p:nvGrpSpPr>
          <p:cNvPr id="18" name="4 after"/>
          <p:cNvGrpSpPr/>
          <p:nvPr/>
        </p:nvGrpSpPr>
        <p:grpSpPr>
          <a:xfrm>
            <a:off x="6208149" y="1611841"/>
            <a:ext cx="1709773" cy="4144139"/>
            <a:chOff x="8842093" y="6557509"/>
            <a:chExt cx="2743200" cy="3643178"/>
          </a:xfrm>
          <a:solidFill>
            <a:schemeClr val="accent6">
              <a:lumMod val="50000"/>
            </a:schemeClr>
          </a:solidFill>
        </p:grpSpPr>
        <p:sp>
          <p:nvSpPr>
            <p:cNvPr id="19" name="4 bg"/>
            <p:cNvSpPr/>
            <p:nvPr/>
          </p:nvSpPr>
          <p:spPr bwMode="auto">
            <a:xfrm>
              <a:off x="8842093" y="6557509"/>
              <a:ext cx="2743200" cy="364317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9891" tIns="174863" rIns="69942" bIns="34972" numCol="1" rtlCol="0" anchor="t" anchorCtr="0" compatLnSpc="1"/>
            <a:lstStyle/>
            <a:p>
              <a:pPr defTabSz="699135" fontAlgn="base">
                <a:lnSpc>
                  <a:spcPct val="80000"/>
                </a:lnSpc>
                <a:spcBef>
                  <a:spcPct val="0"/>
                </a:spcBef>
                <a:spcAft>
                  <a:spcPct val="0"/>
                </a:spcAft>
              </a:pPr>
              <a:endParaRPr lang="en-US" sz="2400" b="1" spc="-77" dirty="0">
                <a:solidFill>
                  <a:schemeClr val="tx2"/>
                </a:solidFill>
                <a:latin typeface="+mj-lt"/>
              </a:endParaRPr>
            </a:p>
          </p:txBody>
        </p:sp>
        <p:grpSp>
          <p:nvGrpSpPr>
            <p:cNvPr id="20" name="4 text"/>
            <p:cNvGrpSpPr/>
            <p:nvPr/>
          </p:nvGrpSpPr>
          <p:grpSpPr>
            <a:xfrm>
              <a:off x="8842093" y="6557509"/>
              <a:ext cx="2743200" cy="3246234"/>
              <a:chOff x="7111577" y="6960368"/>
              <a:chExt cx="2743200" cy="3246234"/>
            </a:xfrm>
            <a:grpFill/>
          </p:grpSpPr>
          <p:sp>
            <p:nvSpPr>
              <p:cNvPr id="21" name="Freeform 19"/>
              <p:cNvSpPr>
                <a:spLocks noEditPoints="1"/>
              </p:cNvSpPr>
              <p:nvPr/>
            </p:nvSpPr>
            <p:spPr bwMode="auto">
              <a:xfrm rot="10571604">
                <a:off x="7496976" y="9834679"/>
                <a:ext cx="371924" cy="371923"/>
              </a:xfrm>
              <a:prstGeom prst="ellipse">
                <a:avLst/>
              </a:prstGeom>
              <a:grpFill/>
              <a:ln w="73025">
                <a:noFill/>
              </a:ln>
            </p:spPr>
            <p:txBody>
              <a:bodyPr vert="horz" wrap="square" lIns="69945" tIns="34973" rIns="69945" bIns="34973" numCol="1" anchor="t" anchorCtr="0" compatLnSpc="1"/>
              <a:lstStyle/>
              <a:p>
                <a:endParaRPr lang="en-US" sz="1600" dirty="0">
                  <a:solidFill>
                    <a:schemeClr val="tx2"/>
                  </a:solidFill>
                </a:endParaRPr>
              </a:p>
            </p:txBody>
          </p:sp>
          <p:sp>
            <p:nvSpPr>
              <p:cNvPr id="22" name="TextBox 87"/>
              <p:cNvSpPr txBox="1"/>
              <p:nvPr/>
            </p:nvSpPr>
            <p:spPr>
              <a:xfrm>
                <a:off x="7111577" y="6960368"/>
                <a:ext cx="2743200" cy="423235"/>
              </a:xfrm>
              <a:prstGeom prst="rect">
                <a:avLst/>
              </a:prstGeom>
              <a:grpFill/>
            </p:spPr>
            <p:txBody>
              <a:bodyPr wrap="square" lIns="139891" tIns="174863" rIns="0" bIns="0" rtlCol="0">
                <a:spAutoFit/>
              </a:bodyPr>
              <a:lstStyle/>
              <a:p>
                <a:pPr defTabSz="699135" fontAlgn="base">
                  <a:lnSpc>
                    <a:spcPct val="80000"/>
                  </a:lnSpc>
                  <a:spcBef>
                    <a:spcPct val="0"/>
                  </a:spcBef>
                  <a:spcAft>
                    <a:spcPct val="0"/>
                  </a:spcAft>
                </a:pPr>
                <a:r>
                  <a:rPr lang="zh-CN" altLang="en-US" sz="2400" b="1" spc="-77" dirty="0">
                    <a:solidFill>
                      <a:schemeClr val="bg1"/>
                    </a:solidFill>
                    <a:latin typeface="+mj-lt"/>
                  </a:rPr>
                  <a:t>项目进展</a:t>
                </a:r>
                <a:endParaRPr lang="en-US" sz="2400" b="1" spc="-77" dirty="0">
                  <a:solidFill>
                    <a:schemeClr val="bg1"/>
                  </a:solidFill>
                  <a:latin typeface="+mj-lt"/>
                </a:endParaRPr>
              </a:p>
            </p:txBody>
          </p:sp>
        </p:grpSp>
      </p:grpSp>
      <p:pic>
        <p:nvPicPr>
          <p:cNvPr id="23" name="Picture 9" descr="\\MAGNUM\Projects\Microsoft\Cloud Power FY12\Design\Icons\PNGs\Branch.png"/>
          <p:cNvPicPr>
            <a:picLocks noChangeAspect="1" noChangeArrowheads="1"/>
          </p:cNvPicPr>
          <p:nvPr/>
        </p:nvPicPr>
        <p:blipFill>
          <a:blip r:embed="rId1" cstate="print">
            <a:lum bright="100000"/>
          </a:blip>
          <a:srcRect/>
          <a:stretch>
            <a:fillRect/>
          </a:stretch>
        </p:blipFill>
        <p:spPr bwMode="auto">
          <a:xfrm>
            <a:off x="4190873" y="2751307"/>
            <a:ext cx="1865207" cy="1865207"/>
          </a:xfrm>
          <a:prstGeom prst="rect">
            <a:avLst/>
          </a:prstGeom>
          <a:noFill/>
        </p:spPr>
      </p:pic>
      <p:pic>
        <p:nvPicPr>
          <p:cNvPr id="24" name="Picture 7" descr="\\MAGNUM\Projects\Microsoft\Cloud Power FY12\Design\Icons\PNGs\Pooled.png"/>
          <p:cNvPicPr>
            <a:picLocks noChangeAspect="1" noChangeArrowheads="1"/>
          </p:cNvPicPr>
          <p:nvPr/>
        </p:nvPicPr>
        <p:blipFill>
          <a:blip r:embed="rId2" cstate="print">
            <a:lum bright="100000"/>
          </a:blip>
          <a:srcRect/>
          <a:stretch>
            <a:fillRect/>
          </a:stretch>
        </p:blipFill>
        <p:spPr bwMode="auto">
          <a:xfrm>
            <a:off x="2251314" y="2751307"/>
            <a:ext cx="1865207" cy="1865207"/>
          </a:xfrm>
          <a:prstGeom prst="rect">
            <a:avLst/>
          </a:prstGeom>
          <a:noFill/>
        </p:spPr>
      </p:pic>
      <p:pic>
        <p:nvPicPr>
          <p:cNvPr id="25" name="Picture 4" descr="\\MAGNUM\Projects\Microsoft\Cloud Power FY12\Design\Icons\PNGs\Factory.png"/>
          <p:cNvPicPr>
            <a:picLocks noChangeAspect="1" noChangeArrowheads="1"/>
          </p:cNvPicPr>
          <p:nvPr/>
        </p:nvPicPr>
        <p:blipFill>
          <a:blip r:embed="rId3" cstate="print">
            <a:lum bright="100000"/>
          </a:blip>
          <a:srcRect/>
          <a:stretch>
            <a:fillRect/>
          </a:stretch>
        </p:blipFill>
        <p:spPr bwMode="auto">
          <a:xfrm>
            <a:off x="6152193" y="2751307"/>
            <a:ext cx="1865207" cy="1865207"/>
          </a:xfrm>
          <a:prstGeom prst="rect">
            <a:avLst/>
          </a:prstGeom>
          <a:noFill/>
        </p:spPr>
      </p:pic>
      <p:pic>
        <p:nvPicPr>
          <p:cNvPr id="26" name="Picture 7" descr="\\MAGNUM\Projects\Microsoft\Cloud Power FY12\Design\Icons\PNGs\Pooled.png"/>
          <p:cNvPicPr>
            <a:picLocks noChangeAspect="1" noChangeArrowheads="1"/>
          </p:cNvPicPr>
          <p:nvPr/>
        </p:nvPicPr>
        <p:blipFill>
          <a:blip r:embed="rId2" cstate="print">
            <a:lum bright="100000"/>
          </a:blip>
          <a:srcRect/>
          <a:stretch>
            <a:fillRect/>
          </a:stretch>
        </p:blipFill>
        <p:spPr bwMode="auto">
          <a:xfrm>
            <a:off x="8096445" y="3341428"/>
            <a:ext cx="972295" cy="972295"/>
          </a:xfrm>
          <a:prstGeom prst="rect">
            <a:avLst/>
          </a:prstGeom>
          <a:noFill/>
        </p:spPr>
      </p:pic>
      <p:pic>
        <p:nvPicPr>
          <p:cNvPr id="27" name="Picture 4" descr="\\MAGNUM\Projects\Microsoft\Cloud Power FY12\Design\Icons\PNGs\Factory.png"/>
          <p:cNvPicPr>
            <a:picLocks noChangeAspect="1" noChangeArrowheads="1"/>
          </p:cNvPicPr>
          <p:nvPr/>
        </p:nvPicPr>
        <p:blipFill>
          <a:blip r:embed="rId3" cstate="print">
            <a:lum bright="100000"/>
          </a:blip>
          <a:srcRect/>
          <a:stretch>
            <a:fillRect/>
          </a:stretch>
        </p:blipFill>
        <p:spPr bwMode="auto">
          <a:xfrm>
            <a:off x="8813649" y="2639788"/>
            <a:ext cx="1115957" cy="1115957"/>
          </a:xfrm>
          <a:prstGeom prst="rect">
            <a:avLst/>
          </a:prstGeom>
          <a:noFill/>
        </p:spPr>
      </p:pic>
      <p:pic>
        <p:nvPicPr>
          <p:cNvPr id="28" name="Picture 9" descr="\\MAGNUM\Projects\Microsoft\Cloud Power FY12\Design\Icons\PNGs\Branch.png"/>
          <p:cNvPicPr>
            <a:picLocks noChangeAspect="1" noChangeArrowheads="1"/>
          </p:cNvPicPr>
          <p:nvPr/>
        </p:nvPicPr>
        <p:blipFill>
          <a:blip r:embed="rId1" cstate="print">
            <a:lum bright="100000"/>
          </a:blip>
          <a:srcRect/>
          <a:stretch>
            <a:fillRect/>
          </a:stretch>
        </p:blipFill>
        <p:spPr bwMode="auto">
          <a:xfrm>
            <a:off x="8846350" y="3878720"/>
            <a:ext cx="869999" cy="869999"/>
          </a:xfrm>
          <a:prstGeom prst="rect">
            <a:avLst/>
          </a:prstGeom>
          <a:noFill/>
        </p:spPr>
      </p:pic>
      <p:sp>
        <p:nvSpPr>
          <p:cNvPr id="29" name="Title 3"/>
          <p:cNvSpPr txBox="1"/>
          <p:nvPr/>
        </p:nvSpPr>
        <p:spPr>
          <a:xfrm>
            <a:off x="519112" y="402776"/>
            <a:ext cx="11149013" cy="747897"/>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anose="020B0502040204020203" pitchFamily="34" charset="0"/>
                <a:ea typeface="+mn-ea"/>
                <a:cs typeface="Arial" panose="020B0604020202020204" pitchFamily="34" charset="0"/>
              </a:defRPr>
            </a:lvl1pPr>
          </a:lstStyle>
          <a:p>
            <a:r>
              <a:rPr lang="en-US" dirty="0">
                <a:solidFill>
                  <a:schemeClr val="bg1"/>
                </a:solidFill>
              </a:rPr>
              <a:t>Outline</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2456" y="487"/>
          <a:ext cx="158727" cy="158727"/>
        </p:xfrm>
        <a:graphic>
          <a:graphicData uri="http://schemas.openxmlformats.org/presentationml/2006/ole">
            <mc:AlternateContent xmlns:mc="http://schemas.openxmlformats.org/markup-compatibility/2006">
              <mc:Choice xmlns:v="urn:schemas-microsoft-com:vml" Requires="v">
                <p:oleObj spid="_x0000_s1046" name="think-cell Slide" r:id="rId2" imgW="12700" imgH="12700" progId="TCLayout.ActiveDocument.1">
                  <p:embed/>
                </p:oleObj>
              </mc:Choice>
              <mc:Fallback>
                <p:oleObj name="think-cell Slide" r:id="rId2" imgW="12700" imgH="12700" progId="TCLayout.ActiveDocument.1">
                  <p:embed/>
                  <p:pic>
                    <p:nvPicPr>
                      <p:cNvPr id="0" name="图片 1045"/>
                      <p:cNvPicPr/>
                      <p:nvPr/>
                    </p:nvPicPr>
                    <p:blipFill>
                      <a:blip r:embed="rId3"/>
                      <a:stretch>
                        <a:fillRect/>
                      </a:stretch>
                    </p:blipFill>
                    <p:spPr>
                      <a:xfrm>
                        <a:off x="2456" y="487"/>
                        <a:ext cx="158727" cy="158727"/>
                      </a:xfrm>
                      <a:prstGeom prst="rect">
                        <a:avLst/>
                      </a:prstGeom>
                    </p:spPr>
                  </p:pic>
                </p:oleObj>
              </mc:Fallback>
            </mc:AlternateContent>
          </a:graphicData>
        </a:graphic>
      </p:graphicFrame>
      <p:sp>
        <p:nvSpPr>
          <p:cNvPr id="19" name="Rectangle 18"/>
          <p:cNvSpPr/>
          <p:nvPr>
            <p:custDataLst>
              <p:tags r:id="rId4"/>
            </p:custDataLst>
          </p:nvPr>
        </p:nvSpPr>
        <p:spPr bwMode="auto">
          <a:xfrm>
            <a:off x="538954" y="1426004"/>
            <a:ext cx="3696447" cy="1554259"/>
          </a:xfrm>
          <a:prstGeom prst="rect">
            <a:avLst/>
          </a:prstGeom>
          <a:solidFill>
            <a:srgbClr val="696999"/>
          </a:solidFill>
          <a:ln w="9525" cap="flat" cmpd="sng" algn="ctr">
            <a:noFill/>
            <a:prstDash val="solid"/>
            <a:headEnd type="none" w="med" len="med"/>
            <a:tailEnd type="none" w="med" len="med"/>
          </a:ln>
          <a:effectLst>
            <a:outerShdw blurRad="40005" dist="22860" dir="5400000" algn="ctr" rotWithShape="0">
              <a:srgbClr val="000000">
                <a:alpha val="35000"/>
              </a:srgbClr>
            </a:outerShdw>
          </a:effectLst>
          <a:scene3d>
            <a:camera prst="orthographicFront" fov="0">
              <a:rot lat="0" lon="0" rev="0"/>
            </a:camera>
            <a:lightRig rig="glow" dir="t">
              <a:rot lat="0" lon="0" rev="6360000"/>
            </a:lightRig>
          </a:scene3d>
          <a:sp3d prstMaterial="flat">
            <a:contourClr>
              <a:srgbClr val="008FBA">
                <a:satMod val="300000"/>
              </a:srgbClr>
            </a:contourClr>
          </a:sp3d>
        </p:spPr>
        <p:txBody>
          <a:bodyPr vert="horz" wrap="square" lIns="91391" tIns="45696" rIns="1005317" bIns="45696" numCol="1" rtlCol="0" anchor="b" anchorCtr="0" compatLnSpc="1">
            <a:noAutofit/>
          </a:bodyPr>
          <a:lstStyle/>
          <a:p>
            <a:pPr marL="0" lvl="1" defTabSz="685165">
              <a:lnSpc>
                <a:spcPct val="90000"/>
              </a:lnSpc>
              <a:spcBef>
                <a:spcPts val="600"/>
              </a:spcBef>
              <a:buSzPct val="90000"/>
            </a:pPr>
            <a:r>
              <a:rPr lang="zh-CN" altLang="en-US" sz="2845" dirty="0">
                <a:ln>
                  <a:solidFill>
                    <a:srgbClr val="FFFFFF">
                      <a:alpha val="0"/>
                    </a:srgbClr>
                  </a:solidFill>
                </a:ln>
                <a:solidFill>
                  <a:srgbClr val="FFFFFF"/>
                </a:solidFill>
                <a:latin typeface="Segoe UI Light" panose="020B0502040204020203" pitchFamily="34" charset="0"/>
              </a:rPr>
              <a:t>初步计划</a:t>
            </a:r>
            <a:endParaRPr lang="en-US" sz="2845" dirty="0">
              <a:ln>
                <a:solidFill>
                  <a:srgbClr val="FFFFFF">
                    <a:alpha val="0"/>
                  </a:srgbClr>
                </a:solidFill>
              </a:ln>
              <a:solidFill>
                <a:srgbClr val="FFFFFF"/>
              </a:solidFill>
              <a:latin typeface="Segoe UI Light" panose="020B0502040204020203" pitchFamily="34" charset="0"/>
            </a:endParaRPr>
          </a:p>
        </p:txBody>
      </p:sp>
      <p:sp>
        <p:nvSpPr>
          <p:cNvPr id="20" name="Rectangle 19"/>
          <p:cNvSpPr/>
          <p:nvPr>
            <p:custDataLst>
              <p:tags r:id="rId5"/>
            </p:custDataLst>
          </p:nvPr>
        </p:nvSpPr>
        <p:spPr bwMode="auto">
          <a:xfrm>
            <a:off x="4296353" y="1426003"/>
            <a:ext cx="7377336" cy="1554260"/>
          </a:xfrm>
          <a:prstGeom prst="rect">
            <a:avLst/>
          </a:prstGeom>
          <a:solidFill>
            <a:srgbClr val="000000">
              <a:alpha val="20000"/>
            </a:srgbClr>
          </a:solidFill>
          <a:ln w="9525" cap="flat" cmpd="sng" algn="ctr">
            <a:solidFill>
              <a:srgbClr val="FFFFFF">
                <a:alpha val="50000"/>
              </a:srgbClr>
            </a:solidFill>
            <a:prstDash val="solid"/>
            <a:headEnd type="none" w="med" len="med"/>
            <a:tailEnd type="none" w="med" len="med"/>
          </a:ln>
          <a:effectLst/>
        </p:spPr>
        <p:txBody>
          <a:bodyPr vert="horz" wrap="square" lIns="45696" tIns="45696" rIns="45696" bIns="45696" numCol="1" rtlCol="0" anchor="ctr" anchorCtr="0" compatLnSpc="1">
            <a:noAutofit/>
          </a:bodyPr>
          <a:lstStyle/>
          <a:p>
            <a:pPr marL="350520" lvl="1" indent="-229870">
              <a:spcBef>
                <a:spcPts val="300"/>
              </a:spcBef>
              <a:spcAft>
                <a:spcPts val="300"/>
              </a:spcAft>
              <a:buClr>
                <a:srgbClr val="FFFFFF"/>
              </a:buClr>
              <a:buSzPct val="100000"/>
              <a:buFont typeface="Arial" panose="020B0604020202020204" pitchFamily="34" charset="0"/>
              <a:buChar char="•"/>
            </a:pPr>
            <a:r>
              <a:rPr lang="zh-CN" altLang="en-US" sz="1765" dirty="0">
                <a:ln>
                  <a:solidFill>
                    <a:srgbClr val="FFFFFF">
                      <a:alpha val="0"/>
                    </a:srgbClr>
                  </a:solidFill>
                </a:ln>
                <a:solidFill>
                  <a:srgbClr val="FFFFFF"/>
                </a:solidFill>
              </a:rPr>
              <a:t>时间限制：暑期</a:t>
            </a:r>
            <a:endParaRPr lang="en-US" altLang="zh-CN" sz="1765" dirty="0">
              <a:ln>
                <a:solidFill>
                  <a:srgbClr val="FFFFFF">
                    <a:alpha val="0"/>
                  </a:srgbClr>
                </a:solidFill>
              </a:ln>
              <a:solidFill>
                <a:srgbClr val="FFFFFF"/>
              </a:solidFill>
            </a:endParaRPr>
          </a:p>
          <a:p>
            <a:pPr marL="350520" lvl="1" indent="-229870">
              <a:spcBef>
                <a:spcPts val="300"/>
              </a:spcBef>
              <a:spcAft>
                <a:spcPts val="300"/>
              </a:spcAft>
              <a:buClr>
                <a:srgbClr val="FFFFFF"/>
              </a:buClr>
              <a:buSzPct val="100000"/>
              <a:buFont typeface="Arial" panose="020B0604020202020204" pitchFamily="34" charset="0"/>
              <a:buChar char="•"/>
            </a:pPr>
            <a:r>
              <a:rPr lang="zh-CN" altLang="en-US" sz="1765" dirty="0">
                <a:ln>
                  <a:solidFill>
                    <a:srgbClr val="FFFFFF">
                      <a:alpha val="0"/>
                    </a:srgbClr>
                  </a:solidFill>
                </a:ln>
                <a:solidFill>
                  <a:srgbClr val="FFFFFF"/>
                </a:solidFill>
              </a:rPr>
              <a:t>目标：硬件部分，实现机械臂的简单运动，实现机械臂执行规划好的抓取动作组；软件部分：实现煤和煤矸石的分辨。</a:t>
            </a:r>
            <a:endParaRPr lang="en-US" sz="1765" dirty="0">
              <a:ln>
                <a:solidFill>
                  <a:srgbClr val="FFFFFF">
                    <a:alpha val="0"/>
                  </a:srgbClr>
                </a:solidFill>
              </a:ln>
              <a:solidFill>
                <a:srgbClr val="FFFFFF"/>
              </a:solidFill>
            </a:endParaRPr>
          </a:p>
        </p:txBody>
      </p:sp>
      <p:sp>
        <p:nvSpPr>
          <p:cNvPr id="21" name="Rectangle 20"/>
          <p:cNvSpPr/>
          <p:nvPr>
            <p:custDataLst>
              <p:tags r:id="rId6"/>
            </p:custDataLst>
          </p:nvPr>
        </p:nvSpPr>
        <p:spPr bwMode="auto">
          <a:xfrm>
            <a:off x="538955" y="3151861"/>
            <a:ext cx="3696447" cy="1554260"/>
          </a:xfrm>
          <a:prstGeom prst="rect">
            <a:avLst/>
          </a:prstGeom>
          <a:solidFill>
            <a:srgbClr val="0F70C9"/>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1391" tIns="45696" rIns="1005317" bIns="45696" numCol="1" rtlCol="0" anchor="b" anchorCtr="0" compatLnSpc="1">
            <a:noAutofit/>
          </a:bodyPr>
          <a:lstStyle/>
          <a:p>
            <a:pPr marL="0" lvl="1" defTabSz="685165"/>
            <a:r>
              <a:rPr lang="zh-CN" altLang="en-US" sz="2845" dirty="0">
                <a:ln>
                  <a:solidFill>
                    <a:srgbClr val="FFFFFF">
                      <a:alpha val="0"/>
                    </a:srgbClr>
                  </a:solidFill>
                </a:ln>
                <a:solidFill>
                  <a:srgbClr val="FFFFFF"/>
                </a:solidFill>
                <a:latin typeface="Segoe UI Light" panose="020B0502040204020203" pitchFamily="34" charset="0"/>
              </a:rPr>
              <a:t>下一步计划</a:t>
            </a:r>
            <a:endParaRPr lang="en-US" sz="2845" dirty="0">
              <a:ln>
                <a:solidFill>
                  <a:srgbClr val="FFFFFF">
                    <a:alpha val="0"/>
                  </a:srgbClr>
                </a:solidFill>
              </a:ln>
              <a:solidFill>
                <a:srgbClr val="FFFFFF"/>
              </a:solidFill>
              <a:latin typeface="Segoe UI Light" panose="020B0502040204020203" pitchFamily="34" charset="0"/>
            </a:endParaRPr>
          </a:p>
        </p:txBody>
      </p:sp>
      <p:sp>
        <p:nvSpPr>
          <p:cNvPr id="22" name="Rectangle 21"/>
          <p:cNvSpPr/>
          <p:nvPr>
            <p:custDataLst>
              <p:tags r:id="rId7"/>
            </p:custDataLst>
          </p:nvPr>
        </p:nvSpPr>
        <p:spPr bwMode="auto">
          <a:xfrm>
            <a:off x="4296353" y="3151861"/>
            <a:ext cx="7377336" cy="1554260"/>
          </a:xfrm>
          <a:prstGeom prst="rect">
            <a:avLst/>
          </a:prstGeom>
          <a:solidFill>
            <a:srgbClr val="000000">
              <a:alpha val="20000"/>
            </a:srgbClr>
          </a:solidFill>
          <a:ln w="9525" cap="flat" cmpd="sng" algn="ctr">
            <a:solidFill>
              <a:srgbClr val="FFFFFF">
                <a:alpha val="50000"/>
              </a:srgbClr>
            </a:solidFill>
            <a:prstDash val="solid"/>
            <a:headEnd type="none" w="med" len="med"/>
            <a:tailEnd type="none" w="med" len="med"/>
          </a:ln>
          <a:effectLst/>
        </p:spPr>
        <p:txBody>
          <a:bodyPr vert="horz" wrap="square" lIns="45696" tIns="45696" rIns="45696" bIns="45696" numCol="1" rtlCol="0" anchor="ctr" anchorCtr="0" compatLnSpc="1">
            <a:noAutofit/>
          </a:bodyPr>
          <a:lstStyle/>
          <a:p>
            <a:pPr marL="350520" lvl="1" indent="-229870">
              <a:spcBef>
                <a:spcPts val="300"/>
              </a:spcBef>
              <a:spcAft>
                <a:spcPts val="300"/>
              </a:spcAft>
              <a:buClr>
                <a:srgbClr val="FFFFFF"/>
              </a:buClr>
              <a:buSzPct val="100000"/>
              <a:buFont typeface="Arial" panose="020B0604020202020204" pitchFamily="34" charset="0"/>
              <a:buChar char="•"/>
            </a:pPr>
            <a:r>
              <a:rPr lang="zh-CN" altLang="en-US" sz="1765" dirty="0">
                <a:ln>
                  <a:solidFill>
                    <a:srgbClr val="FFFFFF">
                      <a:alpha val="0"/>
                    </a:srgbClr>
                  </a:solidFill>
                </a:ln>
                <a:solidFill>
                  <a:srgbClr val="FFFFFF"/>
                </a:solidFill>
              </a:rPr>
              <a:t>时间限制：</a:t>
            </a:r>
            <a:r>
              <a:rPr lang="en-US" altLang="zh-CN" sz="1765" dirty="0">
                <a:ln>
                  <a:solidFill>
                    <a:srgbClr val="FFFFFF">
                      <a:alpha val="0"/>
                    </a:srgbClr>
                  </a:solidFill>
                </a:ln>
                <a:solidFill>
                  <a:srgbClr val="FFFFFF"/>
                </a:solidFill>
              </a:rPr>
              <a:t>2019</a:t>
            </a:r>
            <a:r>
              <a:rPr lang="zh-CN" altLang="en-US" sz="1765" dirty="0">
                <a:ln>
                  <a:solidFill>
                    <a:srgbClr val="FFFFFF">
                      <a:alpha val="0"/>
                    </a:srgbClr>
                  </a:solidFill>
                </a:ln>
                <a:solidFill>
                  <a:srgbClr val="FFFFFF"/>
                </a:solidFill>
              </a:rPr>
              <a:t>秋季学期</a:t>
            </a:r>
            <a:endParaRPr lang="en-US" altLang="zh-CN" sz="1765" dirty="0">
              <a:ln>
                <a:solidFill>
                  <a:srgbClr val="FFFFFF">
                    <a:alpha val="0"/>
                  </a:srgbClr>
                </a:solidFill>
              </a:ln>
              <a:solidFill>
                <a:srgbClr val="FFFFFF"/>
              </a:solidFill>
            </a:endParaRPr>
          </a:p>
          <a:p>
            <a:pPr marL="350520" lvl="1" indent="-229870">
              <a:spcBef>
                <a:spcPts val="300"/>
              </a:spcBef>
              <a:spcAft>
                <a:spcPts val="300"/>
              </a:spcAft>
              <a:buClr>
                <a:srgbClr val="FFFFFF"/>
              </a:buClr>
              <a:buSzPct val="100000"/>
              <a:buFont typeface="Arial" panose="020B0604020202020204" pitchFamily="34" charset="0"/>
              <a:buChar char="•"/>
            </a:pPr>
            <a:r>
              <a:rPr lang="zh-CN" altLang="en-US" sz="1765" dirty="0">
                <a:ln>
                  <a:solidFill>
                    <a:srgbClr val="FFFFFF">
                      <a:alpha val="0"/>
                    </a:srgbClr>
                  </a:solidFill>
                </a:ln>
                <a:solidFill>
                  <a:srgbClr val="FFFFFF"/>
                </a:solidFill>
              </a:rPr>
              <a:t>目标：硬件目标：编写控制算法，实现机械臂对三维空间指定坐标物体的抓取，进一步为机械臂添加一个可搭载其在在平面内自由运动的底座。；软件部分：实现煤和煤矸石的语义分割和后续的识别，再进行视觉</a:t>
            </a:r>
            <a:r>
              <a:rPr lang="zh-CN" altLang="en-US" sz="1765" dirty="0">
                <a:ln>
                  <a:solidFill>
                    <a:srgbClr val="FFFFFF">
                      <a:alpha val="0"/>
                    </a:srgbClr>
                  </a:solidFill>
                </a:ln>
                <a:solidFill>
                  <a:srgbClr val="FFFFFF"/>
                </a:solidFill>
              </a:rPr>
              <a:t>三维重建。</a:t>
            </a:r>
            <a:endParaRPr lang="en-US" sz="1765" dirty="0">
              <a:ln>
                <a:solidFill>
                  <a:srgbClr val="FFFFFF">
                    <a:alpha val="0"/>
                  </a:srgbClr>
                </a:solidFill>
              </a:ln>
              <a:solidFill>
                <a:srgbClr val="FFFFFF"/>
              </a:solidFill>
            </a:endParaRPr>
          </a:p>
        </p:txBody>
      </p:sp>
      <p:sp>
        <p:nvSpPr>
          <p:cNvPr id="23" name="Rectangle 22"/>
          <p:cNvSpPr/>
          <p:nvPr>
            <p:custDataLst>
              <p:tags r:id="rId8"/>
            </p:custDataLst>
          </p:nvPr>
        </p:nvSpPr>
        <p:spPr bwMode="auto">
          <a:xfrm>
            <a:off x="507186" y="4859110"/>
            <a:ext cx="3696447" cy="1554260"/>
          </a:xfrm>
          <a:prstGeom prst="rect">
            <a:avLst/>
          </a:prstGeom>
          <a:solidFill>
            <a:srgbClr val="E26714"/>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1391" tIns="45696" rIns="1005317" bIns="45696" numCol="1" rtlCol="0" anchor="b" anchorCtr="0" compatLnSpc="1">
            <a:noAutofit/>
          </a:bodyPr>
          <a:lstStyle/>
          <a:p>
            <a:pPr marL="0" lvl="1" defTabSz="685165"/>
            <a:r>
              <a:rPr lang="zh-CN" altLang="en-US" sz="2845" dirty="0">
                <a:ln>
                  <a:solidFill>
                    <a:srgbClr val="FFFFFF">
                      <a:alpha val="0"/>
                    </a:srgbClr>
                  </a:solidFill>
                </a:ln>
                <a:solidFill>
                  <a:srgbClr val="FFFFFF"/>
                </a:solidFill>
                <a:latin typeface="Segoe UI Light" panose="020B0502040204020203" pitchFamily="34" charset="0"/>
              </a:rPr>
              <a:t>后期目标</a:t>
            </a:r>
            <a:endParaRPr lang="en-US" sz="2845" dirty="0">
              <a:ln>
                <a:solidFill>
                  <a:srgbClr val="FFFFFF">
                    <a:alpha val="0"/>
                  </a:srgbClr>
                </a:solidFill>
              </a:ln>
              <a:solidFill>
                <a:srgbClr val="FFFFFF"/>
              </a:solidFill>
              <a:latin typeface="Segoe UI Light" panose="020B0502040204020203" pitchFamily="34" charset="0"/>
            </a:endParaRPr>
          </a:p>
        </p:txBody>
      </p:sp>
      <p:sp>
        <p:nvSpPr>
          <p:cNvPr id="24" name="Rectangle 23"/>
          <p:cNvSpPr/>
          <p:nvPr>
            <p:custDataLst>
              <p:tags r:id="rId9"/>
            </p:custDataLst>
          </p:nvPr>
        </p:nvSpPr>
        <p:spPr bwMode="auto">
          <a:xfrm>
            <a:off x="4290789" y="4859110"/>
            <a:ext cx="7377336" cy="1554260"/>
          </a:xfrm>
          <a:prstGeom prst="rect">
            <a:avLst/>
          </a:prstGeom>
          <a:solidFill>
            <a:srgbClr val="000000">
              <a:alpha val="20000"/>
            </a:srgbClr>
          </a:solidFill>
          <a:ln w="9525" cap="flat" cmpd="sng" algn="ctr">
            <a:solidFill>
              <a:srgbClr val="FFFFFF">
                <a:alpha val="50000"/>
              </a:srgbClr>
            </a:solidFill>
            <a:prstDash val="solid"/>
            <a:headEnd type="none" w="med" len="med"/>
            <a:tailEnd type="none" w="med" len="med"/>
          </a:ln>
          <a:effectLst/>
        </p:spPr>
        <p:txBody>
          <a:bodyPr vert="horz" wrap="square" lIns="45696" tIns="45696" rIns="45696" bIns="45696" numCol="1" rtlCol="0" anchor="ctr" anchorCtr="0" compatLnSpc="1">
            <a:noAutofit/>
          </a:bodyPr>
          <a:lstStyle/>
          <a:p>
            <a:pPr marL="335915" indent="-335915">
              <a:buFont typeface="Arial" panose="020B0604020202020204" pitchFamily="34" charset="0"/>
              <a:buChar char="•"/>
            </a:pPr>
            <a:r>
              <a:rPr lang="zh-CN" altLang="en-US" sz="1765" dirty="0">
                <a:ln>
                  <a:solidFill>
                    <a:srgbClr val="FFFFFF">
                      <a:alpha val="0"/>
                    </a:srgbClr>
                  </a:solidFill>
                </a:ln>
                <a:solidFill>
                  <a:srgbClr val="FFFFFF"/>
                </a:solidFill>
              </a:rPr>
              <a:t>时间限制：大创截止之日</a:t>
            </a:r>
            <a:endParaRPr lang="en-US" altLang="zh-CN" sz="1765" dirty="0">
              <a:ln>
                <a:solidFill>
                  <a:srgbClr val="FFFFFF">
                    <a:alpha val="0"/>
                  </a:srgbClr>
                </a:solidFill>
              </a:ln>
              <a:solidFill>
                <a:srgbClr val="FFFFFF"/>
              </a:solidFill>
            </a:endParaRPr>
          </a:p>
          <a:p>
            <a:pPr marL="335915" indent="-335915">
              <a:buFont typeface="Arial" panose="020B0604020202020204" pitchFamily="34" charset="0"/>
              <a:buChar char="•"/>
            </a:pPr>
            <a:r>
              <a:rPr lang="zh-CN" altLang="en-US" sz="1765" dirty="0">
                <a:ln>
                  <a:solidFill>
                    <a:srgbClr val="FFFFFF">
                      <a:alpha val="0"/>
                    </a:srgbClr>
                  </a:solidFill>
                </a:ln>
                <a:solidFill>
                  <a:srgbClr val="FFFFFF"/>
                </a:solidFill>
              </a:rPr>
              <a:t>研究一个可行且稳定的自重构方案，软硬结合使得机械手能够识别并根据测试物体（球体、不规则物体如煤块等）情况进行智能抓取。</a:t>
            </a:r>
            <a:endParaRPr lang="zh-CN" altLang="en-US" sz="1765" dirty="0">
              <a:ln>
                <a:solidFill>
                  <a:srgbClr val="FFFFFF">
                    <a:alpha val="0"/>
                  </a:srgbClr>
                </a:solidFill>
              </a:ln>
              <a:solidFill>
                <a:srgbClr val="FFFFFF"/>
              </a:solidFill>
            </a:endParaRPr>
          </a:p>
        </p:txBody>
      </p:sp>
      <p:sp>
        <p:nvSpPr>
          <p:cNvPr id="15" name="Title 3"/>
          <p:cNvSpPr txBox="1"/>
          <p:nvPr/>
        </p:nvSpPr>
        <p:spPr>
          <a:xfrm>
            <a:off x="519112" y="402776"/>
            <a:ext cx="11149013" cy="747897"/>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anose="020B0502040204020203" pitchFamily="34" charset="0"/>
                <a:ea typeface="+mn-ea"/>
                <a:cs typeface="Arial" panose="020B0604020202020204" pitchFamily="34" charset="0"/>
              </a:defRPr>
            </a:lvl1pPr>
          </a:lstStyle>
          <a:p>
            <a:r>
              <a:rPr lang="zh-CN" altLang="en-US" dirty="0">
                <a:solidFill>
                  <a:schemeClr val="bg1"/>
                </a:solidFill>
              </a:rPr>
              <a:t>项目内容</a:t>
            </a:r>
            <a:endParaRPr lang="en-US" dirty="0">
              <a:solidFill>
                <a:schemeClr val="bg1"/>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p:nvPr/>
        </p:nvSpPr>
        <p:spPr>
          <a:xfrm>
            <a:off x="461914" y="1489155"/>
            <a:ext cx="10791432" cy="747897"/>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anose="020B0502040204020203" pitchFamily="34" charset="0"/>
                <a:ea typeface="+mn-ea"/>
                <a:cs typeface="Arial" panose="020B0604020202020204" pitchFamily="34" charset="0"/>
              </a:defRPr>
            </a:lvl1pPr>
          </a:lstStyle>
          <a:p>
            <a:r>
              <a:rPr lang="zh-CN" altLang="en-US" dirty="0">
                <a:solidFill>
                  <a:schemeClr val="bg1"/>
                </a:solidFill>
              </a:rPr>
              <a:t>下一步计划</a:t>
            </a:r>
            <a:endParaRPr lang="en-US" altLang="zh-CN" dirty="0">
              <a:solidFill>
                <a:schemeClr val="bg1"/>
              </a:solidFill>
            </a:endParaRPr>
          </a:p>
          <a:p>
            <a:r>
              <a:rPr lang="zh-CN" altLang="en-US" dirty="0">
                <a:solidFill>
                  <a:schemeClr val="bg1"/>
                </a:solidFill>
              </a:rPr>
              <a:t>流程图</a:t>
            </a:r>
            <a:endParaRPr lang="en-US" dirty="0">
              <a:solidFill>
                <a:schemeClr val="bg1"/>
              </a:solidFill>
            </a:endParaRPr>
          </a:p>
        </p:txBody>
      </p:sp>
      <p:pic>
        <p:nvPicPr>
          <p:cNvPr id="5" name="图片 4"/>
          <p:cNvPicPr>
            <a:picLocks noChangeAspect="1"/>
          </p:cNvPicPr>
          <p:nvPr/>
        </p:nvPicPr>
        <p:blipFill>
          <a:blip r:embed="rId1"/>
          <a:stretch>
            <a:fillRect/>
          </a:stretch>
        </p:blipFill>
        <p:spPr>
          <a:xfrm>
            <a:off x="5378834" y="0"/>
            <a:ext cx="5487857"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01190" y="5203673"/>
            <a:ext cx="3278579" cy="3582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矩形 9"/>
          <p:cNvSpPr/>
          <p:nvPr/>
        </p:nvSpPr>
        <p:spPr>
          <a:xfrm>
            <a:off x="1001190" y="4789618"/>
            <a:ext cx="6168095" cy="3582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矩形 8"/>
          <p:cNvSpPr/>
          <p:nvPr/>
        </p:nvSpPr>
        <p:spPr>
          <a:xfrm>
            <a:off x="2686639" y="4336330"/>
            <a:ext cx="4482646" cy="3582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 name="矩形 1"/>
          <p:cNvSpPr/>
          <p:nvPr/>
        </p:nvSpPr>
        <p:spPr>
          <a:xfrm>
            <a:off x="1001190" y="3501957"/>
            <a:ext cx="6168095" cy="739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1190" y="2092479"/>
            <a:ext cx="7668045" cy="3600986"/>
          </a:xfrm>
          <a:prstGeom prst="rect">
            <a:avLst/>
          </a:prstGeom>
        </p:spPr>
        <p:txBody>
          <a:bodyPr wrap="square">
            <a:spAutoFit/>
          </a:bodyPr>
          <a:lstStyle/>
          <a:p>
            <a:pPr algn="ctr"/>
            <a:r>
              <a:rPr lang="en-US" altLang="zh-CN" sz="6000" b="1" dirty="0">
                <a:solidFill>
                  <a:prstClr val="white"/>
                </a:solidFill>
                <a:latin typeface="CYuen2HKS-Light" panose="00000400000000000000" pitchFamily="50" charset="-128"/>
                <a:ea typeface="CYuen2HKS-Light" panose="00000400000000000000" pitchFamily="50" charset="-128"/>
              </a:rPr>
              <a:t>July</a:t>
            </a:r>
            <a:r>
              <a:rPr lang="en-US" altLang="zh-CN" sz="2800" dirty="0">
                <a:solidFill>
                  <a:prstClr val="white"/>
                </a:solidFill>
              </a:rPr>
              <a:t>						</a:t>
            </a:r>
            <a:endParaRPr lang="en-US" altLang="zh-CN" sz="2800" dirty="0">
              <a:solidFill>
                <a:prstClr val="white"/>
              </a:solidFill>
            </a:endParaRPr>
          </a:p>
          <a:p>
            <a:r>
              <a:rPr lang="en-US" altLang="zh-CN" sz="2800" dirty="0">
                <a:solidFill>
                  <a:prstClr val="white"/>
                </a:solidFill>
                <a:latin typeface="CYuen2HKS-Light" panose="00000400000000000000" pitchFamily="50" charset="-128"/>
                <a:ea typeface="CYuen2HKS-Light" panose="00000400000000000000" pitchFamily="50" charset="-128"/>
              </a:rPr>
              <a:t>SUN	MON	TUE	WED	TUH	FRI	SAT </a:t>
            </a:r>
            <a:endParaRPr lang="en-US" altLang="zh-CN" sz="2800" dirty="0">
              <a:solidFill>
                <a:prstClr val="white"/>
              </a:solidFill>
              <a:latin typeface="CYuen2HKS-Light" panose="00000400000000000000" pitchFamily="50" charset="-128"/>
              <a:ea typeface="CYuen2HKS-Light" panose="00000400000000000000" pitchFamily="50" charset="-128"/>
            </a:endParaRPr>
          </a:p>
          <a:p>
            <a:r>
              <a:rPr lang="en-US" altLang="zh-CN" sz="2800" dirty="0">
                <a:solidFill>
                  <a:prstClr val="white"/>
                </a:solidFill>
                <a:latin typeface="CYuen2HKS-Light" panose="00000400000000000000" pitchFamily="50" charset="-128"/>
                <a:ea typeface="CYuen2HKS-Light" panose="00000400000000000000" pitchFamily="50" charset="-128"/>
              </a:rPr>
              <a:t>	</a:t>
            </a:r>
            <a:r>
              <a:rPr lang="en-US" altLang="zh-CN" sz="2800" dirty="0">
                <a:solidFill>
                  <a:prstClr val="white">
                    <a:alpha val="64000"/>
                  </a:prstClr>
                </a:solidFill>
                <a:latin typeface="CYuen2HKS-Light" panose="00000400000000000000" pitchFamily="50" charset="-128"/>
                <a:ea typeface="CYuen2HKS-Light" panose="00000400000000000000" pitchFamily="50" charset="-128"/>
              </a:rPr>
              <a:t>1	2	3	4	5	6</a:t>
            </a:r>
            <a:endParaRPr lang="en-US" altLang="zh-CN" sz="2800" dirty="0">
              <a:solidFill>
                <a:prstClr val="white">
                  <a:alpha val="64000"/>
                </a:prstClr>
              </a:solidFill>
              <a:latin typeface="CYuen2HKS-Light" panose="00000400000000000000" pitchFamily="50" charset="-128"/>
              <a:ea typeface="CYuen2HKS-Light" panose="00000400000000000000" pitchFamily="50" charset="-128"/>
            </a:endParaRPr>
          </a:p>
          <a:p>
            <a:r>
              <a:rPr lang="en-US" altLang="zh-CN" sz="2800" dirty="0">
                <a:solidFill>
                  <a:prstClr val="white">
                    <a:alpha val="64000"/>
                  </a:prstClr>
                </a:solidFill>
                <a:latin typeface="CYuen2HKS-Light" panose="00000400000000000000" pitchFamily="50" charset="-128"/>
                <a:ea typeface="CYuen2HKS-Light" panose="00000400000000000000" pitchFamily="50" charset="-128"/>
              </a:rPr>
              <a:t>7	8	9	10	11	12	13</a:t>
            </a:r>
            <a:endParaRPr lang="en-US" altLang="zh-CN" sz="2800" dirty="0">
              <a:solidFill>
                <a:prstClr val="white">
                  <a:alpha val="64000"/>
                </a:prstClr>
              </a:solidFill>
              <a:latin typeface="CYuen2HKS-Light" panose="00000400000000000000" pitchFamily="50" charset="-128"/>
              <a:ea typeface="CYuen2HKS-Light" panose="00000400000000000000" pitchFamily="50" charset="-128"/>
            </a:endParaRPr>
          </a:p>
          <a:p>
            <a:r>
              <a:rPr lang="en-US" altLang="zh-CN" sz="2800" dirty="0">
                <a:solidFill>
                  <a:prstClr val="white">
                    <a:alpha val="64000"/>
                  </a:prstClr>
                </a:solidFill>
                <a:latin typeface="CYuen2HKS-Light" panose="00000400000000000000" pitchFamily="50" charset="-128"/>
                <a:ea typeface="CYuen2HKS-Light" panose="00000400000000000000" pitchFamily="50" charset="-128"/>
              </a:rPr>
              <a:t>14	15	16	17	18	19	20</a:t>
            </a:r>
            <a:endParaRPr lang="en-US" altLang="zh-CN" sz="2800" dirty="0">
              <a:solidFill>
                <a:prstClr val="white">
                  <a:alpha val="64000"/>
                </a:prstClr>
              </a:solidFill>
              <a:latin typeface="CYuen2HKS-Light" panose="00000400000000000000" pitchFamily="50" charset="-128"/>
              <a:ea typeface="CYuen2HKS-Light" panose="00000400000000000000" pitchFamily="50" charset="-128"/>
            </a:endParaRPr>
          </a:p>
          <a:p>
            <a:r>
              <a:rPr lang="en-US" altLang="zh-CN" sz="2800" dirty="0">
                <a:solidFill>
                  <a:prstClr val="white">
                    <a:alpha val="64000"/>
                  </a:prstClr>
                </a:solidFill>
                <a:latin typeface="CYuen2HKS-Light" panose="00000400000000000000" pitchFamily="50" charset="-128"/>
                <a:ea typeface="CYuen2HKS-Light" panose="00000400000000000000" pitchFamily="50" charset="-128"/>
              </a:rPr>
              <a:t>21	22	23	24	25	26	27</a:t>
            </a:r>
            <a:endParaRPr lang="en-US" altLang="zh-CN" sz="2800" dirty="0">
              <a:solidFill>
                <a:prstClr val="white">
                  <a:alpha val="64000"/>
                </a:prstClr>
              </a:solidFill>
              <a:latin typeface="CYuen2HKS-Light" panose="00000400000000000000" pitchFamily="50" charset="-128"/>
              <a:ea typeface="CYuen2HKS-Light" panose="00000400000000000000" pitchFamily="50" charset="-128"/>
            </a:endParaRPr>
          </a:p>
          <a:p>
            <a:r>
              <a:rPr lang="en-US" altLang="zh-CN" sz="2800" dirty="0">
                <a:solidFill>
                  <a:prstClr val="white">
                    <a:alpha val="64000"/>
                  </a:prstClr>
                </a:solidFill>
                <a:latin typeface="CYuen2HKS-Light" panose="00000400000000000000" pitchFamily="50" charset="-128"/>
                <a:ea typeface="CYuen2HKS-Light" panose="00000400000000000000" pitchFamily="50" charset="-128"/>
              </a:rPr>
              <a:t>28	29	30	31</a:t>
            </a:r>
            <a:endParaRPr lang="en-US" altLang="zh-CN" sz="2800" dirty="0">
              <a:solidFill>
                <a:prstClr val="white">
                  <a:alpha val="64000"/>
                </a:prstClr>
              </a:solidFill>
              <a:latin typeface="CYuen2HKS-Light" panose="00000400000000000000" pitchFamily="50" charset="-128"/>
              <a:ea typeface="CYuen2HKS-Light" panose="00000400000000000000" pitchFamily="50" charset="-128"/>
            </a:endParaRPr>
          </a:p>
        </p:txBody>
      </p:sp>
      <p:sp>
        <p:nvSpPr>
          <p:cNvPr id="7" name="矩形 6"/>
          <p:cNvSpPr/>
          <p:nvPr/>
        </p:nvSpPr>
        <p:spPr>
          <a:xfrm>
            <a:off x="7027851" y="-123512"/>
            <a:ext cx="4577087" cy="2215991"/>
          </a:xfrm>
          <a:prstGeom prst="rect">
            <a:avLst/>
          </a:prstGeom>
        </p:spPr>
        <p:txBody>
          <a:bodyPr wrap="none">
            <a:spAutoFit/>
          </a:bodyPr>
          <a:lstStyle/>
          <a:p>
            <a:r>
              <a:rPr lang="en-US" altLang="zh-CN" sz="13800" b="1" dirty="0">
                <a:solidFill>
                  <a:prstClr val="white">
                    <a:alpha val="84000"/>
                  </a:prstClr>
                </a:solidFill>
                <a:latin typeface="Broadway" panose="00000400000000000000" pitchFamily="2" charset="0"/>
                <a:ea typeface="Broadway" panose="00000400000000000000" pitchFamily="2" charset="0"/>
              </a:rPr>
              <a:t>2019</a:t>
            </a:r>
            <a:endParaRPr lang="zh-CN" altLang="en-US" sz="13800" dirty="0">
              <a:solidFill>
                <a:prstClr val="white">
                  <a:alpha val="84000"/>
                </a:prstClr>
              </a:solidFill>
              <a:latin typeface="Broadway" panose="00000400000000000000" pitchFamily="2" charset="0"/>
            </a:endParaRPr>
          </a:p>
        </p:txBody>
      </p:sp>
      <p:sp>
        <p:nvSpPr>
          <p:cNvPr id="8" name="矩形 7"/>
          <p:cNvSpPr/>
          <p:nvPr/>
        </p:nvSpPr>
        <p:spPr>
          <a:xfrm>
            <a:off x="0" y="1775293"/>
            <a:ext cx="12192000" cy="4235359"/>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3" name="矩形 12"/>
          <p:cNvSpPr/>
          <p:nvPr/>
        </p:nvSpPr>
        <p:spPr>
          <a:xfrm>
            <a:off x="8078772" y="2467280"/>
            <a:ext cx="348791" cy="3299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文本框 13"/>
          <p:cNvSpPr txBox="1"/>
          <p:nvPr/>
        </p:nvSpPr>
        <p:spPr>
          <a:xfrm>
            <a:off x="8669235" y="2479249"/>
            <a:ext cx="2935703" cy="1200329"/>
          </a:xfrm>
          <a:prstGeom prst="rect">
            <a:avLst/>
          </a:prstGeom>
          <a:noFill/>
        </p:spPr>
        <p:txBody>
          <a:bodyPr wrap="square" rtlCol="0">
            <a:spAutoFit/>
          </a:bodyPr>
          <a:lstStyle/>
          <a:p>
            <a:r>
              <a:rPr lang="zh-CN" altLang="en-US" dirty="0">
                <a:solidFill>
                  <a:schemeClr val="bg1"/>
                </a:solidFill>
              </a:rPr>
              <a:t>分组学习各项知识的时间，包括但不限于：单片机，深度学习，控制算法，运动学分析，图像处理等</a:t>
            </a:r>
            <a:endParaRPr lang="zh-CN" alt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5776" y="6061435"/>
            <a:ext cx="6337572" cy="301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85776" y="5608948"/>
            <a:ext cx="6337572" cy="301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85776" y="5162335"/>
            <a:ext cx="6337572" cy="3764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 name="矩形 2"/>
          <p:cNvSpPr/>
          <p:nvPr/>
        </p:nvSpPr>
        <p:spPr>
          <a:xfrm>
            <a:off x="185776" y="4704562"/>
            <a:ext cx="6337572" cy="3764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 name="矩形 1"/>
          <p:cNvSpPr/>
          <p:nvPr/>
        </p:nvSpPr>
        <p:spPr>
          <a:xfrm>
            <a:off x="3770722" y="4326903"/>
            <a:ext cx="2667785" cy="3110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椭圆 9"/>
          <p:cNvSpPr/>
          <p:nvPr/>
        </p:nvSpPr>
        <p:spPr>
          <a:xfrm>
            <a:off x="-933201" y="-2180906"/>
            <a:ext cx="4953000" cy="4953000"/>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3" name="矩形 12"/>
          <p:cNvSpPr/>
          <p:nvPr/>
        </p:nvSpPr>
        <p:spPr>
          <a:xfrm>
            <a:off x="486545" y="646249"/>
            <a:ext cx="2537874" cy="1323439"/>
          </a:xfrm>
          <a:prstGeom prst="rect">
            <a:avLst/>
          </a:prstGeom>
        </p:spPr>
        <p:txBody>
          <a:bodyPr wrap="none">
            <a:spAutoFit/>
          </a:bodyPr>
          <a:lstStyle/>
          <a:p>
            <a:r>
              <a:rPr lang="en-US" altLang="zh-CN" sz="8000" b="1" dirty="0">
                <a:solidFill>
                  <a:prstClr val="white"/>
                </a:solidFill>
                <a:latin typeface="CYuen2HKS-Light" panose="00000400000000000000" pitchFamily="50" charset="-128"/>
                <a:ea typeface="CYuen2HKS-Light" panose="00000400000000000000" pitchFamily="50" charset="-128"/>
              </a:rPr>
              <a:t>2019</a:t>
            </a:r>
            <a:endParaRPr lang="zh-CN" altLang="en-US" sz="2800" dirty="0">
              <a:solidFill>
                <a:prstClr val="black"/>
              </a:solidFill>
            </a:endParaRPr>
          </a:p>
        </p:txBody>
      </p:sp>
      <p:sp>
        <p:nvSpPr>
          <p:cNvPr id="14" name="矩形 13"/>
          <p:cNvSpPr/>
          <p:nvPr/>
        </p:nvSpPr>
        <p:spPr>
          <a:xfrm>
            <a:off x="185776" y="2904069"/>
            <a:ext cx="7668045" cy="3600986"/>
          </a:xfrm>
          <a:prstGeom prst="rect">
            <a:avLst/>
          </a:prstGeom>
        </p:spPr>
        <p:txBody>
          <a:bodyPr wrap="square">
            <a:spAutoFit/>
          </a:bodyPr>
          <a:lstStyle/>
          <a:p>
            <a:pPr algn="ctr"/>
            <a:r>
              <a:rPr lang="en-US" altLang="zh-CN" sz="6000" b="1" dirty="0">
                <a:solidFill>
                  <a:prstClr val="white"/>
                </a:solidFill>
                <a:latin typeface="CYuen2HKS-Light" panose="00000400000000000000" pitchFamily="50" charset="-128"/>
                <a:ea typeface="CYuen2HKS-Light" panose="00000400000000000000" pitchFamily="50" charset="-128"/>
              </a:rPr>
              <a:t>August</a:t>
            </a:r>
            <a:r>
              <a:rPr lang="en-US" altLang="zh-CN" sz="2800" dirty="0">
                <a:solidFill>
                  <a:prstClr val="white"/>
                </a:solidFill>
              </a:rPr>
              <a:t>				</a:t>
            </a:r>
            <a:endParaRPr lang="en-US" altLang="zh-CN" sz="2800" dirty="0">
              <a:solidFill>
                <a:prstClr val="white"/>
              </a:solidFill>
            </a:endParaRPr>
          </a:p>
          <a:p>
            <a:r>
              <a:rPr lang="en-US" altLang="zh-CN" sz="2800" dirty="0">
                <a:solidFill>
                  <a:prstClr val="white"/>
                </a:solidFill>
                <a:latin typeface="CYuen2HKS-Light" panose="00000400000000000000" pitchFamily="50" charset="-128"/>
                <a:ea typeface="CYuen2HKS-Light" panose="00000400000000000000" pitchFamily="50" charset="-128"/>
              </a:rPr>
              <a:t>SUN	MON	TUE	WED	TUH	FRI	SAT </a:t>
            </a:r>
            <a:endParaRPr lang="en-US" altLang="zh-CN" sz="2800" dirty="0">
              <a:solidFill>
                <a:prstClr val="white"/>
              </a:solidFill>
              <a:latin typeface="CYuen2HKS-Light" panose="00000400000000000000" pitchFamily="50" charset="-128"/>
              <a:ea typeface="CYuen2HKS-Light" panose="00000400000000000000" pitchFamily="50" charset="-128"/>
            </a:endParaRPr>
          </a:p>
          <a:p>
            <a:r>
              <a:rPr lang="en-US" altLang="zh-CN" sz="2800" dirty="0">
                <a:solidFill>
                  <a:prstClr val="white"/>
                </a:solidFill>
                <a:latin typeface="CYuen2HKS-Light" panose="00000400000000000000" pitchFamily="50" charset="-128"/>
                <a:ea typeface="CYuen2HKS-Light" panose="00000400000000000000" pitchFamily="50" charset="-128"/>
              </a:rPr>
              <a:t>				</a:t>
            </a:r>
            <a:r>
              <a:rPr lang="en-US" altLang="zh-CN" sz="2800" dirty="0">
                <a:solidFill>
                  <a:prstClr val="white">
                    <a:alpha val="64000"/>
                  </a:prstClr>
                </a:solidFill>
                <a:latin typeface="CYuen2HKS-Light" panose="00000400000000000000" pitchFamily="50" charset="-128"/>
                <a:ea typeface="CYuen2HKS-Light" panose="00000400000000000000" pitchFamily="50" charset="-128"/>
              </a:rPr>
              <a:t>1	2	3</a:t>
            </a:r>
            <a:endParaRPr lang="en-US" altLang="zh-CN" sz="2800" dirty="0">
              <a:solidFill>
                <a:prstClr val="white">
                  <a:alpha val="64000"/>
                </a:prstClr>
              </a:solidFill>
              <a:latin typeface="CYuen2HKS-Light" panose="00000400000000000000" pitchFamily="50" charset="-128"/>
              <a:ea typeface="CYuen2HKS-Light" panose="00000400000000000000" pitchFamily="50" charset="-128"/>
            </a:endParaRPr>
          </a:p>
          <a:p>
            <a:r>
              <a:rPr lang="en-US" altLang="zh-CN" sz="2800" dirty="0">
                <a:solidFill>
                  <a:prstClr val="white">
                    <a:alpha val="64000"/>
                  </a:prstClr>
                </a:solidFill>
                <a:latin typeface="CYuen2HKS-Light" panose="00000400000000000000" pitchFamily="50" charset="-128"/>
                <a:ea typeface="CYuen2HKS-Light" panose="00000400000000000000" pitchFamily="50" charset="-128"/>
              </a:rPr>
              <a:t>4	5	6	7	8	9	10</a:t>
            </a:r>
            <a:endParaRPr lang="en-US" altLang="zh-CN" sz="2800" dirty="0">
              <a:solidFill>
                <a:prstClr val="white">
                  <a:alpha val="64000"/>
                </a:prstClr>
              </a:solidFill>
              <a:latin typeface="CYuen2HKS-Light" panose="00000400000000000000" pitchFamily="50" charset="-128"/>
              <a:ea typeface="CYuen2HKS-Light" panose="00000400000000000000" pitchFamily="50" charset="-128"/>
            </a:endParaRPr>
          </a:p>
          <a:p>
            <a:r>
              <a:rPr lang="en-US" altLang="zh-CN" sz="2800" dirty="0">
                <a:solidFill>
                  <a:prstClr val="white">
                    <a:alpha val="64000"/>
                  </a:prstClr>
                </a:solidFill>
                <a:latin typeface="CYuen2HKS-Light" panose="00000400000000000000" pitchFamily="50" charset="-128"/>
                <a:ea typeface="CYuen2HKS-Light" panose="00000400000000000000" pitchFamily="50" charset="-128"/>
              </a:rPr>
              <a:t>11	12	13	14	15	16	17</a:t>
            </a:r>
            <a:endParaRPr lang="en-US" altLang="zh-CN" sz="2800" dirty="0">
              <a:solidFill>
                <a:prstClr val="white">
                  <a:alpha val="64000"/>
                </a:prstClr>
              </a:solidFill>
              <a:latin typeface="CYuen2HKS-Light" panose="00000400000000000000" pitchFamily="50" charset="-128"/>
              <a:ea typeface="CYuen2HKS-Light" panose="00000400000000000000" pitchFamily="50" charset="-128"/>
            </a:endParaRPr>
          </a:p>
          <a:p>
            <a:r>
              <a:rPr lang="en-US" altLang="zh-CN" sz="2800" dirty="0">
                <a:solidFill>
                  <a:prstClr val="white">
                    <a:alpha val="64000"/>
                  </a:prstClr>
                </a:solidFill>
                <a:latin typeface="CYuen2HKS-Light" panose="00000400000000000000" pitchFamily="50" charset="-128"/>
                <a:ea typeface="CYuen2HKS-Light" panose="00000400000000000000" pitchFamily="50" charset="-128"/>
              </a:rPr>
              <a:t>18	19	20	21	22	23	24</a:t>
            </a:r>
            <a:endParaRPr lang="en-US" altLang="zh-CN" sz="2800" dirty="0">
              <a:solidFill>
                <a:prstClr val="white">
                  <a:alpha val="64000"/>
                </a:prstClr>
              </a:solidFill>
              <a:latin typeface="CYuen2HKS-Light" panose="00000400000000000000" pitchFamily="50" charset="-128"/>
              <a:ea typeface="CYuen2HKS-Light" panose="00000400000000000000" pitchFamily="50" charset="-128"/>
            </a:endParaRPr>
          </a:p>
          <a:p>
            <a:r>
              <a:rPr lang="en-US" altLang="zh-CN" sz="2800" dirty="0">
                <a:solidFill>
                  <a:prstClr val="white">
                    <a:alpha val="64000"/>
                  </a:prstClr>
                </a:solidFill>
                <a:latin typeface="CYuen2HKS-Light" panose="00000400000000000000" pitchFamily="50" charset="-128"/>
                <a:ea typeface="CYuen2HKS-Light" panose="00000400000000000000" pitchFamily="50" charset="-128"/>
              </a:rPr>
              <a:t>25	26	27	28	29	30	31</a:t>
            </a:r>
            <a:endParaRPr lang="en-US" altLang="zh-CN" sz="2800" dirty="0">
              <a:solidFill>
                <a:prstClr val="white">
                  <a:alpha val="64000"/>
                </a:prstClr>
              </a:solidFill>
              <a:latin typeface="CYuen2HKS-Light" panose="00000400000000000000" pitchFamily="50" charset="-128"/>
              <a:ea typeface="CYuen2HKS-Light" panose="00000400000000000000" pitchFamily="50" charset="-128"/>
            </a:endParaRPr>
          </a:p>
        </p:txBody>
      </p:sp>
      <p:sp>
        <p:nvSpPr>
          <p:cNvPr id="5" name="矩形 4"/>
          <p:cNvSpPr/>
          <p:nvPr/>
        </p:nvSpPr>
        <p:spPr>
          <a:xfrm>
            <a:off x="7154944" y="914400"/>
            <a:ext cx="414780" cy="405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 name="文本框 5"/>
          <p:cNvSpPr txBox="1"/>
          <p:nvPr/>
        </p:nvSpPr>
        <p:spPr>
          <a:xfrm>
            <a:off x="7729979" y="914400"/>
            <a:ext cx="4050890" cy="2308324"/>
          </a:xfrm>
          <a:prstGeom prst="rect">
            <a:avLst/>
          </a:prstGeom>
          <a:noFill/>
        </p:spPr>
        <p:txBody>
          <a:bodyPr wrap="square" rtlCol="0">
            <a:spAutoFit/>
          </a:bodyPr>
          <a:lstStyle/>
          <a:p>
            <a:r>
              <a:rPr lang="en-US" altLang="zh-CN" dirty="0">
                <a:solidFill>
                  <a:schemeClr val="bg1"/>
                </a:solidFill>
              </a:rPr>
              <a:t>        </a:t>
            </a:r>
            <a:r>
              <a:rPr lang="zh-CN" altLang="en-US" dirty="0">
                <a:solidFill>
                  <a:schemeClr val="bg1"/>
                </a:solidFill>
              </a:rPr>
              <a:t>查阅相关的案例与论文，进一步确定阶段性计划。在这段时间，确定了项目的初步计划，即在</a:t>
            </a:r>
            <a:r>
              <a:rPr lang="zh-CN" altLang="en-US" dirty="0">
                <a:ln>
                  <a:solidFill>
                    <a:srgbClr val="FFFFFF">
                      <a:alpha val="0"/>
                    </a:srgbClr>
                  </a:solidFill>
                </a:ln>
                <a:solidFill>
                  <a:srgbClr val="FFFFFF"/>
                </a:solidFill>
              </a:rPr>
              <a:t>硬件部分，实现机械臂的简单运动，实现机械臂执行规划好的抓取动作组；软件部分：实现煤和煤矸石的分辨。</a:t>
            </a:r>
            <a:endParaRPr lang="en-US" altLang="zh-CN" dirty="0">
              <a:ln>
                <a:solidFill>
                  <a:srgbClr val="FFFFFF">
                    <a:alpha val="0"/>
                  </a:srgbClr>
                </a:solidFill>
              </a:ln>
              <a:solidFill>
                <a:srgbClr val="FFFFFF"/>
              </a:solidFill>
            </a:endParaRPr>
          </a:p>
          <a:p>
            <a:r>
              <a:rPr lang="zh-CN" altLang="en-US" dirty="0">
                <a:ln>
                  <a:solidFill>
                    <a:srgbClr val="FFFFFF">
                      <a:alpha val="0"/>
                    </a:srgbClr>
                  </a:solidFill>
                </a:ln>
                <a:solidFill>
                  <a:srgbClr val="FFFFFF"/>
                </a:solidFill>
              </a:rPr>
              <a:t>         同时，在这段时间采购了初步计划所需的素材。</a:t>
            </a:r>
            <a:endParaRPr lang="zh-CN" altLang="en-US" dirty="0">
              <a:solidFill>
                <a:schemeClr val="bg1"/>
              </a:solidFill>
            </a:endParaRPr>
          </a:p>
        </p:txBody>
      </p:sp>
      <p:sp>
        <p:nvSpPr>
          <p:cNvPr id="9" name="矩形 8"/>
          <p:cNvSpPr/>
          <p:nvPr/>
        </p:nvSpPr>
        <p:spPr>
          <a:xfrm>
            <a:off x="7154945" y="4006392"/>
            <a:ext cx="414780" cy="414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729979" y="4006392"/>
            <a:ext cx="3817856" cy="369332"/>
          </a:xfrm>
          <a:prstGeom prst="rect">
            <a:avLst/>
          </a:prstGeom>
          <a:noFill/>
        </p:spPr>
        <p:txBody>
          <a:bodyPr wrap="square" rtlCol="0">
            <a:spAutoFit/>
          </a:bodyPr>
          <a:lstStyle/>
          <a:p>
            <a:r>
              <a:rPr lang="zh-CN" altLang="en-US" dirty="0">
                <a:solidFill>
                  <a:schemeClr val="bg1"/>
                </a:solidFill>
              </a:rPr>
              <a:t>一边学习一边按照预定的计划进行。</a:t>
            </a:r>
            <a:endParaRPr lang="zh-CN" alt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p:nvPr/>
        </p:nvSpPr>
        <p:spPr>
          <a:xfrm>
            <a:off x="519112" y="402776"/>
            <a:ext cx="11149013" cy="747897"/>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anose="020B0502040204020203" pitchFamily="34" charset="0"/>
                <a:ea typeface="+mn-ea"/>
                <a:cs typeface="Arial" panose="020B0604020202020204" pitchFamily="34" charset="0"/>
              </a:defRPr>
            </a:lvl1pPr>
          </a:lstStyle>
          <a:p>
            <a:r>
              <a:rPr lang="zh-CN" altLang="en-US" dirty="0">
                <a:solidFill>
                  <a:schemeClr val="bg1"/>
                </a:solidFill>
              </a:rPr>
              <a:t>项目进展</a:t>
            </a:r>
            <a:endParaRPr lang="en-US" dirty="0">
              <a:solidFill>
                <a:schemeClr val="bg1"/>
              </a:solidFill>
            </a:endParaRPr>
          </a:p>
        </p:txBody>
      </p:sp>
      <p:grpSp>
        <p:nvGrpSpPr>
          <p:cNvPr id="45" name="组合 44"/>
          <p:cNvGrpSpPr/>
          <p:nvPr/>
        </p:nvGrpSpPr>
        <p:grpSpPr>
          <a:xfrm>
            <a:off x="4111930" y="1826937"/>
            <a:ext cx="4114204" cy="4114204"/>
            <a:chOff x="4512306" y="2267037"/>
            <a:chExt cx="2724679" cy="2724679"/>
          </a:xfrm>
        </p:grpSpPr>
        <p:sp>
          <p:nvSpPr>
            <p:cNvPr id="46" name="Rectangle 46"/>
            <p:cNvSpPr/>
            <p:nvPr/>
          </p:nvSpPr>
          <p:spPr bwMode="auto">
            <a:xfrm>
              <a:off x="4512306" y="2267037"/>
              <a:ext cx="2724679" cy="2724679"/>
            </a:xfrm>
            <a:prstGeom prst="rect">
              <a:avLst/>
            </a:prstGeom>
            <a:solidFill>
              <a:srgbClr val="0954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lstStyle/>
            <a:p>
              <a:pPr algn="ctr" defTabSz="914400" fontAlgn="base">
                <a:spcBef>
                  <a:spcPct val="0"/>
                </a:spcBef>
                <a:spcAft>
                  <a:spcPct val="0"/>
                </a:spcAft>
              </a:pPr>
              <a:r>
                <a:rPr lang="en-US" sz="3200" dirty="0">
                  <a:gradFill>
                    <a:gsLst>
                      <a:gs pos="0">
                        <a:srgbClr val="FFFFFF"/>
                      </a:gs>
                      <a:gs pos="100000">
                        <a:srgbClr val="FFFFFF"/>
                      </a:gs>
                    </a:gsLst>
                    <a:lin ang="5400000" scaled="0"/>
                  </a:gradFill>
                </a:rPr>
                <a:t>35s seconds</a:t>
              </a:r>
              <a:endParaRPr lang="en-US" sz="3200" dirty="0">
                <a:gradFill>
                  <a:gsLst>
                    <a:gs pos="0">
                      <a:srgbClr val="FFFFFF"/>
                    </a:gs>
                    <a:gs pos="100000">
                      <a:srgbClr val="FFFFFF"/>
                    </a:gs>
                  </a:gsLst>
                  <a:lin ang="5400000" scaled="0"/>
                </a:gradFill>
              </a:endParaRPr>
            </a:p>
          </p:txBody>
        </p:sp>
        <p:pic>
          <p:nvPicPr>
            <p:cNvPr id="47" name="图片 46"/>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5061946" y="2816677"/>
              <a:ext cx="1625397" cy="1625397"/>
            </a:xfrm>
            <a:prstGeom prst="rect">
              <a:avLst/>
            </a:prstGeom>
          </p:spPr>
        </p:pic>
      </p:grpSp>
      <p:pic>
        <p:nvPicPr>
          <p:cNvPr id="6" name="图片 5">
            <a:hlinkClick r:id="rId2" action="ppaction://hlinkfile"/>
          </p:cNvPr>
          <p:cNvPicPr>
            <a:picLocks noChangeAspect="1"/>
          </p:cNvPicPr>
          <p:nvPr/>
        </p:nvPicPr>
        <p:blipFill rotWithShape="1">
          <a:blip r:embed="rId3" cstate="print">
            <a:extLst>
              <a:ext uri="{28A0092B-C50C-407E-A947-70E740481C1C}">
                <a14:useLocalDpi xmlns:a14="http://schemas.microsoft.com/office/drawing/2010/main" val="0"/>
              </a:ext>
            </a:extLst>
          </a:blip>
          <a:srcRect t="8572" b="10565"/>
          <a:stretch>
            <a:fillRect/>
          </a:stretch>
        </p:blipFill>
        <p:spPr>
          <a:xfrm>
            <a:off x="4405841" y="2074862"/>
            <a:ext cx="3526377" cy="36183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p:nvPr/>
        </p:nvSpPr>
        <p:spPr>
          <a:xfrm>
            <a:off x="519112" y="402776"/>
            <a:ext cx="11149013" cy="747897"/>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anose="020B0502040204020203" pitchFamily="34" charset="0"/>
                <a:ea typeface="+mn-ea"/>
                <a:cs typeface="Arial" panose="020B0604020202020204" pitchFamily="34" charset="0"/>
              </a:defRPr>
            </a:lvl1pPr>
          </a:lstStyle>
          <a:p>
            <a:r>
              <a:rPr lang="zh-CN" altLang="en-US" dirty="0">
                <a:solidFill>
                  <a:schemeClr val="bg1"/>
                </a:solidFill>
              </a:rPr>
              <a:t>硬件部分：机械手</a:t>
            </a:r>
            <a:endParaRPr lang="en-US" dirty="0">
              <a:solidFill>
                <a:schemeClr val="bg1"/>
              </a:solidFill>
            </a:endParaRPr>
          </a:p>
        </p:txBody>
      </p:sp>
      <p:sp>
        <p:nvSpPr>
          <p:cNvPr id="50" name="TextBox 12"/>
          <p:cNvSpPr txBox="1"/>
          <p:nvPr/>
        </p:nvSpPr>
        <p:spPr>
          <a:xfrm>
            <a:off x="6116247" y="1867342"/>
            <a:ext cx="1190076" cy="325442"/>
          </a:xfrm>
          <a:prstGeom prst="rect">
            <a:avLst/>
          </a:prstGeom>
          <a:noFill/>
        </p:spPr>
        <p:txBody>
          <a:bodyPr wrap="square" lIns="0" tIns="0" rIns="0" bIns="0" rtlCol="0">
            <a:noAutofit/>
          </a:bodyPr>
          <a:lstStyle/>
          <a:p>
            <a:pPr>
              <a:lnSpc>
                <a:spcPts val="3000"/>
              </a:lnSpc>
            </a:pPr>
            <a:r>
              <a:rPr lang="zh-CN" altLang="en-US" dirty="0">
                <a:solidFill>
                  <a:schemeClr val="bg1"/>
                </a:solidFill>
                <a:latin typeface="黑体" panose="02010609060101010101" charset="-122"/>
                <a:ea typeface="黑体" panose="02010609060101010101" charset="-122"/>
              </a:rPr>
              <a:t>运动学分析</a:t>
            </a:r>
            <a:endParaRPr lang="en-US" altLang="zh-CN" dirty="0">
              <a:solidFill>
                <a:schemeClr val="bg1"/>
              </a:solidFill>
              <a:latin typeface="黑体" panose="02010609060101010101" charset="-122"/>
              <a:ea typeface="黑体" panose="02010609060101010101" charset="-122"/>
            </a:endParaRPr>
          </a:p>
        </p:txBody>
      </p:sp>
      <p:sp>
        <p:nvSpPr>
          <p:cNvPr id="45" name="TextBox 12"/>
          <p:cNvSpPr txBox="1"/>
          <p:nvPr/>
        </p:nvSpPr>
        <p:spPr>
          <a:xfrm>
            <a:off x="6116247" y="2757320"/>
            <a:ext cx="830966" cy="470844"/>
          </a:xfrm>
          <a:prstGeom prst="rect">
            <a:avLst/>
          </a:prstGeom>
          <a:noFill/>
        </p:spPr>
        <p:txBody>
          <a:bodyPr wrap="square" lIns="0" tIns="0" rIns="0" bIns="0" rtlCol="0">
            <a:noAutofit/>
          </a:bodyPr>
          <a:lstStyle/>
          <a:p>
            <a:pPr>
              <a:lnSpc>
                <a:spcPts val="3000"/>
              </a:lnSpc>
            </a:pPr>
            <a:r>
              <a:rPr lang="zh-CN" altLang="en-US" dirty="0">
                <a:solidFill>
                  <a:schemeClr val="bg1"/>
                </a:solidFill>
                <a:latin typeface="黑体" panose="02010609060101010101" charset="-122"/>
                <a:ea typeface="黑体" panose="02010609060101010101" charset="-122"/>
              </a:rPr>
              <a:t>组装</a:t>
            </a:r>
            <a:endParaRPr lang="en-US" altLang="zh-CN" dirty="0">
              <a:solidFill>
                <a:schemeClr val="bg1"/>
              </a:solidFill>
              <a:latin typeface="黑体" panose="02010609060101010101" charset="-122"/>
              <a:ea typeface="黑体" panose="02010609060101010101" charset="-122"/>
            </a:endParaRPr>
          </a:p>
        </p:txBody>
      </p:sp>
      <p:sp>
        <p:nvSpPr>
          <p:cNvPr id="90" name="矩形 89"/>
          <p:cNvSpPr/>
          <p:nvPr/>
        </p:nvSpPr>
        <p:spPr>
          <a:xfrm>
            <a:off x="5430532" y="1869031"/>
            <a:ext cx="414780" cy="405353"/>
          </a:xfrm>
          <a:prstGeom prst="rect">
            <a:avLst/>
          </a:prstGeom>
          <a:solidFill>
            <a:schemeClr val="accent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2" name="矩形 91"/>
          <p:cNvSpPr/>
          <p:nvPr/>
        </p:nvSpPr>
        <p:spPr>
          <a:xfrm>
            <a:off x="5430532" y="2813384"/>
            <a:ext cx="414780" cy="41478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4" name="Group 45"/>
          <p:cNvGrpSpPr/>
          <p:nvPr/>
        </p:nvGrpSpPr>
        <p:grpSpPr>
          <a:xfrm>
            <a:off x="519112" y="1483768"/>
            <a:ext cx="4640486" cy="4640486"/>
            <a:chOff x="3270579" y="2031010"/>
            <a:chExt cx="2671496" cy="2671496"/>
          </a:xfrm>
        </p:grpSpPr>
        <p:sp>
          <p:nvSpPr>
            <p:cNvPr id="95" name="Rectangle 46"/>
            <p:cNvSpPr/>
            <p:nvPr/>
          </p:nvSpPr>
          <p:spPr bwMode="auto">
            <a:xfrm>
              <a:off x="3270579" y="2031010"/>
              <a:ext cx="2671496" cy="2671496"/>
            </a:xfrm>
            <a:prstGeom prst="rect">
              <a:avLst/>
            </a:prstGeom>
            <a:solidFill>
              <a:srgbClr val="09549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8" rIns="93256" bIns="46628" numCol="1" rtlCol="0" anchor="b" anchorCtr="0" compatLnSpc="1"/>
            <a:lstStyle/>
            <a:p>
              <a:pPr algn="ctr" defTabSz="932180" fontAlgn="base">
                <a:spcBef>
                  <a:spcPct val="0"/>
                </a:spcBef>
                <a:spcAft>
                  <a:spcPct val="0"/>
                </a:spcAft>
              </a:pPr>
              <a:r>
                <a:rPr lang="en-US" sz="2400" kern="0" spc="-51" dirty="0">
                  <a:solidFill>
                    <a:schemeClr val="bg1"/>
                  </a:solidFill>
                  <a:latin typeface="Segoe UI" panose="020B0502040204020203" pitchFamily="34" charset="0"/>
                  <a:cs typeface="Segoe UI" panose="020B0502040204020203" pitchFamily="34" charset="0"/>
                </a:rPr>
                <a:t>Finished Work</a:t>
              </a:r>
              <a:endParaRPr lang="en-US" sz="2200" dirty="0">
                <a:solidFill>
                  <a:schemeClr val="bg1"/>
                </a:solidFill>
                <a:latin typeface="Segoe UI" panose="020B0502040204020203" pitchFamily="34" charset="0"/>
              </a:endParaRPr>
            </a:p>
          </p:txBody>
        </p:sp>
        <p:sp>
          <p:nvSpPr>
            <p:cNvPr id="96" name="Freeform 18"/>
            <p:cNvSpPr>
              <a:spLocks noEditPoints="1"/>
            </p:cNvSpPr>
            <p:nvPr/>
          </p:nvSpPr>
          <p:spPr bwMode="black">
            <a:xfrm>
              <a:off x="4008065" y="2639672"/>
              <a:ext cx="1348798" cy="136787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3943" tIns="41972" rIns="83943" bIns="41972" numCol="1" anchor="t" anchorCtr="0" compatLnSpc="1"/>
            <a:lstStyle/>
            <a:p>
              <a:endParaRPr lang="en-US" sz="1600" dirty="0">
                <a:latin typeface="Segoe UI" panose="020B0502040204020203" pitchFamily="34" charset="0"/>
              </a:endParaRPr>
            </a:p>
          </p:txBody>
        </p:sp>
      </p:grpSp>
      <p:sp>
        <p:nvSpPr>
          <p:cNvPr id="97" name="矩形 96"/>
          <p:cNvSpPr/>
          <p:nvPr/>
        </p:nvSpPr>
        <p:spPr>
          <a:xfrm>
            <a:off x="5430532" y="3767164"/>
            <a:ext cx="414780" cy="414779"/>
          </a:xfrm>
          <a:prstGeom prst="rect">
            <a:avLst/>
          </a:prstGeom>
          <a:solidFill>
            <a:schemeClr val="accent1">
              <a:lumMod val="60000"/>
              <a:lumOff val="4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9" name="TextBox 12"/>
          <p:cNvSpPr txBox="1"/>
          <p:nvPr/>
        </p:nvSpPr>
        <p:spPr>
          <a:xfrm>
            <a:off x="6116247" y="3767164"/>
            <a:ext cx="830966" cy="470844"/>
          </a:xfrm>
          <a:prstGeom prst="rect">
            <a:avLst/>
          </a:prstGeom>
          <a:noFill/>
        </p:spPr>
        <p:txBody>
          <a:bodyPr wrap="square" lIns="0" tIns="0" rIns="0" bIns="0" rtlCol="0">
            <a:noAutofit/>
          </a:bodyPr>
          <a:lstStyle/>
          <a:p>
            <a:pPr>
              <a:lnSpc>
                <a:spcPts val="3000"/>
              </a:lnSpc>
            </a:pPr>
            <a:r>
              <a:rPr lang="zh-CN" altLang="en-US" dirty="0">
                <a:solidFill>
                  <a:schemeClr val="bg1"/>
                </a:solidFill>
                <a:latin typeface="黑体" panose="02010609060101010101" charset="-122"/>
                <a:ea typeface="黑体" panose="02010609060101010101" charset="-122"/>
              </a:rPr>
              <a:t>调试</a:t>
            </a:r>
            <a:endParaRPr lang="en-US" altLang="zh-CN" dirty="0">
              <a:solidFill>
                <a:schemeClr val="bg1"/>
              </a:solidFill>
              <a:latin typeface="黑体" panose="02010609060101010101" charset="-122"/>
              <a:ea typeface="黑体" panose="02010609060101010101" charset="-122"/>
            </a:endParaRPr>
          </a:p>
        </p:txBody>
      </p:sp>
      <p:sp>
        <p:nvSpPr>
          <p:cNvPr id="104" name="TextBox 12"/>
          <p:cNvSpPr txBox="1"/>
          <p:nvPr/>
        </p:nvSpPr>
        <p:spPr>
          <a:xfrm>
            <a:off x="5421721" y="4917090"/>
            <a:ext cx="4935684" cy="1344251"/>
          </a:xfrm>
          <a:prstGeom prst="rect">
            <a:avLst/>
          </a:prstGeom>
          <a:noFill/>
        </p:spPr>
        <p:txBody>
          <a:bodyPr wrap="square" lIns="0" tIns="0" rIns="0" bIns="0" rtlCol="0">
            <a:noAutofit/>
          </a:bodyPr>
          <a:lstStyle/>
          <a:p>
            <a:pPr>
              <a:lnSpc>
                <a:spcPts val="3000"/>
              </a:lnSpc>
            </a:pPr>
            <a:r>
              <a:rPr lang="zh-CN" altLang="en-US" sz="2400" dirty="0">
                <a:solidFill>
                  <a:schemeClr val="bg1"/>
                </a:solidFill>
                <a:latin typeface="微软雅黑" panose="020B0503020204020204" pitchFamily="34" charset="-122"/>
                <a:ea typeface="微软雅黑" panose="020B0503020204020204" pitchFamily="34" charset="-122"/>
              </a:rPr>
              <a:t>实现的功能：</a:t>
            </a:r>
            <a:endParaRPr lang="en-US" altLang="zh-CN" sz="2400" dirty="0">
              <a:solidFill>
                <a:schemeClr val="bg1"/>
              </a:solidFill>
              <a:latin typeface="微软雅黑" panose="020B0503020204020204" pitchFamily="34" charset="-122"/>
              <a:ea typeface="微软雅黑" panose="020B0503020204020204" pitchFamily="34" charset="-122"/>
            </a:endParaRPr>
          </a:p>
          <a:p>
            <a:pPr>
              <a:lnSpc>
                <a:spcPts val="3000"/>
              </a:lnSpc>
            </a:pPr>
            <a:r>
              <a:rPr lang="zh-CN" altLang="en-US" sz="2400" dirty="0">
                <a:solidFill>
                  <a:schemeClr val="bg1"/>
                </a:solidFill>
                <a:latin typeface="微软雅黑" panose="020B0503020204020204" pitchFamily="34" charset="-122"/>
                <a:ea typeface="微软雅黑" panose="020B0503020204020204" pitchFamily="34" charset="-122"/>
              </a:rPr>
              <a:t>执行预存的规定动作组</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0"/>
                                        </p:tgtEl>
                                        <p:attrNameLst>
                                          <p:attrName>style.visibility</p:attrName>
                                        </p:attrNameLst>
                                      </p:cBhvr>
                                      <p:to>
                                        <p:strVal val="visible"/>
                                      </p:to>
                                    </p:set>
                                    <p:anim calcmode="lin" valueType="num">
                                      <p:cBhvr additive="base">
                                        <p:cTn id="11" dur="500" fill="hold"/>
                                        <p:tgtEl>
                                          <p:spTgt spid="90"/>
                                        </p:tgtEl>
                                        <p:attrNameLst>
                                          <p:attrName>ppt_x</p:attrName>
                                        </p:attrNameLst>
                                      </p:cBhvr>
                                      <p:tavLst>
                                        <p:tav tm="0">
                                          <p:val>
                                            <p:strVal val="#ppt_x"/>
                                          </p:val>
                                        </p:tav>
                                        <p:tav tm="100000">
                                          <p:val>
                                            <p:strVal val="#ppt_x"/>
                                          </p:val>
                                        </p:tav>
                                      </p:tavLst>
                                    </p:anim>
                                    <p:anim calcmode="lin" valueType="num">
                                      <p:cBhvr additive="base">
                                        <p:cTn id="12"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fill="hold"/>
                                        <p:tgtEl>
                                          <p:spTgt spid="45"/>
                                        </p:tgtEl>
                                        <p:attrNameLst>
                                          <p:attrName>ppt_x</p:attrName>
                                        </p:attrNameLst>
                                      </p:cBhvr>
                                      <p:tavLst>
                                        <p:tav tm="0">
                                          <p:val>
                                            <p:strVal val="#ppt_x"/>
                                          </p:val>
                                        </p:tav>
                                        <p:tav tm="100000">
                                          <p:val>
                                            <p:strVal val="#ppt_x"/>
                                          </p:val>
                                        </p:tav>
                                      </p:tavLst>
                                    </p:anim>
                                    <p:anim calcmode="lin" valueType="num">
                                      <p:cBhvr additive="base">
                                        <p:cTn id="18" dur="500" fill="hold"/>
                                        <p:tgtEl>
                                          <p:spTgt spid="4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500" fill="hold"/>
                                        <p:tgtEl>
                                          <p:spTgt spid="92"/>
                                        </p:tgtEl>
                                        <p:attrNameLst>
                                          <p:attrName>ppt_x</p:attrName>
                                        </p:attrNameLst>
                                      </p:cBhvr>
                                      <p:tavLst>
                                        <p:tav tm="0">
                                          <p:val>
                                            <p:strVal val="#ppt_x"/>
                                          </p:val>
                                        </p:tav>
                                        <p:tav tm="100000">
                                          <p:val>
                                            <p:strVal val="#ppt_x"/>
                                          </p:val>
                                        </p:tav>
                                      </p:tavLst>
                                    </p:anim>
                                    <p:anim calcmode="lin" valueType="num">
                                      <p:cBhvr additive="base">
                                        <p:cTn id="22"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7"/>
                                        </p:tgtEl>
                                        <p:attrNameLst>
                                          <p:attrName>style.visibility</p:attrName>
                                        </p:attrNameLst>
                                      </p:cBhvr>
                                      <p:to>
                                        <p:strVal val="visible"/>
                                      </p:to>
                                    </p:set>
                                    <p:anim calcmode="lin" valueType="num">
                                      <p:cBhvr additive="base">
                                        <p:cTn id="27" dur="500" fill="hold"/>
                                        <p:tgtEl>
                                          <p:spTgt spid="97"/>
                                        </p:tgtEl>
                                        <p:attrNameLst>
                                          <p:attrName>ppt_x</p:attrName>
                                        </p:attrNameLst>
                                      </p:cBhvr>
                                      <p:tavLst>
                                        <p:tav tm="0">
                                          <p:val>
                                            <p:strVal val="#ppt_x"/>
                                          </p:val>
                                        </p:tav>
                                        <p:tav tm="100000">
                                          <p:val>
                                            <p:strVal val="#ppt_x"/>
                                          </p:val>
                                        </p:tav>
                                      </p:tavLst>
                                    </p:anim>
                                    <p:anim calcmode="lin" valueType="num">
                                      <p:cBhvr additive="base">
                                        <p:cTn id="28" dur="500" fill="hold"/>
                                        <p:tgtEl>
                                          <p:spTgt spid="9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9"/>
                                        </p:tgtEl>
                                        <p:attrNameLst>
                                          <p:attrName>style.visibility</p:attrName>
                                        </p:attrNameLst>
                                      </p:cBhvr>
                                      <p:to>
                                        <p:strVal val="visible"/>
                                      </p:to>
                                    </p:set>
                                    <p:anim calcmode="lin" valueType="num">
                                      <p:cBhvr additive="base">
                                        <p:cTn id="31" dur="500" fill="hold"/>
                                        <p:tgtEl>
                                          <p:spTgt spid="99"/>
                                        </p:tgtEl>
                                        <p:attrNameLst>
                                          <p:attrName>ppt_x</p:attrName>
                                        </p:attrNameLst>
                                      </p:cBhvr>
                                      <p:tavLst>
                                        <p:tav tm="0">
                                          <p:val>
                                            <p:strVal val="#ppt_x"/>
                                          </p:val>
                                        </p:tav>
                                        <p:tav tm="100000">
                                          <p:val>
                                            <p:strVal val="#ppt_x"/>
                                          </p:val>
                                        </p:tav>
                                      </p:tavLst>
                                    </p:anim>
                                    <p:anim calcmode="lin" valueType="num">
                                      <p:cBhvr additive="base">
                                        <p:cTn id="32"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5" grpId="0"/>
      <p:bldP spid="90" grpId="0" animBg="1"/>
      <p:bldP spid="92" grpId="0" animBg="1"/>
      <p:bldP spid="97" grpId="0" animBg="1"/>
      <p:bldP spid="99" grpId="0"/>
      <p:bldP spid="10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p:nvPr/>
        </p:nvSpPr>
        <p:spPr>
          <a:xfrm>
            <a:off x="519112" y="402776"/>
            <a:ext cx="11149013" cy="747897"/>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anose="020B0502040204020203" pitchFamily="34" charset="0"/>
                <a:ea typeface="+mn-ea"/>
                <a:cs typeface="Arial" panose="020B0604020202020204" pitchFamily="34" charset="0"/>
              </a:defRPr>
            </a:lvl1pPr>
          </a:lstStyle>
          <a:p>
            <a:r>
              <a:rPr lang="zh-CN" altLang="en-US" dirty="0">
                <a:solidFill>
                  <a:schemeClr val="bg1"/>
                </a:solidFill>
              </a:rPr>
              <a:t>部分源码展示</a:t>
            </a:r>
            <a:endParaRPr lang="en-US" dirty="0">
              <a:solidFill>
                <a:schemeClr val="bg1"/>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5530" y="1477299"/>
            <a:ext cx="4124326" cy="4400551"/>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043" y="1477299"/>
            <a:ext cx="5545627" cy="44005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p.DMVUlc_.ECe3En2l0dHDg"/>
</p:tagLst>
</file>

<file path=ppt/tags/tag3.xml><?xml version="1.0" encoding="utf-8"?>
<p:tagLst xmlns:p="http://schemas.openxmlformats.org/presentationml/2006/main">
  <p:tag name="THINKCELLSHAPEDONOTDELETE" val="pN.Bb6GPoGkaAdvs0U1Argw"/>
</p:tagLst>
</file>

<file path=ppt/tags/tag4.xml><?xml version="1.0" encoding="utf-8"?>
<p:tagLst xmlns:p="http://schemas.openxmlformats.org/presentationml/2006/main">
  <p:tag name="THINKCELLSHAPEDONOTDELETE" val="pT4QIGT_O_kmystEJov1Idg"/>
</p:tagLst>
</file>

<file path=ppt/tags/tag5.xml><?xml version="1.0" encoding="utf-8"?>
<p:tagLst xmlns:p="http://schemas.openxmlformats.org/presentationml/2006/main">
  <p:tag name="THINKCELLSHAPEDONOTDELETE" val="pKy0nQq2F3kWgbZK.uGPhEQ"/>
</p:tagLst>
</file>

<file path=ppt/tags/tag6.xml><?xml version="1.0" encoding="utf-8"?>
<p:tagLst xmlns:p="http://schemas.openxmlformats.org/presentationml/2006/main">
  <p:tag name="THINKCELLSHAPEDONOTDELETE" val="pWR0TpD13jE2oI446Q2WRbQ"/>
</p:tagLst>
</file>

<file path=ppt/tags/tag7.xml><?xml version="1.0" encoding="utf-8"?>
<p:tagLst xmlns:p="http://schemas.openxmlformats.org/presentationml/2006/main">
  <p:tag name="THINKCELLSHAPEDONOTDELETE" val="pHk.qjXhr.06c5wcJ4fSW4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985</Words>
  <Application>WPS 演示</Application>
  <PresentationFormat>宽屏</PresentationFormat>
  <Paragraphs>113</Paragraphs>
  <Slides>14</Slides>
  <Notes>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33" baseType="lpstr">
      <vt:lpstr>Arial</vt:lpstr>
      <vt:lpstr>宋体</vt:lpstr>
      <vt:lpstr>Wingdings</vt:lpstr>
      <vt:lpstr>锐字逼格青春粗黑体简2.0</vt:lpstr>
      <vt:lpstr>黑体</vt:lpstr>
      <vt:lpstr>张海山锐谐体</vt:lpstr>
      <vt:lpstr>Segoe UI Light</vt:lpstr>
      <vt:lpstr>Segoe UI</vt:lpstr>
      <vt:lpstr>Segoe UI</vt:lpstr>
      <vt:lpstr>CYuen2HKS-Light</vt:lpstr>
      <vt:lpstr>Yu Gothic</vt:lpstr>
      <vt:lpstr>Broadway</vt:lpstr>
      <vt:lpstr>微软雅黑</vt:lpstr>
      <vt:lpstr>Calibri</vt:lpstr>
      <vt:lpstr>Arial Unicode MS</vt:lpstr>
      <vt:lpstr>Calibri Light</vt:lpstr>
      <vt:lpstr>Segoe Print</vt:lpstr>
      <vt:lpstr>Office 主题</vt:lpstr>
      <vt:lpstr>TCLayout.ActiveDocument.1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Sky123.Org</dc:creator>
  <cp:lastModifiedBy>Candace</cp:lastModifiedBy>
  <cp:revision>47</cp:revision>
  <dcterms:created xsi:type="dcterms:W3CDTF">2014-04-10T07:46:00Z</dcterms:created>
  <dcterms:modified xsi:type="dcterms:W3CDTF">2019-09-15T13:16:38Z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