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2"/>
  </p:notesMasterIdLst>
  <p:handoutMasterIdLst>
    <p:handoutMasterId r:id="rId33"/>
  </p:handoutMasterIdLst>
  <p:sldIdLst>
    <p:sldId id="882" r:id="rId2"/>
    <p:sldId id="886" r:id="rId3"/>
    <p:sldId id="887" r:id="rId4"/>
    <p:sldId id="888" r:id="rId5"/>
    <p:sldId id="889" r:id="rId6"/>
    <p:sldId id="890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03" r:id="rId20"/>
    <p:sldId id="904" r:id="rId21"/>
    <p:sldId id="905" r:id="rId22"/>
    <p:sldId id="906" r:id="rId23"/>
    <p:sldId id="907" r:id="rId24"/>
    <p:sldId id="908" r:id="rId25"/>
    <p:sldId id="909" r:id="rId26"/>
    <p:sldId id="910" r:id="rId27"/>
    <p:sldId id="913" r:id="rId28"/>
    <p:sldId id="912" r:id="rId29"/>
    <p:sldId id="914" r:id="rId30"/>
    <p:sldId id="915" r:id="rId31"/>
  </p:sldIdLst>
  <p:sldSz cx="9144000" cy="6858000" type="screen4x3"/>
  <p:notesSz cx="6867525" cy="9994900"/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87DBA-B491-4480-85E3-EF14AD44BB47}">
          <p14:sldIdLst>
            <p14:sldId id="882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3"/>
            <p14:sldId id="912"/>
            <p14:sldId id="914"/>
            <p14:sldId id="9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B2B2B2"/>
    <a:srgbClr val="C0C0C0"/>
    <a:srgbClr val="292929"/>
    <a:srgbClr val="7D7D7D"/>
    <a:srgbClr val="005EF6"/>
    <a:srgbClr val="333333"/>
    <a:srgbClr val="969696"/>
    <a:srgbClr val="657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111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3252" y="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4074" y="-102"/>
      </p:cViewPr>
      <p:guideLst>
        <p:guide orient="horz" pos="3149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3BB1-8730-4539-904F-BFBDF9C09A79}" type="datetimeFigureOut">
              <a:rPr lang="de-DE" smtClean="0"/>
              <a:t>16.11.2015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375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DC31-72E5-4305-89C5-3E9FCF2BA76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866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7" cy="499745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0009" y="0"/>
            <a:ext cx="2975927" cy="499745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16.11.2015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03" tIns="46452" rIns="92903" bIns="46452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2903" tIns="46452" rIns="92903" bIns="4645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7" cy="499745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0009" y="9493420"/>
            <a:ext cx="2975927" cy="499745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sz="80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pieren 7"/>
          <p:cNvGrpSpPr/>
          <p:nvPr userDrawn="1"/>
        </p:nvGrpSpPr>
        <p:grpSpPr>
          <a:xfrm flipV="1">
            <a:off x="-14290" y="1227931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23849" y="1781969"/>
            <a:ext cx="8497094" cy="42899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2017714"/>
            <a:ext cx="9143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4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16.11.2015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1562" y="6232545"/>
            <a:ext cx="1904762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spcBef>
          <a:spcPts val="432"/>
        </a:spcBef>
        <a:spcAft>
          <a:spcPts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-14290" y="1227931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pieren 24"/>
          <p:cNvGrpSpPr/>
          <p:nvPr/>
        </p:nvGrpSpPr>
        <p:grpSpPr>
          <a:xfrm rot="10800000" flipV="1">
            <a:off x="2156502" y="5142706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hteck 3"/>
          <p:cNvSpPr/>
          <p:nvPr/>
        </p:nvSpPr>
        <p:spPr>
          <a:xfrm>
            <a:off x="498993" y="2333508"/>
            <a:ext cx="4779257" cy="98488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3400" b="1" dirty="0" err="1">
                <a:solidFill>
                  <a:prstClr val="black"/>
                </a:solidFill>
              </a:rPr>
              <a:t>MapReduce</a:t>
            </a:r>
            <a:r>
              <a:rPr lang="en-US" sz="3400" b="1" dirty="0">
                <a:solidFill>
                  <a:prstClr val="black"/>
                </a:solidFill>
              </a:rPr>
              <a:t> </a:t>
            </a:r>
            <a:r>
              <a:rPr lang="en-US" sz="3400" b="1" dirty="0" smtClean="0">
                <a:solidFill>
                  <a:prstClr val="black"/>
                </a:solidFill>
              </a:rPr>
              <a:t>on Databases</a:t>
            </a:r>
            <a:r>
              <a:rPr lang="en-US" sz="3400" b="1" dirty="0">
                <a:solidFill>
                  <a:prstClr val="black"/>
                </a:solidFill>
              </a:rPr>
              <a:t/>
            </a:r>
            <a:br>
              <a:rPr lang="en-US" sz="3400" b="1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(adapted </a:t>
            </a:r>
            <a:r>
              <a:rPr lang="en-US" sz="2400" dirty="0">
                <a:solidFill>
                  <a:prstClr val="black"/>
                </a:solidFill>
              </a:rPr>
              <a:t>from Jimmy Lin’s </a:t>
            </a:r>
            <a:r>
              <a:rPr lang="en-US" sz="2400" dirty="0" smtClean="0">
                <a:solidFill>
                  <a:prstClr val="black"/>
                </a:solidFill>
              </a:rPr>
              <a:t>slides)</a:t>
            </a:r>
          </a:p>
        </p:txBody>
      </p:sp>
      <p:sp>
        <p:nvSpPr>
          <p:cNvPr id="28" name="Rechteck 27"/>
          <p:cNvSpPr/>
          <p:nvPr/>
        </p:nvSpPr>
        <p:spPr>
          <a:xfrm>
            <a:off x="513283" y="3742016"/>
            <a:ext cx="2333203" cy="4001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en-US" sz="2000" dirty="0" smtClean="0"/>
              <a:t>Dr. Ryan Leong </a:t>
            </a:r>
            <a:r>
              <a:rPr lang="en-US" altLang="en-US" sz="2000" dirty="0" err="1" smtClean="0"/>
              <a:t>Hou</a:t>
            </a:r>
            <a:r>
              <a:rPr lang="en-US" altLang="en-US" sz="2000" dirty="0" smtClean="0"/>
              <a:t> U</a:t>
            </a:r>
            <a:endParaRPr lang="en-GB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62" y="6232545"/>
            <a:ext cx="1904762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Natural Join Operation – Example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771525" y="1741016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/>
              <a:t>Relations r, 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0725" y="21982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7925" y="21982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90725" y="2807816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47925" y="2807816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5125" y="21982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62325" y="21982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05125" y="2807816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62325" y="2807816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95925" y="21220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95925" y="2731616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53125" y="21220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53125" y="2731616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10325" y="2122016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410325" y="2731616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  <a:endParaRPr lang="en-US" b="1" i="1">
              <a:solidFill>
                <a:srgbClr val="000000"/>
              </a:solidFill>
              <a:latin typeface="Helvetica" pitchFamily="34" charset="0"/>
              <a:sym typeface="Symbol" pitchFamily="18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676525" y="4179416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67125" y="4862041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102100" y="4862041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667125" y="5430366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02100" y="5430366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37075" y="4862041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973638" y="4862041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37075" y="5430366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973638" y="5430366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408613" y="4862041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408613" y="5430366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029325" y="417941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s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343025" y="4763616"/>
            <a:ext cx="7029450" cy="409575"/>
            <a:chOff x="288" y="2688"/>
            <a:chExt cx="4428" cy="258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000000"/>
                </a:buClr>
                <a:buFont typeface="Monotype Sorts" pitchFamily="1" charset="2"/>
                <a:buNone/>
              </a:pPr>
              <a:r>
                <a:rPr kumimoji="1" lang="en-US" sz="2000" i="1">
                  <a:solidFill>
                    <a:srgbClr val="000000"/>
                  </a:solidFill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85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18481" y="3376612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R1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19081" y="3544887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S1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6881" y="4251324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Book Antiqua" pitchFamily="18" charset="0"/>
              </a:rPr>
              <a:t>R1       S1 =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037431" y="4427537"/>
            <a:ext cx="488950" cy="214312"/>
            <a:chOff x="2226" y="2065"/>
            <a:chExt cx="1148" cy="671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5070474"/>
            <a:ext cx="7445375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56" y="1503362"/>
            <a:ext cx="41703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1873249"/>
            <a:ext cx="5643563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065838" y="43688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One-to-One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71900" y="43688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One-to-Many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85900" y="43815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Many-to-Many</a:t>
            </a: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943100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2705100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943100" y="2463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2705100" y="2463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1943100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2705100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943100" y="3225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2705100" y="3225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1943100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2705100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943100" y="3987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2705100" y="3987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152900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4914900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914900" y="2463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152900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914900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4914900" y="3225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152900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4914900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4914900" y="3987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70638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7132638" y="2082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6370638" y="2463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7132638" y="2463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6370638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7132638" y="2844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6370638" y="3225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132638" y="3225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6370638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7132638" y="3606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6370638" y="3987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7132638" y="3987800"/>
            <a:ext cx="152400" cy="152400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9" name="Straight Connector 98"/>
          <p:cNvCxnSpPr>
            <a:cxnSpLocks noChangeShapeType="1"/>
            <a:stCxn id="66" idx="5"/>
            <a:endCxn id="71" idx="1"/>
          </p:cNvCxnSpPr>
          <p:nvPr/>
        </p:nvCxnSpPr>
        <p:spPr bwMode="auto">
          <a:xfrm rot="16200000" flipH="1">
            <a:off x="2073275" y="2212975"/>
            <a:ext cx="654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0" name="Straight Connector 99"/>
          <p:cNvCxnSpPr>
            <a:cxnSpLocks noChangeShapeType="1"/>
            <a:stCxn id="66" idx="5"/>
            <a:endCxn id="69" idx="2"/>
          </p:cNvCxnSpPr>
          <p:nvPr/>
        </p:nvCxnSpPr>
        <p:spPr bwMode="auto">
          <a:xfrm rot="16200000" flipH="1">
            <a:off x="2225675" y="2060575"/>
            <a:ext cx="327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1" name="Straight Connector 100"/>
          <p:cNvCxnSpPr>
            <a:cxnSpLocks noChangeShapeType="1"/>
            <a:stCxn id="66" idx="5"/>
            <a:endCxn id="73" idx="1"/>
          </p:cNvCxnSpPr>
          <p:nvPr/>
        </p:nvCxnSpPr>
        <p:spPr bwMode="auto">
          <a:xfrm rot="16200000" flipH="1">
            <a:off x="1882775" y="2403475"/>
            <a:ext cx="1035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" name="Straight Connector 101"/>
          <p:cNvCxnSpPr>
            <a:cxnSpLocks noChangeShapeType="1"/>
            <a:stCxn id="72" idx="6"/>
            <a:endCxn id="71" idx="2"/>
          </p:cNvCxnSpPr>
          <p:nvPr/>
        </p:nvCxnSpPr>
        <p:spPr bwMode="auto">
          <a:xfrm flipV="1">
            <a:off x="2095500" y="2921000"/>
            <a:ext cx="609600" cy="38100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" name="Straight Connector 102"/>
          <p:cNvCxnSpPr>
            <a:cxnSpLocks noChangeShapeType="1"/>
            <a:stCxn id="76" idx="7"/>
            <a:endCxn id="71" idx="3"/>
          </p:cNvCxnSpPr>
          <p:nvPr/>
        </p:nvCxnSpPr>
        <p:spPr bwMode="auto">
          <a:xfrm rot="5400000" flipH="1" flipV="1">
            <a:off x="1882775" y="3165475"/>
            <a:ext cx="1035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" name="Straight Connector 103"/>
          <p:cNvCxnSpPr>
            <a:cxnSpLocks noChangeShapeType="1"/>
            <a:stCxn id="67" idx="3"/>
            <a:endCxn id="70" idx="6"/>
          </p:cNvCxnSpPr>
          <p:nvPr/>
        </p:nvCxnSpPr>
        <p:spPr bwMode="auto">
          <a:xfrm rot="5400000">
            <a:off x="2057400" y="2251075"/>
            <a:ext cx="708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Straight Connector 104"/>
          <p:cNvCxnSpPr>
            <a:cxnSpLocks noChangeShapeType="1"/>
            <a:stCxn id="75" idx="1"/>
            <a:endCxn id="70" idx="6"/>
          </p:cNvCxnSpPr>
          <p:nvPr/>
        </p:nvCxnSpPr>
        <p:spPr bwMode="auto">
          <a:xfrm rot="16200000" flipV="1">
            <a:off x="2057400" y="2959100"/>
            <a:ext cx="708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6" name="Straight Connector 105"/>
          <p:cNvCxnSpPr>
            <a:cxnSpLocks noChangeShapeType="1"/>
            <a:stCxn id="77" idx="1"/>
            <a:endCxn id="74" idx="6"/>
          </p:cNvCxnSpPr>
          <p:nvPr/>
        </p:nvCxnSpPr>
        <p:spPr bwMode="auto">
          <a:xfrm rot="16200000" flipV="1">
            <a:off x="2247900" y="3530600"/>
            <a:ext cx="327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7" name="Straight Connector 106"/>
          <p:cNvCxnSpPr>
            <a:cxnSpLocks noChangeShapeType="1"/>
            <a:stCxn id="77" idx="1"/>
            <a:endCxn id="72" idx="6"/>
          </p:cNvCxnSpPr>
          <p:nvPr/>
        </p:nvCxnSpPr>
        <p:spPr bwMode="auto">
          <a:xfrm rot="16200000" flipV="1">
            <a:off x="2057400" y="3340100"/>
            <a:ext cx="708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8" name="Straight Connector 107"/>
          <p:cNvCxnSpPr>
            <a:cxnSpLocks noChangeShapeType="1"/>
            <a:stCxn id="79" idx="2"/>
            <a:endCxn id="78" idx="6"/>
          </p:cNvCxnSpPr>
          <p:nvPr/>
        </p:nvCxnSpPr>
        <p:spPr bwMode="auto">
          <a:xfrm rot="10800000">
            <a:off x="4305300" y="2159000"/>
            <a:ext cx="6096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9" name="Straight Connector 108"/>
          <p:cNvCxnSpPr>
            <a:cxnSpLocks noChangeShapeType="1"/>
            <a:stCxn id="80" idx="1"/>
            <a:endCxn id="78" idx="6"/>
          </p:cNvCxnSpPr>
          <p:nvPr/>
        </p:nvCxnSpPr>
        <p:spPr bwMode="auto">
          <a:xfrm rot="16200000" flipV="1">
            <a:off x="4457700" y="2006600"/>
            <a:ext cx="327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0" name="Straight Connector 109"/>
          <p:cNvCxnSpPr>
            <a:cxnSpLocks noChangeShapeType="1"/>
            <a:stCxn id="82" idx="2"/>
            <a:endCxn id="81" idx="6"/>
          </p:cNvCxnSpPr>
          <p:nvPr/>
        </p:nvCxnSpPr>
        <p:spPr bwMode="auto">
          <a:xfrm rot="10800000">
            <a:off x="4305300" y="2921000"/>
            <a:ext cx="6096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1" name="Straight Connector 110"/>
          <p:cNvCxnSpPr>
            <a:cxnSpLocks noChangeShapeType="1"/>
            <a:stCxn id="83" idx="1"/>
            <a:endCxn id="81" idx="5"/>
          </p:cNvCxnSpPr>
          <p:nvPr/>
        </p:nvCxnSpPr>
        <p:spPr bwMode="auto">
          <a:xfrm rot="16200000" flipV="1">
            <a:off x="4473575" y="2784475"/>
            <a:ext cx="273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" name="Straight Connector 111"/>
          <p:cNvCxnSpPr>
            <a:cxnSpLocks noChangeShapeType="1"/>
            <a:stCxn id="85" idx="1"/>
            <a:endCxn id="81" idx="5"/>
          </p:cNvCxnSpPr>
          <p:nvPr/>
        </p:nvCxnSpPr>
        <p:spPr bwMode="auto">
          <a:xfrm rot="16200000" flipV="1">
            <a:off x="4283075" y="2974975"/>
            <a:ext cx="654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3" name="Straight Connector 112"/>
          <p:cNvCxnSpPr>
            <a:cxnSpLocks noChangeShapeType="1"/>
            <a:stCxn id="86" idx="1"/>
            <a:endCxn id="84" idx="5"/>
          </p:cNvCxnSpPr>
          <p:nvPr/>
        </p:nvCxnSpPr>
        <p:spPr bwMode="auto">
          <a:xfrm rot="16200000" flipV="1">
            <a:off x="4473575" y="3546475"/>
            <a:ext cx="273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4" name="Straight Connector 113"/>
          <p:cNvCxnSpPr>
            <a:cxnSpLocks noChangeShapeType="1"/>
            <a:stCxn id="67" idx="3"/>
            <a:endCxn id="68" idx="7"/>
          </p:cNvCxnSpPr>
          <p:nvPr/>
        </p:nvCxnSpPr>
        <p:spPr bwMode="auto">
          <a:xfrm rot="5400000">
            <a:off x="2263775" y="2022475"/>
            <a:ext cx="273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5" name="Straight Connector 114"/>
          <p:cNvCxnSpPr>
            <a:cxnSpLocks noChangeShapeType="1"/>
            <a:stCxn id="90" idx="1"/>
            <a:endCxn id="87" idx="6"/>
          </p:cNvCxnSpPr>
          <p:nvPr/>
        </p:nvCxnSpPr>
        <p:spPr bwMode="auto">
          <a:xfrm rot="16200000" flipV="1">
            <a:off x="6675438" y="2006600"/>
            <a:ext cx="327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6" name="Straight Connector 115"/>
          <p:cNvCxnSpPr>
            <a:cxnSpLocks noChangeShapeType="1"/>
            <a:stCxn id="88" idx="3"/>
            <a:endCxn id="89" idx="7"/>
          </p:cNvCxnSpPr>
          <p:nvPr/>
        </p:nvCxnSpPr>
        <p:spPr bwMode="auto">
          <a:xfrm rot="5400000">
            <a:off x="6691313" y="2022475"/>
            <a:ext cx="273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7" name="Straight Connector 116"/>
          <p:cNvCxnSpPr>
            <a:cxnSpLocks noChangeShapeType="1"/>
            <a:stCxn id="98" idx="1"/>
            <a:endCxn id="95" idx="6"/>
          </p:cNvCxnSpPr>
          <p:nvPr/>
        </p:nvCxnSpPr>
        <p:spPr bwMode="auto">
          <a:xfrm rot="16200000" flipV="1">
            <a:off x="6675438" y="3530600"/>
            <a:ext cx="327025" cy="631825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8" name="Straight Connector 117"/>
          <p:cNvCxnSpPr>
            <a:cxnSpLocks noChangeShapeType="1"/>
            <a:stCxn id="94" idx="2"/>
            <a:endCxn id="93" idx="6"/>
          </p:cNvCxnSpPr>
          <p:nvPr/>
        </p:nvCxnSpPr>
        <p:spPr bwMode="auto">
          <a:xfrm rot="10800000">
            <a:off x="6523038" y="3302000"/>
            <a:ext cx="6096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9" name="Straight Connector 118"/>
          <p:cNvCxnSpPr>
            <a:cxnSpLocks noChangeShapeType="1"/>
            <a:stCxn id="96" idx="1"/>
            <a:endCxn id="91" idx="5"/>
          </p:cNvCxnSpPr>
          <p:nvPr/>
        </p:nvCxnSpPr>
        <p:spPr bwMode="auto">
          <a:xfrm rot="16200000" flipV="1">
            <a:off x="6500813" y="2974975"/>
            <a:ext cx="654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0" name="Straight Connector 119"/>
          <p:cNvCxnSpPr>
            <a:cxnSpLocks noChangeShapeType="1"/>
            <a:stCxn id="92" idx="3"/>
            <a:endCxn id="97" idx="7"/>
          </p:cNvCxnSpPr>
          <p:nvPr/>
        </p:nvCxnSpPr>
        <p:spPr bwMode="auto">
          <a:xfrm rot="5400000">
            <a:off x="6310313" y="3165475"/>
            <a:ext cx="1035050" cy="65405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413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  <a:p>
            <a:r>
              <a:rPr lang="en-US" dirty="0"/>
              <a:t>Map-side join</a:t>
            </a:r>
          </a:p>
          <a:p>
            <a:r>
              <a:rPr lang="en-US" dirty="0"/>
              <a:t>In-memory join</a:t>
            </a:r>
          </a:p>
          <a:p>
            <a:pPr lvl="1"/>
            <a:r>
              <a:rPr lang="en-US" dirty="0"/>
              <a:t>Striped variant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 group by join key</a:t>
            </a:r>
          </a:p>
          <a:p>
            <a:pPr lvl="1"/>
            <a:r>
              <a:rPr lang="en-US" dirty="0"/>
              <a:t>Map over both sets of tuples</a:t>
            </a:r>
          </a:p>
          <a:p>
            <a:pPr lvl="1"/>
            <a:r>
              <a:rPr lang="en-US" dirty="0"/>
              <a:t>Emit tuple as value with join key as the intermediate key</a:t>
            </a:r>
          </a:p>
          <a:p>
            <a:pPr lvl="1"/>
            <a:r>
              <a:rPr lang="en-US" dirty="0"/>
              <a:t>Execution framework brings together tuples sharing the same key</a:t>
            </a:r>
          </a:p>
          <a:p>
            <a:pPr lvl="1"/>
            <a:r>
              <a:rPr lang="en-US" dirty="0"/>
              <a:t>Perform actual join in reducer</a:t>
            </a:r>
          </a:p>
          <a:p>
            <a:pPr lvl="1"/>
            <a:r>
              <a:rPr lang="en-US" dirty="0"/>
              <a:t>Similar to a “sort-merge join” in database terminology</a:t>
            </a:r>
          </a:p>
          <a:p>
            <a:r>
              <a:rPr lang="en-US" dirty="0"/>
              <a:t>Two variants</a:t>
            </a:r>
          </a:p>
          <a:p>
            <a:pPr lvl="1"/>
            <a:r>
              <a:rPr lang="en-US" dirty="0"/>
              <a:t>1-to-1 joins</a:t>
            </a:r>
          </a:p>
          <a:p>
            <a:pPr lvl="1"/>
            <a:r>
              <a:rPr lang="en-US" dirty="0"/>
              <a:t>1-to-many and many-to-many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638300" y="2346568"/>
            <a:ext cx="2286000" cy="381000"/>
            <a:chOff x="1219200" y="1143000"/>
            <a:chExt cx="2286000" cy="381000"/>
          </a:xfrm>
        </p:grpSpPr>
        <p:sp>
          <p:nvSpPr>
            <p:cNvPr id="94" name="Rectangle 9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38300" y="2803768"/>
            <a:ext cx="2286000" cy="381000"/>
            <a:chOff x="1219200" y="1143000"/>
            <a:chExt cx="2286000" cy="381000"/>
          </a:xfrm>
        </p:grpSpPr>
        <p:sp>
          <p:nvSpPr>
            <p:cNvPr id="91" name="Rectangle 90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38300" y="3260968"/>
            <a:ext cx="2286000" cy="381000"/>
            <a:chOff x="2667000" y="1143000"/>
            <a:chExt cx="2286000" cy="381000"/>
          </a:xfrm>
        </p:grpSpPr>
        <p:sp>
          <p:nvSpPr>
            <p:cNvPr id="88" name="Rectangle 8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38300" y="3718168"/>
            <a:ext cx="2286000" cy="381000"/>
            <a:chOff x="2667000" y="1143000"/>
            <a:chExt cx="2286000" cy="381000"/>
          </a:xfrm>
        </p:grpSpPr>
        <p:sp>
          <p:nvSpPr>
            <p:cNvPr id="85" name="Rectangle 84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Right Arrow 54"/>
          <p:cNvSpPr/>
          <p:nvPr/>
        </p:nvSpPr>
        <p:spPr bwMode="auto">
          <a:xfrm>
            <a:off x="4219036" y="2956168"/>
            <a:ext cx="1076864" cy="533400"/>
          </a:xfrm>
          <a:prstGeom prst="rightArrow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43700" y="23465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6286500" y="23465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00700" y="23465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43700" y="28037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6286500" y="28037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00700" y="2803768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43700" y="32609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31"/>
          <p:cNvSpPr txBox="1"/>
          <p:nvPr/>
        </p:nvSpPr>
        <p:spPr>
          <a:xfrm>
            <a:off x="6286500" y="32609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00700" y="32609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43700" y="37181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35"/>
          <p:cNvSpPr txBox="1"/>
          <p:nvPr/>
        </p:nvSpPr>
        <p:spPr>
          <a:xfrm>
            <a:off x="6286500" y="37181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00700" y="3718168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37"/>
          <p:cNvSpPr txBox="1"/>
          <p:nvPr/>
        </p:nvSpPr>
        <p:spPr>
          <a:xfrm>
            <a:off x="5448300" y="19655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6683039" y="196556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extBox 39"/>
          <p:cNvSpPr txBox="1"/>
          <p:nvPr/>
        </p:nvSpPr>
        <p:spPr>
          <a:xfrm>
            <a:off x="1028700" y="1584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endParaRPr kumimoji="0" 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33700" y="56231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41"/>
          <p:cNvSpPr txBox="1"/>
          <p:nvPr/>
        </p:nvSpPr>
        <p:spPr>
          <a:xfrm>
            <a:off x="2476500" y="56231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90700" y="56231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14900" y="60803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44"/>
          <p:cNvSpPr txBox="1"/>
          <p:nvPr/>
        </p:nvSpPr>
        <p:spPr>
          <a:xfrm>
            <a:off x="4457700" y="60803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790700" y="6080368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14900" y="56231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47"/>
          <p:cNvSpPr txBox="1"/>
          <p:nvPr/>
        </p:nvSpPr>
        <p:spPr>
          <a:xfrm>
            <a:off x="4457700" y="56231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33700" y="60803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50"/>
          <p:cNvSpPr txBox="1"/>
          <p:nvPr/>
        </p:nvSpPr>
        <p:spPr>
          <a:xfrm>
            <a:off x="2476500" y="60803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1" name="TextBox 52"/>
          <p:cNvSpPr txBox="1"/>
          <p:nvPr/>
        </p:nvSpPr>
        <p:spPr>
          <a:xfrm>
            <a:off x="1638300" y="52421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2873039" y="524216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TextBox 54"/>
          <p:cNvSpPr txBox="1"/>
          <p:nvPr/>
        </p:nvSpPr>
        <p:spPr>
          <a:xfrm>
            <a:off x="1028700" y="455636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</a:t>
            </a:r>
            <a:endParaRPr kumimoji="0" 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TextBox 55"/>
          <p:cNvSpPr txBox="1"/>
          <p:nvPr/>
        </p:nvSpPr>
        <p:spPr>
          <a:xfrm>
            <a:off x="2095500" y="6503814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no guarantee if R is going to come first or S</a:t>
            </a:r>
          </a:p>
        </p:txBody>
      </p:sp>
    </p:spTree>
    <p:extLst>
      <p:ext uri="{BB962C8B-B14F-4D97-AF65-F5344CB8AC3E}">
        <p14:creationId xmlns:p14="http://schemas.microsoft.com/office/powerpoint/2010/main" val="35762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1-to-many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222406" y="2346568"/>
            <a:ext cx="2286000" cy="381000"/>
            <a:chOff x="1219200" y="1143000"/>
            <a:chExt cx="2286000" cy="381000"/>
          </a:xfrm>
        </p:grpSpPr>
        <p:sp>
          <p:nvSpPr>
            <p:cNvPr id="90" name="Rectangle 8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22406" y="2803768"/>
            <a:ext cx="2286000" cy="381000"/>
            <a:chOff x="2667000" y="1143000"/>
            <a:chExt cx="2286000" cy="381000"/>
          </a:xfrm>
        </p:grpSpPr>
        <p:sp>
          <p:nvSpPr>
            <p:cNvPr id="87" name="Rectangle 86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22406" y="3260968"/>
            <a:ext cx="2286000" cy="381000"/>
            <a:chOff x="2667000" y="1143000"/>
            <a:chExt cx="22860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ight Arrow 51"/>
          <p:cNvSpPr/>
          <p:nvPr/>
        </p:nvSpPr>
        <p:spPr bwMode="auto">
          <a:xfrm>
            <a:off x="3803142" y="2956168"/>
            <a:ext cx="1076864" cy="533400"/>
          </a:xfrm>
          <a:prstGeom prst="rightArrow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27806" y="23465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5870606" y="23465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84806" y="23465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7806" y="28037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5870606" y="28037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84806" y="28037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27806" y="32609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31"/>
          <p:cNvSpPr txBox="1"/>
          <p:nvPr/>
        </p:nvSpPr>
        <p:spPr>
          <a:xfrm>
            <a:off x="5870606" y="32609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84806" y="32609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27806" y="37181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5870606" y="37181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4806" y="37181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37"/>
          <p:cNvSpPr txBox="1"/>
          <p:nvPr/>
        </p:nvSpPr>
        <p:spPr>
          <a:xfrm>
            <a:off x="5032406" y="19655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6267145" y="196556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39"/>
          <p:cNvSpPr txBox="1"/>
          <p:nvPr/>
        </p:nvSpPr>
        <p:spPr>
          <a:xfrm>
            <a:off x="612806" y="1584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endParaRPr kumimoji="0" 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17806" y="5623168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41"/>
          <p:cNvSpPr txBox="1"/>
          <p:nvPr/>
        </p:nvSpPr>
        <p:spPr>
          <a:xfrm>
            <a:off x="2060606" y="56231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374806" y="5623168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9006" y="56231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47"/>
          <p:cNvSpPr txBox="1"/>
          <p:nvPr/>
        </p:nvSpPr>
        <p:spPr>
          <a:xfrm>
            <a:off x="4041806" y="56231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3" name="TextBox 52"/>
          <p:cNvSpPr txBox="1"/>
          <p:nvPr/>
        </p:nvSpPr>
        <p:spPr>
          <a:xfrm>
            <a:off x="1222406" y="52421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2457145" y="524216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612806" y="455636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</a:t>
            </a:r>
            <a:endParaRPr kumimoji="0" 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222406" y="3718168"/>
            <a:ext cx="2286000" cy="381000"/>
            <a:chOff x="2667000" y="1143000"/>
            <a:chExt cx="2286000" cy="381000"/>
          </a:xfrm>
        </p:grpSpPr>
        <p:sp>
          <p:nvSpPr>
            <p:cNvPr id="81" name="Rectangle 80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556406" y="5623168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59"/>
          <p:cNvSpPr txBox="1"/>
          <p:nvPr/>
        </p:nvSpPr>
        <p:spPr>
          <a:xfrm>
            <a:off x="6099206" y="56231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9" name="TextBox 60"/>
          <p:cNvSpPr txBox="1"/>
          <p:nvPr/>
        </p:nvSpPr>
        <p:spPr>
          <a:xfrm>
            <a:off x="8141344" y="56231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6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TextBox 55"/>
          <p:cNvSpPr txBox="1"/>
          <p:nvPr/>
        </p:nvSpPr>
        <p:spPr>
          <a:xfrm rot="20989502">
            <a:off x="3372928" y="6100489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42478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V-to-K Conversion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7454" y="2275054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390158" y="227505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9442" y="2275054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31042" y="2808454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07042" y="189405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2276793" y="1894054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1042" y="3341854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1390158" y="280845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59442" y="2808454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390158" y="3341854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9442" y="3341854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1390158" y="387525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59442" y="3875254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31042" y="3875254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37454" y="4408654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1"/>
          <p:cNvSpPr txBox="1"/>
          <p:nvPr/>
        </p:nvSpPr>
        <p:spPr>
          <a:xfrm>
            <a:off x="1390158" y="440865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9442" y="4408654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1042" y="4942054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31042" y="5475454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5"/>
          <p:cNvSpPr txBox="1"/>
          <p:nvPr/>
        </p:nvSpPr>
        <p:spPr>
          <a:xfrm>
            <a:off x="1390158" y="494205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9442" y="4942054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1390158" y="5475454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59442" y="5475454"/>
            <a:ext cx="381000" cy="381000"/>
          </a:xfrm>
          <a:prstGeom prst="rect">
            <a:avLst/>
          </a:prstGeom>
          <a:solidFill>
            <a:srgbClr val="CCFF99"/>
          </a:solidFill>
          <a:ln w="25400" cap="flat" cmpd="sng" algn="ctr">
            <a:solidFill>
              <a:srgbClr val="CCFF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3785254" y="2465554"/>
            <a:ext cx="526988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TextBox 39"/>
          <p:cNvSpPr txBox="1"/>
          <p:nvPr/>
        </p:nvSpPr>
        <p:spPr>
          <a:xfrm>
            <a:off x="4388442" y="2317500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 key encountered: hold in memory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16200000" flipH="1">
            <a:off x="3585930" y="3529942"/>
            <a:ext cx="1446212" cy="641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43"/>
          <p:cNvSpPr txBox="1"/>
          <p:nvPr/>
        </p:nvSpPr>
        <p:spPr>
          <a:xfrm>
            <a:off x="4388442" y="2698500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Cross with records from other set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rot="10800000">
            <a:off x="3778842" y="4599154"/>
            <a:ext cx="526988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TextBox 45"/>
          <p:cNvSpPr txBox="1"/>
          <p:nvPr/>
        </p:nvSpPr>
        <p:spPr>
          <a:xfrm>
            <a:off x="4382030" y="4451100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 key encountered: hold in memory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 rot="5400000">
            <a:off x="3843012" y="5400048"/>
            <a:ext cx="912812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47"/>
          <p:cNvSpPr txBox="1"/>
          <p:nvPr/>
        </p:nvSpPr>
        <p:spPr>
          <a:xfrm>
            <a:off x="4382030" y="4832100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Cross with records from other set</a:t>
            </a:r>
          </a:p>
        </p:txBody>
      </p:sp>
    </p:spTree>
    <p:extLst>
      <p:ext uri="{BB962C8B-B14F-4D97-AF65-F5344CB8AC3E}">
        <p14:creationId xmlns:p14="http://schemas.microsoft.com/office/powerpoint/2010/main" val="4038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69889" y="2257956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1622593" y="225795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91877" y="22579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63477" y="3858156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1039477" y="18769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2509228" y="1876956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endParaRPr kumimoji="0" lang="en-US" sz="16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63477" y="4391556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1622593" y="385815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91877" y="38581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15"/>
          <p:cNvSpPr txBox="1"/>
          <p:nvPr/>
        </p:nvSpPr>
        <p:spPr>
          <a:xfrm>
            <a:off x="1622593" y="439155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91877" y="43915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17"/>
          <p:cNvSpPr txBox="1"/>
          <p:nvPr/>
        </p:nvSpPr>
        <p:spPr>
          <a:xfrm>
            <a:off x="1622593" y="492495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91877" y="49249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63477" y="4924956"/>
            <a:ext cx="1371600" cy="3810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FF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4620877" y="2833802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Hold in memory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6200000" flipH="1">
            <a:off x="3672377" y="4655844"/>
            <a:ext cx="1446212" cy="641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TextBox 43"/>
          <p:cNvSpPr txBox="1"/>
          <p:nvPr/>
        </p:nvSpPr>
        <p:spPr>
          <a:xfrm>
            <a:off x="4620877" y="3824402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Cross with records from other set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69889" y="2791356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35"/>
          <p:cNvSpPr txBox="1"/>
          <p:nvPr/>
        </p:nvSpPr>
        <p:spPr>
          <a:xfrm>
            <a:off x="1622593" y="279135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91877" y="27913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69889" y="3324756"/>
            <a:ext cx="1371600" cy="381000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48"/>
          <p:cNvSpPr txBox="1"/>
          <p:nvPr/>
        </p:nvSpPr>
        <p:spPr>
          <a:xfrm>
            <a:off x="1622593" y="332475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91877" y="3324756"/>
            <a:ext cx="381000" cy="381000"/>
          </a:xfrm>
          <a:prstGeom prst="rect">
            <a:avLst/>
          </a:prstGeom>
          <a:solidFill>
            <a:srgbClr val="FF99CC"/>
          </a:solidFill>
          <a:ln w="25400" cap="flat" cmpd="sng" algn="ctr">
            <a:solidFill>
              <a:srgbClr val="FF99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Brace 52"/>
          <p:cNvSpPr/>
          <p:nvPr/>
        </p:nvSpPr>
        <p:spPr bwMode="auto">
          <a:xfrm>
            <a:off x="4163677" y="2257956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1"/>
          <p:cNvSpPr txBox="1"/>
          <p:nvPr/>
        </p:nvSpPr>
        <p:spPr>
          <a:xfrm rot="20989502">
            <a:off x="3189999" y="5554677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4413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Basic Idea</a:t>
            </a:r>
          </a:p>
        </p:txBody>
      </p:sp>
      <p:sp>
        <p:nvSpPr>
          <p:cNvPr id="40" name="Content Placeholder 34"/>
          <p:cNvSpPr>
            <a:spLocks noGrp="1"/>
          </p:cNvSpPr>
          <p:nvPr/>
        </p:nvSpPr>
        <p:spPr bwMode="auto">
          <a:xfrm>
            <a:off x="342900" y="1868574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marL="342848" indent="-342848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Char char="¢"/>
              <a:defRPr sz="24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836" indent="-285707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5675A9"/>
              </a:buClr>
              <a:buSzPct val="75000"/>
              <a:buFont typeface="Wingdings" charset="2"/>
              <a:buChar char="l"/>
              <a:defRPr sz="2000" baseline="0">
                <a:solidFill>
                  <a:schemeClr val="bg1"/>
                </a:solidFill>
                <a:latin typeface="+mn-lt"/>
              </a:defRPr>
            </a:lvl2pPr>
            <a:lvl3pPr marL="114282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800" baseline="0">
                <a:solidFill>
                  <a:schemeClr val="bg1"/>
                </a:solidFill>
                <a:latin typeface="+mn-lt"/>
              </a:defRPr>
            </a:lvl3pPr>
            <a:lvl4pPr marL="159995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2057085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5pPr>
            <a:lvl6pPr marL="251421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2971344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42847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3885603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342848" marR="0" lvl="0" indent="-342848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Assume two datasets are sorted by the join key: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04900" y="2840064"/>
            <a:ext cx="2286000" cy="381000"/>
            <a:chOff x="1219200" y="1143000"/>
            <a:chExt cx="2286000" cy="381000"/>
          </a:xfrm>
        </p:grpSpPr>
        <p:sp>
          <p:nvSpPr>
            <p:cNvPr id="72" name="Rectangle 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04900" y="3373464"/>
            <a:ext cx="2286000" cy="381000"/>
            <a:chOff x="1219200" y="1143000"/>
            <a:chExt cx="2286000" cy="381000"/>
          </a:xfrm>
        </p:grpSpPr>
        <p:sp>
          <p:nvSpPr>
            <p:cNvPr id="69" name="Rectangle 68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04900" y="4440264"/>
            <a:ext cx="2286000" cy="381000"/>
            <a:chOff x="1219200" y="1143000"/>
            <a:chExt cx="2286000" cy="381000"/>
          </a:xfrm>
        </p:grpSpPr>
        <p:sp>
          <p:nvSpPr>
            <p:cNvPr id="66" name="Rectangle 6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4900" y="3906864"/>
            <a:ext cx="2286000" cy="381000"/>
            <a:chOff x="1219200" y="1143000"/>
            <a:chExt cx="2286000" cy="381000"/>
          </a:xfrm>
        </p:grpSpPr>
        <p:sp>
          <p:nvSpPr>
            <p:cNvPr id="63" name="Rectangle 62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00500" y="4440264"/>
            <a:ext cx="2286000" cy="381000"/>
            <a:chOff x="3124200" y="1143000"/>
            <a:chExt cx="2286000" cy="381000"/>
          </a:xfrm>
        </p:grpSpPr>
        <p:sp>
          <p:nvSpPr>
            <p:cNvPr id="60" name="Rectangle 5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000500" y="2840064"/>
            <a:ext cx="2286000" cy="381000"/>
            <a:chOff x="3124200" y="1143000"/>
            <a:chExt cx="2286000" cy="381000"/>
          </a:xfrm>
        </p:grpSpPr>
        <p:sp>
          <p:nvSpPr>
            <p:cNvPr id="57" name="Rectangle 56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00500" y="3906864"/>
            <a:ext cx="2286000" cy="381000"/>
            <a:chOff x="3124200" y="1143000"/>
            <a:chExt cx="2286000" cy="381000"/>
          </a:xfrm>
        </p:grpSpPr>
        <p:sp>
          <p:nvSpPr>
            <p:cNvPr id="54" name="Rectangle 5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00500" y="3373464"/>
            <a:ext cx="2286000" cy="381000"/>
            <a:chOff x="3124200" y="1143000"/>
            <a:chExt cx="2286000" cy="381000"/>
          </a:xfrm>
        </p:grpSpPr>
        <p:sp>
          <p:nvSpPr>
            <p:cNvPr id="51" name="Rectangle 50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 bwMode="auto">
          <a:xfrm rot="5400000">
            <a:off x="2285205" y="4248970"/>
            <a:ext cx="28194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TextBox 37"/>
          <p:cNvSpPr txBox="1"/>
          <p:nvPr/>
        </p:nvSpPr>
        <p:spPr>
          <a:xfrm>
            <a:off x="1028700" y="573566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sequential scan through both datasets to join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(called a “merge join” in database terminology)</a:t>
            </a:r>
          </a:p>
        </p:txBody>
      </p:sp>
    </p:spTree>
    <p:extLst>
      <p:ext uri="{BB962C8B-B14F-4D97-AF65-F5344CB8AC3E}">
        <p14:creationId xmlns:p14="http://schemas.microsoft.com/office/powerpoint/2010/main" val="16675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Scenario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tables:</a:t>
            </a:r>
          </a:p>
          <a:p>
            <a:pPr lvl="1"/>
            <a:r>
              <a:rPr lang="en-US" dirty="0"/>
              <a:t>User demographics (gender, age, income, etc.)</a:t>
            </a:r>
          </a:p>
          <a:p>
            <a:pPr lvl="1"/>
            <a:r>
              <a:rPr lang="en-US" dirty="0"/>
              <a:t>User page visits (URL, time spent, etc.)</a:t>
            </a:r>
          </a:p>
          <a:p>
            <a:r>
              <a:rPr lang="en-US" dirty="0"/>
              <a:t>Analyses we might want to perform:</a:t>
            </a:r>
          </a:p>
          <a:p>
            <a:pPr lvl="1"/>
            <a:r>
              <a:rPr lang="en-US" dirty="0"/>
              <a:t>Statistics on demographic characteristics</a:t>
            </a:r>
          </a:p>
          <a:p>
            <a:pPr lvl="1"/>
            <a:r>
              <a:rPr lang="en-US" dirty="0"/>
              <a:t>Statistics on page visits</a:t>
            </a:r>
          </a:p>
          <a:p>
            <a:pPr lvl="1"/>
            <a:r>
              <a:rPr lang="en-US" dirty="0"/>
              <a:t>Statistics on page visits by URL</a:t>
            </a:r>
          </a:p>
          <a:p>
            <a:pPr lvl="1"/>
            <a:r>
              <a:rPr lang="en-US" dirty="0"/>
              <a:t>Statistics on page visits by demographic characteristic</a:t>
            </a:r>
          </a:p>
          <a:p>
            <a:pPr lvl="1"/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Parallel Scans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datasets are sorted by join key, join can be accomplished by a scan over both datasets</a:t>
            </a:r>
          </a:p>
          <a:p>
            <a:r>
              <a:rPr lang="en-US" dirty="0"/>
              <a:t>How can we accomplish this in parallel?</a:t>
            </a:r>
          </a:p>
          <a:p>
            <a:pPr lvl="1"/>
            <a:r>
              <a:rPr lang="en-US" dirty="0"/>
              <a:t>Partition and sort both datasets in the same manner</a:t>
            </a:r>
          </a:p>
          <a:p>
            <a:r>
              <a:rPr lang="en-US" dirty="0"/>
              <a:t>In </a:t>
            </a:r>
            <a:r>
              <a:rPr lang="en-US" dirty="0" err="1"/>
              <a:t>MapReduce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Map over one dataset, read from other corresponding partition</a:t>
            </a:r>
          </a:p>
          <a:p>
            <a:pPr lvl="1"/>
            <a:r>
              <a:rPr lang="en-US" dirty="0"/>
              <a:t>No reducers necessary (unless to repartition or resort)</a:t>
            </a:r>
          </a:p>
          <a:p>
            <a:r>
              <a:rPr lang="en-US" dirty="0"/>
              <a:t>Consistently partitioned datasets: realistic to expect?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 load one dataset into memory, stream over other dataset</a:t>
            </a:r>
          </a:p>
          <a:p>
            <a:pPr lvl="1"/>
            <a:r>
              <a:rPr lang="en-US" dirty="0"/>
              <a:t>Works if R &lt;&lt; S and R fits into memory</a:t>
            </a:r>
          </a:p>
          <a:p>
            <a:pPr lvl="1"/>
            <a:r>
              <a:rPr lang="en-US" dirty="0"/>
              <a:t>Called a “hash join” in database terminology</a:t>
            </a:r>
          </a:p>
          <a:p>
            <a:r>
              <a:rPr lang="en-US" dirty="0" err="1"/>
              <a:t>MapReduce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Distribute R to all nodes</a:t>
            </a:r>
          </a:p>
          <a:p>
            <a:pPr lvl="1"/>
            <a:r>
              <a:rPr lang="en-US" dirty="0"/>
              <a:t>Map over S, each mapper loads R in memory, hashed by join key</a:t>
            </a:r>
          </a:p>
          <a:p>
            <a:pPr lvl="1"/>
            <a:r>
              <a:rPr lang="en-US" dirty="0"/>
              <a:t>For every tuple in S, look up join key in R</a:t>
            </a:r>
          </a:p>
          <a:p>
            <a:pPr lvl="1"/>
            <a:r>
              <a:rPr lang="en-US" dirty="0"/>
              <a:t>No reducers, unless for regrouping or resorting tuples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Join: Variants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Striped variant:</a:t>
            </a:r>
          </a:p>
          <a:p>
            <a:pPr lvl="1"/>
            <a:r>
              <a:rPr lang="en-US" dirty="0"/>
              <a:t>R too big to fit into memory? </a:t>
            </a:r>
          </a:p>
          <a:p>
            <a:pPr lvl="1"/>
            <a:r>
              <a:rPr lang="en-US" dirty="0"/>
              <a:t>Divide R into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R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s.t.</a:t>
            </a:r>
            <a:r>
              <a:rPr lang="en-US" dirty="0"/>
              <a:t> each R</a:t>
            </a:r>
            <a:r>
              <a:rPr lang="en-US" i="1" baseline="-25000" dirty="0"/>
              <a:t>n</a:t>
            </a:r>
            <a:r>
              <a:rPr lang="en-US" dirty="0"/>
              <a:t> fits into memory</a:t>
            </a:r>
          </a:p>
          <a:p>
            <a:pPr lvl="1"/>
            <a:r>
              <a:rPr lang="en-US" dirty="0"/>
              <a:t>Perform in-memory join: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, </a:t>
            </a:r>
            <a:r>
              <a:rPr lang="en-US" dirty="0"/>
              <a:t>R</a:t>
            </a:r>
            <a:r>
              <a:rPr lang="en-US" i="1" baseline="-25000" dirty="0"/>
              <a:t>n</a:t>
            </a:r>
            <a:r>
              <a:rPr lang="en-US" dirty="0"/>
              <a:t> ⋈ S</a:t>
            </a:r>
          </a:p>
          <a:p>
            <a:pPr lvl="1"/>
            <a:r>
              <a:rPr lang="en-US" dirty="0"/>
              <a:t>Take the union of all join results</a:t>
            </a:r>
          </a:p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2"/>
            <a:r>
              <a:rPr lang="en-US" dirty="0"/>
              <a:t>The mappers would then query this distributed key-value store </a:t>
            </a:r>
            <a:r>
              <a:rPr lang="en-US" dirty="0" smtClean="0"/>
              <a:t>in parallel </a:t>
            </a:r>
            <a:r>
              <a:rPr lang="en-US" dirty="0"/>
              <a:t>and perform joins if the join keys match.</a:t>
            </a:r>
            <a:endParaRPr lang="en-US" dirty="0" smtClean="0"/>
          </a:p>
          <a:p>
            <a:pPr lvl="1"/>
            <a:r>
              <a:rPr lang="en-US" dirty="0" smtClean="0"/>
              <a:t>Replace </a:t>
            </a:r>
            <a:r>
              <a:rPr lang="en-US" dirty="0"/>
              <a:t>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endParaRPr lang="en-US" dirty="0"/>
          </a:p>
        </p:txBody>
      </p:sp>
      <p:pic>
        <p:nvPicPr>
          <p:cNvPr id="5" name="Picture 4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22255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5876524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Database layer: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800 eight-core Linux servers running </a:t>
            </a:r>
            <a:r>
              <a:rPr lang="en-US" sz="1800" b="0" dirty="0" err="1">
                <a:latin typeface="+mn-lt"/>
              </a:rPr>
              <a:t>MySQL</a:t>
            </a:r>
            <a:r>
              <a:rPr lang="en-US" sz="1800" b="0" dirty="0">
                <a:latin typeface="+mn-lt"/>
              </a:rPr>
              <a:t> (40 TB user data)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28800" y="5230412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Caching servers: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15 million requests per second, 95% handled by </a:t>
            </a:r>
            <a:r>
              <a:rPr lang="en-US" sz="1800" b="0" dirty="0" err="1">
                <a:latin typeface="+mn-lt"/>
              </a:rPr>
              <a:t>memcache</a:t>
            </a:r>
            <a:r>
              <a:rPr lang="en-US" sz="1800" b="0" dirty="0">
                <a:latin typeface="+mn-lt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009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Join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Replace 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  <a:p>
            <a:r>
              <a:rPr lang="en-US" dirty="0"/>
              <a:t>Capacity and scalability?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capacity &gt;&gt; RAM of individual node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scales out with cluster</a:t>
            </a:r>
          </a:p>
          <a:p>
            <a:r>
              <a:rPr lang="en-US" dirty="0"/>
              <a:t>Latency?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is fast (basically, speed of network)</a:t>
            </a:r>
          </a:p>
          <a:p>
            <a:pPr lvl="1"/>
            <a:r>
              <a:rPr lang="en-US" dirty="0"/>
              <a:t>Batch requests to amortize latency costs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join to 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In-memory join &gt; map-side join &gt; reduce-side join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Limitations of each?</a:t>
            </a:r>
          </a:p>
          <a:p>
            <a:pPr lvl="1"/>
            <a:r>
              <a:rPr lang="en-US" dirty="0"/>
              <a:t>In-memory join: memory</a:t>
            </a:r>
          </a:p>
          <a:p>
            <a:pPr lvl="1"/>
            <a:r>
              <a:rPr lang="en-US" dirty="0"/>
              <a:t>Map-side join: sort order and partitioning</a:t>
            </a:r>
          </a:p>
          <a:p>
            <a:pPr lvl="1"/>
            <a:r>
              <a:rPr lang="en-US" dirty="0"/>
              <a:t>Reduce-side join: general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6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Relational Data: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algorithms for processing relational data:</a:t>
            </a:r>
          </a:p>
          <a:p>
            <a:pPr lvl="1"/>
            <a:r>
              <a:rPr lang="en-US" dirty="0"/>
              <a:t>Group by, sorting, partitioning are handled automatically by shuffle/sort in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/>
              <a:t>Multiple strategies for relational joins</a:t>
            </a:r>
          </a:p>
          <a:p>
            <a:r>
              <a:rPr lang="en-US" dirty="0"/>
              <a:t>Complex operations require multiple </a:t>
            </a:r>
            <a:r>
              <a:rPr lang="en-US" dirty="0" err="1"/>
              <a:t>MapReduce</a:t>
            </a:r>
            <a:r>
              <a:rPr lang="en-US" dirty="0"/>
              <a:t> jobs</a:t>
            </a:r>
          </a:p>
          <a:p>
            <a:pPr lvl="1"/>
            <a:r>
              <a:rPr lang="en-US" dirty="0"/>
              <a:t>Example: top ten URLs in terms of average time spent</a:t>
            </a:r>
          </a:p>
          <a:p>
            <a:pPr lvl="1"/>
            <a:r>
              <a:rPr lang="en-US" dirty="0"/>
              <a:t>Opportunities for automatic optimization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-14290" y="1227931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pieren 24"/>
          <p:cNvGrpSpPr/>
          <p:nvPr/>
        </p:nvGrpSpPr>
        <p:grpSpPr>
          <a:xfrm rot="10800000" flipV="1">
            <a:off x="2156502" y="5142706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hteck 3"/>
          <p:cNvSpPr/>
          <p:nvPr/>
        </p:nvSpPr>
        <p:spPr>
          <a:xfrm>
            <a:off x="498993" y="2333508"/>
            <a:ext cx="6828536" cy="120032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3600" dirty="0"/>
              <a:t>Evolving roles for </a:t>
            </a:r>
            <a:br>
              <a:rPr lang="en-US" sz="3600" dirty="0"/>
            </a:br>
            <a:r>
              <a:rPr lang="en-US" sz="3600" dirty="0"/>
              <a:t>relational database and </a:t>
            </a:r>
            <a:r>
              <a:rPr lang="en-US" sz="3600" dirty="0" err="1"/>
              <a:t>MapReduce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13283" y="3742016"/>
            <a:ext cx="2333203" cy="4001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en-US" sz="2000" dirty="0" smtClean="0"/>
              <a:t>Dr. Ryan Leong </a:t>
            </a:r>
            <a:r>
              <a:rPr lang="en-US" altLang="en-US" sz="2000" dirty="0" err="1" smtClean="0"/>
              <a:t>Hou</a:t>
            </a:r>
            <a:r>
              <a:rPr lang="en-US" altLang="en-US" sz="2000" dirty="0" smtClean="0"/>
              <a:t> U</a:t>
            </a:r>
            <a:endParaRPr lang="en-GB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62" y="6232545"/>
            <a:ext cx="1904762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OLTP/OLAP/Hadoop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5" idx="3"/>
            <a:endCxn id="9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ETL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dirty="0" smtClean="0"/>
              <a:t>(Extract, Transform, and Load)</a:t>
            </a:r>
            <a:endParaRPr lang="en-US" sz="1400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10" name="TextBox 9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does this make sense?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High-Level Languages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Hadoop is great for large-data processing!</a:t>
            </a:r>
          </a:p>
          <a:p>
            <a:pPr lvl="1"/>
            <a:r>
              <a:rPr lang="en-US" dirty="0"/>
              <a:t>But writing Java programs for everything is verbose and slow</a:t>
            </a:r>
          </a:p>
          <a:p>
            <a:pPr lvl="1"/>
            <a:r>
              <a:rPr lang="en-US" dirty="0"/>
              <a:t>Analysts don’t want to (or can’t) write Java</a:t>
            </a:r>
          </a:p>
          <a:p>
            <a:r>
              <a:rPr lang="en-US" dirty="0"/>
              <a:t>Solution: develop higher-level data processing languages</a:t>
            </a:r>
          </a:p>
          <a:p>
            <a:pPr lvl="1"/>
            <a:r>
              <a:rPr lang="en-US" dirty="0"/>
              <a:t>Hive: HQL is like SQL</a:t>
            </a:r>
          </a:p>
          <a:p>
            <a:pPr lvl="1"/>
            <a:r>
              <a:rPr lang="en-US" dirty="0"/>
              <a:t>Pig: Pig Latin is a bit like Perl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Projection (</a:t>
            </a:r>
            <a:r>
              <a:rPr lang="en-US" dirty="0">
                <a:sym typeface="Symbol"/>
              </a:rPr>
              <a:t>)</a:t>
            </a:r>
            <a:endParaRPr lang="en-US" dirty="0"/>
          </a:p>
          <a:p>
            <a:pPr lvl="1"/>
            <a:r>
              <a:rPr lang="en-US" dirty="0"/>
              <a:t>Selection (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Cartesian product (</a:t>
            </a:r>
            <a:r>
              <a:rPr lang="en-US" dirty="0">
                <a:sym typeface="Symbol"/>
              </a:rPr>
              <a:t>)</a:t>
            </a:r>
          </a:p>
          <a:p>
            <a:pPr lvl="1"/>
            <a:r>
              <a:rPr lang="en-US" dirty="0"/>
              <a:t>Set union (</a:t>
            </a:r>
            <a:r>
              <a:rPr lang="en-US" dirty="0">
                <a:sym typeface="Symbol"/>
              </a:rPr>
              <a:t>)</a:t>
            </a:r>
          </a:p>
          <a:p>
            <a:pPr lvl="1"/>
            <a:r>
              <a:rPr lang="en-US" dirty="0"/>
              <a:t>Set difference 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Rename (</a:t>
            </a:r>
            <a:r>
              <a:rPr lang="en-US" dirty="0">
                <a:sym typeface="Symbol"/>
              </a:rPr>
              <a:t>)</a:t>
            </a:r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Join (⋈)</a:t>
            </a:r>
          </a:p>
          <a:p>
            <a:pPr lvl="1"/>
            <a:r>
              <a:rPr lang="en-US" dirty="0"/>
              <a:t>Group by… aggregation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and Pig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Hive: data warehousing application in Hadoop</a:t>
            </a:r>
          </a:p>
          <a:p>
            <a:pPr lvl="1"/>
            <a:r>
              <a:rPr lang="en-US" dirty="0"/>
              <a:t>Query language is HQL, variant of SQL</a:t>
            </a:r>
          </a:p>
          <a:p>
            <a:pPr lvl="1"/>
            <a:r>
              <a:rPr lang="en-US" dirty="0"/>
              <a:t>Tables stored on HDFS as flat files</a:t>
            </a:r>
          </a:p>
          <a:p>
            <a:pPr lvl="1"/>
            <a:r>
              <a:rPr lang="en-US" dirty="0"/>
              <a:t>Developed by Facebook, now open source</a:t>
            </a:r>
          </a:p>
          <a:p>
            <a:r>
              <a:rPr lang="en-US" dirty="0"/>
              <a:t>Pig: large-scale data processing system</a:t>
            </a:r>
          </a:p>
          <a:p>
            <a:pPr lvl="1"/>
            <a:r>
              <a:rPr lang="en-US" dirty="0"/>
              <a:t>Scripts are written in Pig Latin, a dataflow language</a:t>
            </a:r>
          </a:p>
          <a:p>
            <a:pPr lvl="1"/>
            <a:r>
              <a:rPr lang="en-US" dirty="0"/>
              <a:t>Developed by Yahoo!, now open source</a:t>
            </a:r>
          </a:p>
          <a:p>
            <a:pPr lvl="1"/>
            <a:r>
              <a:rPr lang="en-US" dirty="0"/>
              <a:t>Roughly 1/3 of all Yahoo! internal jobs</a:t>
            </a:r>
          </a:p>
          <a:p>
            <a:r>
              <a:rPr lang="en-US" dirty="0"/>
              <a:t>Common idea:</a:t>
            </a:r>
          </a:p>
          <a:p>
            <a:pPr lvl="1"/>
            <a:r>
              <a:rPr lang="en-US" dirty="0"/>
              <a:t>Provide higher-level language to facilitate large-data processing</a:t>
            </a:r>
          </a:p>
          <a:p>
            <a:pPr lvl="1"/>
            <a:r>
              <a:rPr lang="en-US" dirty="0"/>
              <a:t>Higher-level language “compiles down” to Hadoop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8000" r="18000"/>
          <a:stretch>
            <a:fillRect/>
          </a:stretch>
        </p:blipFill>
        <p:spPr>
          <a:xfrm>
            <a:off x="7239000" y="2819400"/>
            <a:ext cx="168249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iv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14400"/>
            <a:ext cx="1795299" cy="16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05000" y="2171700"/>
            <a:ext cx="6858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"/>
          <p:cNvSpPr txBox="1"/>
          <p:nvPr/>
        </p:nvSpPr>
        <p:spPr>
          <a:xfrm>
            <a:off x="1447800" y="21717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67000" y="21717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124200" y="21717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657600" y="2171700"/>
            <a:ext cx="381000" cy="381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48200" y="3467100"/>
            <a:ext cx="984250" cy="533400"/>
            <a:chOff x="3886200" y="1524000"/>
            <a:chExt cx="984250" cy="533400"/>
          </a:xfrm>
        </p:grpSpPr>
        <p:sp>
          <p:nvSpPr>
            <p:cNvPr id="92" name="Rectangle 91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94" name="Picture 9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524000"/>
              <a:ext cx="527050" cy="52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Rectangle 55"/>
          <p:cNvSpPr/>
          <p:nvPr/>
        </p:nvSpPr>
        <p:spPr>
          <a:xfrm>
            <a:off x="1905000" y="2705100"/>
            <a:ext cx="6858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28"/>
          <p:cNvSpPr txBox="1"/>
          <p:nvPr/>
        </p:nvSpPr>
        <p:spPr>
          <a:xfrm>
            <a:off x="1447800" y="27051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7000" y="2705100"/>
            <a:ext cx="381000" cy="3810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124200" y="2705100"/>
            <a:ext cx="457200" cy="381000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657600" y="2705100"/>
            <a:ext cx="381000" cy="381000"/>
          </a:xfrm>
          <a:prstGeom prst="ellipse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05000" y="3238500"/>
            <a:ext cx="6858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1447800" y="32385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7000" y="32385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124200" y="32385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657600" y="3238500"/>
            <a:ext cx="381000" cy="381000"/>
          </a:xfrm>
          <a:prstGeom prst="ellips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72000" y="33909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1905000" y="3771900"/>
            <a:ext cx="685800" cy="3810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42"/>
          <p:cNvSpPr txBox="1"/>
          <p:nvPr/>
        </p:nvSpPr>
        <p:spPr>
          <a:xfrm>
            <a:off x="1447800" y="37719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67000" y="3771900"/>
            <a:ext cx="381000" cy="381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124200" y="3771900"/>
            <a:ext cx="457200" cy="381000"/>
          </a:xfrm>
          <a:prstGeom prst="round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57600" y="3771900"/>
            <a:ext cx="381000" cy="3810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5000" y="4305300"/>
            <a:ext cx="6858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48"/>
          <p:cNvSpPr txBox="1"/>
          <p:nvPr/>
        </p:nvSpPr>
        <p:spPr>
          <a:xfrm>
            <a:off x="1447800" y="43053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67000" y="4305300"/>
            <a:ext cx="3810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3124200" y="43053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657600" y="4305300"/>
            <a:ext cx="381000" cy="3810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6400800" y="21717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58000" y="21717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7315200" y="2171700"/>
            <a:ext cx="381000" cy="381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TextBox 58"/>
          <p:cNvSpPr txBox="1"/>
          <p:nvPr/>
        </p:nvSpPr>
        <p:spPr>
          <a:xfrm>
            <a:off x="6400800" y="27051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858000" y="2705100"/>
            <a:ext cx="381000" cy="3810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7315200" y="2705100"/>
            <a:ext cx="381000" cy="381000"/>
          </a:xfrm>
          <a:prstGeom prst="ellipse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" name="TextBox 63"/>
          <p:cNvSpPr txBox="1"/>
          <p:nvPr/>
        </p:nvSpPr>
        <p:spPr>
          <a:xfrm>
            <a:off x="6400800" y="32385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858000" y="32385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7315200" y="3238500"/>
            <a:ext cx="381000" cy="381000"/>
          </a:xfrm>
          <a:prstGeom prst="ellips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6" name="TextBox 68"/>
          <p:cNvSpPr txBox="1"/>
          <p:nvPr/>
        </p:nvSpPr>
        <p:spPr>
          <a:xfrm>
            <a:off x="6400800" y="37719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858000" y="3771900"/>
            <a:ext cx="381000" cy="381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315200" y="3771900"/>
            <a:ext cx="381000" cy="3810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9" name="TextBox 73"/>
          <p:cNvSpPr txBox="1"/>
          <p:nvPr/>
        </p:nvSpPr>
        <p:spPr>
          <a:xfrm>
            <a:off x="6400800" y="43053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858000" y="4305300"/>
            <a:ext cx="3810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315200" y="4305300"/>
            <a:ext cx="381000" cy="3810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9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tuples, emit new tuples with appropriate attributes</a:t>
            </a:r>
          </a:p>
          <a:p>
            <a:pPr lvl="1"/>
            <a:r>
              <a:rPr lang="en-US" dirty="0"/>
              <a:t>No reducers, unless for regrouping or resorting tuples</a:t>
            </a:r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tuples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47800" y="2171700"/>
            <a:ext cx="6858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990600" y="21717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09800" y="21717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2667000" y="21717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200400" y="2171700"/>
            <a:ext cx="381000" cy="381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49738" y="3467100"/>
            <a:ext cx="703262" cy="533400"/>
            <a:chOff x="3862388" y="1524000"/>
            <a:chExt cx="703262" cy="533400"/>
          </a:xfrm>
        </p:grpSpPr>
        <p:sp>
          <p:nvSpPr>
            <p:cNvPr id="81" name="Rectangle 80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8" y="1524000"/>
              <a:ext cx="574675" cy="52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Rectangle 49"/>
          <p:cNvSpPr/>
          <p:nvPr/>
        </p:nvSpPr>
        <p:spPr>
          <a:xfrm>
            <a:off x="1447800" y="2705100"/>
            <a:ext cx="6858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8"/>
          <p:cNvSpPr txBox="1"/>
          <p:nvPr/>
        </p:nvSpPr>
        <p:spPr>
          <a:xfrm>
            <a:off x="990600" y="27051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2705100"/>
            <a:ext cx="381000" cy="3810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667000" y="2705100"/>
            <a:ext cx="457200" cy="381000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00400" y="2705100"/>
            <a:ext cx="381000" cy="381000"/>
          </a:xfrm>
          <a:prstGeom prst="ellipse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47800" y="3238500"/>
            <a:ext cx="6858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34"/>
          <p:cNvSpPr txBox="1"/>
          <p:nvPr/>
        </p:nvSpPr>
        <p:spPr>
          <a:xfrm>
            <a:off x="990600" y="32385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09800" y="32385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667000" y="32385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200400" y="3238500"/>
            <a:ext cx="381000" cy="381000"/>
          </a:xfrm>
          <a:prstGeom prst="ellips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86200" y="33909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1447800" y="3771900"/>
            <a:ext cx="685800" cy="3810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42"/>
          <p:cNvSpPr txBox="1"/>
          <p:nvPr/>
        </p:nvSpPr>
        <p:spPr>
          <a:xfrm>
            <a:off x="990600" y="37719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09800" y="3771900"/>
            <a:ext cx="381000" cy="381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667000" y="3771900"/>
            <a:ext cx="457200" cy="381000"/>
          </a:xfrm>
          <a:prstGeom prst="round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00400" y="3771900"/>
            <a:ext cx="381000" cy="3810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47800" y="4305300"/>
            <a:ext cx="6858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48"/>
          <p:cNvSpPr txBox="1"/>
          <p:nvPr/>
        </p:nvSpPr>
        <p:spPr>
          <a:xfrm>
            <a:off x="990600" y="43053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09800" y="4305300"/>
            <a:ext cx="3810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2667000" y="43053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200400" y="4305300"/>
            <a:ext cx="381000" cy="3810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9800" y="2933700"/>
            <a:ext cx="685800" cy="3810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57"/>
          <p:cNvSpPr txBox="1"/>
          <p:nvPr/>
        </p:nvSpPr>
        <p:spPr>
          <a:xfrm>
            <a:off x="5562600" y="29337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81800" y="29337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7239000" y="29337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72400" y="2933700"/>
            <a:ext cx="381000" cy="381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19800" y="3467100"/>
            <a:ext cx="6858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Box 79"/>
          <p:cNvSpPr txBox="1"/>
          <p:nvPr/>
        </p:nvSpPr>
        <p:spPr>
          <a:xfrm>
            <a:off x="5562600" y="34671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81800" y="3467100"/>
            <a:ext cx="381000" cy="3810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7239000" y="3467100"/>
            <a:ext cx="457200" cy="38100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7772400" y="3467100"/>
            <a:ext cx="381000" cy="381000"/>
          </a:xfrm>
          <a:prstGeom prst="ellips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5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tuples, emit only tuples that meet criteria</a:t>
            </a:r>
          </a:p>
          <a:p>
            <a:pPr lvl="1"/>
            <a:r>
              <a:rPr lang="en-US" dirty="0"/>
              <a:t>No reducers, unless for regrouping or resorting tuples</a:t>
            </a:r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tuples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by… Aggregation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What is the average time spent per URL?</a:t>
            </a:r>
          </a:p>
          <a:p>
            <a:r>
              <a:rPr lang="en-US" dirty="0"/>
              <a:t>In SQL: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url</a:t>
            </a:r>
            <a:r>
              <a:rPr lang="en-US" dirty="0"/>
              <a:t>, AVG(time) FROM visits GROUP BY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MapReduce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Map over tuples, emit time, keyed by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Framework automatically groups values by keys</a:t>
            </a:r>
          </a:p>
          <a:p>
            <a:pPr lvl="1"/>
            <a:r>
              <a:rPr lang="en-US" dirty="0"/>
              <a:t>Compute average in reducer</a:t>
            </a:r>
          </a:p>
          <a:p>
            <a:pPr lvl="1"/>
            <a:r>
              <a:rPr lang="en-US" dirty="0"/>
              <a:t>Optimize with combiners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Joins</a:t>
            </a:r>
          </a:p>
        </p:txBody>
      </p:sp>
      <p:sp>
        <p:nvSpPr>
          <p:cNvPr id="148" name="Flowchart: Collate 147"/>
          <p:cNvSpPr/>
          <p:nvPr/>
        </p:nvSpPr>
        <p:spPr>
          <a:xfrm rot="5400000">
            <a:off x="4495800" y="36576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2628900" y="40005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2476103" y="38477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151" name="Group 150"/>
          <p:cNvGrpSpPr/>
          <p:nvPr/>
        </p:nvGrpSpPr>
        <p:grpSpPr>
          <a:xfrm flipH="1">
            <a:off x="5219700" y="3695700"/>
            <a:ext cx="1448594" cy="306388"/>
            <a:chOff x="5638006" y="3810000"/>
            <a:chExt cx="1448594" cy="306388"/>
          </a:xfrm>
        </p:grpSpPr>
        <p:cxnSp>
          <p:nvCxnSpPr>
            <p:cNvPr id="217" name="Straight Arrow Connector 216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8" name="Straight Arrow Connector 217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152" name="Straight Arrow Connector 151"/>
          <p:cNvCxnSpPr/>
          <p:nvPr/>
        </p:nvCxnSpPr>
        <p:spPr>
          <a:xfrm rot="5400000">
            <a:off x="4533106" y="43807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1257300" y="1562100"/>
            <a:ext cx="2286000" cy="381000"/>
            <a:chOff x="1219200" y="1143000"/>
            <a:chExt cx="2286000" cy="381000"/>
          </a:xfrm>
        </p:grpSpPr>
        <p:sp>
          <p:nvSpPr>
            <p:cNvPr id="214" name="Rectangle 21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257300" y="2095500"/>
            <a:ext cx="2286000" cy="381000"/>
            <a:chOff x="1219200" y="1143000"/>
            <a:chExt cx="2286000" cy="381000"/>
          </a:xfrm>
        </p:grpSpPr>
        <p:sp>
          <p:nvSpPr>
            <p:cNvPr id="211" name="Rectangle 210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257300" y="2628900"/>
            <a:ext cx="2286000" cy="381000"/>
            <a:chOff x="1219200" y="1143000"/>
            <a:chExt cx="2286000" cy="381000"/>
          </a:xfrm>
        </p:grpSpPr>
        <p:sp>
          <p:nvSpPr>
            <p:cNvPr id="208" name="Rectangle 20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57300" y="3162300"/>
            <a:ext cx="2286000" cy="381000"/>
            <a:chOff x="1219200" y="1143000"/>
            <a:chExt cx="2286000" cy="381000"/>
          </a:xfrm>
        </p:grpSpPr>
        <p:sp>
          <p:nvSpPr>
            <p:cNvPr id="205" name="Rectangle 204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600700" y="1562100"/>
            <a:ext cx="2286000" cy="381000"/>
            <a:chOff x="3124200" y="1143000"/>
            <a:chExt cx="2286000" cy="381000"/>
          </a:xfrm>
        </p:grpSpPr>
        <p:sp>
          <p:nvSpPr>
            <p:cNvPr id="202" name="Rectangle 20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600700" y="2095500"/>
            <a:ext cx="2286000" cy="381000"/>
            <a:chOff x="3124200" y="1143000"/>
            <a:chExt cx="2286000" cy="381000"/>
          </a:xfrm>
        </p:grpSpPr>
        <p:sp>
          <p:nvSpPr>
            <p:cNvPr id="199" name="Rectangle 198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00700" y="2628900"/>
            <a:ext cx="2286000" cy="381000"/>
            <a:chOff x="3124200" y="1143000"/>
            <a:chExt cx="2286000" cy="381000"/>
          </a:xfrm>
        </p:grpSpPr>
        <p:sp>
          <p:nvSpPr>
            <p:cNvPr id="196" name="Rectangle 19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600700" y="3162300"/>
            <a:ext cx="2286000" cy="381000"/>
            <a:chOff x="3124200" y="1143000"/>
            <a:chExt cx="2286000" cy="381000"/>
          </a:xfrm>
        </p:grpSpPr>
        <p:sp>
          <p:nvSpPr>
            <p:cNvPr id="193" name="Rectangle 192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628900" y="4686300"/>
            <a:ext cx="2286000" cy="381000"/>
            <a:chOff x="1219200" y="1143000"/>
            <a:chExt cx="2286000" cy="381000"/>
          </a:xfrm>
        </p:grpSpPr>
        <p:sp>
          <p:nvSpPr>
            <p:cNvPr id="190" name="Rectangle 18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533900" y="4686300"/>
            <a:ext cx="2286000" cy="381000"/>
            <a:chOff x="3124200" y="1143000"/>
            <a:chExt cx="2286000" cy="381000"/>
          </a:xfrm>
        </p:grpSpPr>
        <p:sp>
          <p:nvSpPr>
            <p:cNvPr id="187" name="Rectangle 186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99CC"/>
            </a:solidFill>
            <a:ln w="25400" cap="flat" cmpd="sng" algn="ctr">
              <a:solidFill>
                <a:srgbClr val="FF99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628900" y="5219700"/>
            <a:ext cx="2286000" cy="381000"/>
            <a:chOff x="1219200" y="1143000"/>
            <a:chExt cx="2286000" cy="381000"/>
          </a:xfrm>
        </p:grpSpPr>
        <p:sp>
          <p:nvSpPr>
            <p:cNvPr id="184" name="Rectangle 18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533900" y="5219700"/>
            <a:ext cx="2286000" cy="381000"/>
            <a:chOff x="3124200" y="1143000"/>
            <a:chExt cx="22860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FF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628900" y="5753100"/>
            <a:ext cx="2286000" cy="381000"/>
            <a:chOff x="1219200" y="1143000"/>
            <a:chExt cx="2286000" cy="381000"/>
          </a:xfrm>
        </p:grpSpPr>
        <p:sp>
          <p:nvSpPr>
            <p:cNvPr id="178" name="Rectangle 1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533900" y="5753100"/>
            <a:ext cx="2286000" cy="381000"/>
            <a:chOff x="3124200" y="1143000"/>
            <a:chExt cx="2286000" cy="381000"/>
          </a:xfrm>
        </p:grpSpPr>
        <p:sp>
          <p:nvSpPr>
            <p:cNvPr id="175" name="Rectangle 174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9999FF"/>
            </a:solidFill>
            <a:ln w="25400" cap="flat" cmpd="sng" algn="ctr">
              <a:solidFill>
                <a:srgbClr val="9999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628900" y="62865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99CC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533900" y="6286500"/>
            <a:ext cx="2286000" cy="381000"/>
            <a:chOff x="3124200" y="1143000"/>
            <a:chExt cx="2286000" cy="381000"/>
          </a:xfrm>
        </p:grpSpPr>
        <p:sp>
          <p:nvSpPr>
            <p:cNvPr id="169" name="Rectangle 168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solidFill>
              <a:srgbClr val="FFCC99"/>
            </a:solidFill>
            <a:ln w="25400" cap="flat" cmpd="sng" algn="ctr">
              <a:solidFill>
                <a:srgbClr val="FF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r>
                <a: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solidFill>
              <a:srgbClr val="CCFF99"/>
            </a:solidFill>
            <a:ln w="25400" cap="flat" cmpd="sng" algn="ctr">
              <a:solidFill>
                <a:srgbClr val="CCFF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0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NCLMASTER" val="1"/>
  <p:tag name="SLIDESPERROW" val="3"/>
  <p:tag name="THUMBWIDTH" val="160"/>
</p:tagLst>
</file>

<file path=ppt/theme/theme1.xml><?xml version="1.0" encoding="utf-8"?>
<a:theme xmlns:a="http://schemas.openxmlformats.org/drawingml/2006/main" name="3_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12700">
          <a:solidFill>
            <a:srgbClr val="C0C0C0"/>
          </a:solidFill>
          <a:miter lim="800000"/>
          <a:headEnd/>
          <a:tailEnd/>
        </a:ln>
        <a:effectLst>
          <a:outerShdw blurRad="127000" dist="63500" dir="2700000" algn="tl" rotWithShape="0">
            <a:prstClr val="black">
              <a:alpha val="40000"/>
            </a:prstClr>
          </a:outerShdw>
        </a:effectLst>
      </a:spPr>
      <a:bodyPr lIns="108000" tIns="108000" rIns="144000" bIns="72000"/>
      <a:lstStyle>
        <a:defPPr marL="190800" indent="-190800">
          <a:lnSpc>
            <a:spcPct val="95000"/>
          </a:lnSpc>
          <a:spcAft>
            <a:spcPts val="800"/>
          </a:spcAft>
          <a:buClr>
            <a:srgbClr val="969696"/>
          </a:buClr>
          <a:buFont typeface="Wingdings" pitchFamily="2" charset="2"/>
          <a:buChar char="§"/>
          <a:defRPr sz="1600" noProof="1">
            <a:solidFill>
              <a:srgbClr val="000000"/>
            </a:solidFill>
            <a:cs typeface="Arial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1220</Words>
  <Application>Microsoft Office PowerPoint</Application>
  <PresentationFormat>On-screen Show (4:3)</PresentationFormat>
  <Paragraphs>348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Monotype Sorts</vt:lpstr>
      <vt:lpstr>Arial</vt:lpstr>
      <vt:lpstr>Book Antiqua</vt:lpstr>
      <vt:lpstr>Calibri</vt:lpstr>
      <vt:lpstr>Helvetica</vt:lpstr>
      <vt:lpstr>Symbol</vt:lpstr>
      <vt:lpstr>Wingdings</vt:lpstr>
      <vt:lpstr>3_Larissa-Design</vt:lpstr>
      <vt:lpstr>PowerPoint Presentation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Natural Join Operation – Example</vt:lpstr>
      <vt:lpstr>Natural Join Example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PowerPoint Presentation</vt:lpstr>
      <vt:lpstr>OLTP/OLAP/Hadoop Architecture</vt:lpstr>
      <vt:lpstr>Need for High-Level Languages</vt:lpstr>
      <vt:lpstr>Hive and Pig</vt:lpstr>
    </vt:vector>
  </TitlesOfParts>
  <Company>Inscale GmbH</Company>
  <LinksUpToDate>false</LinksUpToDate>
  <SharedDoc>false</SharedDoc>
  <HyperlinkBase>www.presentationload.de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FP100_Science-Education-Templates_EN</dc:title>
  <dc:creator>PresentationLoad</dc:creator>
  <dc:description>Professionelle PowerPoint Vorlagen zum Download</dc:description>
  <cp:lastModifiedBy>Ryan U</cp:lastModifiedBy>
  <cp:revision>1473</cp:revision>
  <cp:lastPrinted>2012-08-02T08:42:10Z</cp:lastPrinted>
  <dcterms:created xsi:type="dcterms:W3CDTF">2010-05-21T10:35:54Z</dcterms:created>
  <dcterms:modified xsi:type="dcterms:W3CDTF">2015-11-16T10:13:23Z</dcterms:modified>
</cp:coreProperties>
</file>