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72" r:id="rId10"/>
    <p:sldId id="271" r:id="rId11"/>
    <p:sldId id="266" r:id="rId12"/>
    <p:sldId id="267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5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C269-1D8F-4A75-85AE-0193BA15E54E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FC3F0-CE08-445F-95A5-22DB49ADD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5D8E-2AA3-4837-8C4F-504343C81459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20161007_adidas.jpg"/>
          <p:cNvPicPr>
            <a:picLocks noChangeAspect="1"/>
          </p:cNvPicPr>
          <p:nvPr/>
        </p:nvPicPr>
        <p:blipFill>
          <a:blip r:embed="rId2"/>
          <a:srcRect r="1133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348" y="3714752"/>
            <a:ext cx="5429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10X10" pitchFamily="50" charset="-127"/>
                <a:ea typeface="10X10" pitchFamily="50" charset="-127"/>
              </a:rPr>
              <a:t>2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10X10" pitchFamily="50" charset="-127"/>
                <a:ea typeface="10X10" pitchFamily="50" charset="-127"/>
              </a:rPr>
              <a:t>차 프로젝트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ko-KR" altLang="en-US" sz="4800" dirty="0" err="1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아디다스</a:t>
            </a:r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football </a:t>
            </a:r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 </a:t>
            </a:r>
            <a:endParaRPr lang="en-US" altLang="ko-KR" sz="4800" dirty="0" smtClean="0">
              <a:solidFill>
                <a:schemeClr val="bg1">
                  <a:lumMod val="95000"/>
                </a:scheme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기획서</a:t>
            </a:r>
            <a:endParaRPr lang="en-US" altLang="ko-KR" sz="4800" dirty="0" smtClean="0">
              <a:solidFill>
                <a:schemeClr val="bg1">
                  <a:lumMod val="95000"/>
                </a:scheme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578645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조경아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타겟사이트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107154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http://www.nbkorea.com </a:t>
            </a:r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뉴발란스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 코리아</a:t>
            </a:r>
            <a:endParaRPr lang="ko-KR" altLang="en-US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</p:txBody>
      </p:sp>
      <p:pic>
        <p:nvPicPr>
          <p:cNvPr id="7" name="그림 6" descr="nb_footer.jpg"/>
          <p:cNvPicPr>
            <a:picLocks noChangeAspect="1"/>
          </p:cNvPicPr>
          <p:nvPr/>
        </p:nvPicPr>
        <p:blipFill>
          <a:blip r:embed="rId4"/>
          <a:srcRect l="12500" r="8593" b="937"/>
          <a:stretch>
            <a:fillRect/>
          </a:stretch>
        </p:blipFill>
        <p:spPr>
          <a:xfrm>
            <a:off x="1142976" y="2571744"/>
            <a:ext cx="7215238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메뉴구조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43306" y="2143116"/>
            <a:ext cx="2357454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아디다스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FOOTBALL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 flipH="1">
            <a:off x="3000364" y="3429000"/>
            <a:ext cx="1357208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4500562" y="3429000"/>
            <a:ext cx="1174245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SUPPORT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5983342" y="3429000"/>
            <a:ext cx="935484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EVENT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 flipH="1">
            <a:off x="7215206" y="3429000"/>
            <a:ext cx="1199128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온라인스토어 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 flipH="1">
            <a:off x="1142976" y="3429000"/>
            <a:ext cx="1571636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INNOVATION</a:t>
            </a:r>
            <a:endParaRPr lang="ko-KR" altLang="en-US" sz="1400" dirty="0"/>
          </a:p>
        </p:txBody>
      </p:sp>
      <p:cxnSp>
        <p:nvCxnSpPr>
          <p:cNvPr id="20" name="꺾인 연결선 19"/>
          <p:cNvCxnSpPr>
            <a:stCxn id="4" idx="2"/>
            <a:endCxn id="15" idx="0"/>
          </p:cNvCxnSpPr>
          <p:nvPr/>
        </p:nvCxnSpPr>
        <p:spPr>
          <a:xfrm rot="5400000">
            <a:off x="2946786" y="1553753"/>
            <a:ext cx="857256" cy="289323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2"/>
            <a:endCxn id="11" idx="0"/>
          </p:cNvCxnSpPr>
          <p:nvPr/>
        </p:nvCxnSpPr>
        <p:spPr>
          <a:xfrm rot="16200000" flipH="1">
            <a:off x="5889773" y="1504003"/>
            <a:ext cx="857256" cy="299273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/>
          <p:nvPr/>
        </p:nvCxnSpPr>
        <p:spPr>
          <a:xfrm>
            <a:off x="2742505" y="2991663"/>
            <a:ext cx="1186553" cy="8709"/>
          </a:xfrm>
          <a:prstGeom prst="bentConnector3">
            <a:avLst>
              <a:gd name="adj1" fmla="val 8669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4" idx="2"/>
            <a:endCxn id="9" idx="0"/>
          </p:cNvCxnSpPr>
          <p:nvPr/>
        </p:nvCxnSpPr>
        <p:spPr>
          <a:xfrm rot="16200000" flipH="1">
            <a:off x="5207930" y="2185846"/>
            <a:ext cx="857256" cy="162905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" idx="2"/>
            <a:endCxn id="5" idx="0"/>
          </p:cNvCxnSpPr>
          <p:nvPr/>
        </p:nvCxnSpPr>
        <p:spPr>
          <a:xfrm rot="5400000">
            <a:off x="3821873" y="2428840"/>
            <a:ext cx="857256" cy="114306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endCxn id="8" idx="0"/>
          </p:cNvCxnSpPr>
          <p:nvPr/>
        </p:nvCxnSpPr>
        <p:spPr>
          <a:xfrm>
            <a:off x="3929058" y="3000372"/>
            <a:ext cx="1158626" cy="428628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8.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플로우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 차트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7" name="순서도: 수행의 시작/종료 6"/>
          <p:cNvSpPr/>
          <p:nvPr/>
        </p:nvSpPr>
        <p:spPr>
          <a:xfrm>
            <a:off x="2500298" y="1000108"/>
            <a:ext cx="1249470" cy="44135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8" name="순서도: 처리 7"/>
          <p:cNvSpPr/>
          <p:nvPr/>
        </p:nvSpPr>
        <p:spPr>
          <a:xfrm>
            <a:off x="4527666" y="4461624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SUPPORT PAGE</a:t>
            </a:r>
            <a:endParaRPr lang="ko-KR" altLang="en-US" sz="1200" dirty="0"/>
          </a:p>
        </p:txBody>
      </p:sp>
      <p:sp>
        <p:nvSpPr>
          <p:cNvPr id="9" name="순서도: 판단 8"/>
          <p:cNvSpPr/>
          <p:nvPr/>
        </p:nvSpPr>
        <p:spPr>
          <a:xfrm>
            <a:off x="2313088" y="4292621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</p:txBody>
      </p:sp>
      <p:sp>
        <p:nvSpPr>
          <p:cNvPr id="11" name="순서도: 판단 10"/>
          <p:cNvSpPr/>
          <p:nvPr/>
        </p:nvSpPr>
        <p:spPr>
          <a:xfrm>
            <a:off x="2313088" y="1792291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손흥민에관심</a:t>
            </a:r>
            <a:endParaRPr lang="ko-KR" altLang="en-US" sz="1200" dirty="0"/>
          </a:p>
        </p:txBody>
      </p:sp>
      <p:sp>
        <p:nvSpPr>
          <p:cNvPr id="14" name="순서도: 처리 13"/>
          <p:cNvSpPr/>
          <p:nvPr/>
        </p:nvSpPr>
        <p:spPr>
          <a:xfrm>
            <a:off x="4527666" y="1943876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광고 시청</a:t>
            </a:r>
            <a:endParaRPr lang="ko-KR" altLang="en-US" sz="1200" dirty="0"/>
          </a:p>
        </p:txBody>
      </p:sp>
      <p:sp>
        <p:nvSpPr>
          <p:cNvPr id="15" name="순서도: 처리 14"/>
          <p:cNvSpPr/>
          <p:nvPr/>
        </p:nvSpPr>
        <p:spPr>
          <a:xfrm>
            <a:off x="6456492" y="3167031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온라인스토어</a:t>
            </a:r>
            <a:endParaRPr lang="ko-KR" altLang="en-US" sz="1200" dirty="0"/>
          </a:p>
        </p:txBody>
      </p:sp>
      <p:sp>
        <p:nvSpPr>
          <p:cNvPr id="16" name="순서도: 판단 15"/>
          <p:cNvSpPr/>
          <p:nvPr/>
        </p:nvSpPr>
        <p:spPr>
          <a:xfrm>
            <a:off x="2313088" y="3006737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신상제품관심</a:t>
            </a:r>
            <a:endParaRPr lang="ko-KR" altLang="en-US" sz="1200" dirty="0"/>
          </a:p>
        </p:txBody>
      </p:sp>
      <p:sp>
        <p:nvSpPr>
          <p:cNvPr id="17" name="순서도: 판단 16"/>
          <p:cNvSpPr/>
          <p:nvPr/>
        </p:nvSpPr>
        <p:spPr>
          <a:xfrm>
            <a:off x="2313088" y="5578505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이벤트에관심</a:t>
            </a:r>
            <a:endParaRPr lang="ko-KR" altLang="en-US" sz="1200" dirty="0"/>
          </a:p>
        </p:txBody>
      </p:sp>
      <p:sp>
        <p:nvSpPr>
          <p:cNvPr id="19" name="순서도: 처리 18"/>
          <p:cNvSpPr/>
          <p:nvPr/>
        </p:nvSpPr>
        <p:spPr>
          <a:xfrm>
            <a:off x="4527666" y="3167031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NEW PAGE</a:t>
            </a:r>
            <a:endParaRPr lang="ko-KR" altLang="en-US" sz="1200" dirty="0"/>
          </a:p>
        </p:txBody>
      </p:sp>
      <p:sp>
        <p:nvSpPr>
          <p:cNvPr id="24" name="순서도: 처리 23"/>
          <p:cNvSpPr/>
          <p:nvPr/>
        </p:nvSpPr>
        <p:spPr>
          <a:xfrm>
            <a:off x="4527666" y="5738799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EVENT PAGE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84526" y="4578373"/>
            <a:ext cx="150019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국내축구팀에 관심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>
            <a:stCxn id="7" idx="2"/>
            <a:endCxn id="11" idx="0"/>
          </p:cNvCxnSpPr>
          <p:nvPr/>
        </p:nvCxnSpPr>
        <p:spPr>
          <a:xfrm rot="5400000">
            <a:off x="2947124" y="1614381"/>
            <a:ext cx="350825" cy="499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16" idx="0"/>
          </p:cNvCxnSpPr>
          <p:nvPr/>
        </p:nvCxnSpPr>
        <p:spPr>
          <a:xfrm rot="5400000">
            <a:off x="2926588" y="2813287"/>
            <a:ext cx="386900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6" idx="2"/>
            <a:endCxn id="9" idx="0"/>
          </p:cNvCxnSpPr>
          <p:nvPr/>
        </p:nvCxnSpPr>
        <p:spPr>
          <a:xfrm rot="5400000">
            <a:off x="2890869" y="4063452"/>
            <a:ext cx="458338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9" idx="2"/>
            <a:endCxn id="17" idx="0"/>
          </p:cNvCxnSpPr>
          <p:nvPr/>
        </p:nvCxnSpPr>
        <p:spPr>
          <a:xfrm rot="5400000">
            <a:off x="2890869" y="5349336"/>
            <a:ext cx="458338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893433" y="2199963"/>
            <a:ext cx="642942" cy="35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6" idx="3"/>
            <a:endCxn id="19" idx="1"/>
          </p:cNvCxnSpPr>
          <p:nvPr/>
        </p:nvCxnSpPr>
        <p:spPr>
          <a:xfrm flipV="1">
            <a:off x="3926988" y="3415295"/>
            <a:ext cx="600678" cy="5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9" idx="3"/>
            <a:endCxn id="15" idx="1"/>
          </p:cNvCxnSpPr>
          <p:nvPr/>
        </p:nvCxnSpPr>
        <p:spPr>
          <a:xfrm>
            <a:off x="5829198" y="3415295"/>
            <a:ext cx="627294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3"/>
            <a:endCxn id="8" idx="1"/>
          </p:cNvCxnSpPr>
          <p:nvPr/>
        </p:nvCxnSpPr>
        <p:spPr>
          <a:xfrm>
            <a:off x="3926988" y="4706394"/>
            <a:ext cx="600678" cy="349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7" idx="3"/>
            <a:endCxn id="24" idx="1"/>
          </p:cNvCxnSpPr>
          <p:nvPr/>
        </p:nvCxnSpPr>
        <p:spPr>
          <a:xfrm flipV="1">
            <a:off x="3926988" y="5987063"/>
            <a:ext cx="600678" cy="5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>
          <a:xfrm>
            <a:off x="6307922" y="4292621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제품구매의사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있음</a:t>
            </a:r>
            <a:endParaRPr lang="en-US" altLang="ko-KR" sz="1200" dirty="0" smtClean="0"/>
          </a:p>
        </p:txBody>
      </p:sp>
      <p:cxnSp>
        <p:nvCxnSpPr>
          <p:cNvPr id="65" name="직선 화살표 연결선 64"/>
          <p:cNvCxnSpPr>
            <a:stCxn id="8" idx="3"/>
            <a:endCxn id="63" idx="1"/>
          </p:cNvCxnSpPr>
          <p:nvPr/>
        </p:nvCxnSpPr>
        <p:spPr>
          <a:xfrm flipV="1">
            <a:off x="5829198" y="4706394"/>
            <a:ext cx="478724" cy="349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3" idx="0"/>
            <a:endCxn id="15" idx="2"/>
          </p:cNvCxnSpPr>
          <p:nvPr/>
        </p:nvCxnSpPr>
        <p:spPr>
          <a:xfrm rot="16200000" flipV="1">
            <a:off x="6796534" y="3974283"/>
            <a:ext cx="629062" cy="761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판단 75"/>
          <p:cNvSpPr/>
          <p:nvPr/>
        </p:nvSpPr>
        <p:spPr>
          <a:xfrm>
            <a:off x="6299245" y="1810678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제품구매의사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있음</a:t>
            </a:r>
            <a:endParaRPr lang="en-US" altLang="ko-KR" sz="1200" dirty="0" smtClean="0"/>
          </a:p>
        </p:txBody>
      </p:sp>
      <p:cxnSp>
        <p:nvCxnSpPr>
          <p:cNvPr id="77" name="직선 화살표 연결선 76"/>
          <p:cNvCxnSpPr>
            <a:endCxn id="76" idx="1"/>
          </p:cNvCxnSpPr>
          <p:nvPr/>
        </p:nvCxnSpPr>
        <p:spPr>
          <a:xfrm>
            <a:off x="5852893" y="2212209"/>
            <a:ext cx="446352" cy="12242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6" idx="2"/>
            <a:endCxn id="15" idx="0"/>
          </p:cNvCxnSpPr>
          <p:nvPr/>
        </p:nvCxnSpPr>
        <p:spPr>
          <a:xfrm rot="16200000" flipH="1">
            <a:off x="6842323" y="2902095"/>
            <a:ext cx="528807" cy="106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9.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스토리 보드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0741435"/>
              </p:ext>
            </p:extLst>
          </p:nvPr>
        </p:nvGraphicFramePr>
        <p:xfrm>
          <a:off x="6858016" y="714356"/>
          <a:ext cx="2214578" cy="514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0066"/>
                <a:gridCol w="171451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설계내용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원페이지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스크롤방식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최대 넓이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1600px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최소넓이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960px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GNB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네비게이션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좌측에 로고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459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메뉴는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top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버튼 포함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고정식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광고영상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사진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페이지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carousel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방식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컨트롤 버튼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고스트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버튼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클릭하면 온라인 스토어 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이동 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주조색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기조색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6198" y="714356"/>
            <a:ext cx="6658942" cy="613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166" y="1328056"/>
            <a:ext cx="6658974" cy="245813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6779948"/>
              </p:ext>
            </p:extLst>
          </p:nvPr>
        </p:nvGraphicFramePr>
        <p:xfrm>
          <a:off x="1071538" y="36742"/>
          <a:ext cx="8001024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01024"/>
              </a:tblGrid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아이다스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프로젝트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1~2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38100" y="33314"/>
          <a:ext cx="1032553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32553"/>
              </a:tblGrid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4429124" y="714356"/>
            <a:ext cx="220772" cy="369332"/>
            <a:chOff x="5700899" y="618279"/>
            <a:chExt cx="294362" cy="369332"/>
          </a:xfrm>
        </p:grpSpPr>
        <p:sp>
          <p:nvSpPr>
            <p:cNvPr id="54" name="타원 53"/>
            <p:cNvSpPr/>
            <p:nvPr/>
          </p:nvSpPr>
          <p:spPr>
            <a:xfrm>
              <a:off x="5700899" y="654310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39495" y="618279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71934" y="4857760"/>
            <a:ext cx="220772" cy="369332"/>
            <a:chOff x="5756122" y="1283698"/>
            <a:chExt cx="294362" cy="369332"/>
          </a:xfrm>
        </p:grpSpPr>
        <p:sp>
          <p:nvSpPr>
            <p:cNvPr id="57" name="타원 56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340004" y="2285992"/>
            <a:ext cx="23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165" y="3783873"/>
            <a:ext cx="6658974" cy="245813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1406" y="1000108"/>
            <a:ext cx="6643734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                            HOME   INNOVATION    </a:t>
            </a:r>
            <a:r>
              <a:rPr lang="en-US" altLang="ko-KR" sz="1100" smtClean="0"/>
              <a:t>NEW      SUPPORT      EVENT      </a:t>
            </a:r>
            <a:r>
              <a:rPr lang="ko-KR" altLang="en-US" sz="1100" dirty="0" smtClean="0"/>
              <a:t>온라인스토어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516" y="1043653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</a:rPr>
              <a:t>아디다스로고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0" y="785794"/>
            <a:ext cx="2214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 회원가입 장바구니 고객센터</a:t>
            </a:r>
            <a:endParaRPr lang="ko-KR" altLang="en-US" sz="900" dirty="0"/>
          </a:p>
        </p:txBody>
      </p:sp>
      <p:sp>
        <p:nvSpPr>
          <p:cNvPr id="73" name="타원 72"/>
          <p:cNvSpPr/>
          <p:nvPr/>
        </p:nvSpPr>
        <p:spPr>
          <a:xfrm>
            <a:off x="3143240" y="2214554"/>
            <a:ext cx="428628" cy="428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5400000">
            <a:off x="3288753" y="2335609"/>
            <a:ext cx="214314" cy="1847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928794" y="22859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비주얼영역</a:t>
            </a:r>
            <a:endParaRPr lang="ko-KR" altLang="en-US" sz="12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0" y="928670"/>
            <a:ext cx="220772" cy="369332"/>
            <a:chOff x="5756122" y="1283698"/>
            <a:chExt cx="294362" cy="369332"/>
          </a:xfrm>
        </p:grpSpPr>
        <p:sp>
          <p:nvSpPr>
            <p:cNvPr id="79" name="타원 7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429388" y="1571612"/>
            <a:ext cx="142876" cy="142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429388" y="1832869"/>
            <a:ext cx="142876" cy="142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6429388" y="2111543"/>
            <a:ext cx="142876" cy="142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1785918" y="2214554"/>
            <a:ext cx="220772" cy="369332"/>
            <a:chOff x="5756122" y="1283698"/>
            <a:chExt cx="294362" cy="369332"/>
          </a:xfrm>
        </p:grpSpPr>
        <p:sp>
          <p:nvSpPr>
            <p:cNvPr id="86" name="타원 85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214414" y="928670"/>
            <a:ext cx="220772" cy="369332"/>
            <a:chOff x="5756122" y="1283698"/>
            <a:chExt cx="294362" cy="369332"/>
          </a:xfrm>
        </p:grpSpPr>
        <p:sp>
          <p:nvSpPr>
            <p:cNvPr id="66" name="타원 65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114078" y="1430783"/>
            <a:ext cx="220772" cy="369332"/>
            <a:chOff x="5756122" y="1283698"/>
            <a:chExt cx="294362" cy="369332"/>
          </a:xfrm>
        </p:grpSpPr>
        <p:sp>
          <p:nvSpPr>
            <p:cNvPr id="89" name="타원 8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4286248" y="5000636"/>
            <a:ext cx="1857388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신제품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사러가기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71406" y="3786190"/>
            <a:ext cx="6643734" cy="24288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1406" y="3786190"/>
            <a:ext cx="6643734" cy="24288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072462" y="507207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461193" y="5064850"/>
            <a:ext cx="285752" cy="285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072462" y="5500702"/>
            <a:ext cx="285752" cy="2857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9.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스토리 보드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0741435"/>
              </p:ext>
            </p:extLst>
          </p:nvPr>
        </p:nvGraphicFramePr>
        <p:xfrm>
          <a:off x="6858016" y="714356"/>
          <a:ext cx="2214578" cy="3110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277"/>
                <a:gridCol w="1806301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설계내용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GNB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 고정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Support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메뉴는 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3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개의 섹션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K-league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팀 등 소개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4591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News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는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개의 섹션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5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80115" y="3983085"/>
            <a:ext cx="6658974" cy="271464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6779948"/>
              </p:ext>
            </p:extLst>
          </p:nvPr>
        </p:nvGraphicFramePr>
        <p:xfrm>
          <a:off x="1071538" y="36742"/>
          <a:ext cx="8001024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01024"/>
              </a:tblGrid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아이다스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프로젝트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3~4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38100" y="33314"/>
          <a:ext cx="1032553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32553"/>
              </a:tblGrid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71406" y="1071546"/>
            <a:ext cx="6643734" cy="27883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962" y="714356"/>
            <a:ext cx="6654177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                           INNOVATION    NEW     SUPPORT    EVENT  </a:t>
            </a:r>
            <a:r>
              <a:rPr lang="ko-KR" altLang="en-US" sz="1100" dirty="0" smtClean="0"/>
              <a:t>온라인스토어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516" y="766610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</a:rPr>
              <a:t>아디다스로고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4" name="그룹 77"/>
          <p:cNvGrpSpPr/>
          <p:nvPr/>
        </p:nvGrpSpPr>
        <p:grpSpPr>
          <a:xfrm>
            <a:off x="0" y="714356"/>
            <a:ext cx="220772" cy="369332"/>
            <a:chOff x="5756122" y="1283698"/>
            <a:chExt cx="294362" cy="369332"/>
          </a:xfrm>
        </p:grpSpPr>
        <p:sp>
          <p:nvSpPr>
            <p:cNvPr id="79" name="타원 7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3"/>
          <p:cNvGrpSpPr/>
          <p:nvPr/>
        </p:nvGrpSpPr>
        <p:grpSpPr>
          <a:xfrm>
            <a:off x="285720" y="1500174"/>
            <a:ext cx="220772" cy="369332"/>
            <a:chOff x="5756122" y="1283698"/>
            <a:chExt cx="294362" cy="369332"/>
          </a:xfrm>
        </p:grpSpPr>
        <p:sp>
          <p:nvSpPr>
            <p:cNvPr id="66" name="타원 65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rot="16200000" flipH="1">
            <a:off x="-401642" y="4486220"/>
            <a:ext cx="2704172" cy="171885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5400000">
            <a:off x="-408181" y="4479681"/>
            <a:ext cx="2714643" cy="172145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1809867" y="3983085"/>
            <a:ext cx="1643074" cy="2714644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 rot="16200000" flipH="1">
            <a:off x="1295442" y="4527579"/>
            <a:ext cx="2714646" cy="16430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5400000">
            <a:off x="1278025" y="4527579"/>
            <a:ext cx="2714644" cy="164307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/>
          <p:cNvSpPr/>
          <p:nvPr/>
        </p:nvSpPr>
        <p:spPr>
          <a:xfrm>
            <a:off x="73172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rot="16200000" flipH="1">
            <a:off x="2917154" y="4518870"/>
            <a:ext cx="2714646" cy="16430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5400000">
            <a:off x="2917157" y="4518871"/>
            <a:ext cx="2714643" cy="164307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5096016" y="3981320"/>
            <a:ext cx="1643074" cy="2714644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/>
          <p:nvPr/>
        </p:nvCxnSpPr>
        <p:spPr>
          <a:xfrm rot="16200000" flipH="1">
            <a:off x="4572882" y="4527580"/>
            <a:ext cx="2714645" cy="16430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5400000">
            <a:off x="4572002" y="4572010"/>
            <a:ext cx="2714642" cy="157163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처리 114"/>
          <p:cNvSpPr/>
          <p:nvPr/>
        </p:nvSpPr>
        <p:spPr>
          <a:xfrm>
            <a:off x="2285984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순서도: 처리 115"/>
          <p:cNvSpPr/>
          <p:nvPr/>
        </p:nvSpPr>
        <p:spPr>
          <a:xfrm>
            <a:off x="4500562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rot="16200000" flipH="1">
            <a:off x="-216515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-215230" y="1358181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16200000" flipH="1">
            <a:off x="2002401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6200000" flipH="1">
            <a:off x="4216979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5400000">
            <a:off x="1999348" y="1358183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5400000">
            <a:off x="4213926" y="1358183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63"/>
          <p:cNvGrpSpPr/>
          <p:nvPr/>
        </p:nvGrpSpPr>
        <p:grpSpPr>
          <a:xfrm>
            <a:off x="571472" y="4143380"/>
            <a:ext cx="220772" cy="369332"/>
            <a:chOff x="5756122" y="1283698"/>
            <a:chExt cx="294362" cy="369332"/>
          </a:xfrm>
        </p:grpSpPr>
        <p:sp>
          <p:nvSpPr>
            <p:cNvPr id="135" name="타원 134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1406" y="3857628"/>
            <a:ext cx="6643734" cy="24288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3172" y="3857628"/>
            <a:ext cx="6654177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               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매장안내             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팀단체복구매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회원가입            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sns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9.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스토리 보드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0741435"/>
              </p:ext>
            </p:extLst>
          </p:nvPr>
        </p:nvGraphicFramePr>
        <p:xfrm>
          <a:off x="6858016" y="714356"/>
          <a:ext cx="2214578" cy="332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277"/>
                <a:gridCol w="1806301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설계내용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GNB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 고정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Event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메뉴는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3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 섹션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4591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온라인스토어는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별도 페이지 없이 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바로 이동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픽토그램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아이콘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5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카피라이트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회사주소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패밀리 사이트 등등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6779948"/>
              </p:ext>
            </p:extLst>
          </p:nvPr>
        </p:nvGraphicFramePr>
        <p:xfrm>
          <a:off x="1071538" y="36742"/>
          <a:ext cx="8001024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01024"/>
              </a:tblGrid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아이다스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프로젝트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페이지와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풋터영역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38100" y="33314"/>
          <a:ext cx="1032553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32553"/>
              </a:tblGrid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71406" y="1071546"/>
            <a:ext cx="6643734" cy="27883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962" y="714356"/>
            <a:ext cx="6654177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                         HOME    INNOVATION    NEW PRODUCT   SUPPORT   EVENT  </a:t>
            </a:r>
            <a:r>
              <a:rPr lang="ko-KR" altLang="en-US" sz="1100" dirty="0" smtClean="0"/>
              <a:t>온라인스토어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516" y="766610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</a:rPr>
              <a:t>아디다스로고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그룹 77"/>
          <p:cNvGrpSpPr/>
          <p:nvPr/>
        </p:nvGrpSpPr>
        <p:grpSpPr>
          <a:xfrm>
            <a:off x="0" y="714356"/>
            <a:ext cx="220772" cy="369332"/>
            <a:chOff x="5756122" y="1283698"/>
            <a:chExt cx="294362" cy="369332"/>
          </a:xfrm>
        </p:grpSpPr>
        <p:sp>
          <p:nvSpPr>
            <p:cNvPr id="79" name="타원 7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순서도: 처리 93"/>
          <p:cNvSpPr/>
          <p:nvPr/>
        </p:nvSpPr>
        <p:spPr>
          <a:xfrm>
            <a:off x="73172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순서도: 처리 114"/>
          <p:cNvSpPr/>
          <p:nvPr/>
        </p:nvSpPr>
        <p:spPr>
          <a:xfrm>
            <a:off x="2285984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순서도: 처리 115"/>
          <p:cNvSpPr/>
          <p:nvPr/>
        </p:nvSpPr>
        <p:spPr>
          <a:xfrm>
            <a:off x="4500562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rot="16200000" flipH="1">
            <a:off x="-216515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-215230" y="1358181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16200000" flipH="1">
            <a:off x="2002401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6200000" flipH="1">
            <a:off x="4216979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5400000">
            <a:off x="1999348" y="1358183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5400000">
            <a:off x="4213926" y="1358183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63"/>
          <p:cNvGrpSpPr/>
          <p:nvPr/>
        </p:nvGrpSpPr>
        <p:grpSpPr>
          <a:xfrm>
            <a:off x="142844" y="1428736"/>
            <a:ext cx="220772" cy="369332"/>
            <a:chOff x="5756122" y="1283698"/>
            <a:chExt cx="294362" cy="369332"/>
          </a:xfrm>
        </p:grpSpPr>
        <p:sp>
          <p:nvSpPr>
            <p:cNvPr id="135" name="타원 134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63"/>
          <p:cNvGrpSpPr/>
          <p:nvPr/>
        </p:nvGrpSpPr>
        <p:grpSpPr>
          <a:xfrm>
            <a:off x="5429256" y="571480"/>
            <a:ext cx="220772" cy="369332"/>
            <a:chOff x="5756122" y="1283698"/>
            <a:chExt cx="294362" cy="369332"/>
          </a:xfrm>
        </p:grpSpPr>
        <p:sp>
          <p:nvSpPr>
            <p:cNvPr id="39" name="타원 3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>
            <a:off x="214282" y="4357694"/>
            <a:ext cx="6500858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406" y="4357694"/>
            <a:ext cx="6572296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63"/>
          <p:cNvGrpSpPr/>
          <p:nvPr/>
        </p:nvGrpSpPr>
        <p:grpSpPr>
          <a:xfrm>
            <a:off x="142844" y="3857628"/>
            <a:ext cx="220772" cy="369332"/>
            <a:chOff x="5756122" y="1283698"/>
            <a:chExt cx="294362" cy="369332"/>
          </a:xfrm>
        </p:grpSpPr>
        <p:sp>
          <p:nvSpPr>
            <p:cNvPr id="54" name="타원 53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714612" y="592933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copyright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60963" y="4357694"/>
            <a:ext cx="6654177" cy="192882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1406" y="4357694"/>
            <a:ext cx="6643734" cy="192882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3"/>
          <p:cNvGrpSpPr/>
          <p:nvPr/>
        </p:nvGrpSpPr>
        <p:grpSpPr>
          <a:xfrm>
            <a:off x="428596" y="4572008"/>
            <a:ext cx="220772" cy="369332"/>
            <a:chOff x="5756122" y="1283698"/>
            <a:chExt cx="294362" cy="369332"/>
          </a:xfrm>
        </p:grpSpPr>
        <p:sp>
          <p:nvSpPr>
            <p:cNvPr id="72" name="타원 71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20161007_adidas.jpg"/>
          <p:cNvPicPr>
            <a:picLocks noChangeAspect="1"/>
          </p:cNvPicPr>
          <p:nvPr/>
        </p:nvPicPr>
        <p:blipFill>
          <a:blip r:embed="rId2"/>
          <a:srcRect r="1133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8992" y="2786058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감사합니다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1538" y="85723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목차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10X10" pitchFamily="50" charset="-127"/>
              <a:ea typeface="10X1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-427866" y="3642520"/>
            <a:ext cx="5572164" cy="1588"/>
          </a:xfrm>
          <a:prstGeom prst="line">
            <a:avLst/>
          </a:prstGeom>
          <a:ln w="38100">
            <a:solidFill>
              <a:srgbClr val="FF0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0364" y="928670"/>
            <a:ext cx="64294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사이트의 목적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사이트 </a:t>
            </a:r>
            <a:r>
              <a:rPr lang="ko-KR" altLang="en-US" sz="2000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타겟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일정</a:t>
            </a:r>
            <a:endParaRPr lang="en-US" altLang="ko-KR" sz="2000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4.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예산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5.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디자인 </a:t>
            </a:r>
            <a:r>
              <a:rPr lang="ko-KR" altLang="en-US" sz="2000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컨셉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6.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벤치마킹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메뉴구조 정의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8. </a:t>
            </a:r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플로우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 차트</a:t>
            </a:r>
            <a:endParaRPr lang="en-US" altLang="ko-KR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9. 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스토리보드</a:t>
            </a:r>
            <a:endParaRPr lang="en-US" altLang="ko-KR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10. </a:t>
            </a:r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프로토타입</a:t>
            </a:r>
            <a:endParaRPr lang="en-US" altLang="ko-KR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1.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사이트의 목적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58" y="228599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외국기업 </a:t>
            </a:r>
            <a:r>
              <a:rPr lang="ko-KR" altLang="en-US" dirty="0" err="1" smtClean="0">
                <a:solidFill>
                  <a:schemeClr val="bg1"/>
                </a:solidFill>
              </a:rPr>
              <a:t>아디다스의</a:t>
            </a:r>
            <a:r>
              <a:rPr lang="ko-KR" altLang="en-US" dirty="0" smtClean="0">
                <a:solidFill>
                  <a:schemeClr val="bg1"/>
                </a:solidFill>
              </a:rPr>
              <a:t> 주요 모델은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주로 국내 모델이 아닌 외국 모델입니다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국내 정서에 맞게 국내 모델로 </a:t>
            </a:r>
            <a:r>
              <a:rPr lang="ko-KR" altLang="en-US" dirty="0" err="1" smtClean="0">
                <a:solidFill>
                  <a:schemeClr val="bg1"/>
                </a:solidFill>
              </a:rPr>
              <a:t>리뉴얼하여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아디다스의</a:t>
            </a:r>
            <a:r>
              <a:rPr lang="ko-KR" altLang="en-US" dirty="0" smtClean="0">
                <a:solidFill>
                  <a:schemeClr val="bg1"/>
                </a:solidFill>
              </a:rPr>
              <a:t> 국내 판매율을 높입니다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>
                <a:latin typeface="10X10" pitchFamily="50" charset="-127"/>
                <a:ea typeface="10X10" pitchFamily="50" charset="-127"/>
              </a:rPr>
              <a:t>2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대</a:t>
            </a:r>
            <a:r>
              <a:rPr lang="ko-KR" altLang="en-US" sz="2000" dirty="0">
                <a:latin typeface="10X10" pitchFamily="50" charset="-127"/>
                <a:ea typeface="10X10" pitchFamily="50" charset="-127"/>
              </a:rPr>
              <a:t>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298" y="1857364"/>
            <a:ext cx="37862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-10</a:t>
            </a:r>
            <a:r>
              <a:rPr lang="ko-KR" altLang="en-US" dirty="0" smtClean="0">
                <a:solidFill>
                  <a:schemeClr val="bg1"/>
                </a:solidFill>
              </a:rPr>
              <a:t>대에서 </a:t>
            </a:r>
            <a:r>
              <a:rPr lang="en-US" altLang="ko-KR" dirty="0" smtClean="0">
                <a:solidFill>
                  <a:schemeClr val="bg1"/>
                </a:solidFill>
              </a:rPr>
              <a:t>50</a:t>
            </a:r>
            <a:r>
              <a:rPr lang="ko-KR" altLang="en-US" dirty="0" smtClean="0">
                <a:solidFill>
                  <a:schemeClr val="bg1"/>
                </a:solidFill>
              </a:rPr>
              <a:t>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성별 구분 없음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축구를 좋아함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아디다스</a:t>
            </a:r>
            <a:r>
              <a:rPr lang="ko-KR" altLang="en-US" dirty="0" smtClean="0">
                <a:solidFill>
                  <a:schemeClr val="bg1"/>
                </a:solidFill>
              </a:rPr>
              <a:t> 브랜드를 선호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대한민국 전체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한국어 사용자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웹사용자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3.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일정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2571744"/>
          <a:ext cx="6715168" cy="29934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0132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업무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일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</a:t>
                      </a:r>
                      <a:r>
                        <a:rPr lang="ko-KR" altLang="en-US" sz="1100" dirty="0" smtClean="0"/>
                        <a:t>기획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레이아웃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정의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3.</a:t>
                      </a:r>
                      <a:r>
                        <a:rPr lang="ko-KR" altLang="en-US" sz="1100" dirty="0" smtClean="0"/>
                        <a:t>코딩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4.Test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5.</a:t>
                      </a:r>
                      <a:r>
                        <a:rPr lang="ko-KR" altLang="en-US" sz="1100" dirty="0" smtClean="0"/>
                        <a:t>수정보완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376474" y="3214686"/>
            <a:ext cx="454755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57356" y="3714752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86050" y="4214818"/>
            <a:ext cx="3286148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69762" y="4714884"/>
            <a:ext cx="831129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69763" y="5214950"/>
            <a:ext cx="831129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29520" y="285749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인원구성</a:t>
            </a:r>
            <a:endParaRPr lang="ko-KR" altLang="en-US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86644" y="3357562"/>
            <a:ext cx="1571636" cy="3571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기획자 </a:t>
            </a:r>
            <a:r>
              <a:rPr lang="en-US" altLang="ko-KR" sz="1400" dirty="0" smtClean="0">
                <a:latin typeface="10X10" pitchFamily="50" charset="-127"/>
                <a:ea typeface="10X10" pitchFamily="50" charset="-127"/>
              </a:rPr>
              <a:t>1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명</a:t>
            </a:r>
            <a:endParaRPr lang="ko-KR" altLang="en-US" sz="14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86644" y="3929066"/>
            <a:ext cx="1571636" cy="3571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개발자 </a:t>
            </a:r>
            <a:r>
              <a:rPr lang="en-US" altLang="ko-KR" sz="1400" dirty="0" smtClean="0">
                <a:latin typeface="10X10" pitchFamily="50" charset="-127"/>
                <a:ea typeface="10X10" pitchFamily="50" charset="-127"/>
              </a:rPr>
              <a:t>1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명</a:t>
            </a:r>
            <a:endParaRPr lang="ko-KR" altLang="en-US" sz="14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86644" y="5072074"/>
            <a:ext cx="1571636" cy="3571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10X10" pitchFamily="50" charset="-127"/>
                <a:ea typeface="10X10" pitchFamily="50" charset="-127"/>
              </a:rPr>
              <a:t>코더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 </a:t>
            </a:r>
            <a:r>
              <a:rPr lang="en-US" altLang="ko-KR" sz="1400" dirty="0" smtClean="0">
                <a:latin typeface="10X10" pitchFamily="50" charset="-127"/>
                <a:ea typeface="10X10" pitchFamily="50" charset="-127"/>
              </a:rPr>
              <a:t>1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명</a:t>
            </a:r>
            <a:endParaRPr lang="ko-KR" altLang="en-US" sz="14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86644" y="4500570"/>
            <a:ext cx="1571636" cy="3571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디자이너 </a:t>
            </a:r>
            <a:r>
              <a:rPr lang="en-US" altLang="ko-KR" sz="1400" dirty="0" smtClean="0">
                <a:latin typeface="10X10" pitchFamily="50" charset="-127"/>
                <a:ea typeface="10X10" pitchFamily="50" charset="-127"/>
              </a:rPr>
              <a:t>1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명</a:t>
            </a:r>
            <a:endParaRPr lang="ko-KR" altLang="en-US" sz="1400" dirty="0">
              <a:latin typeface="10X10" pitchFamily="50" charset="-127"/>
              <a:ea typeface="10X1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4.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예산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2357430"/>
          <a:ext cx="807249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906"/>
                <a:gridCol w="1420161"/>
                <a:gridCol w="1943378"/>
                <a:gridCol w="3214049"/>
              </a:tblGrid>
              <a:tr h="397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항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예산액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산출근거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2971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인건비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기획자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14,500,000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000" dirty="0" smtClean="0"/>
                        <a:t>기본급</a:t>
                      </a:r>
                      <a:r>
                        <a:rPr lang="en-US" altLang="ko-KR" sz="1000" dirty="0" smtClean="0"/>
                        <a:t>*3</a:t>
                      </a:r>
                      <a:r>
                        <a:rPr lang="ko-KR" altLang="en-US" sz="1000" dirty="0" smtClean="0"/>
                        <a:t>개월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297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디자이너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개발자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코더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13,500,000</a:t>
                      </a:r>
                      <a:endParaRPr lang="ko-KR" altLang="en-US" sz="1000" dirty="0" smtClean="0"/>
                    </a:p>
                  </a:txBody>
                  <a:tcPr marL="73660" marR="73660" marT="36830" marB="3683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상여금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3,000,000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7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업무추진비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업무추진비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5,000,000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사업추진경비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3772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기타운영비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정보통신비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전화 및 인터넷 사용료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377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소모품비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소모성 물품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377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지급임차료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사무실 임차료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관리비 포함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복사기 임대료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440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예비비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예비비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1,000,000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예상못한</a:t>
                      </a:r>
                      <a:r>
                        <a:rPr lang="ko-KR" altLang="en-US" sz="1000" dirty="0" smtClean="0"/>
                        <a:t> 지출항목 및 예산초과액 충당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404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소계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50,400,000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3660" marR="73660" marT="36830" marB="3683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6.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디자인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컨셉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 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428736"/>
            <a:ext cx="7143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정통 </a:t>
            </a:r>
            <a:r>
              <a:rPr lang="ko-KR" altLang="en-US" dirty="0" err="1" smtClean="0">
                <a:solidFill>
                  <a:schemeClr val="bg1"/>
                </a:solidFill>
              </a:rPr>
              <a:t>아디다스</a:t>
            </a:r>
            <a:r>
              <a:rPr lang="ko-KR" altLang="en-US" dirty="0" smtClean="0">
                <a:solidFill>
                  <a:schemeClr val="bg1"/>
                </a:solidFill>
              </a:rPr>
              <a:t> 스타일로 </a:t>
            </a:r>
            <a:r>
              <a:rPr lang="ko-KR" altLang="en-US" dirty="0" err="1" smtClean="0">
                <a:solidFill>
                  <a:schemeClr val="bg1"/>
                </a:solidFill>
              </a:rPr>
              <a:t>모노톤</a:t>
            </a:r>
            <a:r>
              <a:rPr lang="ko-KR" altLang="en-US" dirty="0" smtClean="0">
                <a:solidFill>
                  <a:schemeClr val="bg1"/>
                </a:solidFill>
              </a:rPr>
              <a:t> 고수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어두워보이지만</a:t>
            </a:r>
            <a:r>
              <a:rPr lang="ko-KR" altLang="en-US" dirty="0" smtClean="0">
                <a:solidFill>
                  <a:schemeClr val="bg1"/>
                </a:solidFill>
              </a:rPr>
              <a:t> 모던한 느낌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축구라는 주제에서 벗어나지 않도록 동적인 느낌을 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사진 이미지를 중심 메타포로 이용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최신 </a:t>
            </a:r>
            <a:r>
              <a:rPr lang="ko-KR" altLang="en-US" dirty="0" err="1" smtClean="0">
                <a:solidFill>
                  <a:schemeClr val="bg1"/>
                </a:solidFill>
              </a:rPr>
              <a:t>트렌드인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원페이지</a:t>
            </a:r>
            <a:r>
              <a:rPr lang="ko-KR" altLang="en-US" dirty="0" smtClean="0">
                <a:solidFill>
                  <a:schemeClr val="bg1"/>
                </a:solidFill>
              </a:rPr>
              <a:t> 레이아웃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1000100" y="4357694"/>
            <a:ext cx="714380" cy="714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27712" y="4375111"/>
            <a:ext cx="714380" cy="714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90158" y="4375111"/>
            <a:ext cx="714380" cy="7143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00100" y="378619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포인트 컬러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타겟사이트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 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pic>
        <p:nvPicPr>
          <p:cNvPr id="12" name="그림 11" descr="adidas_menu_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430"/>
            <a:ext cx="9144000" cy="2971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472" y="107154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http://www.adidasgolf.co.kr </a:t>
            </a:r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아디다스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 골프</a:t>
            </a:r>
            <a:endParaRPr lang="ko-KR" altLang="en-US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타겟사이트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 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0562" y="428604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http://www.adidas.co.kr/football </a:t>
            </a:r>
          </a:p>
          <a:p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아디다스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 풋볼</a:t>
            </a:r>
            <a:endParaRPr lang="ko-KR" altLang="en-US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</p:txBody>
      </p:sp>
      <p:pic>
        <p:nvPicPr>
          <p:cNvPr id="7" name="그림 6" descr="adidas_sample.jpg"/>
          <p:cNvPicPr>
            <a:picLocks noChangeAspect="1"/>
          </p:cNvPicPr>
          <p:nvPr/>
        </p:nvPicPr>
        <p:blipFill>
          <a:blip r:embed="rId4" cstate="print"/>
          <a:srcRect b="63428"/>
          <a:stretch>
            <a:fillRect/>
          </a:stretch>
        </p:blipFill>
        <p:spPr>
          <a:xfrm>
            <a:off x="642910" y="1142984"/>
            <a:ext cx="3656717" cy="5572140"/>
          </a:xfrm>
          <a:prstGeom prst="rect">
            <a:avLst/>
          </a:prstGeom>
        </p:spPr>
      </p:pic>
      <p:pic>
        <p:nvPicPr>
          <p:cNvPr id="8" name="그림 7" descr="adidas_sample.jpg"/>
          <p:cNvPicPr>
            <a:picLocks noChangeAspect="1"/>
          </p:cNvPicPr>
          <p:nvPr/>
        </p:nvPicPr>
        <p:blipFill>
          <a:blip r:embed="rId5" cstate="print"/>
          <a:srcRect t="35417" b="31694"/>
          <a:stretch>
            <a:fillRect/>
          </a:stretch>
        </p:blipFill>
        <p:spPr>
          <a:xfrm>
            <a:off x="4714876" y="1142984"/>
            <a:ext cx="4071966" cy="5580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501</Words>
  <Application>Microsoft Office PowerPoint</Application>
  <PresentationFormat>화면 슬라이드 쇼(4:3)</PresentationFormat>
  <Paragraphs>226</Paragraphs>
  <Slides>16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87</cp:revision>
  <dcterms:created xsi:type="dcterms:W3CDTF">2016-12-21T05:08:01Z</dcterms:created>
  <dcterms:modified xsi:type="dcterms:W3CDTF">2016-12-29T07:46:01Z</dcterms:modified>
</cp:coreProperties>
</file>