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mov</a:t>
            </a:r>
            <a:r>
              <a:rPr b="0" lang="en-US" sz="4400" spc="-1" strike="noStrike">
                <a:latin typeface="DejaVu Sans"/>
              </a:rPr>
              <a:t>e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DejaVu Sans"/>
              </a:rPr>
              <a:t>Click to </a:t>
            </a:r>
            <a:r>
              <a:rPr b="0" lang="en-US" sz="2000" spc="-1" strike="noStrike">
                <a:latin typeface="DejaVu Sans"/>
              </a:rPr>
              <a:t>edit the </a:t>
            </a:r>
            <a:r>
              <a:rPr b="0" lang="en-US" sz="2000" spc="-1" strike="noStrike">
                <a:latin typeface="DejaVu Sans"/>
              </a:rPr>
              <a:t>notes </a:t>
            </a:r>
            <a:r>
              <a:rPr b="0" lang="en-US" sz="2000" spc="-1" strike="noStrike">
                <a:latin typeface="DejaVu Sans"/>
              </a:rPr>
              <a:t>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CECB6AA-B940-41E8-9B33-EEA1C6C3678A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51B04C-0CCB-40AB-9CDF-E631EAAF0BAC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D3E8AE-6EAA-4842-9107-F3F813B4607D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9A5445-9E6C-4ECC-A322-4FAE58EEBB75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1EC08D-EE29-4E82-BB91-6CFAB15A8205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3DC544-3BD1-4307-8707-CDC37D271E93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10D808-EDC0-457D-BC4A-74BE233CF844}" type="slidenum">
              <a:rPr b="0" lang="en-US" sz="12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4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</a:t>
            </a:r>
            <a:r>
              <a:rPr b="0" lang="en-US" sz="4400" spc="-1" strike="noStrike">
                <a:latin typeface="DejaVu Sans"/>
              </a:rPr>
              <a:t>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DejaVu Sans"/>
              </a:rPr>
              <a:t>Click to edit </a:t>
            </a:r>
            <a:r>
              <a:rPr b="0" lang="en-US" sz="1800" spc="-1" strike="noStrike">
                <a:latin typeface="DejaVu Sans"/>
              </a:rPr>
              <a:t>the title </a:t>
            </a:r>
            <a:r>
              <a:rPr b="0" lang="en-US" sz="1800" spc="-1" strike="noStrike">
                <a:latin typeface="DejaVu Sans"/>
              </a:rPr>
              <a:t>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AD</a:t>
            </a:r>
            <a:r>
              <a:rPr b="0" lang="ko-KR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프로젝트</a:t>
            </a:r>
            <a:r>
              <a:rPr b="0" lang="en-US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: HandPaint</a:t>
            </a:r>
            <a:endParaRPr b="0" lang="en-US" sz="6500" spc="-1" strike="noStrike">
              <a:latin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300000" y="4320000"/>
            <a:ext cx="583452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3000"/>
          </a:bodyPr>
          <a:p>
            <a:pPr algn="ctr">
              <a:lnSpc>
                <a:spcPct val="90000"/>
              </a:lnSpc>
            </a:pPr>
            <a:r>
              <a:rPr b="0" lang="en-US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20203073 </a:t>
            </a:r>
            <a:r>
              <a:rPr b="0" lang="ko-KR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박재훈</a:t>
            </a:r>
            <a:endParaRPr b="0" lang="en-US" sz="6500" spc="-1" strike="noStrike">
              <a:latin typeface="DejaVu Sans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"/>
          <p:cNvGraphicFramePr/>
          <p:nvPr/>
        </p:nvGraphicFramePr>
        <p:xfrm>
          <a:off x="1219320" y="1523880"/>
          <a:ext cx="9771840" cy="4851360"/>
        </p:xfrm>
        <a:graphic>
          <a:graphicData uri="http://schemas.openxmlformats.org/drawingml/2006/table">
            <a:tbl>
              <a:tblPr/>
              <a:tblGrid>
                <a:gridCol w="1581120"/>
                <a:gridCol w="1485720"/>
                <a:gridCol w="1342800"/>
                <a:gridCol w="1342800"/>
                <a:gridCol w="4019760"/>
              </a:tblGrid>
              <a:tr h="422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클래스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메서드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입력인자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출력인자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1084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Panel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ShowVideo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객체로 부터 파란색 물체의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전달받아 흰 바탕에 그림을 그리는 클래스이다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75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changeRed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그리는 그림의 색을 빨간색으로 바꾼다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75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changeGreen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그리는 그림의 색을 초록색으로 바꾼다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75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changeBlue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그리는 그림의 색을 파란색으로 바꾼다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1084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draw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ShowVideo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전달받은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이용해 그림을 그린 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emit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ImageSignal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정의한다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</a:tbl>
          </a:graphicData>
        </a:graphic>
      </p:graphicFrame>
      <p:sp>
        <p:nvSpPr>
          <p:cNvPr id="142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552600" y="333360"/>
            <a:ext cx="4142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a1c8c5"/>
                </a:solidFill>
                <a:latin typeface="맑은 고딕"/>
                <a:ea typeface="DejaVu Sans"/>
              </a:rPr>
              <a:t>클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래스 인터페이스 설계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 1"/>
          <p:cNvGraphicFramePr/>
          <p:nvPr/>
        </p:nvGraphicFramePr>
        <p:xfrm>
          <a:off x="1219320" y="1523880"/>
          <a:ext cx="9656640" cy="4410720"/>
        </p:xfrm>
        <a:graphic>
          <a:graphicData uri="http://schemas.openxmlformats.org/drawingml/2006/table">
            <a:tbl>
              <a:tblPr/>
              <a:tblGrid>
                <a:gridCol w="2154600"/>
                <a:gridCol w="2024640"/>
                <a:gridCol w="5477760"/>
              </a:tblGrid>
              <a:tr h="775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이름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역할 설명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108432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Atrribute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setImage() Slot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외부로 부터 출력할 이미지 객체를 가져온다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update()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호출하여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paintEvent()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재호출한다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850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3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</a:tbl>
          </a:graphicData>
        </a:graphic>
      </p:graphicFrame>
      <p:sp>
        <p:nvSpPr>
          <p:cNvPr id="145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552600" y="333360"/>
            <a:ext cx="6473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구현 상세 설계 </a:t>
            </a:r>
            <a:r>
              <a:rPr b="1" lang="en-US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(class ImageViewer)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"/>
          <p:cNvGraphicFramePr/>
          <p:nvPr/>
        </p:nvGraphicFramePr>
        <p:xfrm>
          <a:off x="1219320" y="1523880"/>
          <a:ext cx="9656640" cy="4410720"/>
        </p:xfrm>
        <a:graphic>
          <a:graphicData uri="http://schemas.openxmlformats.org/drawingml/2006/table">
            <a:tbl>
              <a:tblPr/>
              <a:tblGrid>
                <a:gridCol w="2154600"/>
                <a:gridCol w="2024640"/>
                <a:gridCol w="5477760"/>
              </a:tblGrid>
              <a:tr h="775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이름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역할 설명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85068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Attribute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blueLower, blueUpper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파란색 물체를 감지하기 위해 상한선과 하한선 컬러를 정해 이 사이의 색을 검출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kernel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노이즈 제거를 위한 마스크 커널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10843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파란 물체를 인식해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값을 저장할 자료구조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Deque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Maxlen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이상의 데이터를 저장하면 가장 처음으로 넣은 데이터가 빠져나간다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3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VideoSignal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카메라로부터 가져온 프레임과 그 위에 그림을 그린 이미지를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emit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Signal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</a:tbl>
          </a:graphicData>
        </a:graphic>
      </p:graphicFrame>
      <p:sp>
        <p:nvSpPr>
          <p:cNvPr id="148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552600" y="333360"/>
            <a:ext cx="6473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구현 상세 설계 </a:t>
            </a:r>
            <a:r>
              <a:rPr b="1" lang="en-US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(class ShowVideo)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Table 1"/>
          <p:cNvGraphicFramePr/>
          <p:nvPr/>
        </p:nvGraphicFramePr>
        <p:xfrm>
          <a:off x="1219320" y="1523880"/>
          <a:ext cx="9656640" cy="4410720"/>
        </p:xfrm>
        <a:graphic>
          <a:graphicData uri="http://schemas.openxmlformats.org/drawingml/2006/table">
            <a:tbl>
              <a:tblPr/>
              <a:tblGrid>
                <a:gridCol w="2154600"/>
                <a:gridCol w="2024640"/>
                <a:gridCol w="5477760"/>
              </a:tblGrid>
              <a:tr h="818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이름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역할 설명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89820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Atrribute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changeImage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파란 물체의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값을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emit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하는 시그널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blueMask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erode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연산 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dilate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연산을 적용하여 작은 노이즈를 제거한 파란 물체 마스크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Moments()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이용해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 무게중심을 구함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</a:tbl>
          </a:graphicData>
        </a:graphic>
      </p:graphicFrame>
      <p:sp>
        <p:nvSpPr>
          <p:cNvPr id="151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552600" y="333360"/>
            <a:ext cx="6473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구현 상세 설계 </a:t>
            </a:r>
            <a:r>
              <a:rPr b="1" lang="en-US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(class ShowVideo)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"/>
          <p:cNvGraphicFramePr/>
          <p:nvPr/>
        </p:nvGraphicFramePr>
        <p:xfrm>
          <a:off x="1219320" y="1523880"/>
          <a:ext cx="9656640" cy="4410720"/>
        </p:xfrm>
        <a:graphic>
          <a:graphicData uri="http://schemas.openxmlformats.org/drawingml/2006/table">
            <a:tbl>
              <a:tblPr/>
              <a:tblGrid>
                <a:gridCol w="2154600"/>
                <a:gridCol w="2024640"/>
                <a:gridCol w="5477760"/>
              </a:tblGrid>
              <a:tr h="818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이름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역할 설명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89820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Atrribute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ShowVideo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전달받은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좌표를 저장하는 자료구조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color_que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현재 그리는 그림의 색을 결정하는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colorIdx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저장하는 자료구조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982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</a:tbl>
          </a:graphicData>
        </a:graphic>
      </p:graphicFrame>
      <p:sp>
        <p:nvSpPr>
          <p:cNvPr id="154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552600" y="333360"/>
            <a:ext cx="6473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구현 상세 설계 </a:t>
            </a:r>
            <a:r>
              <a:rPr b="1" lang="en-US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(class Panel)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/>
        </p:nvGraphicFramePr>
        <p:xfrm>
          <a:off x="1219320" y="1523880"/>
          <a:ext cx="9656640" cy="4410720"/>
        </p:xfrm>
        <a:graphic>
          <a:graphicData uri="http://schemas.openxmlformats.org/drawingml/2006/table">
            <a:tbl>
              <a:tblPr/>
              <a:tblGrid>
                <a:gridCol w="2154600"/>
                <a:gridCol w="2024640"/>
                <a:gridCol w="5477760"/>
              </a:tblGrid>
              <a:tr h="775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이름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역할 설명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1084320">
                <a:tc rowSpan="4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Atrribute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setImage() Slot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외부로 부터 출력할 이미지 객체를 가져온다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update()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호출하여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paintEvent()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재호출한다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8506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8503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</a:tbl>
          </a:graphicData>
        </a:graphic>
      </p:graphicFrame>
      <p:sp>
        <p:nvSpPr>
          <p:cNvPr id="157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552600" y="333360"/>
            <a:ext cx="6473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구현 상세 설계 </a:t>
            </a:r>
            <a:r>
              <a:rPr b="1" lang="en-US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(class ImageViewer)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492920" y="876240"/>
            <a:ext cx="9205200" cy="5637960"/>
          </a:xfrm>
          <a:prstGeom prst="roundRect">
            <a:avLst>
              <a:gd name="adj" fmla="val 5771"/>
            </a:avLst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2100960" y="1965240"/>
            <a:ext cx="1694880" cy="4002120"/>
          </a:xfrm>
          <a:prstGeom prst="roundRect">
            <a:avLst>
              <a:gd name="adj" fmla="val 16667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4337280" y="2670480"/>
            <a:ext cx="2726640" cy="2799720"/>
          </a:xfrm>
          <a:prstGeom prst="roundRect">
            <a:avLst>
              <a:gd name="adj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363440" y="2670480"/>
            <a:ext cx="2726640" cy="2799720"/>
          </a:xfrm>
          <a:prstGeom prst="roundRect">
            <a:avLst>
              <a:gd name="adj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6362640" y="987120"/>
            <a:ext cx="4339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2a39f"/>
                </a:solidFill>
                <a:latin typeface="맑은 고딕"/>
                <a:ea typeface="DejaVu Sans"/>
              </a:rPr>
              <a:t>H</a:t>
            </a:r>
            <a:r>
              <a:rPr b="1" lang="en-US" sz="2400" spc="-1" strike="noStrike">
                <a:solidFill>
                  <a:srgbClr val="a6a6a6"/>
                </a:solidFill>
                <a:latin typeface="맑은 고딕"/>
                <a:ea typeface="DejaVu Sans"/>
              </a:rPr>
              <a:t>and </a:t>
            </a:r>
            <a:r>
              <a:rPr b="1" lang="en-US" sz="2400" spc="-1" strike="noStrike">
                <a:solidFill>
                  <a:srgbClr val="62a39f"/>
                </a:solidFill>
                <a:latin typeface="맑은 고딕"/>
                <a:ea typeface="DejaVu Sans"/>
              </a:rPr>
              <a:t>P</a:t>
            </a:r>
            <a:r>
              <a:rPr b="1" lang="en-US" sz="2400" spc="-1" strike="noStrike">
                <a:solidFill>
                  <a:srgbClr val="a6a6a6"/>
                </a:solidFill>
                <a:latin typeface="맑은 고딕"/>
                <a:ea typeface="DejaVu Sans"/>
              </a:rPr>
              <a:t>aint (Main Window)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2352600" y="3429000"/>
            <a:ext cx="12279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utton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ayout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95800" y="3686040"/>
            <a:ext cx="12279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mage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iewer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8143920" y="3695760"/>
            <a:ext cx="12279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mage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iewer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727720" y="412920"/>
            <a:ext cx="2043720" cy="201528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2727720" y="4427280"/>
            <a:ext cx="2043720" cy="2015280"/>
          </a:xfrm>
          <a:prstGeom prst="roundRect">
            <a:avLst>
              <a:gd name="adj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7419960" y="4427280"/>
            <a:ext cx="2043720" cy="20152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7419960" y="412920"/>
            <a:ext cx="2043720" cy="201528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3133800" y="1097640"/>
            <a:ext cx="12279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mage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iewer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133800" y="5112360"/>
            <a:ext cx="12279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how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ideo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7827840" y="5250600"/>
            <a:ext cx="1227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808080"/>
                </a:solidFill>
                <a:latin typeface="맑은 고딕"/>
                <a:ea typeface="DejaVu Sans"/>
              </a:rPr>
              <a:t>anel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7446960" y="1097640"/>
            <a:ext cx="20437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and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 P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aint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(M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ain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 W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indow</a:t>
            </a:r>
            <a:r>
              <a:rPr b="1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75" name="CustomShape 9"/>
          <p:cNvSpPr/>
          <p:nvPr/>
        </p:nvSpPr>
        <p:spPr>
          <a:xfrm flipV="1">
            <a:off x="3638520" y="2561400"/>
            <a:ext cx="251280" cy="1761480"/>
          </a:xfrm>
          <a:prstGeom prst="downArrow">
            <a:avLst>
              <a:gd name="adj1" fmla="val 19659"/>
              <a:gd name="adj2" fmla="val 526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 flipV="1" rot="5400000">
            <a:off x="5983560" y="4268880"/>
            <a:ext cx="225360" cy="2170080"/>
          </a:xfrm>
          <a:prstGeom prst="downArrow">
            <a:avLst>
              <a:gd name="adj1" fmla="val 20194"/>
              <a:gd name="adj2" fmla="val 450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 flipV="1" rot="18469800">
            <a:off x="6386040" y="1054800"/>
            <a:ext cx="259560" cy="3920760"/>
          </a:xfrm>
          <a:prstGeom prst="downArrow">
            <a:avLst>
              <a:gd name="adj1" fmla="val 18739"/>
              <a:gd name="adj2" fmla="val 450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 flipV="1" rot="10800000">
            <a:off x="8277840" y="2552760"/>
            <a:ext cx="251280" cy="1761480"/>
          </a:xfrm>
          <a:prstGeom prst="downArrow">
            <a:avLst>
              <a:gd name="adj1" fmla="val 19659"/>
              <a:gd name="adj2" fmla="val 526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>
            <a:off x="1896840" y="3131640"/>
            <a:ext cx="19483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웹캠으로 부터 입력받은 이미지에 그림을 그려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ImageViewer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전달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4887360" y="3890160"/>
            <a:ext cx="229392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파란 물체를 인식 후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contou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중심 좌표를 얻은 후 전달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파란 물체의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center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값이 바뀔 때 마다 신호를 전달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8598600" y="2743200"/>
            <a:ext cx="1860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버튼을 통해 현재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color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전달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5011200" y="786240"/>
            <a:ext cx="22748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흰 배경위에 전달받은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center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좌표를 기준으로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line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circle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그린 이미지 전달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292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38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Q &amp; A</a:t>
            </a:r>
            <a:endParaRPr b="0" lang="en-US" sz="13800" spc="-1" strike="noStrike">
              <a:latin typeface="DejaVu Sans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ko-KR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미래 사회</a:t>
            </a:r>
            <a:r>
              <a:rPr b="0" lang="en-US" sz="6500" spc="-1" strike="noStrike">
                <a:solidFill>
                  <a:srgbClr val="000000"/>
                </a:solidFill>
                <a:latin typeface="KoPub돋움체 Medium"/>
                <a:ea typeface="KoPub돋움체 Medium"/>
              </a:rPr>
              <a:t> 간접 체험</a:t>
            </a:r>
            <a:endParaRPr b="0" lang="en-US" sz="6500" spc="-1" strike="noStrike">
              <a:latin typeface="DejaVu Sans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홀로그램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124" name="Picture 2" descr="ë§ì´ëë¦¬í° ë¦¬í¬í¸ì ëí ì´ë¯¸ì§ ê²ìê²°ê³¼"/>
          <p:cNvPicPr/>
          <p:nvPr/>
        </p:nvPicPr>
        <p:blipFill>
          <a:blip r:embed="rId1"/>
          <a:stretch/>
        </p:blipFill>
        <p:spPr>
          <a:xfrm>
            <a:off x="3402720" y="2036520"/>
            <a:ext cx="5385600" cy="36327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ffffff"/>
                </a:solidFill>
                <a:latin typeface="KoPub돋움체 Medium"/>
                <a:ea typeface="KoPub돋움체 Medium"/>
              </a:rPr>
              <a:t>홀로그램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126" name="그래픽 2" descr="게임 컨트롤러"/>
          <p:cNvPicPr/>
          <p:nvPr/>
        </p:nvPicPr>
        <p:blipFill>
          <a:blip r:embed="rId1"/>
          <a:stretch/>
        </p:blipFill>
        <p:spPr>
          <a:xfrm>
            <a:off x="4015440" y="1730160"/>
            <a:ext cx="4159800" cy="415980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1751B11C4C5B9507605C47.jpeg"/>
          <p:cNvPicPr/>
          <p:nvPr/>
        </p:nvPicPr>
        <p:blipFill>
          <a:blip r:embed="rId1"/>
          <a:stretch/>
        </p:blipFill>
        <p:spPr>
          <a:xfrm>
            <a:off x="1567440" y="1916640"/>
            <a:ext cx="4318560" cy="31669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EtcbB"/>
          <p:cNvPicPr/>
          <p:nvPr/>
        </p:nvPicPr>
        <p:blipFill>
          <a:blip r:embed="rId2"/>
          <a:stretch/>
        </p:blipFill>
        <p:spPr>
          <a:xfrm>
            <a:off x="6305400" y="1916640"/>
            <a:ext cx="4318200" cy="31669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림 2" descr=""/>
          <p:cNvPicPr/>
          <p:nvPr/>
        </p:nvPicPr>
        <p:blipFill>
          <a:blip r:embed="rId1"/>
          <a:stretch/>
        </p:blipFill>
        <p:spPr>
          <a:xfrm>
            <a:off x="1225440" y="1964160"/>
            <a:ext cx="2928240" cy="2928240"/>
          </a:xfrm>
          <a:prstGeom prst="rect">
            <a:avLst/>
          </a:prstGeom>
          <a:ln w="0">
            <a:noFill/>
          </a:ln>
        </p:spPr>
      </p:pic>
      <p:pic>
        <p:nvPicPr>
          <p:cNvPr id="130" name="그림 4" descr=""/>
          <p:cNvPicPr/>
          <p:nvPr/>
        </p:nvPicPr>
        <p:blipFill>
          <a:blip r:embed="rId2"/>
          <a:stretch/>
        </p:blipFill>
        <p:spPr>
          <a:xfrm>
            <a:off x="7593120" y="1964160"/>
            <a:ext cx="2928240" cy="292824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006880" y="2630880"/>
            <a:ext cx="2176920" cy="159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1219320" y="1523880"/>
          <a:ext cx="9771840" cy="5175000"/>
        </p:xfrm>
        <a:graphic>
          <a:graphicData uri="http://schemas.openxmlformats.org/drawingml/2006/table">
            <a:tbl>
              <a:tblPr/>
              <a:tblGrid>
                <a:gridCol w="1581120"/>
                <a:gridCol w="1485720"/>
                <a:gridCol w="1342800"/>
                <a:gridCol w="1342800"/>
                <a:gridCol w="4019760"/>
              </a:tblGrid>
              <a:tr h="422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클래스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메서드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입력인자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출력인자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2407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ImageViewer(QWidget)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signal slot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연결을 통해 이미지를 받아와 출력해주는 클래스이다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QWidget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상속받았기 때문에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QMainWindow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바로 추가할 수 있고 매 번 바뀌는 이미지를 출력할 수 있기 때문에 동영상이나 드로잉중인 그림판을 출력할 때 사용한다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1746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paintEvent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없음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update()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 실행될 때 마다 실행이 되는 메소드이다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setImage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에서 받아온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QPainter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객체를 이용하여 그려준다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</a:tr>
              <a:tr h="753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initUI(self)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없음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없음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윈도우 타이틀을 지정하는 메소드이다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</a:tbl>
          </a:graphicData>
        </a:graphic>
      </p:graphicFrame>
      <p:sp>
        <p:nvSpPr>
          <p:cNvPr id="133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552600" y="333360"/>
            <a:ext cx="4142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a1c8c5"/>
                </a:solidFill>
                <a:latin typeface="맑은 고딕"/>
                <a:ea typeface="DejaVu Sans"/>
              </a:rPr>
              <a:t>클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래스 인터페이스 설계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1219320" y="1523880"/>
          <a:ext cx="9771840" cy="3822480"/>
        </p:xfrm>
        <a:graphic>
          <a:graphicData uri="http://schemas.openxmlformats.org/drawingml/2006/table">
            <a:tbl>
              <a:tblPr/>
              <a:tblGrid>
                <a:gridCol w="1581120"/>
                <a:gridCol w="1485720"/>
                <a:gridCol w="1342800"/>
                <a:gridCol w="1342800"/>
                <a:gridCol w="4019760"/>
              </a:tblGrid>
              <a:tr h="422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클래스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메서드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입력인자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출력인자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3400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setImage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없음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외부로 부터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받아올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slot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만약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받아오지 못했다면 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 null”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출력한다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받아온 이미지 사이즈가 생성한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ImageViewer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 사이즈와 다르다면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imageViewer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 사이즈를 받아온 이미지 사이즈로 고정한다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마지막으로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update()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호출하여 받아온 이미지를 다시 그린다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</a:tbl>
          </a:graphicData>
        </a:graphic>
      </p:graphicFrame>
      <p:sp>
        <p:nvSpPr>
          <p:cNvPr id="136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52600" y="333360"/>
            <a:ext cx="4142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a1c8c5"/>
                </a:solidFill>
                <a:latin typeface="맑은 고딕"/>
                <a:ea typeface="DejaVu Sans"/>
              </a:rPr>
              <a:t>클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래스 인터페이스 설계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 1"/>
          <p:cNvGraphicFramePr/>
          <p:nvPr/>
        </p:nvGraphicFramePr>
        <p:xfrm>
          <a:off x="1219320" y="1523880"/>
          <a:ext cx="9771840" cy="4336560"/>
        </p:xfrm>
        <a:graphic>
          <a:graphicData uri="http://schemas.openxmlformats.org/drawingml/2006/table">
            <a:tbl>
              <a:tblPr/>
              <a:tblGrid>
                <a:gridCol w="1581120"/>
                <a:gridCol w="1485720"/>
                <a:gridCol w="1342800"/>
                <a:gridCol w="1342800"/>
                <a:gridCol w="4019760"/>
              </a:tblGrid>
              <a:tr h="4226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클래스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메서드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입력인자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출력인자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2a39f"/>
                    </a:solidFill>
                  </a:tcPr>
                </a:tc>
              </a:tr>
              <a:tr h="1415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ShowVideo(QObject)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웹캠으로 부터 영상을 불러와 불러온 프레임에 파란색 마스크를 적용한 후 추적하여 도형을 그려 이미지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signal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emit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0df"/>
                    </a:solidFill>
                  </a:tcPr>
                </a:tc>
              </a:tr>
              <a:tr h="3069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startVideo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무한루프안에서 웹캠을 통해 프레임을 전달받는다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받아온 프레임에서 파란 물체를 찾아 마스킹한다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 때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cv2.inRange()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메소드로 파란색의 하한선과 상한선을 정해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mask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받아오고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erode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dilate, morphology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연산을 통해 작은 노이즈를 제거한다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mask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contour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찾기 위해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cv2.findContours()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메소드를 이용한다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 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mask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center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 찾아 프레임에 그림을 그리고 이미지를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emit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0e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9" name="Line 2"/>
          <p:cNvSpPr/>
          <p:nvPr/>
        </p:nvSpPr>
        <p:spPr>
          <a:xfrm>
            <a:off x="666720" y="1037520"/>
            <a:ext cx="10848960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552600" y="333360"/>
            <a:ext cx="4142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1acb2"/>
                </a:solidFill>
                <a:latin typeface="맑은 고딕"/>
                <a:ea typeface="DejaVu Sans"/>
              </a:rPr>
              <a:t>0</a:t>
            </a:r>
            <a:r>
              <a:rPr b="1" lang="en-US" sz="4000" spc="-1" strike="noStrike">
                <a:solidFill>
                  <a:srgbClr val="65757d"/>
                </a:solidFill>
                <a:latin typeface="맑은 고딕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r>
              <a:rPr b="1" lang="ko-KR" sz="2000" spc="-1" strike="noStrike">
                <a:solidFill>
                  <a:srgbClr val="a1c8c5"/>
                </a:solidFill>
                <a:latin typeface="맑은 고딕"/>
                <a:ea typeface="DejaVu Sans"/>
              </a:rPr>
              <a:t>클</a:t>
            </a:r>
            <a:r>
              <a:rPr b="1" lang="ko-KR" sz="2000" spc="-1" strike="noStrike">
                <a:solidFill>
                  <a:srgbClr val="808080"/>
                </a:solidFill>
                <a:latin typeface="맑은 고딕"/>
                <a:ea typeface="DejaVu Sans"/>
              </a:rPr>
              <a:t>래스 인터페이스 설계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Application>LibreOffice/7.0.3.1$Linux_X86_64 LibreOffice_project/00$Build-1</Application>
  <Words>140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2018-12-18T15:22:46Z</dcterms:created>
  <dc:creator>재훈 박</dc:creator>
  <dc:description/>
  <dc:language>ko-KR</dc:language>
  <cp:lastModifiedBy/>
  <dcterms:modified xsi:type="dcterms:W3CDTF">2020-11-30T10:14:49Z</dcterms:modified>
  <cp:revision>71</cp:revision>
  <dc:subject/>
  <dc:title>HANDRAW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