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32B635-E768-49C8-92EC-DB265C235ACD}">
  <a:tblStyle styleId="{6F32B635-E768-49C8-92EC-DB265C235A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112436154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112436154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112436154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112436154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12436154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11243615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112436154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112436154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112436154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112436154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11243615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11243615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12436154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12436154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12436154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12436154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112436154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112436154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112436154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112436154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112436154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112436154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112436154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112436154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727950" y="2053225"/>
            <a:ext cx="7688100" cy="166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100"/>
              <a:t>Detailed Project Report (DPR)</a:t>
            </a:r>
            <a:r>
              <a:rPr lang="en-GB" sz="4100"/>
              <a:t>    Credit Card Default Prediction</a:t>
            </a: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Challenges faced during the Project</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GB"/>
              <a:t>The biggest challenge is that getting good data for and building and robust model and would not take a lot of time to load and more accurate in the terms predictions and reduce more errors. Coming to code side, figuring out get the data S3 bucket without downloading the csv file from S3, and then keeping the entire pipeline run on cloud setup without local system interface, only thing will be in local is code developed. Even the trained models are saved to S3 buckets and loading of the model for prediction is also from the S3 bucket itself.  Coming to AIOps part setting up MLFlow in cloud was challenging and as it involved creating Nginx configuration and Linux service management and attaching an elastic IP so that the endpoint url does not change whenever we restart the MLFlow application also ensure the security of the MLFlow server using Nginx and apache utils.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 &amp; A</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GB" sz="1500"/>
              <a:t>Q1) What is the size of your data ?</a:t>
            </a:r>
            <a:endParaRPr sz="1500"/>
          </a:p>
          <a:p>
            <a:pPr indent="0" lvl="0" marL="0" rtl="0" algn="l">
              <a:spcBef>
                <a:spcPts val="1200"/>
              </a:spcBef>
              <a:spcAft>
                <a:spcPts val="0"/>
              </a:spcAft>
              <a:buSzPts val="852"/>
              <a:buNone/>
            </a:pPr>
            <a:r>
              <a:rPr lang="en-GB" sz="1500"/>
              <a:t>	The size of the data in terms of MB is 1, with </a:t>
            </a:r>
            <a:r>
              <a:rPr lang="en-GB" sz="1500"/>
              <a:t>with 30000 rows and 25 columns</a:t>
            </a:r>
            <a:r>
              <a:rPr lang="en-GB" sz="1500"/>
              <a:t> names are encrypted for </a:t>
            </a:r>
            <a:r>
              <a:rPr lang="en-GB" sz="1500"/>
              <a:t>security</a:t>
            </a:r>
            <a:r>
              <a:rPr lang="en-GB" sz="1500"/>
              <a:t> reasons</a:t>
            </a:r>
            <a:endParaRPr sz="1500"/>
          </a:p>
          <a:p>
            <a:pPr indent="0" lvl="0" marL="0" rtl="0" algn="l">
              <a:spcBef>
                <a:spcPts val="1200"/>
              </a:spcBef>
              <a:spcAft>
                <a:spcPts val="0"/>
              </a:spcAft>
              <a:buSzPts val="852"/>
              <a:buNone/>
            </a:pPr>
            <a:r>
              <a:rPr lang="en-GB" sz="1500"/>
              <a:t>Q2) What are the data type ?</a:t>
            </a:r>
            <a:endParaRPr sz="1500"/>
          </a:p>
          <a:p>
            <a:pPr indent="0" lvl="0" marL="0" rtl="0" algn="l">
              <a:spcBef>
                <a:spcPts val="1200"/>
              </a:spcBef>
              <a:spcAft>
                <a:spcPts val="0"/>
              </a:spcAft>
              <a:buSzPts val="852"/>
              <a:buNone/>
            </a:pPr>
            <a:r>
              <a:rPr lang="en-GB" sz="1500"/>
              <a:t>	The columns consisted of both float and string values with missing values and some invalid values like “?”</a:t>
            </a:r>
            <a:endParaRPr sz="1500"/>
          </a:p>
          <a:p>
            <a:pPr indent="0" lvl="0" marL="0" rtl="0" algn="l">
              <a:spcBef>
                <a:spcPts val="1200"/>
              </a:spcBef>
              <a:spcAft>
                <a:spcPts val="1200"/>
              </a:spcAft>
              <a:buSzPts val="852"/>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 &amp; A</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852"/>
              <a:buFont typeface="Arial"/>
              <a:buNone/>
            </a:pPr>
            <a:r>
              <a:rPr lang="en-GB" sz="1500"/>
              <a:t>Q3) How are you monitoring your job ?</a:t>
            </a:r>
            <a:endParaRPr sz="1500"/>
          </a:p>
          <a:p>
            <a:pPr indent="0" lvl="0" marL="0" rtl="0" algn="l">
              <a:spcBef>
                <a:spcPts val="1200"/>
              </a:spcBef>
              <a:spcAft>
                <a:spcPts val="0"/>
              </a:spcAft>
              <a:buNone/>
            </a:pPr>
            <a:r>
              <a:rPr lang="en-GB" sz="1500"/>
              <a:t>	There are logging setup done. We can regularly monitor the logs to see for any error messages or scenarios.</a:t>
            </a:r>
            <a:endParaRPr sz="1500"/>
          </a:p>
          <a:p>
            <a:pPr indent="0" lvl="0" marL="0" rtl="0" algn="l">
              <a:spcBef>
                <a:spcPts val="1200"/>
              </a:spcBef>
              <a:spcAft>
                <a:spcPts val="0"/>
              </a:spcAft>
              <a:buNone/>
            </a:pPr>
            <a:r>
              <a:rPr lang="en-GB" sz="1500"/>
              <a:t>Q4) What kind of the automation was done for data pre-processing ?</a:t>
            </a:r>
            <a:endParaRPr sz="1500"/>
          </a:p>
          <a:p>
            <a:pPr indent="0" lvl="0" marL="0" rtl="0" algn="l">
              <a:spcBef>
                <a:spcPts val="1200"/>
              </a:spcBef>
              <a:spcAft>
                <a:spcPts val="1200"/>
              </a:spcAft>
              <a:buClr>
                <a:srgbClr val="000000"/>
              </a:buClr>
              <a:buSzPts val="852"/>
              <a:buFont typeface="Arial"/>
              <a:buNone/>
            </a:pPr>
            <a:r>
              <a:rPr lang="en-GB" sz="1500"/>
              <a:t>	We had a full-fledged data pipeline which would extract the data from the S3 bucket, which had come from Big Data pipeline created by the client side.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 &amp; A</a:t>
            </a:r>
            <a:endParaRPr/>
          </a:p>
        </p:txBody>
      </p:sp>
      <p:sp>
        <p:nvSpPr>
          <p:cNvPr id="139" name="Google Shape;139;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Q5) </a:t>
            </a:r>
            <a:r>
              <a:rPr lang="en-GB"/>
              <a:t>Where did you get the data ?</a:t>
            </a:r>
            <a:endParaRPr/>
          </a:p>
          <a:p>
            <a:pPr indent="0" lvl="0" marL="0" rtl="0" algn="l">
              <a:spcBef>
                <a:spcPts val="1200"/>
              </a:spcBef>
              <a:spcAft>
                <a:spcPts val="1200"/>
              </a:spcAft>
              <a:buNone/>
            </a:pPr>
            <a:r>
              <a:rPr lang="en-GB"/>
              <a:t>	</a:t>
            </a:r>
            <a:r>
              <a:rPr lang="en-GB" sz="1500"/>
              <a:t>The data was provided by iNeuron.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Document Version Control</a:t>
            </a:r>
            <a:endParaRPr/>
          </a:p>
        </p:txBody>
      </p:sp>
      <p:graphicFrame>
        <p:nvGraphicFramePr>
          <p:cNvPr id="73" name="Google Shape;73;p14"/>
          <p:cNvGraphicFramePr/>
          <p:nvPr/>
        </p:nvGraphicFramePr>
        <p:xfrm>
          <a:off x="504850" y="2238625"/>
          <a:ext cx="3000000" cy="3000000"/>
        </p:xfrm>
        <a:graphic>
          <a:graphicData uri="http://schemas.openxmlformats.org/drawingml/2006/table">
            <a:tbl>
              <a:tblPr>
                <a:noFill/>
                <a:tableStyleId>{6F32B635-E768-49C8-92EC-DB265C235ACD}</a:tableStyleId>
              </a:tblPr>
              <a:tblGrid>
                <a:gridCol w="1871650"/>
                <a:gridCol w="1871650"/>
                <a:gridCol w="1871650"/>
                <a:gridCol w="1871650"/>
              </a:tblGrid>
              <a:tr h="533700">
                <a:tc>
                  <a:txBody>
                    <a:bodyPr/>
                    <a:lstStyle/>
                    <a:p>
                      <a:pPr indent="0" lvl="0" marL="0" rtl="0" algn="l">
                        <a:spcBef>
                          <a:spcPts val="0"/>
                        </a:spcBef>
                        <a:spcAft>
                          <a:spcPts val="0"/>
                        </a:spcAft>
                        <a:buNone/>
                      </a:pPr>
                      <a:r>
                        <a:rPr lang="en-GB"/>
                        <a:t>   </a:t>
                      </a:r>
                      <a:r>
                        <a:rPr b="1" lang="en-GB" sz="1600"/>
                        <a:t>Date Issue</a:t>
                      </a:r>
                      <a:endParaRPr b="1" sz="1600"/>
                    </a:p>
                  </a:txBody>
                  <a:tcPr marT="91425" marB="91425" marR="91425" marL="91425"/>
                </a:tc>
                <a:tc>
                  <a:txBody>
                    <a:bodyPr/>
                    <a:lstStyle/>
                    <a:p>
                      <a:pPr indent="0" lvl="0" marL="0" rtl="0" algn="l">
                        <a:spcBef>
                          <a:spcPts val="0"/>
                        </a:spcBef>
                        <a:spcAft>
                          <a:spcPts val="0"/>
                        </a:spcAft>
                        <a:buNone/>
                      </a:pPr>
                      <a:r>
                        <a:rPr lang="en-GB"/>
                        <a:t>      </a:t>
                      </a:r>
                      <a:r>
                        <a:rPr b="1" lang="en-GB" sz="1600"/>
                        <a:t>Version</a:t>
                      </a:r>
                      <a:endParaRPr b="1" sz="1600"/>
                    </a:p>
                  </a:txBody>
                  <a:tcPr marT="91425" marB="91425" marR="91425" marL="91425"/>
                </a:tc>
                <a:tc>
                  <a:txBody>
                    <a:bodyPr/>
                    <a:lstStyle/>
                    <a:p>
                      <a:pPr indent="0" lvl="0" marL="0" rtl="0" algn="l">
                        <a:spcBef>
                          <a:spcPts val="0"/>
                        </a:spcBef>
                        <a:spcAft>
                          <a:spcPts val="0"/>
                        </a:spcAft>
                        <a:buNone/>
                      </a:pPr>
                      <a:r>
                        <a:rPr lang="en-GB"/>
                        <a:t>    </a:t>
                      </a:r>
                      <a:r>
                        <a:rPr b="1" lang="en-GB" sz="1600"/>
                        <a:t>Description</a:t>
                      </a:r>
                      <a:endParaRPr b="1" sz="1600"/>
                    </a:p>
                  </a:txBody>
                  <a:tcPr marT="91425" marB="91425" marR="91425" marL="91425"/>
                </a:tc>
                <a:tc>
                  <a:txBody>
                    <a:bodyPr/>
                    <a:lstStyle/>
                    <a:p>
                      <a:pPr indent="0" lvl="0" marL="0" rtl="0" algn="l">
                        <a:spcBef>
                          <a:spcPts val="0"/>
                        </a:spcBef>
                        <a:spcAft>
                          <a:spcPts val="0"/>
                        </a:spcAft>
                        <a:buNone/>
                      </a:pPr>
                      <a:r>
                        <a:rPr lang="en-GB"/>
                        <a:t>    </a:t>
                      </a:r>
                      <a:r>
                        <a:rPr b="1" lang="en-GB" sz="1600"/>
                        <a:t>Author</a:t>
                      </a:r>
                      <a:endParaRPr b="1" sz="1600"/>
                    </a:p>
                  </a:txBody>
                  <a:tcPr marT="91425" marB="91425" marR="91425" marL="91425"/>
                </a:tc>
              </a:tr>
              <a:tr h="533700">
                <a:tc>
                  <a:txBody>
                    <a:bodyPr/>
                    <a:lstStyle/>
                    <a:p>
                      <a:pPr indent="0" lvl="0" marL="0" rtl="0" algn="l">
                        <a:spcBef>
                          <a:spcPts val="0"/>
                        </a:spcBef>
                        <a:spcAft>
                          <a:spcPts val="0"/>
                        </a:spcAft>
                        <a:buNone/>
                      </a:pPr>
                      <a:r>
                        <a:rPr lang="en-GB"/>
                        <a:t>    07/03/2023</a:t>
                      </a:r>
                      <a:endParaRPr/>
                    </a:p>
                  </a:txBody>
                  <a:tcPr marT="91425" marB="91425" marR="91425" marL="91425"/>
                </a:tc>
                <a:tc>
                  <a:txBody>
                    <a:bodyPr/>
                    <a:lstStyle/>
                    <a:p>
                      <a:pPr indent="0" lvl="0" marL="0" rtl="0" algn="l">
                        <a:spcBef>
                          <a:spcPts val="0"/>
                        </a:spcBef>
                        <a:spcAft>
                          <a:spcPts val="0"/>
                        </a:spcAft>
                        <a:buNone/>
                      </a:pPr>
                      <a:r>
                        <a:rPr lang="en-GB"/>
                        <a:t>           1</a:t>
                      </a:r>
                      <a:endParaRPr/>
                    </a:p>
                  </a:txBody>
                  <a:tcPr marT="91425" marB="91425" marR="91425" marL="91425"/>
                </a:tc>
                <a:tc>
                  <a:txBody>
                    <a:bodyPr/>
                    <a:lstStyle/>
                    <a:p>
                      <a:pPr indent="0" lvl="0" marL="0" rtl="0" algn="l">
                        <a:spcBef>
                          <a:spcPts val="0"/>
                        </a:spcBef>
                        <a:spcAft>
                          <a:spcPts val="0"/>
                        </a:spcAft>
                        <a:buNone/>
                      </a:pPr>
                      <a:r>
                        <a:rPr lang="en-GB"/>
                        <a:t>Initial DPR - V 1.0</a:t>
                      </a:r>
                      <a:endParaRPr/>
                    </a:p>
                  </a:txBody>
                  <a:tcPr marT="91425" marB="91425" marR="91425" marL="91425"/>
                </a:tc>
                <a:tc>
                  <a:txBody>
                    <a:bodyPr/>
                    <a:lstStyle/>
                    <a:p>
                      <a:pPr indent="0" lvl="0" marL="0" rtl="0" algn="l">
                        <a:spcBef>
                          <a:spcPts val="0"/>
                        </a:spcBef>
                        <a:spcAft>
                          <a:spcPts val="0"/>
                        </a:spcAft>
                        <a:buNone/>
                      </a:pPr>
                      <a:r>
                        <a:rPr lang="en-GB"/>
                        <a:t>Abdul Jaweed</a:t>
                      </a:r>
                      <a:endParaRPr/>
                    </a:p>
                    <a:p>
                      <a:pPr indent="0" lvl="0" marL="0" rtl="0" algn="l">
                        <a:spcBef>
                          <a:spcPts val="0"/>
                        </a:spcBef>
                        <a:spcAft>
                          <a:spcPts val="0"/>
                        </a:spcAft>
                        <a:buNone/>
                      </a:pPr>
                      <a:r>
                        <a:rPr lang="en-GB"/>
                        <a:t>Lovely Patra</a:t>
                      </a:r>
                      <a:endParaRPr/>
                    </a:p>
                  </a:txBody>
                  <a:tcPr marT="91425" marB="91425" marR="91425" marL="91425"/>
                </a:tc>
              </a:tr>
              <a:tr h="533700">
                <a:tc>
                  <a:txBody>
                    <a:bodyPr/>
                    <a:lstStyle/>
                    <a:p>
                      <a:pPr indent="0" lvl="0" marL="0" rtl="0" algn="l">
                        <a:spcBef>
                          <a:spcPts val="0"/>
                        </a:spcBef>
                        <a:spcAft>
                          <a:spcPts val="0"/>
                        </a:spcAft>
                        <a:buNone/>
                      </a:pPr>
                      <a:r>
                        <a:rPr lang="en-GB"/>
                        <a:t>    17</a:t>
                      </a:r>
                      <a:r>
                        <a:rPr lang="en-GB"/>
                        <a:t>/03/2023</a:t>
                      </a:r>
                      <a:endParaRPr/>
                    </a:p>
                  </a:txBody>
                  <a:tcPr marT="91425" marB="91425" marR="91425" marL="91425"/>
                </a:tc>
                <a:tc>
                  <a:txBody>
                    <a:bodyPr/>
                    <a:lstStyle/>
                    <a:p>
                      <a:pPr indent="0" lvl="0" marL="0" rtl="0" algn="just">
                        <a:spcBef>
                          <a:spcPts val="0"/>
                        </a:spcBef>
                        <a:spcAft>
                          <a:spcPts val="0"/>
                        </a:spcAft>
                        <a:buNone/>
                      </a:pPr>
                      <a:r>
                        <a:rPr lang="en-GB"/>
                        <a:t>           2</a:t>
                      </a:r>
                      <a:endParaRPr/>
                    </a:p>
                  </a:txBody>
                  <a:tcPr marT="91425" marB="91425" marR="91425" marL="91425"/>
                </a:tc>
                <a:tc>
                  <a:txBody>
                    <a:bodyPr/>
                    <a:lstStyle/>
                    <a:p>
                      <a:pPr indent="0" lvl="0" marL="0" rtl="0" algn="l">
                        <a:spcBef>
                          <a:spcPts val="0"/>
                        </a:spcBef>
                        <a:spcAft>
                          <a:spcPts val="0"/>
                        </a:spcAft>
                        <a:buNone/>
                      </a:pPr>
                      <a:r>
                        <a:rPr lang="en-GB"/>
                        <a:t>Initial DPR - V 2.0</a:t>
                      </a:r>
                      <a:endParaRPr/>
                    </a:p>
                  </a:txBody>
                  <a:tcPr marT="91425" marB="91425" marR="91425" marL="91425"/>
                </a:tc>
                <a:tc>
                  <a:txBody>
                    <a:bodyPr/>
                    <a:lstStyle/>
                    <a:p>
                      <a:pPr indent="0" lvl="0" marL="0" rtl="0" algn="l">
                        <a:spcBef>
                          <a:spcPts val="0"/>
                        </a:spcBef>
                        <a:spcAft>
                          <a:spcPts val="0"/>
                        </a:spcAft>
                        <a:buNone/>
                      </a:pPr>
                      <a:r>
                        <a:rPr lang="en-GB"/>
                        <a:t>Abdul Jaweed</a:t>
                      </a:r>
                      <a:endParaRPr/>
                    </a:p>
                    <a:p>
                      <a:pPr indent="0" lvl="0" marL="0" rtl="0" algn="l">
                        <a:spcBef>
                          <a:spcPts val="0"/>
                        </a:spcBef>
                        <a:spcAft>
                          <a:spcPts val="0"/>
                        </a:spcAft>
                        <a:buNone/>
                      </a:pPr>
                      <a:r>
                        <a:rPr lang="en-GB"/>
                        <a:t>Lovely Patra</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79" name="Google Shape;79;p15"/>
          <p:cNvSpPr txBox="1"/>
          <p:nvPr>
            <p:ph idx="1" type="body"/>
          </p:nvPr>
        </p:nvSpPr>
        <p:spPr>
          <a:xfrm>
            <a:off x="1377150" y="2078875"/>
            <a:ext cx="7041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The objective of the project is to build an end to end system which will be able to predict the credit cards defaulder.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35775" y="6347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Architecture</a:t>
            </a:r>
            <a:endParaRPr/>
          </a:p>
        </p:txBody>
      </p:sp>
      <p:pic>
        <p:nvPicPr>
          <p:cNvPr id="85" name="Google Shape;85;p16"/>
          <p:cNvPicPr preferRelativeResize="0"/>
          <p:nvPr/>
        </p:nvPicPr>
        <p:blipFill>
          <a:blip r:embed="rId3">
            <a:alphaModFix/>
          </a:blip>
          <a:stretch>
            <a:fillRect/>
          </a:stretch>
        </p:blipFill>
        <p:spPr>
          <a:xfrm>
            <a:off x="337275" y="1292900"/>
            <a:ext cx="8080875" cy="379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About the Project</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505"/>
              <a:t>This dataset contains information on default payments, demographic factors, credit data, history of payment, and bill statements of credit card clients in Taiwan from April 2005 to September 2005.</a:t>
            </a:r>
            <a:endParaRPr sz="1505"/>
          </a:p>
          <a:p>
            <a:pPr indent="0" lvl="0" marL="0" rtl="0" algn="l">
              <a:lnSpc>
                <a:spcPct val="95000"/>
              </a:lnSpc>
              <a:spcBef>
                <a:spcPts val="1200"/>
              </a:spcBef>
              <a:spcAft>
                <a:spcPts val="1200"/>
              </a:spcAft>
              <a:buNone/>
            </a:pPr>
            <a:r>
              <a:rPr lang="en-GB" sz="1505"/>
              <a:t>The credit card default prediction dataset which is available in UCI Machine Learning Repository consists of 30000 rows and 25 columns.</a:t>
            </a:r>
            <a:endParaRPr sz="15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Maintaining Logs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The logs are maintained in MongoDB. The logging starts with the start of application and for custom function which have created </a:t>
            </a:r>
            <a:r>
              <a:rPr lang="en-GB" sz="1500"/>
              <a:t>entry</a:t>
            </a:r>
            <a:r>
              <a:rPr lang="en-GB" sz="1500"/>
              <a:t> and exit logs are created to know about the time complexity of the function with respect to the operations, the function was supposed to do There are loggings for error scenarios and except block as well.</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729450" y="1318650"/>
            <a:ext cx="7688700" cy="50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03" name="Google Shape;103;p19"/>
          <p:cNvSpPr txBox="1"/>
          <p:nvPr>
            <p:ph idx="1" type="body"/>
          </p:nvPr>
        </p:nvSpPr>
        <p:spPr>
          <a:xfrm>
            <a:off x="729450" y="1826850"/>
            <a:ext cx="7688700" cy="2707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GB" sz="1500"/>
              <a:t>To ensure that the data is given to us correct format, we have to sign a data sharing agreement with client to ensure that the right numbers of files are coming from their system, filename should be according the data sharing agreement column length etc. Based on this given from functional team, we will prepare the master management which is nothing but the schema training json file and schema prediction json file. This acts source of ground truth to us for our data validation process. Any file or data column which does not agree to master data management will be pushed to bad data folder in S3 buckets.</a:t>
            </a:r>
            <a:endParaRPr sz="1500"/>
          </a:p>
          <a:p>
            <a:pPr indent="0" lvl="0" marL="0" rtl="0" algn="just">
              <a:lnSpc>
                <a:spcPct val="105000"/>
              </a:lnSpc>
              <a:spcBef>
                <a:spcPts val="1200"/>
              </a:spcBef>
              <a:spcAft>
                <a:spcPts val="1200"/>
              </a:spcAft>
              <a:buNone/>
            </a:pPr>
            <a:r>
              <a:rPr lang="en-GB" sz="1500"/>
              <a:t>For the pre-processing, we used standard scaler and PCA transformation for dimensionality reduction. Replaced invalid values with nan values, encoded the target values, imputed the missing values, removed columns which had no meaning at all</a:t>
            </a:r>
            <a:r>
              <a:rPr lang="en-GB" sz="1500"/>
              <a: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Roles and Responsibilities </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My responsibilities included writing code to extract the data from S3 buckets, and perform data validation operations, data transformation operations and database operations in MongoDB for the first half of the project. Then I was involved in MLFlow integration and setup in cloud also in CI-CD operations with ECR and ECS 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Deployment</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Before the deployment was done, the entire application was containerised using Docker and deployed in AWS ECS and CI-CD integration tool being GitHub Actions.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