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ltLang="zh-HK"/>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ltLang="zh-HK"/>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ltLang="zh-HK"/>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Content Placeholder 2"/>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ltLang="zh-HK"/>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ltLang="zh-HK"/>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HK"/>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ltLang="zh-HK"/>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ltLang="zh-HK"/>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ltLang="zh-HK"/>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ltLang="zh-HK"/>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8/29/2019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en.wikipedia.org/wiki/Demographics_of_Toronto" TargetMode="External"/><Relationship Id="rId1" Type="http://schemas.openxmlformats.org/officeDocument/2006/relationships/slideLayout" Target="../slideLayouts/slideLayout2.xml"/><Relationship Id="rId5" Type="http://schemas.openxmlformats.org/officeDocument/2006/relationships/hyperlink" Target="https://api.foursquare.com/" TargetMode="Externa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072D-66EA-4D15-984F-B8F907CE39ED}"/>
              </a:ext>
            </a:extLst>
          </p:cNvPr>
          <p:cNvSpPr>
            <a:spLocks noGrp="1"/>
          </p:cNvSpPr>
          <p:nvPr>
            <p:ph type="ctrTitle"/>
          </p:nvPr>
        </p:nvSpPr>
        <p:spPr/>
        <p:txBody>
          <a:bodyPr>
            <a:normAutofit fontScale="90000"/>
          </a:bodyPr>
          <a:lstStyle/>
          <a:p>
            <a:r>
              <a:rPr lang="en-US" altLang="zh-HK" b="1" dirty="0"/>
              <a:t>Suitable location for sushi restaurant in Toronto</a:t>
            </a:r>
            <a:br>
              <a:rPr lang="en-US" altLang="zh-HK" b="1" dirty="0"/>
            </a:br>
            <a:endParaRPr lang="zh-HK" altLang="en-US" dirty="0"/>
          </a:p>
        </p:txBody>
      </p:sp>
      <p:sp>
        <p:nvSpPr>
          <p:cNvPr id="3" name="Subtitle 2">
            <a:extLst>
              <a:ext uri="{FF2B5EF4-FFF2-40B4-BE49-F238E27FC236}">
                <a16:creationId xmlns:a16="http://schemas.microsoft.com/office/drawing/2014/main" id="{342A8AA3-8FA3-4E60-9A4B-6B96648CF18A}"/>
              </a:ext>
            </a:extLst>
          </p:cNvPr>
          <p:cNvSpPr>
            <a:spLocks noGrp="1"/>
          </p:cNvSpPr>
          <p:nvPr>
            <p:ph type="subTitle" idx="1"/>
          </p:nvPr>
        </p:nvSpPr>
        <p:spPr/>
        <p:txBody>
          <a:bodyPr/>
          <a:lstStyle/>
          <a:p>
            <a:r>
              <a:rPr lang="en-US" altLang="zh-HK" dirty="0"/>
              <a:t>Coursera Capstone Project by</a:t>
            </a:r>
          </a:p>
          <a:p>
            <a:r>
              <a:rPr lang="en-US" altLang="zh-HK" dirty="0"/>
              <a:t>L. Yeung</a:t>
            </a:r>
            <a:endParaRPr lang="zh-HK" altLang="en-US" dirty="0"/>
          </a:p>
        </p:txBody>
      </p:sp>
    </p:spTree>
    <p:extLst>
      <p:ext uri="{BB962C8B-B14F-4D97-AF65-F5344CB8AC3E}">
        <p14:creationId xmlns:p14="http://schemas.microsoft.com/office/powerpoint/2010/main" val="390667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5C22-17E8-4D89-9E09-7B8CFA7A49E9}"/>
              </a:ext>
            </a:extLst>
          </p:cNvPr>
          <p:cNvSpPr>
            <a:spLocks noGrp="1"/>
          </p:cNvSpPr>
          <p:nvPr>
            <p:ph type="title"/>
          </p:nvPr>
        </p:nvSpPr>
        <p:spPr/>
        <p:txBody>
          <a:bodyPr/>
          <a:lstStyle/>
          <a:p>
            <a:r>
              <a:rPr lang="en-US" altLang="zh-HK" b="1" dirty="0"/>
              <a:t>5. Result and Discussion</a:t>
            </a:r>
            <a:br>
              <a:rPr lang="en-US" altLang="zh-HK" b="1" dirty="0"/>
            </a:br>
            <a:endParaRPr lang="zh-HK" altLang="en-US" dirty="0"/>
          </a:p>
        </p:txBody>
      </p:sp>
      <p:sp>
        <p:nvSpPr>
          <p:cNvPr id="3" name="Content Placeholder 2">
            <a:extLst>
              <a:ext uri="{FF2B5EF4-FFF2-40B4-BE49-F238E27FC236}">
                <a16:creationId xmlns:a16="http://schemas.microsoft.com/office/drawing/2014/main" id="{5C2AF5AB-FCD8-4FD1-B36A-B62D9310DA1C}"/>
              </a:ext>
            </a:extLst>
          </p:cNvPr>
          <p:cNvSpPr>
            <a:spLocks noGrp="1"/>
          </p:cNvSpPr>
          <p:nvPr>
            <p:ph idx="1"/>
          </p:nvPr>
        </p:nvSpPr>
        <p:spPr/>
        <p:txBody>
          <a:bodyPr>
            <a:normAutofit fontScale="92500" lnSpcReduction="10000"/>
          </a:bodyPr>
          <a:lstStyle/>
          <a:p>
            <a:r>
              <a:rPr lang="en-US" altLang="zh-HK" b="1" dirty="0"/>
              <a:t>Our analysis shows that although Japanese only makes up 0.5% of Toronto population, demand for Japanese Cuisine is considerably high, it makes up </a:t>
            </a:r>
            <a:r>
              <a:rPr lang="en-US" altLang="zh-HK" b="1" dirty="0" err="1"/>
              <a:t>roughtly</a:t>
            </a:r>
            <a:r>
              <a:rPr lang="en-US" altLang="zh-HK" b="1" dirty="0"/>
              <a:t> 7% of all restaurants. We can come to conclusion that Japanese Cuisine is a popular cuisine among diverse ethnic groups.</a:t>
            </a:r>
          </a:p>
          <a:p>
            <a:r>
              <a:rPr lang="en-US" altLang="zh-HK" b="1" dirty="0"/>
              <a:t>We also found that sushi is among the most popular type of food </a:t>
            </a:r>
            <a:r>
              <a:rPr lang="en-US" altLang="zh-HK" b="1" dirty="0" err="1"/>
              <a:t>amoung</a:t>
            </a:r>
            <a:r>
              <a:rPr lang="en-US" altLang="zh-HK" b="1" dirty="0"/>
              <a:t> Japanese Cuisine as it makes up more than half of the restaurant population.</a:t>
            </a:r>
          </a:p>
          <a:p>
            <a:r>
              <a:rPr lang="en-US" altLang="zh-HK" b="1" dirty="0"/>
              <a:t>In our dataframe, we have total of 1,084 restaurants across 18 </a:t>
            </a:r>
            <a:r>
              <a:rPr lang="en-US" altLang="zh-HK" b="1" dirty="0" err="1"/>
              <a:t>nieghborhoods</a:t>
            </a:r>
            <a:r>
              <a:rPr lang="en-US" altLang="zh-HK" b="1" dirty="0"/>
              <a:t>, 75 of them are Japanese Cuisine, and within the 75 Japanese type restaurants, 40 are sushi restaurants. By calculating restaurant concentration and clustering downtown Toronto neighborhoods into 10 clusters base on restaurant category, the top 2 neighborhood candidates are 'Church and Wellesley' and '</a:t>
            </a:r>
            <a:r>
              <a:rPr lang="en-US" altLang="zh-HK" b="1" dirty="0" err="1"/>
              <a:t>Stn</a:t>
            </a:r>
            <a:r>
              <a:rPr lang="en-US" altLang="zh-HK" b="1" dirty="0"/>
              <a:t> A PO Boxes 25 The Esplanade'. These 2 neighborhoods have rather different demographic where the former is an area located near universities and the later is located near the financial and tourist district.</a:t>
            </a:r>
          </a:p>
          <a:p>
            <a:endParaRPr lang="zh-HK" altLang="en-US" dirty="0"/>
          </a:p>
        </p:txBody>
      </p:sp>
    </p:spTree>
    <p:extLst>
      <p:ext uri="{BB962C8B-B14F-4D97-AF65-F5344CB8AC3E}">
        <p14:creationId xmlns:p14="http://schemas.microsoft.com/office/powerpoint/2010/main" val="277481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B6A-D37F-4546-87F6-8A7E3376C0A9}"/>
              </a:ext>
            </a:extLst>
          </p:cNvPr>
          <p:cNvSpPr>
            <a:spLocks noGrp="1"/>
          </p:cNvSpPr>
          <p:nvPr>
            <p:ph type="title"/>
          </p:nvPr>
        </p:nvSpPr>
        <p:spPr/>
        <p:txBody>
          <a:bodyPr/>
          <a:lstStyle/>
          <a:p>
            <a:r>
              <a:rPr lang="en-US" altLang="zh-HK" b="1" dirty="0"/>
              <a:t>6. Conclusion</a:t>
            </a:r>
            <a:br>
              <a:rPr lang="en-US" altLang="zh-HK" b="1" dirty="0"/>
            </a:br>
            <a:endParaRPr lang="zh-HK" altLang="en-US" dirty="0"/>
          </a:p>
        </p:txBody>
      </p:sp>
      <p:sp>
        <p:nvSpPr>
          <p:cNvPr id="3" name="Content Placeholder 2">
            <a:extLst>
              <a:ext uri="{FF2B5EF4-FFF2-40B4-BE49-F238E27FC236}">
                <a16:creationId xmlns:a16="http://schemas.microsoft.com/office/drawing/2014/main" id="{EF5919FB-B998-4C20-9CDD-591AC778239C}"/>
              </a:ext>
            </a:extLst>
          </p:cNvPr>
          <p:cNvSpPr>
            <a:spLocks noGrp="1"/>
          </p:cNvSpPr>
          <p:nvPr>
            <p:ph idx="1"/>
          </p:nvPr>
        </p:nvSpPr>
        <p:spPr>
          <a:xfrm>
            <a:off x="1024128" y="1786270"/>
            <a:ext cx="9720073" cy="4523090"/>
          </a:xfrm>
        </p:spPr>
        <p:txBody>
          <a:bodyPr>
            <a:normAutofit fontScale="70000" lnSpcReduction="20000"/>
          </a:bodyPr>
          <a:lstStyle/>
          <a:p>
            <a:r>
              <a:rPr lang="en-US" altLang="zh-HK" b="1" dirty="0"/>
              <a:t>The purpose of this project is to look for ideal location for a sushi restaurant chain, </a:t>
            </a:r>
            <a:r>
              <a:rPr lang="en-US" altLang="zh-HK" b="1" dirty="0" err="1"/>
              <a:t>Genki</a:t>
            </a:r>
            <a:r>
              <a:rPr lang="en-US" altLang="zh-HK" b="1" dirty="0"/>
              <a:t> Sushi's new Toronto branch. We assumed that the demand for sushi </a:t>
            </a:r>
            <a:r>
              <a:rPr lang="en-US" altLang="zh-HK" b="1" dirty="0" err="1"/>
              <a:t>restarant</a:t>
            </a:r>
            <a:r>
              <a:rPr lang="en-US" altLang="zh-HK" b="1" dirty="0"/>
              <a:t> is related to area where Asian/Japanese population is most concentrated and that it is best to choose a location where there are high concentration of sushi/Japanese restaurant because we can take advantage of the </a:t>
            </a:r>
            <a:r>
              <a:rPr lang="en-US" altLang="zh-HK" b="1" dirty="0" err="1"/>
              <a:t>sucessful</a:t>
            </a:r>
            <a:r>
              <a:rPr lang="en-US" altLang="zh-HK" b="1" dirty="0"/>
              <a:t> demographic of the location and the association of sushi/Japanese cuisine when customers think about the area.</a:t>
            </a:r>
          </a:p>
          <a:p>
            <a:r>
              <a:rPr lang="en-US" altLang="zh-HK" b="1" dirty="0"/>
              <a:t>From our analysis, we found out that Japanese cuisine is popular in downtown Toronto even though Japanese population is small. Also sushi is the most popular among Japanese cuisine.</a:t>
            </a:r>
          </a:p>
          <a:p>
            <a:r>
              <a:rPr lang="en-US" altLang="zh-HK" b="1" dirty="0"/>
              <a:t>Base on the restaurant concentration and neighborhood clustering. We come to the conclusion that the best neighborhood candidates are 'Church and Wellesley' and '</a:t>
            </a:r>
            <a:r>
              <a:rPr lang="en-US" altLang="zh-HK" b="1" dirty="0" err="1"/>
              <a:t>Stn</a:t>
            </a:r>
            <a:r>
              <a:rPr lang="en-US" altLang="zh-HK" b="1" dirty="0"/>
              <a:t> A PO Boxes 25 The Esplanade'.</a:t>
            </a:r>
          </a:p>
          <a:p>
            <a:r>
              <a:rPr lang="en-US" altLang="zh-HK" b="1" dirty="0"/>
              <a:t>'Church and Wellesley' has the highest concentration of both sushi and Japanese style restaurants (7 out of 64 restaurants for both categories). The neighborhood is surrounded by universities and the LGBT communities. We see that the demand is high in the </a:t>
            </a:r>
            <a:r>
              <a:rPr lang="en-US" altLang="zh-HK" b="1" dirty="0" err="1"/>
              <a:t>neigbirhood</a:t>
            </a:r>
            <a:r>
              <a:rPr lang="en-US" altLang="zh-HK" b="1" dirty="0"/>
              <a:t>, so it would be a great location candidate. However, we also have to keep in mind that more analysis is needed to determine whether the demand for sushi restaurants is </a:t>
            </a:r>
            <a:r>
              <a:rPr lang="en-US" altLang="zh-HK" b="1" dirty="0" err="1"/>
              <a:t>stauated</a:t>
            </a:r>
            <a:r>
              <a:rPr lang="en-US" altLang="zh-HK" b="1" dirty="0"/>
              <a:t> in the area.</a:t>
            </a:r>
          </a:p>
          <a:p>
            <a:r>
              <a:rPr lang="en-US" altLang="zh-HK" b="1" dirty="0"/>
              <a:t>'</a:t>
            </a:r>
            <a:r>
              <a:rPr lang="en-US" altLang="zh-HK" b="1" dirty="0" err="1"/>
              <a:t>Stn</a:t>
            </a:r>
            <a:r>
              <a:rPr lang="en-US" altLang="zh-HK" b="1" dirty="0"/>
              <a:t> A PO Boxes 25 The Esplanade' is another possible good candidate for opening a new sushi restaurant. Although the concentration of sushi/Japanese style restaurants (5 out of 100 for the former group and 2 out of 100 for the later group) is not as high as the 'Church and Wellesley' cluster, there is a great potential in the area as it is a financial and tourist district because there is a big chance that demand for sushi restaurant is underserved.</a:t>
            </a:r>
          </a:p>
          <a:p>
            <a:r>
              <a:rPr lang="en-US" altLang="zh-HK" b="1" dirty="0">
                <a:solidFill>
                  <a:srgbClr val="0070C0"/>
                </a:solidFill>
              </a:rPr>
              <a:t>To conclude, my client will need to decide whether they would be more interested in a neighborhood that is younger/more diverse(LGBT) with high demand and high concentration of sushi restaurants (keeping in mind whether the demand has been saturated will need further analysis), or a neighborhood that is mainly populated with white collars and tourist with considerably room for filling the potential demand for sushi restaurants.</a:t>
            </a:r>
          </a:p>
          <a:p>
            <a:endParaRPr lang="zh-HK" altLang="en-US" dirty="0"/>
          </a:p>
        </p:txBody>
      </p:sp>
    </p:spTree>
    <p:extLst>
      <p:ext uri="{BB962C8B-B14F-4D97-AF65-F5344CB8AC3E}">
        <p14:creationId xmlns:p14="http://schemas.microsoft.com/office/powerpoint/2010/main" val="30270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A397-F58E-4A30-9BD0-FA4BDD07A4EC}"/>
              </a:ext>
            </a:extLst>
          </p:cNvPr>
          <p:cNvSpPr>
            <a:spLocks noGrp="1"/>
          </p:cNvSpPr>
          <p:nvPr>
            <p:ph type="title"/>
          </p:nvPr>
        </p:nvSpPr>
        <p:spPr/>
        <p:txBody>
          <a:bodyPr/>
          <a:lstStyle/>
          <a:p>
            <a:r>
              <a:rPr lang="en-US" altLang="zh-HK" b="1" dirty="0"/>
              <a:t>1. Introduction</a:t>
            </a:r>
            <a:br>
              <a:rPr lang="en-US" altLang="zh-HK" b="1" dirty="0"/>
            </a:br>
            <a:endParaRPr lang="zh-HK" altLang="en-US" dirty="0"/>
          </a:p>
        </p:txBody>
      </p:sp>
      <p:sp>
        <p:nvSpPr>
          <p:cNvPr id="3" name="Content Placeholder 2">
            <a:extLst>
              <a:ext uri="{FF2B5EF4-FFF2-40B4-BE49-F238E27FC236}">
                <a16:creationId xmlns:a16="http://schemas.microsoft.com/office/drawing/2014/main" id="{2D8B5975-3772-46BA-BC2A-E1915A011C0E}"/>
              </a:ext>
            </a:extLst>
          </p:cNvPr>
          <p:cNvSpPr>
            <a:spLocks noGrp="1"/>
          </p:cNvSpPr>
          <p:nvPr>
            <p:ph idx="1"/>
          </p:nvPr>
        </p:nvSpPr>
        <p:spPr/>
        <p:txBody>
          <a:bodyPr>
            <a:normAutofit fontScale="92500" lnSpcReduction="10000"/>
          </a:bodyPr>
          <a:lstStyle/>
          <a:p>
            <a:r>
              <a:rPr lang="en-US" altLang="zh-HK" dirty="0"/>
              <a:t>1.1 Background</a:t>
            </a:r>
          </a:p>
          <a:p>
            <a:r>
              <a:rPr lang="en-US" altLang="zh-HK" dirty="0"/>
              <a:t>Toronto is one of the most diverse city in the world. It is not only populated with diverse ethnicity group, but it is also an international financial center and a </a:t>
            </a:r>
            <a:r>
              <a:rPr lang="en-US" altLang="zh-HK" dirty="0" err="1"/>
              <a:t>popuplar</a:t>
            </a:r>
            <a:r>
              <a:rPr lang="en-US" altLang="zh-HK" dirty="0"/>
              <a:t> tourist attraction. </a:t>
            </a:r>
            <a:r>
              <a:rPr lang="en-US" altLang="zh-HK" dirty="0" err="1"/>
              <a:t>Denamd</a:t>
            </a:r>
            <a:r>
              <a:rPr lang="en-US" altLang="zh-HK" dirty="0"/>
              <a:t> for diverse range of food choice is </a:t>
            </a:r>
            <a:r>
              <a:rPr lang="en-US" altLang="zh-HK" dirty="0" err="1"/>
              <a:t>hugh</a:t>
            </a:r>
            <a:r>
              <a:rPr lang="en-US" altLang="zh-HK" dirty="0"/>
              <a:t> in Toronto and restaurant </a:t>
            </a:r>
            <a:r>
              <a:rPr lang="en-US" altLang="zh-HK" dirty="0" err="1"/>
              <a:t>businness</a:t>
            </a:r>
            <a:r>
              <a:rPr lang="en-US" altLang="zh-HK" dirty="0"/>
              <a:t> is an attractive investment. As a data scientist, my job is to analyze and provide solutions to potential investors.</a:t>
            </a:r>
          </a:p>
          <a:p>
            <a:endParaRPr lang="en-US" altLang="zh-HK" dirty="0"/>
          </a:p>
          <a:p>
            <a:r>
              <a:rPr lang="en-US" altLang="zh-HK" dirty="0"/>
              <a:t>1.2 Business Problem</a:t>
            </a:r>
          </a:p>
          <a:p>
            <a:r>
              <a:rPr lang="en-US" altLang="zh-HK" dirty="0"/>
              <a:t>My client, </a:t>
            </a:r>
            <a:r>
              <a:rPr lang="en-US" altLang="zh-HK" dirty="0" err="1"/>
              <a:t>Genki</a:t>
            </a:r>
            <a:r>
              <a:rPr lang="en-US" altLang="zh-HK" dirty="0"/>
              <a:t> Sushi, which is a sushi chain originated in Japan (and has expanded to international cities like Hong Kong, Singapore, Australia, and USA </a:t>
            </a:r>
            <a:r>
              <a:rPr lang="en-US" altLang="zh-HK" dirty="0" err="1"/>
              <a:t>etc</a:t>
            </a:r>
            <a:r>
              <a:rPr lang="en-US" altLang="zh-HK" dirty="0"/>
              <a:t>) is interested in opening a branch in Toronto.  They would like to find out the demand for sushi restaurants in Toronto and the best location for opening their new sushi business.</a:t>
            </a:r>
          </a:p>
        </p:txBody>
      </p:sp>
    </p:spTree>
    <p:extLst>
      <p:ext uri="{BB962C8B-B14F-4D97-AF65-F5344CB8AC3E}">
        <p14:creationId xmlns:p14="http://schemas.microsoft.com/office/powerpoint/2010/main" val="35478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53FA-71C7-4CF2-954F-4C3C2136D3B8}"/>
              </a:ext>
            </a:extLst>
          </p:cNvPr>
          <p:cNvSpPr>
            <a:spLocks noGrp="1"/>
          </p:cNvSpPr>
          <p:nvPr>
            <p:ph type="title"/>
          </p:nvPr>
        </p:nvSpPr>
        <p:spPr/>
        <p:txBody>
          <a:bodyPr/>
          <a:lstStyle/>
          <a:p>
            <a:r>
              <a:rPr lang="en-US" altLang="zh-HK" b="1" dirty="0"/>
              <a:t>2. Data Section</a:t>
            </a:r>
            <a:br>
              <a:rPr lang="en-US" altLang="zh-HK" b="1" dirty="0"/>
            </a:br>
            <a:endParaRPr lang="zh-HK" altLang="en-US" dirty="0"/>
          </a:p>
        </p:txBody>
      </p:sp>
      <p:sp>
        <p:nvSpPr>
          <p:cNvPr id="3" name="Content Placeholder 2">
            <a:extLst>
              <a:ext uri="{FF2B5EF4-FFF2-40B4-BE49-F238E27FC236}">
                <a16:creationId xmlns:a16="http://schemas.microsoft.com/office/drawing/2014/main" id="{A162CBB0-9FE1-46CE-8DFE-8B71EC648A45}"/>
              </a:ext>
            </a:extLst>
          </p:cNvPr>
          <p:cNvSpPr>
            <a:spLocks noGrp="1"/>
          </p:cNvSpPr>
          <p:nvPr>
            <p:ph idx="1"/>
          </p:nvPr>
        </p:nvSpPr>
        <p:spPr/>
        <p:txBody>
          <a:bodyPr>
            <a:normAutofit fontScale="92500" lnSpcReduction="20000"/>
          </a:bodyPr>
          <a:lstStyle/>
          <a:p>
            <a:r>
              <a:rPr lang="en-US" altLang="zh-HK" b="1" dirty="0"/>
              <a:t>Below 4 data source is to be used for the project:</a:t>
            </a:r>
          </a:p>
          <a:p>
            <a:r>
              <a:rPr lang="en-US" altLang="zh-HK" b="1" i="1" dirty="0"/>
              <a:t>1) Demographic data in Toronto - to explore population of different ethnicity group in Toronto to analyze demand for sushi - we are making an assumption that areas that are densely populated with Japanese/Asian are in high sushi restaurant demand (</a:t>
            </a:r>
            <a:r>
              <a:rPr lang="en-US" altLang="zh-HK" b="1" i="1" u="sng" dirty="0">
                <a:hlinkClick r:id="rId2"/>
              </a:rPr>
              <a:t>https://en.wikipedia.org/wiki/Demographics_of_Toronto</a:t>
            </a:r>
            <a:r>
              <a:rPr lang="en-US" altLang="zh-HK" b="1" i="1" dirty="0"/>
              <a:t>)</a:t>
            </a:r>
          </a:p>
          <a:p>
            <a:r>
              <a:rPr lang="en-US" altLang="zh-HK" b="1" i="1" dirty="0"/>
              <a:t>2) List of postal codes of Toronto - for getting postal code data of different neighborhoods in Toronto, by merging </a:t>
            </a:r>
            <a:r>
              <a:rPr lang="en-US" altLang="zh-HK" b="1" i="1" dirty="0" err="1"/>
              <a:t>neigborhoods</a:t>
            </a:r>
            <a:r>
              <a:rPr lang="en-US" altLang="zh-HK" b="1" i="1" dirty="0"/>
              <a:t> with 3), we can cluster different neighborhoods in Toronto (</a:t>
            </a:r>
            <a:r>
              <a:rPr lang="en-US" altLang="zh-HK" b="1" i="1" u="sng" dirty="0">
                <a:hlinkClick r:id="rId3"/>
              </a:rPr>
              <a:t>https://en.wikipedia.org/wiki/List_of_postal_codes_of_Canada:_M</a:t>
            </a:r>
            <a:r>
              <a:rPr lang="en-US" altLang="zh-HK" b="1" i="1" dirty="0"/>
              <a:t>)</a:t>
            </a:r>
          </a:p>
          <a:p>
            <a:r>
              <a:rPr lang="en-US" altLang="zh-HK" b="1" i="1" dirty="0"/>
              <a:t>3) List of geo location data for different postal codes in Toronto (</a:t>
            </a:r>
            <a:r>
              <a:rPr lang="en-US" altLang="zh-HK" b="1" i="1" u="sng" dirty="0">
                <a:hlinkClick r:id="rId4"/>
              </a:rPr>
              <a:t>http://cocl.us/Geospatial_data</a:t>
            </a:r>
            <a:r>
              <a:rPr lang="en-US" altLang="zh-HK" b="1" i="1" dirty="0"/>
              <a:t>)</a:t>
            </a:r>
          </a:p>
          <a:p>
            <a:r>
              <a:rPr lang="en-US" altLang="zh-HK" b="1" i="1" dirty="0"/>
              <a:t>4) Get venue data from foursquare.com - using location data from 2) and 3) to find out distribution of sushi restaurants in Toronto, then we can cluster and analyze which location is the most popular for sushi restaurants (</a:t>
            </a:r>
            <a:r>
              <a:rPr lang="en-US" altLang="zh-HK" b="1" i="1" u="sng" dirty="0">
                <a:hlinkClick r:id="rId5"/>
              </a:rPr>
              <a:t>https://api.foursquare.com</a:t>
            </a:r>
            <a:r>
              <a:rPr lang="en-US" altLang="zh-HK" b="1" i="1" dirty="0"/>
              <a:t>)</a:t>
            </a:r>
          </a:p>
          <a:p>
            <a:br>
              <a:rPr lang="en-US" altLang="zh-HK" dirty="0"/>
            </a:br>
            <a:endParaRPr lang="zh-HK" altLang="en-US" dirty="0"/>
          </a:p>
        </p:txBody>
      </p:sp>
    </p:spTree>
    <p:extLst>
      <p:ext uri="{BB962C8B-B14F-4D97-AF65-F5344CB8AC3E}">
        <p14:creationId xmlns:p14="http://schemas.microsoft.com/office/powerpoint/2010/main" val="332507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74C0-97EF-40D1-902F-4BE429DC2183}"/>
              </a:ext>
            </a:extLst>
          </p:cNvPr>
          <p:cNvSpPr>
            <a:spLocks noGrp="1"/>
          </p:cNvSpPr>
          <p:nvPr>
            <p:ph type="title"/>
          </p:nvPr>
        </p:nvSpPr>
        <p:spPr>
          <a:xfrm>
            <a:off x="3062177" y="1275536"/>
            <a:ext cx="6679829" cy="705124"/>
          </a:xfrm>
        </p:spPr>
        <p:txBody>
          <a:bodyPr>
            <a:normAutofit/>
          </a:bodyPr>
          <a:lstStyle/>
          <a:p>
            <a:r>
              <a:rPr lang="en-US" altLang="zh-HK" sz="3600" dirty="0"/>
              <a:t>Population Group in Toronto</a:t>
            </a:r>
            <a:endParaRPr lang="zh-HK" altLang="en-US" sz="3600" dirty="0"/>
          </a:p>
        </p:txBody>
      </p:sp>
      <p:pic>
        <p:nvPicPr>
          <p:cNvPr id="5" name="Content Placeholder 4" descr="A screenshot of a cell phone&#10;&#10;Description automatically generated">
            <a:extLst>
              <a:ext uri="{FF2B5EF4-FFF2-40B4-BE49-F238E27FC236}">
                <a16:creationId xmlns:a16="http://schemas.microsoft.com/office/drawing/2014/main" id="{110D0BBB-B2EE-4493-B0DE-EE8342295222}"/>
              </a:ext>
            </a:extLst>
          </p:cNvPr>
          <p:cNvPicPr>
            <a:picLocks noGrp="1" noChangeAspect="1"/>
          </p:cNvPicPr>
          <p:nvPr>
            <p:ph idx="1"/>
          </p:nvPr>
        </p:nvPicPr>
        <p:blipFill>
          <a:blip r:embed="rId2"/>
          <a:stretch>
            <a:fillRect/>
          </a:stretch>
        </p:blipFill>
        <p:spPr>
          <a:xfrm>
            <a:off x="1136575" y="1765139"/>
            <a:ext cx="10125592" cy="4740655"/>
          </a:xfrm>
        </p:spPr>
      </p:pic>
      <p:sp>
        <p:nvSpPr>
          <p:cNvPr id="6" name="Rectangle 5">
            <a:extLst>
              <a:ext uri="{FF2B5EF4-FFF2-40B4-BE49-F238E27FC236}">
                <a16:creationId xmlns:a16="http://schemas.microsoft.com/office/drawing/2014/main" id="{F7329137-1A9A-41B2-95DD-FE75ED31BDCC}"/>
              </a:ext>
            </a:extLst>
          </p:cNvPr>
          <p:cNvSpPr/>
          <p:nvPr/>
        </p:nvSpPr>
        <p:spPr>
          <a:xfrm>
            <a:off x="3601610" y="4156417"/>
            <a:ext cx="3240911" cy="173620"/>
          </a:xfrm>
          <a:prstGeom prst="rect">
            <a:avLst/>
          </a:prstGeom>
          <a:noFill/>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HK" altLang="en-US"/>
          </a:p>
        </p:txBody>
      </p:sp>
      <p:sp>
        <p:nvSpPr>
          <p:cNvPr id="7" name="TextBox 6">
            <a:extLst>
              <a:ext uri="{FF2B5EF4-FFF2-40B4-BE49-F238E27FC236}">
                <a16:creationId xmlns:a16="http://schemas.microsoft.com/office/drawing/2014/main" id="{EF3BE826-ABF9-4BA3-9C30-98613E69ABE7}"/>
              </a:ext>
            </a:extLst>
          </p:cNvPr>
          <p:cNvSpPr txBox="1"/>
          <p:nvPr/>
        </p:nvSpPr>
        <p:spPr>
          <a:xfrm>
            <a:off x="1963185" y="352206"/>
            <a:ext cx="6879265" cy="923330"/>
          </a:xfrm>
          <a:prstGeom prst="rect">
            <a:avLst/>
          </a:prstGeom>
          <a:noFill/>
        </p:spPr>
        <p:txBody>
          <a:bodyPr wrap="square" rtlCol="0">
            <a:spAutoFit/>
          </a:bodyPr>
          <a:lstStyle/>
          <a:p>
            <a:r>
              <a:rPr lang="en-US" altLang="zh-HK" sz="5400" dirty="0">
                <a:latin typeface="Tw Cen MT Condensed (Headings)"/>
              </a:rPr>
              <a:t>3. </a:t>
            </a:r>
            <a:r>
              <a:rPr lang="en-US" altLang="zh-HK" sz="5000" b="1" cap="all" spc="100" dirty="0">
                <a:solidFill>
                  <a:schemeClr val="tx1">
                    <a:lumMod val="95000"/>
                    <a:lumOff val="5000"/>
                  </a:schemeClr>
                </a:solidFill>
                <a:latin typeface="+mj-lt"/>
                <a:ea typeface="+mj-ea"/>
                <a:cs typeface="+mj-cs"/>
              </a:rPr>
              <a:t>Analysis</a:t>
            </a:r>
            <a:endParaRPr lang="zh-HK" altLang="en-US" sz="5000" b="1" cap="all" spc="100" dirty="0">
              <a:solidFill>
                <a:schemeClr val="tx1">
                  <a:lumMod val="95000"/>
                  <a:lumOff val="5000"/>
                </a:schemeClr>
              </a:solidFill>
              <a:latin typeface="+mj-lt"/>
              <a:ea typeface="+mj-ea"/>
              <a:cs typeface="+mj-cs"/>
            </a:endParaRPr>
          </a:p>
        </p:txBody>
      </p:sp>
    </p:spTree>
    <p:extLst>
      <p:ext uri="{BB962C8B-B14F-4D97-AF65-F5344CB8AC3E}">
        <p14:creationId xmlns:p14="http://schemas.microsoft.com/office/powerpoint/2010/main" val="27488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F784-B9EB-4946-8C98-888FCF5AF4E0}"/>
              </a:ext>
            </a:extLst>
          </p:cNvPr>
          <p:cNvSpPr>
            <a:spLocks noGrp="1"/>
          </p:cNvSpPr>
          <p:nvPr>
            <p:ph type="title"/>
          </p:nvPr>
        </p:nvSpPr>
        <p:spPr>
          <a:xfrm>
            <a:off x="1626012" y="133109"/>
            <a:ext cx="9720072" cy="1499616"/>
          </a:xfrm>
        </p:spPr>
        <p:txBody>
          <a:bodyPr/>
          <a:lstStyle/>
          <a:p>
            <a:pPr algn="ctr"/>
            <a:r>
              <a:rPr lang="en-US" altLang="zh-HK" dirty="0"/>
              <a:t>Neighborhoods in Downtown Toronto</a:t>
            </a:r>
            <a:endParaRPr lang="zh-HK" altLang="en-US" dirty="0"/>
          </a:p>
        </p:txBody>
      </p:sp>
      <p:pic>
        <p:nvPicPr>
          <p:cNvPr id="5" name="Content Placeholder 4" descr="A screenshot of a cell phone&#10;&#10;Description automatically generated">
            <a:extLst>
              <a:ext uri="{FF2B5EF4-FFF2-40B4-BE49-F238E27FC236}">
                <a16:creationId xmlns:a16="http://schemas.microsoft.com/office/drawing/2014/main" id="{6B0FBDBE-709D-454A-9ED6-E62E93372730}"/>
              </a:ext>
            </a:extLst>
          </p:cNvPr>
          <p:cNvPicPr>
            <a:picLocks noGrp="1" noChangeAspect="1"/>
          </p:cNvPicPr>
          <p:nvPr>
            <p:ph idx="1"/>
          </p:nvPr>
        </p:nvPicPr>
        <p:blipFill>
          <a:blip r:embed="rId2"/>
          <a:stretch>
            <a:fillRect/>
          </a:stretch>
        </p:blipFill>
        <p:spPr>
          <a:xfrm>
            <a:off x="654229" y="1756784"/>
            <a:ext cx="6508313" cy="4968107"/>
          </a:xfrm>
        </p:spPr>
      </p:pic>
      <p:sp>
        <p:nvSpPr>
          <p:cNvPr id="6" name="TextBox 5">
            <a:extLst>
              <a:ext uri="{FF2B5EF4-FFF2-40B4-BE49-F238E27FC236}">
                <a16:creationId xmlns:a16="http://schemas.microsoft.com/office/drawing/2014/main" id="{5428C2A0-70B1-4CD2-8721-3E697C83A3BC}"/>
              </a:ext>
            </a:extLst>
          </p:cNvPr>
          <p:cNvSpPr txBox="1"/>
          <p:nvPr/>
        </p:nvSpPr>
        <p:spPr>
          <a:xfrm>
            <a:off x="2349661" y="1233762"/>
            <a:ext cx="8873407" cy="369332"/>
          </a:xfrm>
          <a:prstGeom prst="rect">
            <a:avLst/>
          </a:prstGeom>
          <a:noFill/>
        </p:spPr>
        <p:txBody>
          <a:bodyPr wrap="square" rtlCol="0">
            <a:spAutoFit/>
          </a:bodyPr>
          <a:lstStyle/>
          <a:p>
            <a:pPr algn="ctr"/>
            <a:r>
              <a:rPr lang="en-US" altLang="zh-HK" dirty="0"/>
              <a:t>Using </a:t>
            </a:r>
            <a:r>
              <a:rPr lang="en-US" altLang="zh-TW" dirty="0"/>
              <a:t>Pandas</a:t>
            </a:r>
            <a:r>
              <a:rPr lang="zh-TW" altLang="en-US" dirty="0"/>
              <a:t> </a:t>
            </a:r>
            <a:r>
              <a:rPr lang="en-US" altLang="zh-TW" dirty="0"/>
              <a:t>dataframe</a:t>
            </a:r>
            <a:r>
              <a:rPr lang="zh-TW" altLang="en-US" dirty="0"/>
              <a:t> </a:t>
            </a:r>
            <a:r>
              <a:rPr lang="en-US" altLang="zh-TW" dirty="0"/>
              <a:t>and</a:t>
            </a:r>
            <a:r>
              <a:rPr lang="zh-TW" altLang="en-US" dirty="0"/>
              <a:t> </a:t>
            </a:r>
            <a:r>
              <a:rPr lang="en-US" altLang="zh-TW" dirty="0"/>
              <a:t>folium,</a:t>
            </a:r>
            <a:r>
              <a:rPr lang="zh-TW" altLang="en-US" dirty="0"/>
              <a:t> </a:t>
            </a:r>
            <a:r>
              <a:rPr lang="en-US" altLang="zh-TW" dirty="0"/>
              <a:t>w</a:t>
            </a:r>
            <a:r>
              <a:rPr lang="en-US" altLang="zh-HK" dirty="0"/>
              <a:t>e extracted 18 neighborhoods in downtown Toronto</a:t>
            </a:r>
            <a:endParaRPr lang="zh-HK" altLang="en-US" dirty="0"/>
          </a:p>
        </p:txBody>
      </p:sp>
      <p:pic>
        <p:nvPicPr>
          <p:cNvPr id="8" name="Picture 7" descr="A close up of a map&#10;&#10;Description automatically generated">
            <a:extLst>
              <a:ext uri="{FF2B5EF4-FFF2-40B4-BE49-F238E27FC236}">
                <a16:creationId xmlns:a16="http://schemas.microsoft.com/office/drawing/2014/main" id="{535EC99F-D446-4633-9F3B-FB1244C051B8}"/>
              </a:ext>
            </a:extLst>
          </p:cNvPr>
          <p:cNvPicPr>
            <a:picLocks noChangeAspect="1"/>
          </p:cNvPicPr>
          <p:nvPr/>
        </p:nvPicPr>
        <p:blipFill>
          <a:blip r:embed="rId3"/>
          <a:stretch>
            <a:fillRect/>
          </a:stretch>
        </p:blipFill>
        <p:spPr>
          <a:xfrm>
            <a:off x="7298424" y="2347181"/>
            <a:ext cx="4563112" cy="3277057"/>
          </a:xfrm>
          <a:prstGeom prst="rect">
            <a:avLst/>
          </a:prstGeom>
        </p:spPr>
      </p:pic>
    </p:spTree>
    <p:extLst>
      <p:ext uri="{BB962C8B-B14F-4D97-AF65-F5344CB8AC3E}">
        <p14:creationId xmlns:p14="http://schemas.microsoft.com/office/powerpoint/2010/main" val="426445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4AD2-E3C4-479A-8A5C-24E81DFBC9BF}"/>
              </a:ext>
            </a:extLst>
          </p:cNvPr>
          <p:cNvSpPr>
            <a:spLocks noGrp="1"/>
          </p:cNvSpPr>
          <p:nvPr>
            <p:ph type="title"/>
          </p:nvPr>
        </p:nvSpPr>
        <p:spPr/>
        <p:txBody>
          <a:bodyPr/>
          <a:lstStyle/>
          <a:p>
            <a:pPr algn="ctr"/>
            <a:r>
              <a:rPr lang="en-US" altLang="zh-HK" dirty="0"/>
              <a:t>Concentration of sushi/Japanese Restaurant across neighborhoods</a:t>
            </a:r>
            <a:endParaRPr lang="zh-HK" altLang="en-US" dirty="0"/>
          </a:p>
        </p:txBody>
      </p:sp>
      <p:sp>
        <p:nvSpPr>
          <p:cNvPr id="4" name="TextBox 3">
            <a:extLst>
              <a:ext uri="{FF2B5EF4-FFF2-40B4-BE49-F238E27FC236}">
                <a16:creationId xmlns:a16="http://schemas.microsoft.com/office/drawing/2014/main" id="{35085C9A-EAF5-4EBB-8758-4745AD6DEF7E}"/>
              </a:ext>
            </a:extLst>
          </p:cNvPr>
          <p:cNvSpPr txBox="1"/>
          <p:nvPr/>
        </p:nvSpPr>
        <p:spPr>
          <a:xfrm>
            <a:off x="2294209" y="1877496"/>
            <a:ext cx="6974958" cy="369332"/>
          </a:xfrm>
          <a:prstGeom prst="rect">
            <a:avLst/>
          </a:prstGeom>
          <a:noFill/>
        </p:spPr>
        <p:txBody>
          <a:bodyPr wrap="square" rtlCol="0">
            <a:spAutoFit/>
          </a:bodyPr>
          <a:lstStyle/>
          <a:p>
            <a:pPr algn="ctr"/>
            <a:r>
              <a:rPr lang="en-US" altLang="zh-HK" dirty="0"/>
              <a:t>Using foursquare </a:t>
            </a:r>
            <a:r>
              <a:rPr lang="en-US" altLang="zh-HK" dirty="0" err="1"/>
              <a:t>api</a:t>
            </a:r>
            <a:r>
              <a:rPr lang="en-US" altLang="zh-HK" dirty="0"/>
              <a:t>, we extracted food venues for all 18 neighborhoods</a:t>
            </a:r>
            <a:endParaRPr lang="zh-HK" altLang="en-US" dirty="0"/>
          </a:p>
        </p:txBody>
      </p:sp>
      <p:pic>
        <p:nvPicPr>
          <p:cNvPr id="10" name="Content Placeholder 9" descr="A screenshot of a social media post&#10;&#10;Description automatically generated">
            <a:extLst>
              <a:ext uri="{FF2B5EF4-FFF2-40B4-BE49-F238E27FC236}">
                <a16:creationId xmlns:a16="http://schemas.microsoft.com/office/drawing/2014/main" id="{1A26E4BA-A754-47E2-AC4E-2DFABA8AE856}"/>
              </a:ext>
            </a:extLst>
          </p:cNvPr>
          <p:cNvPicPr>
            <a:picLocks noGrp="1" noChangeAspect="1"/>
          </p:cNvPicPr>
          <p:nvPr>
            <p:ph idx="1"/>
          </p:nvPr>
        </p:nvPicPr>
        <p:blipFill>
          <a:blip r:embed="rId2"/>
          <a:stretch>
            <a:fillRect/>
          </a:stretch>
        </p:blipFill>
        <p:spPr>
          <a:xfrm>
            <a:off x="1833627" y="2414877"/>
            <a:ext cx="7697036" cy="4392592"/>
          </a:xfrm>
        </p:spPr>
      </p:pic>
      <p:sp>
        <p:nvSpPr>
          <p:cNvPr id="11" name="Rectangle 10">
            <a:extLst>
              <a:ext uri="{FF2B5EF4-FFF2-40B4-BE49-F238E27FC236}">
                <a16:creationId xmlns:a16="http://schemas.microsoft.com/office/drawing/2014/main" id="{A8AAE305-A455-45B4-9308-F1CAEF85835B}"/>
              </a:ext>
            </a:extLst>
          </p:cNvPr>
          <p:cNvSpPr/>
          <p:nvPr/>
        </p:nvSpPr>
        <p:spPr>
          <a:xfrm>
            <a:off x="4986670" y="2923953"/>
            <a:ext cx="2392325" cy="45315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HK" altLang="en-US"/>
          </a:p>
        </p:txBody>
      </p:sp>
      <p:sp>
        <p:nvSpPr>
          <p:cNvPr id="13" name="Callout: Right Arrow 12">
            <a:extLst>
              <a:ext uri="{FF2B5EF4-FFF2-40B4-BE49-F238E27FC236}">
                <a16:creationId xmlns:a16="http://schemas.microsoft.com/office/drawing/2014/main" id="{FCEC8B88-D7CF-4893-94EA-027BACF3562D}"/>
              </a:ext>
            </a:extLst>
          </p:cNvPr>
          <p:cNvSpPr/>
          <p:nvPr/>
        </p:nvSpPr>
        <p:spPr>
          <a:xfrm>
            <a:off x="2959048" y="2746494"/>
            <a:ext cx="2219007" cy="808075"/>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a:t>Highest concentration</a:t>
            </a:r>
            <a:endParaRPr lang="zh-HK" altLang="en-US" sz="1400" dirty="0"/>
          </a:p>
          <a:p>
            <a:pPr algn="ctr"/>
            <a:endParaRPr lang="zh-HK" altLang="en-US" dirty="0"/>
          </a:p>
        </p:txBody>
      </p:sp>
    </p:spTree>
    <p:extLst>
      <p:ext uri="{BB962C8B-B14F-4D97-AF65-F5344CB8AC3E}">
        <p14:creationId xmlns:p14="http://schemas.microsoft.com/office/powerpoint/2010/main" val="159187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7270F66-DA2E-4804-A7A1-6B8498323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627" y="0"/>
            <a:ext cx="6454894"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F75C9C-8346-4546-979D-9A12F3D97879}"/>
              </a:ext>
            </a:extLst>
          </p:cNvPr>
          <p:cNvSpPr txBox="1"/>
          <p:nvPr/>
        </p:nvSpPr>
        <p:spPr>
          <a:xfrm>
            <a:off x="7755038" y="868102"/>
            <a:ext cx="3993266" cy="1754326"/>
          </a:xfrm>
          <a:prstGeom prst="rect">
            <a:avLst/>
          </a:prstGeom>
          <a:noFill/>
        </p:spPr>
        <p:txBody>
          <a:bodyPr wrap="square" rtlCol="0">
            <a:spAutoFit/>
          </a:bodyPr>
          <a:lstStyle/>
          <a:p>
            <a:r>
              <a:rPr lang="en-US" altLang="zh-HK" b="1" dirty="0"/>
              <a:t>Figures show that there are total of 1,084 restaurant in downtown Toronto, 75 of them are Japanese Cuisine, and within Japanese Cuisine 40 of them are Sushi Restaurant</a:t>
            </a:r>
          </a:p>
          <a:p>
            <a:endParaRPr lang="zh-HK" altLang="en-US" dirty="0"/>
          </a:p>
        </p:txBody>
      </p:sp>
      <p:sp>
        <p:nvSpPr>
          <p:cNvPr id="5" name="TextBox 4">
            <a:extLst>
              <a:ext uri="{FF2B5EF4-FFF2-40B4-BE49-F238E27FC236}">
                <a16:creationId xmlns:a16="http://schemas.microsoft.com/office/drawing/2014/main" id="{2067B68D-7860-4EBF-BC2E-1B8A5046F3DC}"/>
              </a:ext>
            </a:extLst>
          </p:cNvPr>
          <p:cNvSpPr txBox="1"/>
          <p:nvPr/>
        </p:nvSpPr>
        <p:spPr>
          <a:xfrm>
            <a:off x="7893935" y="2850577"/>
            <a:ext cx="3993266" cy="3139321"/>
          </a:xfrm>
          <a:prstGeom prst="rect">
            <a:avLst/>
          </a:prstGeom>
          <a:noFill/>
        </p:spPr>
        <p:txBody>
          <a:bodyPr wrap="square" rtlCol="0">
            <a:spAutoFit/>
          </a:bodyPr>
          <a:lstStyle/>
          <a:p>
            <a:r>
              <a:rPr lang="en-US" altLang="zh-HK" b="1" dirty="0"/>
              <a:t>Japanese only makes up 0.5% population in Toronto, however, Japanese Cuisine Restaurants making up roughly 6.9% of the market. Therefore, it looks like Japanese Cuisine is definitely popular among all ethnic groups and Sushi is the most popular food among Japanese Cuisine as it makes up more than a half of the Japanese Cuisine Restaurants.</a:t>
            </a:r>
          </a:p>
          <a:p>
            <a:endParaRPr lang="zh-HK" altLang="en-US" dirty="0"/>
          </a:p>
        </p:txBody>
      </p:sp>
    </p:spTree>
    <p:extLst>
      <p:ext uri="{BB962C8B-B14F-4D97-AF65-F5344CB8AC3E}">
        <p14:creationId xmlns:p14="http://schemas.microsoft.com/office/powerpoint/2010/main" val="174236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FFBB-A767-4A11-BAEF-59FDF5FDE107}"/>
              </a:ext>
            </a:extLst>
          </p:cNvPr>
          <p:cNvSpPr>
            <a:spLocks noGrp="1"/>
          </p:cNvSpPr>
          <p:nvPr>
            <p:ph type="title"/>
          </p:nvPr>
        </p:nvSpPr>
        <p:spPr>
          <a:xfrm>
            <a:off x="1024127" y="548640"/>
            <a:ext cx="9720072" cy="1269527"/>
          </a:xfrm>
        </p:spPr>
        <p:txBody>
          <a:bodyPr>
            <a:normAutofit/>
          </a:bodyPr>
          <a:lstStyle/>
          <a:p>
            <a:r>
              <a:rPr lang="en-US" altLang="zh-HK" sz="2200" b="1" dirty="0"/>
              <a:t>Map of downtown </a:t>
            </a:r>
            <a:r>
              <a:rPr lang="en-US" altLang="zh-HK" sz="2200" b="1" dirty="0" err="1"/>
              <a:t>toronto</a:t>
            </a:r>
            <a:r>
              <a:rPr lang="en-US" altLang="zh-HK" sz="2200" b="1" dirty="0"/>
              <a:t> populated with </a:t>
            </a:r>
            <a:r>
              <a:rPr lang="en-US" altLang="zh-HK" sz="2200" b="1" dirty="0" err="1"/>
              <a:t>foos</a:t>
            </a:r>
            <a:r>
              <a:rPr lang="en-US" altLang="zh-HK" sz="2200" b="1" dirty="0"/>
              <a:t> venues. Red for Sushi Restaurants, Yellow for other Japanese Restaurants, and Blue for others.</a:t>
            </a:r>
            <a:br>
              <a:rPr lang="en-US" altLang="zh-HK" b="1" dirty="0"/>
            </a:br>
            <a:endParaRPr lang="zh-HK" altLang="en-US" dirty="0"/>
          </a:p>
        </p:txBody>
      </p:sp>
      <p:pic>
        <p:nvPicPr>
          <p:cNvPr id="5" name="Content Placeholder 4" descr="A close up of a map&#10;&#10;Description automatically generated">
            <a:extLst>
              <a:ext uri="{FF2B5EF4-FFF2-40B4-BE49-F238E27FC236}">
                <a16:creationId xmlns:a16="http://schemas.microsoft.com/office/drawing/2014/main" id="{DD4A4A56-D81C-4CCB-99DB-A2B59FF52997}"/>
              </a:ext>
            </a:extLst>
          </p:cNvPr>
          <p:cNvPicPr>
            <a:picLocks noGrp="1" noChangeAspect="1"/>
          </p:cNvPicPr>
          <p:nvPr>
            <p:ph idx="1"/>
          </p:nvPr>
        </p:nvPicPr>
        <p:blipFill>
          <a:blip r:embed="rId2"/>
          <a:stretch>
            <a:fillRect/>
          </a:stretch>
        </p:blipFill>
        <p:spPr>
          <a:xfrm>
            <a:off x="2745610" y="1313465"/>
            <a:ext cx="5923828" cy="5170205"/>
          </a:xfrm>
        </p:spPr>
      </p:pic>
    </p:spTree>
    <p:extLst>
      <p:ext uri="{BB962C8B-B14F-4D97-AF65-F5344CB8AC3E}">
        <p14:creationId xmlns:p14="http://schemas.microsoft.com/office/powerpoint/2010/main" val="265033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25EA-0A89-4A06-A6AE-B28FB5C38A52}"/>
              </a:ext>
            </a:extLst>
          </p:cNvPr>
          <p:cNvSpPr>
            <a:spLocks noGrp="1"/>
          </p:cNvSpPr>
          <p:nvPr>
            <p:ph type="title"/>
          </p:nvPr>
        </p:nvSpPr>
        <p:spPr/>
        <p:txBody>
          <a:bodyPr>
            <a:normAutofit/>
          </a:bodyPr>
          <a:lstStyle/>
          <a:p>
            <a:r>
              <a:rPr lang="en-US" altLang="zh-TW" sz="3100" b="1" dirty="0"/>
              <a:t>Using</a:t>
            </a:r>
            <a:r>
              <a:rPr lang="zh-TW" altLang="en-US" sz="3100" b="1" dirty="0"/>
              <a:t> </a:t>
            </a:r>
            <a:r>
              <a:rPr lang="en-US" altLang="zh-TW" sz="3100" b="1" dirty="0"/>
              <a:t>k-mean</a:t>
            </a:r>
            <a:r>
              <a:rPr lang="zh-TW" altLang="en-US" sz="3100" b="1" dirty="0"/>
              <a:t> </a:t>
            </a:r>
            <a:r>
              <a:rPr lang="en-US" altLang="zh-TW" sz="3100" b="1" dirty="0" err="1"/>
              <a:t>clutsering</a:t>
            </a:r>
            <a:r>
              <a:rPr lang="en-US" altLang="zh-TW" sz="3100" b="1" dirty="0"/>
              <a:t>,</a:t>
            </a:r>
            <a:r>
              <a:rPr lang="zh-TW" altLang="en-US" sz="3100" b="1" dirty="0"/>
              <a:t> </a:t>
            </a:r>
            <a:r>
              <a:rPr lang="en-US" altLang="zh-TW" sz="3100" b="1" dirty="0"/>
              <a:t>we</a:t>
            </a:r>
            <a:r>
              <a:rPr lang="zh-TW" altLang="en-US" sz="3100" b="1" dirty="0"/>
              <a:t> </a:t>
            </a:r>
            <a:r>
              <a:rPr lang="en-US" altLang="zh-TW" sz="3100" b="1" dirty="0"/>
              <a:t>see</a:t>
            </a:r>
            <a:r>
              <a:rPr lang="zh-TW" altLang="en-US" sz="3100" b="1" dirty="0"/>
              <a:t> </a:t>
            </a:r>
            <a:r>
              <a:rPr lang="en-US" altLang="zh-TW" sz="3100" b="1" dirty="0"/>
              <a:t>that</a:t>
            </a:r>
            <a:r>
              <a:rPr lang="zh-TW" altLang="en-US" sz="3100" b="1" dirty="0"/>
              <a:t> </a:t>
            </a:r>
            <a:r>
              <a:rPr lang="en-US" altLang="zh-HK" sz="3100" b="1" dirty="0"/>
              <a:t>Clusters 6 and 5 are the three areas that has the most sushi restaurants.</a:t>
            </a:r>
            <a:br>
              <a:rPr lang="en-US" altLang="zh-HK" b="1" dirty="0"/>
            </a:br>
            <a:r>
              <a:rPr lang="en-US" altLang="zh-HK" sz="1600" b="1" dirty="0"/>
              <a:t>(the result matches with our Restaurant concentration dataframe earlier.)</a:t>
            </a:r>
            <a:endParaRPr lang="zh-HK" altLang="en-US" sz="1600" dirty="0"/>
          </a:p>
        </p:txBody>
      </p:sp>
      <p:pic>
        <p:nvPicPr>
          <p:cNvPr id="5" name="Content Placeholder 4" descr="A close up of a logo&#10;&#10;Description automatically generated">
            <a:extLst>
              <a:ext uri="{FF2B5EF4-FFF2-40B4-BE49-F238E27FC236}">
                <a16:creationId xmlns:a16="http://schemas.microsoft.com/office/drawing/2014/main" id="{AE8225AC-935A-4F71-9D40-E19E497CB192}"/>
              </a:ext>
            </a:extLst>
          </p:cNvPr>
          <p:cNvPicPr>
            <a:picLocks noGrp="1" noChangeAspect="1"/>
          </p:cNvPicPr>
          <p:nvPr>
            <p:ph idx="1"/>
          </p:nvPr>
        </p:nvPicPr>
        <p:blipFill>
          <a:blip r:embed="rId2"/>
          <a:stretch>
            <a:fillRect/>
          </a:stretch>
        </p:blipFill>
        <p:spPr>
          <a:xfrm>
            <a:off x="1024128" y="2250059"/>
            <a:ext cx="4897230" cy="4022725"/>
          </a:xfrm>
        </p:spPr>
      </p:pic>
      <p:pic>
        <p:nvPicPr>
          <p:cNvPr id="13" name="Picture 12" descr="A screenshot of a cell phone&#10;&#10;Description automatically generated">
            <a:extLst>
              <a:ext uri="{FF2B5EF4-FFF2-40B4-BE49-F238E27FC236}">
                <a16:creationId xmlns:a16="http://schemas.microsoft.com/office/drawing/2014/main" id="{2EB917A6-CA92-44D0-8ED1-CF8F6FE70820}"/>
              </a:ext>
            </a:extLst>
          </p:cNvPr>
          <p:cNvPicPr>
            <a:picLocks noChangeAspect="1"/>
          </p:cNvPicPr>
          <p:nvPr/>
        </p:nvPicPr>
        <p:blipFill>
          <a:blip r:embed="rId3"/>
          <a:stretch>
            <a:fillRect/>
          </a:stretch>
        </p:blipFill>
        <p:spPr>
          <a:xfrm>
            <a:off x="6000841" y="2725547"/>
            <a:ext cx="4772691" cy="2686425"/>
          </a:xfrm>
          <a:prstGeom prst="rect">
            <a:avLst/>
          </a:prstGeom>
        </p:spPr>
      </p:pic>
      <p:cxnSp>
        <p:nvCxnSpPr>
          <p:cNvPr id="9" name="Straight Arrow Connector 8">
            <a:extLst>
              <a:ext uri="{FF2B5EF4-FFF2-40B4-BE49-F238E27FC236}">
                <a16:creationId xmlns:a16="http://schemas.microsoft.com/office/drawing/2014/main" id="{767C45B1-3B3D-4B3E-8E0C-9EBB57B96C1D}"/>
              </a:ext>
            </a:extLst>
          </p:cNvPr>
          <p:cNvCxnSpPr>
            <a:cxnSpLocks/>
          </p:cNvCxnSpPr>
          <p:nvPr/>
        </p:nvCxnSpPr>
        <p:spPr>
          <a:xfrm flipV="1">
            <a:off x="4236334" y="3508744"/>
            <a:ext cx="2164466" cy="1951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C0923E3-E9C8-4AEF-AC49-6AA02F0665BC}"/>
              </a:ext>
            </a:extLst>
          </p:cNvPr>
          <p:cNvCxnSpPr>
            <a:cxnSpLocks/>
          </p:cNvCxnSpPr>
          <p:nvPr/>
        </p:nvCxnSpPr>
        <p:spPr>
          <a:xfrm flipV="1">
            <a:off x="4752753" y="3944679"/>
            <a:ext cx="1648047" cy="1467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603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106</TotalTime>
  <Words>1143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Tw Cen MT Condensed (Headings)</vt:lpstr>
      <vt:lpstr>Arial</vt:lpstr>
      <vt:lpstr>Tw Cen MT</vt:lpstr>
      <vt:lpstr>Tw Cen MT Condensed</vt:lpstr>
      <vt:lpstr>Wingdings 3</vt:lpstr>
      <vt:lpstr>Integral</vt:lpstr>
      <vt:lpstr>Suitable location for sushi restaurant in Toronto </vt:lpstr>
      <vt:lpstr>1. Introduction </vt:lpstr>
      <vt:lpstr>2. Data Section </vt:lpstr>
      <vt:lpstr>Population Group in Toronto</vt:lpstr>
      <vt:lpstr>Neighborhoods in Downtown Toronto</vt:lpstr>
      <vt:lpstr>Concentration of sushi/Japanese Restaurant across neighborhoods</vt:lpstr>
      <vt:lpstr>PowerPoint Presentation</vt:lpstr>
      <vt:lpstr>Map of downtown toronto populated with foos venues. Red for Sushi Restaurants, Yellow for other Japanese Restaurants, and Blue for others. </vt:lpstr>
      <vt:lpstr>Using k-mean clutsering, we see that Clusters 6 and 5 are the three areas that has the most sushi restaurants. (the result matches with our Restaurant concentration dataframe earlier.)</vt:lpstr>
      <vt:lpstr>5. Result and Discussion </vt:lpstr>
      <vt:lpstr>6.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Suitable location for sushi restaurant in Toronto </dc:title>
  <dc:creator>Joe Yue</dc:creator>
  <cp:lastModifiedBy>Joe Yue</cp:lastModifiedBy>
  <cp:revision>12</cp:revision>
  <dcterms:created xsi:type="dcterms:W3CDTF">2019-08-29T04:41:05Z</dcterms:created>
  <dcterms:modified xsi:type="dcterms:W3CDTF">2019-08-29T06:27:43Z</dcterms:modified>
</cp:coreProperties>
</file>