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39"/>
  </p:notesMasterIdLst>
  <p:sldIdLst>
    <p:sldId id="256" r:id="rId2"/>
    <p:sldId id="298" r:id="rId3"/>
    <p:sldId id="297" r:id="rId4"/>
    <p:sldId id="257" r:id="rId5"/>
    <p:sldId id="265" r:id="rId6"/>
    <p:sldId id="269" r:id="rId7"/>
    <p:sldId id="301" r:id="rId8"/>
    <p:sldId id="302" r:id="rId9"/>
    <p:sldId id="261" r:id="rId10"/>
    <p:sldId id="267" r:id="rId11"/>
    <p:sldId id="278" r:id="rId12"/>
    <p:sldId id="271" r:id="rId13"/>
    <p:sldId id="276" r:id="rId14"/>
    <p:sldId id="281" r:id="rId15"/>
    <p:sldId id="272" r:id="rId16"/>
    <p:sldId id="277" r:id="rId17"/>
    <p:sldId id="282" r:id="rId18"/>
    <p:sldId id="283" r:id="rId19"/>
    <p:sldId id="284" r:id="rId20"/>
    <p:sldId id="285" r:id="rId21"/>
    <p:sldId id="287" r:id="rId22"/>
    <p:sldId id="286" r:id="rId23"/>
    <p:sldId id="288" r:id="rId24"/>
    <p:sldId id="273" r:id="rId25"/>
    <p:sldId id="274" r:id="rId26"/>
    <p:sldId id="279" r:id="rId27"/>
    <p:sldId id="270" r:id="rId28"/>
    <p:sldId id="275" r:id="rId29"/>
    <p:sldId id="280" r:id="rId30"/>
    <p:sldId id="289" r:id="rId31"/>
    <p:sldId id="290" r:id="rId32"/>
    <p:sldId id="291" r:id="rId33"/>
    <p:sldId id="300" r:id="rId34"/>
    <p:sldId id="294" r:id="rId35"/>
    <p:sldId id="295" r:id="rId36"/>
    <p:sldId id="266" r:id="rId37"/>
    <p:sldId id="29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0E682-C114-4833-B398-91BF8535629F}" type="datetimeFigureOut">
              <a:rPr lang="en-IN" smtClean="0"/>
              <a:t>04-12-2023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00B09-847B-4B82-9EE7-C19F5E697C43}" type="slidenum">
              <a:rPr lang="en-IN" smtClean="0"/>
              <a:t>‹#›</a:t>
            </a:fld>
            <a:endParaRPr lang="en-IN"/>
          </a:p>
        </p:txBody>
      </p:sp>
    </p:spTree>
    <p:extLst>
      <p:ext uri="{BB962C8B-B14F-4D97-AF65-F5344CB8AC3E}">
        <p14:creationId xmlns:p14="http://schemas.microsoft.com/office/powerpoint/2010/main" val="310598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300B09-847B-4B82-9EE7-C19F5E697C43}" type="slidenum">
              <a:rPr lang="en-IN" smtClean="0"/>
              <a:t>16</a:t>
            </a:fld>
            <a:endParaRPr lang="en-IN"/>
          </a:p>
        </p:txBody>
      </p:sp>
    </p:spTree>
    <p:extLst>
      <p:ext uri="{BB962C8B-B14F-4D97-AF65-F5344CB8AC3E}">
        <p14:creationId xmlns:p14="http://schemas.microsoft.com/office/powerpoint/2010/main" val="375536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300B09-847B-4B82-9EE7-C19F5E697C43}" type="slidenum">
              <a:rPr lang="en-IN" smtClean="0"/>
              <a:t>17</a:t>
            </a:fld>
            <a:endParaRPr lang="en-IN"/>
          </a:p>
        </p:txBody>
      </p:sp>
    </p:spTree>
    <p:extLst>
      <p:ext uri="{BB962C8B-B14F-4D97-AF65-F5344CB8AC3E}">
        <p14:creationId xmlns:p14="http://schemas.microsoft.com/office/powerpoint/2010/main" val="63550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74679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74CC3-F7E2-488D-995B-2AF61A938787}"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264827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55379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3021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89093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2855143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2594098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962462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389170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AC33-E0D6-D4F6-57A4-D7BDCE67C38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42FC8-583D-3D7A-BD13-C1E18DF8343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EDD48-1A94-A60C-643D-55B05C3B9F6F}"/>
              </a:ext>
            </a:extLst>
          </p:cNvPr>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a:extLst>
              <a:ext uri="{FF2B5EF4-FFF2-40B4-BE49-F238E27FC236}">
                <a16:creationId xmlns:a16="http://schemas.microsoft.com/office/drawing/2014/main" id="{111C7501-4933-7621-BEE4-5D5916F2D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6D5FA-EFC5-5D8B-0D05-09AF2E6A66B7}"/>
              </a:ext>
            </a:extLst>
          </p:cNvPr>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188286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97784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240145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74CC3-F7E2-488D-995B-2AF61A938787}"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27478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74CC3-F7E2-488D-995B-2AF61A938787}"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339516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17526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425168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274CC3-F7E2-488D-995B-2AF61A938787}" type="datetimeFigureOut">
              <a:rPr lang="en-IN" smtClean="0"/>
              <a:t>04-12-2023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22976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74CC3-F7E2-488D-995B-2AF61A938787}"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FA458-A4D6-4477-A936-223E634382EA}" type="slidenum">
              <a:rPr lang="en-IN" smtClean="0"/>
              <a:t>‹#›</a:t>
            </a:fld>
            <a:endParaRPr lang="en-IN"/>
          </a:p>
        </p:txBody>
      </p:sp>
    </p:spTree>
    <p:extLst>
      <p:ext uri="{BB962C8B-B14F-4D97-AF65-F5344CB8AC3E}">
        <p14:creationId xmlns:p14="http://schemas.microsoft.com/office/powerpoint/2010/main" val="178984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274CC3-F7E2-488D-995B-2AF61A938787}" type="datetimeFigureOut">
              <a:rPr lang="en-IN" smtClean="0"/>
              <a:t>04-12-2023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BFA458-A4D6-4477-A936-223E634382EA}" type="slidenum">
              <a:rPr lang="en-IN" smtClean="0"/>
              <a:t>‹#›</a:t>
            </a:fld>
            <a:endParaRPr lang="en-IN"/>
          </a:p>
        </p:txBody>
      </p:sp>
    </p:spTree>
    <p:extLst>
      <p:ext uri="{BB962C8B-B14F-4D97-AF65-F5344CB8AC3E}">
        <p14:creationId xmlns:p14="http://schemas.microsoft.com/office/powerpoint/2010/main" val="195650349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B8A8-9BF6-9B0A-85C6-97C59024CC71}"/>
              </a:ext>
            </a:extLst>
          </p:cNvPr>
          <p:cNvSpPr>
            <a:spLocks noGrp="1"/>
          </p:cNvSpPr>
          <p:nvPr>
            <p:ph type="ctrTitle"/>
          </p:nvPr>
        </p:nvSpPr>
        <p:spPr>
          <a:xfrm>
            <a:off x="1386264" y="2055742"/>
            <a:ext cx="8613603" cy="1646302"/>
          </a:xfrm>
        </p:spPr>
        <p:txBody>
          <a:bodyPr/>
          <a:lstStyle/>
          <a:p>
            <a:pPr algn="ctr"/>
            <a:r>
              <a:rPr lang="en-IN" dirty="0"/>
              <a:t> </a:t>
            </a:r>
            <a:r>
              <a:rPr lang="en-US" dirty="0"/>
              <a:t>Covid 19 detection using </a:t>
            </a:r>
            <a:r>
              <a:rPr lang="en-IN" dirty="0"/>
              <a:t>Machine Learning</a:t>
            </a:r>
          </a:p>
        </p:txBody>
      </p:sp>
      <p:sp>
        <p:nvSpPr>
          <p:cNvPr id="3" name="Subtitle 2">
            <a:extLst>
              <a:ext uri="{FF2B5EF4-FFF2-40B4-BE49-F238E27FC236}">
                <a16:creationId xmlns:a16="http://schemas.microsoft.com/office/drawing/2014/main" id="{5294AE64-98E6-E9A4-538F-CCC83C915733}"/>
              </a:ext>
            </a:extLst>
          </p:cNvPr>
          <p:cNvSpPr>
            <a:spLocks noGrp="1"/>
          </p:cNvSpPr>
          <p:nvPr>
            <p:ph type="subTitle" idx="1"/>
          </p:nvPr>
        </p:nvSpPr>
        <p:spPr>
          <a:xfrm>
            <a:off x="6813755" y="4427207"/>
            <a:ext cx="5015694" cy="2172168"/>
          </a:xfrm>
        </p:spPr>
        <p:txBody>
          <a:bodyPr>
            <a:normAutofit/>
          </a:bodyPr>
          <a:lstStyle/>
          <a:p>
            <a:r>
              <a:rPr lang="en-US" dirty="0"/>
              <a:t>Inter Disciplinary Project</a:t>
            </a:r>
          </a:p>
          <a:p>
            <a:r>
              <a:rPr lang="en-US" sz="1000" dirty="0"/>
              <a:t>  </a:t>
            </a:r>
            <a:br>
              <a:rPr lang="en-US" dirty="0"/>
            </a:br>
            <a:br>
              <a:rPr lang="en-US" sz="1400" dirty="0"/>
            </a:br>
            <a:r>
              <a:rPr lang="en-US" sz="1400" dirty="0"/>
              <a:t>Yogeshvar </a:t>
            </a:r>
            <a:r>
              <a:rPr lang="en-US" sz="1400" dirty="0" err="1"/>
              <a:t>Reddy.K</a:t>
            </a:r>
            <a:r>
              <a:rPr lang="en-US" sz="1400" dirty="0"/>
              <a:t>-(Ap20110010145)</a:t>
            </a:r>
          </a:p>
          <a:p>
            <a:r>
              <a:rPr lang="en-US" sz="1400" dirty="0"/>
              <a:t>Lavanya </a:t>
            </a:r>
            <a:r>
              <a:rPr lang="en-US" sz="1400" dirty="0" err="1"/>
              <a:t>Parchuri</a:t>
            </a:r>
            <a:r>
              <a:rPr lang="en-US" sz="1400" dirty="0"/>
              <a:t> -(AP20110010233)</a:t>
            </a:r>
          </a:p>
          <a:p>
            <a:r>
              <a:rPr lang="en-IN" sz="1400" dirty="0"/>
              <a:t>Sriya </a:t>
            </a:r>
            <a:r>
              <a:rPr lang="en-IN" sz="1400" dirty="0" err="1"/>
              <a:t>Padmanabhuni</a:t>
            </a:r>
            <a:r>
              <a:rPr lang="en-IN" sz="1400" dirty="0"/>
              <a:t>-(AP20110010274)</a:t>
            </a:r>
          </a:p>
          <a:p>
            <a:r>
              <a:rPr lang="en-IN" sz="1400" dirty="0"/>
              <a:t>Lovely Yeswanth Panchumarthi –(AP20110010299)</a:t>
            </a:r>
          </a:p>
        </p:txBody>
      </p:sp>
    </p:spTree>
    <p:extLst>
      <p:ext uri="{BB962C8B-B14F-4D97-AF65-F5344CB8AC3E}">
        <p14:creationId xmlns:p14="http://schemas.microsoft.com/office/powerpoint/2010/main" val="314128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SVM Results with using Histogram equalization</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0.5543478260869565</a:t>
            </a:r>
          </a:p>
          <a:p>
            <a:r>
              <a:rPr lang="en-IN" dirty="0"/>
              <a:t>Precision: 0.630573248407643</a:t>
            </a:r>
          </a:p>
          <a:p>
            <a:r>
              <a:rPr lang="en-IN" dirty="0"/>
              <a:t>Recall: 0.724390243902439 </a:t>
            </a:r>
          </a:p>
          <a:p>
            <a:r>
              <a:rPr lang="en-IN" dirty="0"/>
              <a:t>F1-score: 0.674233825198638</a:t>
            </a:r>
          </a:p>
        </p:txBody>
      </p:sp>
      <p:pic>
        <p:nvPicPr>
          <p:cNvPr id="1026" name="Picture 2">
            <a:extLst>
              <a:ext uri="{FF2B5EF4-FFF2-40B4-BE49-F238E27FC236}">
                <a16:creationId xmlns:a16="http://schemas.microsoft.com/office/drawing/2014/main" id="{222E3B0D-68E9-9832-33DE-001ED09BE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34" y="1799871"/>
            <a:ext cx="4344776" cy="34669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D04E96-7421-3DE2-7E25-C0348ECA9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686" y="1642144"/>
            <a:ext cx="4344776" cy="342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9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SVM Results with using Histogram of Oriented Gradients</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0.577639751552795 Precision: 0.6431535269709544 Recall: 0.7560975609756098 </a:t>
            </a:r>
          </a:p>
          <a:p>
            <a:r>
              <a:rPr lang="en-IN" dirty="0"/>
              <a:t>F1-score: 0.695067264573991</a:t>
            </a:r>
          </a:p>
        </p:txBody>
      </p:sp>
      <p:pic>
        <p:nvPicPr>
          <p:cNvPr id="6146" name="Picture 2">
            <a:extLst>
              <a:ext uri="{FF2B5EF4-FFF2-40B4-BE49-F238E27FC236}">
                <a16:creationId xmlns:a16="http://schemas.microsoft.com/office/drawing/2014/main" id="{FC6E7252-BD72-C858-3E81-07DAFEAC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72" y="2032624"/>
            <a:ext cx="4232866" cy="33776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E7ED01-B4B4-4EEA-62F9-56CEF9345603}"/>
              </a:ext>
            </a:extLst>
          </p:cNvPr>
          <p:cNvPicPr>
            <a:picLocks noChangeAspect="1"/>
          </p:cNvPicPr>
          <p:nvPr/>
        </p:nvPicPr>
        <p:blipFill>
          <a:blip r:embed="rId3"/>
          <a:stretch>
            <a:fillRect/>
          </a:stretch>
        </p:blipFill>
        <p:spPr>
          <a:xfrm>
            <a:off x="5680039" y="1864553"/>
            <a:ext cx="4574256" cy="3607771"/>
          </a:xfrm>
          <a:prstGeom prst="rect">
            <a:avLst/>
          </a:prstGeom>
        </p:spPr>
      </p:pic>
    </p:spTree>
    <p:extLst>
      <p:ext uri="{BB962C8B-B14F-4D97-AF65-F5344CB8AC3E}">
        <p14:creationId xmlns:p14="http://schemas.microsoft.com/office/powerpoint/2010/main" val="342174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0DBF-385E-D7DF-E2AD-B3459060D160}"/>
              </a:ext>
            </a:extLst>
          </p:cNvPr>
          <p:cNvSpPr>
            <a:spLocks noGrp="1"/>
          </p:cNvSpPr>
          <p:nvPr>
            <p:ph type="title"/>
          </p:nvPr>
        </p:nvSpPr>
        <p:spPr/>
        <p:txBody>
          <a:bodyPr/>
          <a:lstStyle/>
          <a:p>
            <a:r>
              <a:rPr lang="en-IN" dirty="0"/>
              <a:t>Gaussian Naive Bayes Classifier</a:t>
            </a:r>
          </a:p>
        </p:txBody>
      </p:sp>
      <p:sp>
        <p:nvSpPr>
          <p:cNvPr id="3" name="Text Placeholder 2">
            <a:extLst>
              <a:ext uri="{FF2B5EF4-FFF2-40B4-BE49-F238E27FC236}">
                <a16:creationId xmlns:a16="http://schemas.microsoft.com/office/drawing/2014/main" id="{2CB93C99-C4A6-DFDF-2DE4-0E756DB0E9F1}"/>
              </a:ext>
            </a:extLst>
          </p:cNvPr>
          <p:cNvSpPr>
            <a:spLocks noGrp="1"/>
          </p:cNvSpPr>
          <p:nvPr>
            <p:ph type="body" idx="1"/>
          </p:nvPr>
        </p:nvSpPr>
        <p:spPr/>
        <p:txBody>
          <a:bodyPr>
            <a:normAutofit/>
          </a:bodyPr>
          <a:lstStyle/>
          <a:p>
            <a:r>
              <a:rPr lang="en-US" dirty="0"/>
              <a:t>Gaussian Naive Bayes is a probabilistic classification algorithm based on Bayes' theorem.</a:t>
            </a:r>
          </a:p>
          <a:p>
            <a:r>
              <a:rPr lang="en-US" dirty="0"/>
              <a:t>It assumes that features are conditionally independent given the class, and it models the distribution of each feature using Gaussian distributions.</a:t>
            </a:r>
          </a:p>
          <a:p>
            <a:r>
              <a:rPr lang="en-US" dirty="0"/>
              <a:t>Naive Bayes classifiers are simple, fast, and require a small amount of training data. They often perform well in text classification and other high-dimensional datasets.</a:t>
            </a:r>
          </a:p>
          <a:p>
            <a:r>
              <a:rPr lang="en-US" dirty="0"/>
              <a:t>The "naive" assumption of feature independence might not hold in all cases, but the model can still perform surprisingly well in practice.</a:t>
            </a:r>
          </a:p>
        </p:txBody>
      </p:sp>
    </p:spTree>
    <p:extLst>
      <p:ext uri="{BB962C8B-B14F-4D97-AF65-F5344CB8AC3E}">
        <p14:creationId xmlns:p14="http://schemas.microsoft.com/office/powerpoint/2010/main" val="18142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Naïve Bayes Neighbors Results with using Histogram equalization</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0.44254658385093165 Precision: 0.6186046511627907 Recall: 0.32439024390243903 F1-score: 0.4256</a:t>
            </a:r>
          </a:p>
        </p:txBody>
      </p:sp>
      <p:pic>
        <p:nvPicPr>
          <p:cNvPr id="4098" name="Picture 2">
            <a:extLst>
              <a:ext uri="{FF2B5EF4-FFF2-40B4-BE49-F238E27FC236}">
                <a16:creationId xmlns:a16="http://schemas.microsoft.com/office/drawing/2014/main" id="{383DD5B8-6746-7901-B574-064F7CE2C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34" y="1998750"/>
            <a:ext cx="4514323" cy="36022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0407E10-47A0-47F5-D659-A292D8C35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1587" y="1888188"/>
            <a:ext cx="4514323" cy="356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7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Naïve Bayes Neighbors Results with using Histogram of Oriented Gradients</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0.43167701863354035 Precision: 0.6410256410256411 Recall: 0.24390243902439024 </a:t>
            </a:r>
          </a:p>
          <a:p>
            <a:r>
              <a:rPr lang="en-IN" dirty="0"/>
              <a:t>F1-score: 0.35335689045936397</a:t>
            </a:r>
          </a:p>
        </p:txBody>
      </p:sp>
      <p:pic>
        <p:nvPicPr>
          <p:cNvPr id="9218" name="Picture 2">
            <a:extLst>
              <a:ext uri="{FF2B5EF4-FFF2-40B4-BE49-F238E27FC236}">
                <a16:creationId xmlns:a16="http://schemas.microsoft.com/office/drawing/2014/main" id="{B3EE1501-22F7-1995-2DFA-8F868A00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35" y="2262424"/>
            <a:ext cx="4232866" cy="33776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A86F8B9-50AF-95AC-7D49-5E4AFBC76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79631"/>
            <a:ext cx="4282445" cy="337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1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0DBF-385E-D7DF-E2AD-B3459060D160}"/>
              </a:ext>
            </a:extLst>
          </p:cNvPr>
          <p:cNvSpPr>
            <a:spLocks noGrp="1"/>
          </p:cNvSpPr>
          <p:nvPr>
            <p:ph type="title"/>
          </p:nvPr>
        </p:nvSpPr>
        <p:spPr/>
        <p:txBody>
          <a:bodyPr/>
          <a:lstStyle/>
          <a:p>
            <a:r>
              <a:rPr lang="en-IN" dirty="0"/>
              <a:t>Logistic Regression Classifier</a:t>
            </a:r>
          </a:p>
        </p:txBody>
      </p:sp>
      <p:sp>
        <p:nvSpPr>
          <p:cNvPr id="3" name="Text Placeholder 2">
            <a:extLst>
              <a:ext uri="{FF2B5EF4-FFF2-40B4-BE49-F238E27FC236}">
                <a16:creationId xmlns:a16="http://schemas.microsoft.com/office/drawing/2014/main" id="{2CB93C99-C4A6-DFDF-2DE4-0E756DB0E9F1}"/>
              </a:ext>
            </a:extLst>
          </p:cNvPr>
          <p:cNvSpPr>
            <a:spLocks noGrp="1"/>
          </p:cNvSpPr>
          <p:nvPr>
            <p:ph type="body" idx="1"/>
          </p:nvPr>
        </p:nvSpPr>
        <p:spPr/>
        <p:txBody>
          <a:bodyPr>
            <a:normAutofit/>
          </a:bodyPr>
          <a:lstStyle/>
          <a:p>
            <a:r>
              <a:rPr lang="en-US" b="0" i="0" dirty="0">
                <a:solidFill>
                  <a:srgbClr val="D1D5DB"/>
                </a:solidFill>
                <a:effectLst/>
                <a:latin typeface="Söhne"/>
              </a:rPr>
              <a:t>Logistic Regression is a linear model used for binary classification problems, predicting the probability that an instance belongs to a particular class. </a:t>
            </a:r>
          </a:p>
          <a:p>
            <a:r>
              <a:rPr lang="en-US" b="0" i="0" dirty="0">
                <a:solidFill>
                  <a:srgbClr val="D1D5DB"/>
                </a:solidFill>
                <a:effectLst/>
                <a:latin typeface="Söhne"/>
              </a:rPr>
              <a:t>Logistic Regression applies the sigmoid activation function to the linear combination of input features, mapping the output to the range [0, 1], interpreted as class probabilities.</a:t>
            </a:r>
          </a:p>
          <a:p>
            <a:r>
              <a:rPr lang="en-US" b="0" i="0" dirty="0">
                <a:solidFill>
                  <a:srgbClr val="D1D5DB"/>
                </a:solidFill>
                <a:effectLst/>
                <a:latin typeface="Söhne"/>
              </a:rPr>
              <a:t>Logistic Regression provides coefficients for each feature, allowing for interpretation of the impact of each feature on the predicted probability.</a:t>
            </a:r>
          </a:p>
          <a:p>
            <a:r>
              <a:rPr lang="en-US" b="0" i="0" dirty="0">
                <a:solidFill>
                  <a:srgbClr val="D1D5DB"/>
                </a:solidFill>
                <a:effectLst/>
                <a:latin typeface="Söhne"/>
              </a:rPr>
              <a:t>Regularization terms can be added to the logistic regression cost function to prevent overfitting and control the complexity of the model.</a:t>
            </a:r>
          </a:p>
        </p:txBody>
      </p:sp>
    </p:spTree>
    <p:extLst>
      <p:ext uri="{BB962C8B-B14F-4D97-AF65-F5344CB8AC3E}">
        <p14:creationId xmlns:p14="http://schemas.microsoft.com/office/powerpoint/2010/main" val="180862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Logistic Regression Neighbors Results with using Histogram equalization</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0.5900621118012422 Precision: 0.6414728682170543 Recall: 0.8073170731707318 F1-score: 0.7149028077753781</a:t>
            </a:r>
          </a:p>
        </p:txBody>
      </p:sp>
      <p:pic>
        <p:nvPicPr>
          <p:cNvPr id="5122" name="Picture 2">
            <a:extLst>
              <a:ext uri="{FF2B5EF4-FFF2-40B4-BE49-F238E27FC236}">
                <a16:creationId xmlns:a16="http://schemas.microsoft.com/office/drawing/2014/main" id="{F4A4789E-FB17-EAF1-F277-1FFFEE25E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99" y="2015370"/>
            <a:ext cx="4462060" cy="35605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C8912D-486E-E66A-9EEA-CB2D923B03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1241" y="2011715"/>
            <a:ext cx="4349664" cy="343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3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Logistic Regression Neighbors Results with using Histogram of Oriented Gradients</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0.5838509316770186 Precision: 0.6290909090909091 Recall: 0.8439024390243902 </a:t>
            </a:r>
          </a:p>
          <a:p>
            <a:r>
              <a:rPr lang="en-IN" dirty="0"/>
              <a:t>F1-score: 0.7208333333333333</a:t>
            </a:r>
          </a:p>
        </p:txBody>
      </p:sp>
      <p:pic>
        <p:nvPicPr>
          <p:cNvPr id="10242" name="Picture 2">
            <a:extLst>
              <a:ext uri="{FF2B5EF4-FFF2-40B4-BE49-F238E27FC236}">
                <a16:creationId xmlns:a16="http://schemas.microsoft.com/office/drawing/2014/main" id="{E350AF4B-5844-51CF-333D-2D0FC27D3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23" y="2076982"/>
            <a:ext cx="4349665" cy="347081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24E8274-0432-FD4F-4688-1CBE5808C2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039" y="1789080"/>
            <a:ext cx="4702592" cy="370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1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1705-9097-122E-2E97-7874B2262885}"/>
              </a:ext>
            </a:extLst>
          </p:cNvPr>
          <p:cNvSpPr>
            <a:spLocks noGrp="1"/>
          </p:cNvSpPr>
          <p:nvPr>
            <p:ph type="title"/>
          </p:nvPr>
        </p:nvSpPr>
        <p:spPr/>
        <p:txBody>
          <a:bodyPr/>
          <a:lstStyle/>
          <a:p>
            <a:r>
              <a:rPr lang="en-US" dirty="0" err="1"/>
              <a:t>Rocchio</a:t>
            </a:r>
            <a:r>
              <a:rPr lang="en-US" dirty="0"/>
              <a:t> Classifier</a:t>
            </a:r>
            <a:endParaRPr lang="en-IN" dirty="0"/>
          </a:p>
        </p:txBody>
      </p:sp>
      <p:sp>
        <p:nvSpPr>
          <p:cNvPr id="3" name="Text Placeholder 2">
            <a:extLst>
              <a:ext uri="{FF2B5EF4-FFF2-40B4-BE49-F238E27FC236}">
                <a16:creationId xmlns:a16="http://schemas.microsoft.com/office/drawing/2014/main" id="{8AD24B1D-852E-6DD6-FD2F-D6E831D9B237}"/>
              </a:ext>
            </a:extLst>
          </p:cNvPr>
          <p:cNvSpPr>
            <a:spLocks noGrp="1"/>
          </p:cNvSpPr>
          <p:nvPr>
            <p:ph type="body" idx="1"/>
          </p:nvPr>
        </p:nvSpPr>
        <p:spPr/>
        <p:txBody>
          <a:bodyPr>
            <a:normAutofit lnSpcReduction="10000"/>
          </a:bodyPr>
          <a:lstStyle/>
          <a:p>
            <a:pPr algn="just">
              <a:buFont typeface="Arial" panose="020B0604020202020204" pitchFamily="34" charset="0"/>
              <a:buChar char="•"/>
            </a:pPr>
            <a:r>
              <a:rPr lang="en-US" b="0" i="0" dirty="0" err="1">
                <a:effectLst/>
              </a:rPr>
              <a:t>Rocchio</a:t>
            </a:r>
            <a:r>
              <a:rPr lang="en-US" b="0" i="0" dirty="0">
                <a:effectLst/>
              </a:rPr>
              <a:t> classifier is a method of relevance feedback in information retrieval systems that uses the vector space model to represent documents and queries.</a:t>
            </a:r>
          </a:p>
          <a:p>
            <a:pPr algn="just">
              <a:buFont typeface="Arial" panose="020B0604020202020204" pitchFamily="34" charset="0"/>
              <a:buChar char="•"/>
            </a:pPr>
            <a:r>
              <a:rPr lang="en-US" b="0" i="0" dirty="0" err="1">
                <a:effectLst/>
              </a:rPr>
              <a:t>Rocchio</a:t>
            </a:r>
            <a:r>
              <a:rPr lang="en-US" b="0" i="0" dirty="0">
                <a:effectLst/>
              </a:rPr>
              <a:t> classifier computes the centroid or the average vector of each class of documents, and then assigns a new document to the class whose centroid is closest to it.</a:t>
            </a:r>
          </a:p>
          <a:p>
            <a:pPr algn="just">
              <a:buFont typeface="Arial" panose="020B0604020202020204" pitchFamily="34" charset="0"/>
              <a:buChar char="•"/>
            </a:pPr>
            <a:r>
              <a:rPr lang="en-US" b="0" i="0" dirty="0" err="1">
                <a:effectLst/>
              </a:rPr>
              <a:t>Rocchio</a:t>
            </a:r>
            <a:r>
              <a:rPr lang="en-US" b="0" i="0" dirty="0">
                <a:effectLst/>
              </a:rPr>
              <a:t> classifier is simple and efficient, but it assumes that the classes are spherical and have similar sizes, which may not be true in reality.</a:t>
            </a:r>
          </a:p>
          <a:p>
            <a:pPr algn="just">
              <a:buFont typeface="Arial" panose="020B0604020202020204" pitchFamily="34" charset="0"/>
              <a:buChar char="•"/>
            </a:pPr>
            <a:r>
              <a:rPr lang="en-US" b="0" i="0" dirty="0" err="1">
                <a:effectLst/>
              </a:rPr>
              <a:t>Rocchio</a:t>
            </a:r>
            <a:r>
              <a:rPr lang="en-US" b="0" i="0" dirty="0">
                <a:effectLst/>
              </a:rPr>
              <a:t> classifier can be improved by using different weights for the original query, the relevant documents, and the irrelevant documents, and by using different distance measures other than the Euclidean distance.</a:t>
            </a:r>
          </a:p>
          <a:p>
            <a:pPr algn="just"/>
            <a:endParaRPr lang="en-IN" dirty="0"/>
          </a:p>
        </p:txBody>
      </p:sp>
    </p:spTree>
    <p:extLst>
      <p:ext uri="{BB962C8B-B14F-4D97-AF65-F5344CB8AC3E}">
        <p14:creationId xmlns:p14="http://schemas.microsoft.com/office/powerpoint/2010/main" val="162598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2FCE-B3DE-46C7-C1A1-0CDC6F1E4B75}"/>
              </a:ext>
            </a:extLst>
          </p:cNvPr>
          <p:cNvSpPr>
            <a:spLocks noGrp="1"/>
          </p:cNvSpPr>
          <p:nvPr>
            <p:ph type="title"/>
          </p:nvPr>
        </p:nvSpPr>
        <p:spPr/>
        <p:txBody>
          <a:bodyPr/>
          <a:lstStyle/>
          <a:p>
            <a:r>
              <a:rPr lang="en-US" dirty="0" err="1"/>
              <a:t>Rocchio</a:t>
            </a:r>
            <a:r>
              <a:rPr lang="en-US" dirty="0"/>
              <a:t> Classifier Results with using Histogram equalization</a:t>
            </a:r>
            <a:endParaRPr lang="en-IN" dirty="0"/>
          </a:p>
        </p:txBody>
      </p:sp>
      <p:pic>
        <p:nvPicPr>
          <p:cNvPr id="2050" name="Picture 2">
            <a:extLst>
              <a:ext uri="{FF2B5EF4-FFF2-40B4-BE49-F238E27FC236}">
                <a16:creationId xmlns:a16="http://schemas.microsoft.com/office/drawing/2014/main" id="{A3D90368-269E-9E11-B378-6F53B0B68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427" y="2238543"/>
            <a:ext cx="5109298" cy="40769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A629F0-BF44-A52E-591A-B3E7412C4382}"/>
              </a:ext>
            </a:extLst>
          </p:cNvPr>
          <p:cNvPicPr>
            <a:picLocks noChangeAspect="1"/>
          </p:cNvPicPr>
          <p:nvPr/>
        </p:nvPicPr>
        <p:blipFill>
          <a:blip r:embed="rId3"/>
          <a:stretch>
            <a:fillRect/>
          </a:stretch>
        </p:blipFill>
        <p:spPr>
          <a:xfrm>
            <a:off x="646111" y="3418609"/>
            <a:ext cx="4361898" cy="1586144"/>
          </a:xfrm>
          <a:prstGeom prst="rect">
            <a:avLst/>
          </a:prstGeom>
        </p:spPr>
      </p:pic>
    </p:spTree>
    <p:extLst>
      <p:ext uri="{BB962C8B-B14F-4D97-AF65-F5344CB8AC3E}">
        <p14:creationId xmlns:p14="http://schemas.microsoft.com/office/powerpoint/2010/main" val="312483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0323-A6EA-4248-34FE-1AA59E91497F}"/>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82E271E-43A5-F4C7-EE5B-AFD8ADA81416}"/>
              </a:ext>
            </a:extLst>
          </p:cNvPr>
          <p:cNvSpPr>
            <a:spLocks noGrp="1"/>
          </p:cNvSpPr>
          <p:nvPr>
            <p:ph idx="1"/>
          </p:nvPr>
        </p:nvSpPr>
        <p:spPr/>
        <p:txBody>
          <a:bodyPr/>
          <a:lstStyle/>
          <a:p>
            <a:endParaRPr lang="en-US" dirty="0"/>
          </a:p>
          <a:p>
            <a:r>
              <a:rPr lang="en-US" dirty="0"/>
              <a:t>Abstract.</a:t>
            </a:r>
          </a:p>
          <a:p>
            <a:r>
              <a:rPr lang="en-US" dirty="0"/>
              <a:t>Image Data Pre Processing.</a:t>
            </a:r>
          </a:p>
          <a:p>
            <a:r>
              <a:rPr lang="en-IN" dirty="0"/>
              <a:t>Histogram Distribution.</a:t>
            </a:r>
          </a:p>
          <a:p>
            <a:r>
              <a:rPr lang="en-IN" dirty="0"/>
              <a:t>Histogram of Oriented Gradients.</a:t>
            </a:r>
          </a:p>
          <a:p>
            <a:r>
              <a:rPr lang="en-IN" dirty="0"/>
              <a:t>Machine Learning Algorithm.</a:t>
            </a:r>
          </a:p>
          <a:p>
            <a:r>
              <a:rPr lang="en-IN" dirty="0"/>
              <a:t>Discussion.</a:t>
            </a:r>
          </a:p>
          <a:p>
            <a:r>
              <a:rPr lang="en-IN" dirty="0"/>
              <a:t>Results.</a:t>
            </a:r>
          </a:p>
          <a:p>
            <a:endParaRPr lang="en-IN" dirty="0"/>
          </a:p>
        </p:txBody>
      </p:sp>
    </p:spTree>
    <p:extLst>
      <p:ext uri="{BB962C8B-B14F-4D97-AF65-F5344CB8AC3E}">
        <p14:creationId xmlns:p14="http://schemas.microsoft.com/office/powerpoint/2010/main" val="1517766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E5E1-F216-3617-99F8-BABE71E75C69}"/>
              </a:ext>
            </a:extLst>
          </p:cNvPr>
          <p:cNvSpPr>
            <a:spLocks noGrp="1"/>
          </p:cNvSpPr>
          <p:nvPr>
            <p:ph type="title"/>
          </p:nvPr>
        </p:nvSpPr>
        <p:spPr/>
        <p:txBody>
          <a:bodyPr/>
          <a:lstStyle/>
          <a:p>
            <a:r>
              <a:rPr lang="en-US" dirty="0" err="1"/>
              <a:t>Rocchio</a:t>
            </a:r>
            <a:r>
              <a:rPr lang="en-US" dirty="0"/>
              <a:t> Classifier Results with using Histogram of Oriented Gradients</a:t>
            </a:r>
            <a:endParaRPr lang="en-IN" dirty="0"/>
          </a:p>
        </p:txBody>
      </p:sp>
      <p:pic>
        <p:nvPicPr>
          <p:cNvPr id="3074" name="Picture 2">
            <a:extLst>
              <a:ext uri="{FF2B5EF4-FFF2-40B4-BE49-F238E27FC236}">
                <a16:creationId xmlns:a16="http://schemas.microsoft.com/office/drawing/2014/main" id="{DCFA9578-6B8A-9625-F180-A624CB885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33" y="2306781"/>
            <a:ext cx="4724273" cy="37697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498C8F-F5E0-4D42-7F8A-893CE5ED6A77}"/>
              </a:ext>
            </a:extLst>
          </p:cNvPr>
          <p:cNvPicPr>
            <a:picLocks noChangeAspect="1"/>
          </p:cNvPicPr>
          <p:nvPr/>
        </p:nvPicPr>
        <p:blipFill>
          <a:blip r:embed="rId3"/>
          <a:stretch>
            <a:fillRect/>
          </a:stretch>
        </p:blipFill>
        <p:spPr>
          <a:xfrm>
            <a:off x="646111" y="3491383"/>
            <a:ext cx="4187581" cy="1400529"/>
          </a:xfrm>
          <a:prstGeom prst="rect">
            <a:avLst/>
          </a:prstGeom>
        </p:spPr>
      </p:pic>
    </p:spTree>
    <p:extLst>
      <p:ext uri="{BB962C8B-B14F-4D97-AF65-F5344CB8AC3E}">
        <p14:creationId xmlns:p14="http://schemas.microsoft.com/office/powerpoint/2010/main" val="320019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5146-FC6D-F9D0-49F1-932DD3351FC2}"/>
              </a:ext>
            </a:extLst>
          </p:cNvPr>
          <p:cNvSpPr>
            <a:spLocks noGrp="1"/>
          </p:cNvSpPr>
          <p:nvPr>
            <p:ph type="title"/>
          </p:nvPr>
        </p:nvSpPr>
        <p:spPr/>
        <p:txBody>
          <a:bodyPr/>
          <a:lstStyle/>
          <a:p>
            <a:r>
              <a:rPr lang="en-IN" dirty="0"/>
              <a:t>Decision Tree Classifier</a:t>
            </a:r>
          </a:p>
        </p:txBody>
      </p:sp>
      <p:sp>
        <p:nvSpPr>
          <p:cNvPr id="3" name="Text Placeholder 2">
            <a:extLst>
              <a:ext uri="{FF2B5EF4-FFF2-40B4-BE49-F238E27FC236}">
                <a16:creationId xmlns:a16="http://schemas.microsoft.com/office/drawing/2014/main" id="{9789C5DE-37C5-A67E-6149-4C4E6265C109}"/>
              </a:ext>
            </a:extLst>
          </p:cNvPr>
          <p:cNvSpPr>
            <a:spLocks noGrp="1"/>
          </p:cNvSpPr>
          <p:nvPr>
            <p:ph type="body" idx="1"/>
          </p:nvPr>
        </p:nvSpPr>
        <p:spPr/>
        <p:txBody>
          <a:bodyPr>
            <a:normAutofit fontScale="92500" lnSpcReduction="20000"/>
          </a:bodyPr>
          <a:lstStyle/>
          <a:p>
            <a:pPr algn="l"/>
            <a:r>
              <a:rPr lang="en-US" b="0" i="0" dirty="0">
                <a:effectLst/>
                <a:latin typeface="SegoeUIVariable"/>
              </a:rPr>
              <a:t>A decision tree classifier is a machine learning model that can be used to classify data into different categories based on a set of rules. A decision tree classifier works by splitting the data into smaller subsets based on the values of certain features, until a final prediction is made for each subset. A decision tree classifier can be visualized as a flowchart-like structure, where each node represents a feature, each branch represents a rule, and each leaf represents a prediction. For example, a decision tree classifier can be used to predict whether a person has diabetes or not based on their age, weight, blood pressure, and blood sugar levels.</a:t>
            </a:r>
          </a:p>
          <a:p>
            <a:pPr algn="l">
              <a:buFont typeface="Arial" panose="020B0604020202020204" pitchFamily="34" charset="0"/>
              <a:buChar char="•"/>
            </a:pPr>
            <a:r>
              <a:rPr lang="en-US" b="0" i="0" dirty="0">
                <a:effectLst/>
                <a:latin typeface="SegoeUIVariable"/>
              </a:rPr>
              <a:t>It is easy to understand and interpret, as it mimics the human decision-making process.</a:t>
            </a:r>
          </a:p>
          <a:p>
            <a:pPr algn="l">
              <a:buFont typeface="Arial" panose="020B0604020202020204" pitchFamily="34" charset="0"/>
              <a:buChar char="•"/>
            </a:pPr>
            <a:r>
              <a:rPr lang="en-US" b="0" i="0" dirty="0">
                <a:effectLst/>
                <a:latin typeface="SegoeUIVariable"/>
              </a:rPr>
              <a:t>It can handle both numerical and categorical data, and can deal with missing values and outliers.</a:t>
            </a:r>
          </a:p>
          <a:p>
            <a:pPr algn="l">
              <a:buFont typeface="Arial" panose="020B0604020202020204" pitchFamily="34" charset="0"/>
              <a:buChar char="•"/>
            </a:pPr>
            <a:r>
              <a:rPr lang="en-US" b="0" i="0" dirty="0">
                <a:effectLst/>
                <a:latin typeface="SegoeUIVariable"/>
              </a:rPr>
              <a:t>It can perform well on both linear and non-linear problems, and can capture complex interactions among the features.</a:t>
            </a:r>
            <a:br>
              <a:rPr lang="en-US" dirty="0"/>
            </a:br>
            <a:endParaRPr lang="en-IN" dirty="0"/>
          </a:p>
        </p:txBody>
      </p:sp>
    </p:spTree>
    <p:extLst>
      <p:ext uri="{BB962C8B-B14F-4D97-AF65-F5344CB8AC3E}">
        <p14:creationId xmlns:p14="http://schemas.microsoft.com/office/powerpoint/2010/main" val="3507494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8798-5DE4-784D-3E13-E133E43E9664}"/>
              </a:ext>
            </a:extLst>
          </p:cNvPr>
          <p:cNvSpPr>
            <a:spLocks noGrp="1"/>
          </p:cNvSpPr>
          <p:nvPr>
            <p:ph type="title"/>
          </p:nvPr>
        </p:nvSpPr>
        <p:spPr/>
        <p:txBody>
          <a:bodyPr/>
          <a:lstStyle/>
          <a:p>
            <a:r>
              <a:rPr lang="en-US" dirty="0"/>
              <a:t>Decision Tree Classifier Results with using Histogram equalization</a:t>
            </a:r>
            <a:endParaRPr lang="en-IN" dirty="0"/>
          </a:p>
        </p:txBody>
      </p:sp>
      <p:pic>
        <p:nvPicPr>
          <p:cNvPr id="4098" name="Picture 2">
            <a:extLst>
              <a:ext uri="{FF2B5EF4-FFF2-40B4-BE49-F238E27FC236}">
                <a16:creationId xmlns:a16="http://schemas.microsoft.com/office/drawing/2014/main" id="{B0E9C9FD-B697-C1BE-DA84-7DC41EC9A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546" y="2130648"/>
            <a:ext cx="5192425" cy="41432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F8F23C-2857-E0CC-0481-E2348A7CE135}"/>
              </a:ext>
            </a:extLst>
          </p:cNvPr>
          <p:cNvPicPr>
            <a:picLocks noChangeAspect="1"/>
          </p:cNvPicPr>
          <p:nvPr/>
        </p:nvPicPr>
        <p:blipFill>
          <a:blip r:embed="rId3"/>
          <a:stretch>
            <a:fillRect/>
          </a:stretch>
        </p:blipFill>
        <p:spPr>
          <a:xfrm>
            <a:off x="646111" y="3604223"/>
            <a:ext cx="4595914" cy="1400530"/>
          </a:xfrm>
          <a:prstGeom prst="rect">
            <a:avLst/>
          </a:prstGeom>
        </p:spPr>
      </p:pic>
    </p:spTree>
    <p:extLst>
      <p:ext uri="{BB962C8B-B14F-4D97-AF65-F5344CB8AC3E}">
        <p14:creationId xmlns:p14="http://schemas.microsoft.com/office/powerpoint/2010/main" val="1659076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0E02-AB7F-1EA2-DD16-8904AE89E82C}"/>
              </a:ext>
            </a:extLst>
          </p:cNvPr>
          <p:cNvSpPr>
            <a:spLocks noGrp="1"/>
          </p:cNvSpPr>
          <p:nvPr>
            <p:ph type="title"/>
          </p:nvPr>
        </p:nvSpPr>
        <p:spPr/>
        <p:txBody>
          <a:bodyPr/>
          <a:lstStyle/>
          <a:p>
            <a:r>
              <a:rPr lang="en-IN" dirty="0"/>
              <a:t>Decision Tree Classifier </a:t>
            </a:r>
            <a:r>
              <a:rPr lang="en-US" dirty="0"/>
              <a:t>Results with using Histogram of Oriented Gradients</a:t>
            </a:r>
            <a:endParaRPr lang="en-IN" dirty="0"/>
          </a:p>
        </p:txBody>
      </p:sp>
      <p:pic>
        <p:nvPicPr>
          <p:cNvPr id="5122" name="Picture 2">
            <a:extLst>
              <a:ext uri="{FF2B5EF4-FFF2-40B4-BE49-F238E27FC236}">
                <a16:creationId xmlns:a16="http://schemas.microsoft.com/office/drawing/2014/main" id="{B1E161B6-8C9E-47EF-B559-214D69D96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751" y="2473036"/>
            <a:ext cx="4594055" cy="36658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257A0E2-7CEA-7D36-C2E2-EF3F00588E86}"/>
              </a:ext>
            </a:extLst>
          </p:cNvPr>
          <p:cNvPicPr>
            <a:picLocks noChangeAspect="1"/>
          </p:cNvPicPr>
          <p:nvPr/>
        </p:nvPicPr>
        <p:blipFill>
          <a:blip r:embed="rId3"/>
          <a:stretch>
            <a:fillRect/>
          </a:stretch>
        </p:blipFill>
        <p:spPr>
          <a:xfrm>
            <a:off x="591057" y="3429000"/>
            <a:ext cx="4543305" cy="1460870"/>
          </a:xfrm>
          <a:prstGeom prst="rect">
            <a:avLst/>
          </a:prstGeom>
        </p:spPr>
      </p:pic>
    </p:spTree>
    <p:extLst>
      <p:ext uri="{BB962C8B-B14F-4D97-AF65-F5344CB8AC3E}">
        <p14:creationId xmlns:p14="http://schemas.microsoft.com/office/powerpoint/2010/main" val="2685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0DBF-385E-D7DF-E2AD-B3459060D160}"/>
              </a:ext>
            </a:extLst>
          </p:cNvPr>
          <p:cNvSpPr>
            <a:spLocks noGrp="1"/>
          </p:cNvSpPr>
          <p:nvPr>
            <p:ph type="title"/>
          </p:nvPr>
        </p:nvSpPr>
        <p:spPr/>
        <p:txBody>
          <a:bodyPr/>
          <a:lstStyle/>
          <a:p>
            <a:r>
              <a:rPr lang="en-IN" dirty="0"/>
              <a:t>Random Forest</a:t>
            </a:r>
          </a:p>
        </p:txBody>
      </p:sp>
      <p:sp>
        <p:nvSpPr>
          <p:cNvPr id="3" name="Text Placeholder 2">
            <a:extLst>
              <a:ext uri="{FF2B5EF4-FFF2-40B4-BE49-F238E27FC236}">
                <a16:creationId xmlns:a16="http://schemas.microsoft.com/office/drawing/2014/main" id="{2CB93C99-C4A6-DFDF-2DE4-0E756DB0E9F1}"/>
              </a:ext>
            </a:extLst>
          </p:cNvPr>
          <p:cNvSpPr>
            <a:spLocks noGrp="1"/>
          </p:cNvSpPr>
          <p:nvPr>
            <p:ph type="body" idx="1"/>
          </p:nvPr>
        </p:nvSpPr>
        <p:spPr>
          <a:xfrm>
            <a:off x="1122947" y="1684422"/>
            <a:ext cx="8926906" cy="4563978"/>
          </a:xfrm>
        </p:spPr>
        <p:txBody>
          <a:bodyPr>
            <a:normAutofit fontScale="92500" lnSpcReduction="20000"/>
          </a:bodyPr>
          <a:lstStyle/>
          <a:p>
            <a:r>
              <a:rPr lang="en-US" dirty="0"/>
              <a:t>Random Forest is an ensemble learning method that combines the predictions of multiple decision trees to improve the overall accuracy and robustness of the model.</a:t>
            </a:r>
          </a:p>
          <a:p>
            <a:r>
              <a:rPr lang="en-US" dirty="0"/>
              <a:t>It builds a multitude of decision trees during training and outputs the mode of the classes for classification problems or the average prediction for regression problems.</a:t>
            </a:r>
          </a:p>
          <a:p>
            <a:r>
              <a:rPr lang="en-US" dirty="0"/>
              <a:t>Each tree in the Random Forest is constructed using a subset of the training data and a random subset of features.</a:t>
            </a:r>
          </a:p>
          <a:p>
            <a:r>
              <a:rPr lang="en-US" dirty="0"/>
              <a:t>The randomness helps to decorrelate the trees, making the model less prone to overfitting and more robust.</a:t>
            </a:r>
          </a:p>
          <a:p>
            <a:r>
              <a:rPr lang="en-US" dirty="0"/>
              <a:t>Random Forest provides a measure of feature importance, which helps in understanding the contribution of each feature to the model's predictions.</a:t>
            </a:r>
          </a:p>
          <a:p>
            <a:r>
              <a:rPr lang="en-US" dirty="0"/>
              <a:t>Features that frequently appear near the top of the trees are considered more important.</a:t>
            </a:r>
            <a:endParaRPr lang="en-IN" dirty="0"/>
          </a:p>
        </p:txBody>
      </p:sp>
    </p:spTree>
    <p:extLst>
      <p:ext uri="{BB962C8B-B14F-4D97-AF65-F5344CB8AC3E}">
        <p14:creationId xmlns:p14="http://schemas.microsoft.com/office/powerpoint/2010/main" val="1845601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Random forest Results with using Histogram equalization</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0.5543478260869565 Precision: 0.6305732484076433 Recall: 0.724390243902439 </a:t>
            </a:r>
          </a:p>
          <a:p>
            <a:r>
              <a:rPr lang="en-IN" dirty="0"/>
              <a:t>F1-score: 0.674233825198638</a:t>
            </a:r>
          </a:p>
        </p:txBody>
      </p:sp>
      <p:pic>
        <p:nvPicPr>
          <p:cNvPr id="2050" name="Picture 2">
            <a:extLst>
              <a:ext uri="{FF2B5EF4-FFF2-40B4-BE49-F238E27FC236}">
                <a16:creationId xmlns:a16="http://schemas.microsoft.com/office/drawing/2014/main" id="{8C5D02BF-6757-09C5-F107-733F16F9E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66" y="1789080"/>
            <a:ext cx="4110333" cy="32798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583C983-2CB9-4513-557D-CC3977E4D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039" y="1789080"/>
            <a:ext cx="4470689" cy="352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153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Random forest Results with using Histogram of Oriented Gradients</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0.5543478260869565 Precision: 0.6339869281045751 Recall: 0.7097560975609756 </a:t>
            </a:r>
          </a:p>
          <a:p>
            <a:r>
              <a:rPr lang="en-IN" dirty="0"/>
              <a:t>F1-score: 0.669735327963176</a:t>
            </a:r>
          </a:p>
        </p:txBody>
      </p:sp>
      <p:pic>
        <p:nvPicPr>
          <p:cNvPr id="7170" name="Picture 2">
            <a:extLst>
              <a:ext uri="{FF2B5EF4-FFF2-40B4-BE49-F238E27FC236}">
                <a16:creationId xmlns:a16="http://schemas.microsoft.com/office/drawing/2014/main" id="{A4645A36-553A-0D7C-8114-5C41ABA36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34" y="2021712"/>
            <a:ext cx="4418930" cy="35260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7B8D8FB-EFF7-8263-C7CE-80D01D906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366" y="1905396"/>
            <a:ext cx="4470689" cy="352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82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0DBF-385E-D7DF-E2AD-B3459060D160}"/>
              </a:ext>
            </a:extLst>
          </p:cNvPr>
          <p:cNvSpPr>
            <a:spLocks noGrp="1"/>
          </p:cNvSpPr>
          <p:nvPr>
            <p:ph type="title"/>
          </p:nvPr>
        </p:nvSpPr>
        <p:spPr/>
        <p:txBody>
          <a:bodyPr/>
          <a:lstStyle/>
          <a:p>
            <a:r>
              <a:rPr lang="en-IN" dirty="0"/>
              <a:t>KNN Classifier</a:t>
            </a:r>
          </a:p>
        </p:txBody>
      </p:sp>
      <p:sp>
        <p:nvSpPr>
          <p:cNvPr id="3" name="Text Placeholder 2">
            <a:extLst>
              <a:ext uri="{FF2B5EF4-FFF2-40B4-BE49-F238E27FC236}">
                <a16:creationId xmlns:a16="http://schemas.microsoft.com/office/drawing/2014/main" id="{2CB93C99-C4A6-DFDF-2DE4-0E756DB0E9F1}"/>
              </a:ext>
            </a:extLst>
          </p:cNvPr>
          <p:cNvSpPr>
            <a:spLocks noGrp="1"/>
          </p:cNvSpPr>
          <p:nvPr>
            <p:ph type="body" idx="1"/>
          </p:nvPr>
        </p:nvSpPr>
        <p:spPr/>
        <p:txBody>
          <a:bodyPr>
            <a:normAutofit/>
          </a:bodyPr>
          <a:lstStyle/>
          <a:p>
            <a:r>
              <a:rPr lang="en-US" b="0" i="0" dirty="0">
                <a:solidFill>
                  <a:srgbClr val="ECECF1"/>
                </a:solidFill>
                <a:effectLst/>
                <a:latin typeface="+mn-lt"/>
              </a:rPr>
              <a:t>KNN is an instance-based learning algorithm that classifies new data points based on the majority class of their k-nearest neighbors.</a:t>
            </a:r>
          </a:p>
          <a:p>
            <a:r>
              <a:rPr lang="en-US" b="0" i="0" dirty="0">
                <a:solidFill>
                  <a:srgbClr val="ECECF1"/>
                </a:solidFill>
                <a:effectLst/>
                <a:latin typeface="+mn-lt"/>
              </a:rPr>
              <a:t>The choice of the value of k influences the model's sensitivity to local patterns.</a:t>
            </a:r>
          </a:p>
          <a:p>
            <a:r>
              <a:rPr lang="en-US" b="0" i="0" dirty="0">
                <a:solidFill>
                  <a:srgbClr val="ECECF1"/>
                </a:solidFill>
                <a:effectLst/>
                <a:latin typeface="+mn-lt"/>
              </a:rPr>
              <a:t>KNN relies on a distance metric (e.g., Euclidean distance) to measure the similarity between data points.</a:t>
            </a:r>
          </a:p>
          <a:p>
            <a:r>
              <a:rPr lang="en-US" b="0" i="0" dirty="0">
                <a:solidFill>
                  <a:srgbClr val="ECECF1"/>
                </a:solidFill>
                <a:effectLst/>
                <a:latin typeface="+mn-lt"/>
              </a:rPr>
              <a:t>The algorithm assumes that similar instances in the feature space tend to belong to the same class.</a:t>
            </a:r>
          </a:p>
          <a:p>
            <a:r>
              <a:rPr lang="en-US" b="0" i="0" dirty="0">
                <a:solidFill>
                  <a:srgbClr val="ECECF1"/>
                </a:solidFill>
                <a:effectLst/>
                <a:latin typeface="+mn-lt"/>
              </a:rPr>
              <a:t>KNN is a non-parametric algorithm, meaning it doesn't make explicit assumptions about the underlying data distribution.</a:t>
            </a:r>
          </a:p>
        </p:txBody>
      </p:sp>
    </p:spTree>
    <p:extLst>
      <p:ext uri="{BB962C8B-B14F-4D97-AF65-F5344CB8AC3E}">
        <p14:creationId xmlns:p14="http://schemas.microsoft.com/office/powerpoint/2010/main" val="350439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K-Nearest Neighbors Results with using Histogram equalization</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0.5962732919254659 Precision: 0.6344086021505376 Recall: 0.8634146341463415 </a:t>
            </a:r>
          </a:p>
          <a:p>
            <a:r>
              <a:rPr lang="en-IN" dirty="0"/>
              <a:t>F1-score: 0.731404958677686</a:t>
            </a:r>
          </a:p>
        </p:txBody>
      </p:sp>
      <p:pic>
        <p:nvPicPr>
          <p:cNvPr id="3074" name="Picture 2">
            <a:extLst>
              <a:ext uri="{FF2B5EF4-FFF2-40B4-BE49-F238E27FC236}">
                <a16:creationId xmlns:a16="http://schemas.microsoft.com/office/drawing/2014/main" id="{9B77D034-BFBC-F5B9-CF72-C77B73B23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09" y="1998750"/>
            <a:ext cx="4418930" cy="352608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1DC3EE4A-246F-C97B-31D4-67D94FC81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1587" y="1998750"/>
            <a:ext cx="4246637" cy="334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015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001-59D3-F6BB-AFBF-1E3720358406}"/>
              </a:ext>
            </a:extLst>
          </p:cNvPr>
          <p:cNvSpPr>
            <a:spLocks noGrp="1"/>
          </p:cNvSpPr>
          <p:nvPr>
            <p:ph type="title"/>
          </p:nvPr>
        </p:nvSpPr>
        <p:spPr>
          <a:xfrm>
            <a:off x="235958" y="388550"/>
            <a:ext cx="10888163" cy="1400530"/>
          </a:xfrm>
        </p:spPr>
        <p:txBody>
          <a:bodyPr/>
          <a:lstStyle/>
          <a:p>
            <a:r>
              <a:rPr lang="en-US" dirty="0"/>
              <a:t>K-Nearest Neighbors Results with using Histogram of Oriented Gradients</a:t>
            </a:r>
            <a:endParaRPr lang="en-IN" dirty="0"/>
          </a:p>
        </p:txBody>
      </p:sp>
      <p:sp>
        <p:nvSpPr>
          <p:cNvPr id="9" name="TextBox 8">
            <a:extLst>
              <a:ext uri="{FF2B5EF4-FFF2-40B4-BE49-F238E27FC236}">
                <a16:creationId xmlns:a16="http://schemas.microsoft.com/office/drawing/2014/main" id="{F370AEBA-9527-F9B3-8A58-5E09EBD99584}"/>
              </a:ext>
            </a:extLst>
          </p:cNvPr>
          <p:cNvSpPr txBox="1"/>
          <p:nvPr/>
        </p:nvSpPr>
        <p:spPr>
          <a:xfrm>
            <a:off x="5771587" y="5547798"/>
            <a:ext cx="3788974" cy="1200329"/>
          </a:xfrm>
          <a:prstGeom prst="rect">
            <a:avLst/>
          </a:prstGeom>
          <a:noFill/>
        </p:spPr>
        <p:txBody>
          <a:bodyPr wrap="square" rtlCol="0">
            <a:spAutoFit/>
          </a:bodyPr>
          <a:lstStyle/>
          <a:p>
            <a:r>
              <a:rPr lang="en-IN" dirty="0"/>
              <a:t>Accuracy: 0.5993788819875776 Precision: 0.6397058823529411 Recall: 0.848780487804878 </a:t>
            </a:r>
          </a:p>
          <a:p>
            <a:r>
              <a:rPr lang="en-IN" dirty="0"/>
              <a:t>F1-score: 0.7295597484276729</a:t>
            </a:r>
          </a:p>
        </p:txBody>
      </p:sp>
      <p:pic>
        <p:nvPicPr>
          <p:cNvPr id="8194" name="Picture 2">
            <a:extLst>
              <a:ext uri="{FF2B5EF4-FFF2-40B4-BE49-F238E27FC236}">
                <a16:creationId xmlns:a16="http://schemas.microsoft.com/office/drawing/2014/main" id="{8A2F2ED7-A69B-A7FD-917B-56C926265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71" y="2044047"/>
            <a:ext cx="4433907" cy="353803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A9CA125-61E3-2423-79F2-96DE1A4D8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038" y="1988844"/>
            <a:ext cx="4485841" cy="353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1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E481-1AE2-10F9-D8B8-91433440C87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E03E560-A961-3546-B92D-AA0007FC5139}"/>
              </a:ext>
            </a:extLst>
          </p:cNvPr>
          <p:cNvSpPr>
            <a:spLocks noGrp="1"/>
          </p:cNvSpPr>
          <p:nvPr>
            <p:ph idx="1"/>
          </p:nvPr>
        </p:nvSpPr>
        <p:spPr/>
        <p:txBody>
          <a:bodyPr>
            <a:normAutofit fontScale="85000" lnSpcReduction="10000"/>
          </a:bodyPr>
          <a:lstStyle/>
          <a:p>
            <a:pPr marL="0" indent="0" algn="just">
              <a:buNone/>
            </a:pPr>
            <a:r>
              <a:rPr lang="en-US" sz="2000" dirty="0"/>
              <a:t>This study meticulously analyzes machine learning techniques in the context of COVID-19 detection using chest X-ray images. The dataset, comprising diverse chest X-rays, is subjected to an evaluation of classifiers, including Support Vector Machine (SVM), Random Forest, K-Nearest Neighbors (KNN), Gaussian Naive Bayes, Logistic Regression, AdaBoost, Decision Tree, and </a:t>
            </a:r>
            <a:r>
              <a:rPr lang="en-US" sz="2000" dirty="0" err="1"/>
              <a:t>Rocchio</a:t>
            </a:r>
            <a:r>
              <a:rPr lang="en-US" sz="2000" dirty="0"/>
              <a:t>. Additionally, two distinct feature extraction methods—histogram equalization and histogram of oriented gradients (HOG)—are comprehensively explored. The experimental methodology involves rigorous preprocessing, including resizing and normalization. Each classifier performance is assessed using standard metrics: accuracy, precision, recall, F1-score, and Receiver Operating Characteristic (ROC) curves. The resulting analysis reveals discernible patterns and trends, offering insights into the strengths and limitations of each approach. The findings highlight significant variations in classifier performance, emphasizing the pivotal role of feature extraction methods in shaping overall accuracy. This study contributes significantly to the ongoing discourse on robust diagnostic tool development for COVID-19 by elucidating optimal combinations of machine learning techniques and feature extraction methods for enhanced detection accuracy. </a:t>
            </a:r>
            <a:endParaRPr lang="en-IN" sz="2000" dirty="0"/>
          </a:p>
          <a:p>
            <a:pPr marL="0" indent="0" algn="just">
              <a:buNone/>
            </a:pPr>
            <a:endParaRPr lang="en-IN" dirty="0"/>
          </a:p>
        </p:txBody>
      </p:sp>
    </p:spTree>
    <p:extLst>
      <p:ext uri="{BB962C8B-B14F-4D97-AF65-F5344CB8AC3E}">
        <p14:creationId xmlns:p14="http://schemas.microsoft.com/office/powerpoint/2010/main" val="113096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896E-91F4-A9E3-80E3-A00CB2705E0F}"/>
              </a:ext>
            </a:extLst>
          </p:cNvPr>
          <p:cNvSpPr>
            <a:spLocks noGrp="1"/>
          </p:cNvSpPr>
          <p:nvPr>
            <p:ph type="title"/>
          </p:nvPr>
        </p:nvSpPr>
        <p:spPr/>
        <p:txBody>
          <a:bodyPr/>
          <a:lstStyle/>
          <a:p>
            <a:r>
              <a:rPr lang="en-IN" dirty="0" err="1"/>
              <a:t>AdaBoostClassifier</a:t>
            </a:r>
            <a:endParaRPr lang="en-IN" dirty="0"/>
          </a:p>
        </p:txBody>
      </p:sp>
      <p:sp>
        <p:nvSpPr>
          <p:cNvPr id="3" name="Text Placeholder 2">
            <a:extLst>
              <a:ext uri="{FF2B5EF4-FFF2-40B4-BE49-F238E27FC236}">
                <a16:creationId xmlns:a16="http://schemas.microsoft.com/office/drawing/2014/main" id="{259963B3-927B-2126-96EC-6EC55A708283}"/>
              </a:ext>
            </a:extLst>
          </p:cNvPr>
          <p:cNvSpPr>
            <a:spLocks noGrp="1"/>
          </p:cNvSpPr>
          <p:nvPr>
            <p:ph type="body" idx="1"/>
          </p:nvPr>
        </p:nvSpPr>
        <p:spPr/>
        <p:txBody>
          <a:bodyPr>
            <a:normAutofit/>
          </a:bodyPr>
          <a:lstStyle/>
          <a:p>
            <a:pPr algn="l"/>
            <a:r>
              <a:rPr lang="en-US" b="0" i="0" dirty="0" err="1">
                <a:effectLst/>
                <a:latin typeface="SegoeUIVariable"/>
              </a:rPr>
              <a:t>AdaBoostClassifier</a:t>
            </a:r>
            <a:r>
              <a:rPr lang="en-US" b="0" i="0" dirty="0">
                <a:effectLst/>
                <a:latin typeface="SegoeUIVariable"/>
              </a:rPr>
              <a:t> is a machine learning model that uses an ensemble of weak classifiers to create a strong classifier. A weak classifier is a model that can perform slightly better than random guessing, while a strong classifier is a model that can achieve high accuracy and low error.</a:t>
            </a:r>
          </a:p>
          <a:p>
            <a:pPr algn="l"/>
            <a:r>
              <a:rPr lang="en-US" b="0" i="0" dirty="0">
                <a:effectLst/>
                <a:latin typeface="SegoeUIVariable"/>
              </a:rPr>
              <a:t> </a:t>
            </a:r>
            <a:r>
              <a:rPr lang="en-US" b="0" i="0" dirty="0" err="1">
                <a:effectLst/>
                <a:latin typeface="SegoeUIVariable"/>
              </a:rPr>
              <a:t>AdaBoostClassifier</a:t>
            </a:r>
            <a:r>
              <a:rPr lang="en-US" b="0" i="0" dirty="0">
                <a:effectLst/>
                <a:latin typeface="SegoeUIVariable"/>
              </a:rPr>
              <a:t> works by iteratively training the weak classifiers on the data, and adjusting the weights of the data points based on the performance of the previous classifiers. The final prediction is made by combining the predictions of the weak classifiers using a weighted majority vote. </a:t>
            </a:r>
            <a:r>
              <a:rPr lang="en-US" b="0" i="0" dirty="0" err="1">
                <a:effectLst/>
                <a:latin typeface="SegoeUIVariable"/>
              </a:rPr>
              <a:t>AdaBoostClassifier</a:t>
            </a:r>
            <a:r>
              <a:rPr lang="en-US" b="0" i="0" dirty="0">
                <a:effectLst/>
                <a:latin typeface="SegoeUIVariable"/>
              </a:rPr>
              <a:t> is a popular and effective method for classification problems, as it can handle both numerical and categorical data, and can deal with imbalanced and noisy data. However, </a:t>
            </a:r>
            <a:r>
              <a:rPr lang="en-US" b="0" i="0" dirty="0" err="1">
                <a:effectLst/>
                <a:latin typeface="SegoeUIVariable"/>
              </a:rPr>
              <a:t>AdaBoostClassifier</a:t>
            </a:r>
            <a:r>
              <a:rPr lang="en-US" b="0" i="0" dirty="0">
                <a:effectLst/>
                <a:latin typeface="SegoeUIVariable"/>
              </a:rPr>
              <a:t> can also be sensitive to outliers and overfitting, and can be computationally expensive.</a:t>
            </a:r>
          </a:p>
          <a:p>
            <a:endParaRPr lang="en-IN" dirty="0"/>
          </a:p>
        </p:txBody>
      </p:sp>
    </p:spTree>
    <p:extLst>
      <p:ext uri="{BB962C8B-B14F-4D97-AF65-F5344CB8AC3E}">
        <p14:creationId xmlns:p14="http://schemas.microsoft.com/office/powerpoint/2010/main" val="1242499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51A8-B354-7D0C-9B2F-B082B0FC698D}"/>
              </a:ext>
            </a:extLst>
          </p:cNvPr>
          <p:cNvSpPr>
            <a:spLocks noGrp="1"/>
          </p:cNvSpPr>
          <p:nvPr>
            <p:ph type="title"/>
          </p:nvPr>
        </p:nvSpPr>
        <p:spPr/>
        <p:txBody>
          <a:bodyPr/>
          <a:lstStyle/>
          <a:p>
            <a:r>
              <a:rPr lang="en-IN" dirty="0" err="1"/>
              <a:t>AdaBoostClassifier</a:t>
            </a:r>
            <a:r>
              <a:rPr lang="en-IN" dirty="0"/>
              <a:t> </a:t>
            </a:r>
            <a:r>
              <a:rPr lang="en-US" dirty="0"/>
              <a:t>Results with using Histogram equalization</a:t>
            </a:r>
            <a:r>
              <a:rPr lang="en-IN" dirty="0"/>
              <a:t> </a:t>
            </a:r>
          </a:p>
        </p:txBody>
      </p:sp>
      <p:pic>
        <p:nvPicPr>
          <p:cNvPr id="6146" name="Picture 2">
            <a:extLst>
              <a:ext uri="{FF2B5EF4-FFF2-40B4-BE49-F238E27FC236}">
                <a16:creationId xmlns:a16="http://schemas.microsoft.com/office/drawing/2014/main" id="{D56DE035-A50B-41F7-0ED5-A25352027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75609"/>
            <a:ext cx="4568011" cy="36450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4A0F68-10E4-BA29-4DE4-DF0445AFAC9B}"/>
              </a:ext>
            </a:extLst>
          </p:cNvPr>
          <p:cNvPicPr>
            <a:picLocks noChangeAspect="1"/>
          </p:cNvPicPr>
          <p:nvPr/>
        </p:nvPicPr>
        <p:blipFill>
          <a:blip r:embed="rId3"/>
          <a:stretch>
            <a:fillRect/>
          </a:stretch>
        </p:blipFill>
        <p:spPr>
          <a:xfrm>
            <a:off x="646111" y="3604223"/>
            <a:ext cx="3892350" cy="1280035"/>
          </a:xfrm>
          <a:prstGeom prst="rect">
            <a:avLst/>
          </a:prstGeom>
        </p:spPr>
      </p:pic>
    </p:spTree>
    <p:extLst>
      <p:ext uri="{BB962C8B-B14F-4D97-AF65-F5344CB8AC3E}">
        <p14:creationId xmlns:p14="http://schemas.microsoft.com/office/powerpoint/2010/main" val="2300782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482B-013E-5477-DA51-8FF3AA697797}"/>
              </a:ext>
            </a:extLst>
          </p:cNvPr>
          <p:cNvSpPr>
            <a:spLocks noGrp="1"/>
          </p:cNvSpPr>
          <p:nvPr>
            <p:ph type="title"/>
          </p:nvPr>
        </p:nvSpPr>
        <p:spPr/>
        <p:txBody>
          <a:bodyPr/>
          <a:lstStyle/>
          <a:p>
            <a:r>
              <a:rPr lang="en-IN" dirty="0" err="1"/>
              <a:t>AdaBoostClassifier</a:t>
            </a:r>
            <a:r>
              <a:rPr lang="en-IN" dirty="0"/>
              <a:t> </a:t>
            </a:r>
            <a:r>
              <a:rPr lang="en-US" dirty="0"/>
              <a:t>Results with using Histogram of Oriented Gradients</a:t>
            </a:r>
            <a:r>
              <a:rPr lang="en-IN" dirty="0"/>
              <a:t> </a:t>
            </a:r>
          </a:p>
        </p:txBody>
      </p:sp>
      <p:pic>
        <p:nvPicPr>
          <p:cNvPr id="7" name="Picture 6">
            <a:extLst>
              <a:ext uri="{FF2B5EF4-FFF2-40B4-BE49-F238E27FC236}">
                <a16:creationId xmlns:a16="http://schemas.microsoft.com/office/drawing/2014/main" id="{8E2AC690-59DF-E6C3-B93E-A416C6D0C4A4}"/>
              </a:ext>
            </a:extLst>
          </p:cNvPr>
          <p:cNvPicPr>
            <a:picLocks noChangeAspect="1"/>
          </p:cNvPicPr>
          <p:nvPr/>
        </p:nvPicPr>
        <p:blipFill>
          <a:blip r:embed="rId2"/>
          <a:stretch>
            <a:fillRect/>
          </a:stretch>
        </p:blipFill>
        <p:spPr>
          <a:xfrm>
            <a:off x="646111" y="3790521"/>
            <a:ext cx="3584320" cy="1214232"/>
          </a:xfrm>
          <a:prstGeom prst="rect">
            <a:avLst/>
          </a:prstGeom>
        </p:spPr>
      </p:pic>
      <p:pic>
        <p:nvPicPr>
          <p:cNvPr id="7170" name="Picture 2">
            <a:extLst>
              <a:ext uri="{FF2B5EF4-FFF2-40B4-BE49-F238E27FC236}">
                <a16:creationId xmlns:a16="http://schemas.microsoft.com/office/drawing/2014/main" id="{9352B7F1-4F28-6E3D-19A3-C654F04ED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382" y="2204845"/>
            <a:ext cx="4891088" cy="390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465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1C00-7FAA-5B58-BE38-C52E90335988}"/>
              </a:ext>
            </a:extLst>
          </p:cNvPr>
          <p:cNvSpPr>
            <a:spLocks noGrp="1"/>
          </p:cNvSpPr>
          <p:nvPr>
            <p:ph type="title"/>
          </p:nvPr>
        </p:nvSpPr>
        <p:spPr/>
        <p:txBody>
          <a:bodyPr/>
          <a:lstStyle/>
          <a:p>
            <a:r>
              <a:rPr lang="en-US" dirty="0"/>
              <a:t>Results</a:t>
            </a:r>
            <a:endParaRPr lang="en-IN" dirty="0"/>
          </a:p>
        </p:txBody>
      </p:sp>
      <p:pic>
        <p:nvPicPr>
          <p:cNvPr id="13" name="Picture 12">
            <a:extLst>
              <a:ext uri="{FF2B5EF4-FFF2-40B4-BE49-F238E27FC236}">
                <a16:creationId xmlns:a16="http://schemas.microsoft.com/office/drawing/2014/main" id="{F235DF84-4FB5-0962-FD37-4B8EB5A9D200}"/>
              </a:ext>
            </a:extLst>
          </p:cNvPr>
          <p:cNvPicPr>
            <a:picLocks noChangeAspect="1"/>
          </p:cNvPicPr>
          <p:nvPr/>
        </p:nvPicPr>
        <p:blipFill>
          <a:blip r:embed="rId2"/>
          <a:stretch>
            <a:fillRect/>
          </a:stretch>
        </p:blipFill>
        <p:spPr>
          <a:xfrm>
            <a:off x="433388" y="2171977"/>
            <a:ext cx="5364523" cy="2661959"/>
          </a:xfrm>
          <a:prstGeom prst="rect">
            <a:avLst/>
          </a:prstGeom>
        </p:spPr>
      </p:pic>
      <p:pic>
        <p:nvPicPr>
          <p:cNvPr id="15" name="Picture 14">
            <a:extLst>
              <a:ext uri="{FF2B5EF4-FFF2-40B4-BE49-F238E27FC236}">
                <a16:creationId xmlns:a16="http://schemas.microsoft.com/office/drawing/2014/main" id="{DC9F7175-326D-8CDC-AE8A-F0D0387F44D7}"/>
              </a:ext>
            </a:extLst>
          </p:cNvPr>
          <p:cNvPicPr>
            <a:picLocks noChangeAspect="1"/>
          </p:cNvPicPr>
          <p:nvPr/>
        </p:nvPicPr>
        <p:blipFill>
          <a:blip r:embed="rId3"/>
          <a:stretch>
            <a:fillRect/>
          </a:stretch>
        </p:blipFill>
        <p:spPr>
          <a:xfrm>
            <a:off x="6096000" y="2171977"/>
            <a:ext cx="5662612" cy="2661959"/>
          </a:xfrm>
          <a:prstGeom prst="rect">
            <a:avLst/>
          </a:prstGeom>
        </p:spPr>
      </p:pic>
    </p:spTree>
    <p:extLst>
      <p:ext uri="{BB962C8B-B14F-4D97-AF65-F5344CB8AC3E}">
        <p14:creationId xmlns:p14="http://schemas.microsoft.com/office/powerpoint/2010/main" val="2378749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61F5-8035-83A9-360F-96F21CF0AC8E}"/>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B75B4E6-6E6B-F821-078F-31BFF454E70B}"/>
              </a:ext>
            </a:extLst>
          </p:cNvPr>
          <p:cNvSpPr>
            <a:spLocks noGrp="1"/>
          </p:cNvSpPr>
          <p:nvPr>
            <p:ph type="body" idx="1"/>
          </p:nvPr>
        </p:nvSpPr>
        <p:spPr/>
        <p:txBody>
          <a:bodyPr/>
          <a:lstStyle/>
          <a:p>
            <a:pPr marL="0" indent="0" algn="just">
              <a:buNone/>
            </a:pPr>
            <a:r>
              <a:rPr lang="en-US" dirty="0"/>
              <a:t>Histogram Equalization:</a:t>
            </a:r>
          </a:p>
          <a:p>
            <a:pPr algn="just"/>
            <a:endParaRPr lang="en-US" dirty="0"/>
          </a:p>
          <a:p>
            <a:pPr algn="just"/>
            <a:r>
              <a:rPr lang="en-US" dirty="0"/>
              <a:t>Moderate Performance: Histogram Equalization yielded moderate performance across classifiers, with SVM, Random Forest, and others achieving comparable accuracies around 55.4%. This suggests that the method alone may not be sufficient for achieving high sensitivity in COVID-19 detection.</a:t>
            </a:r>
          </a:p>
          <a:p>
            <a:pPr algn="just"/>
            <a:r>
              <a:rPr lang="en-US" dirty="0"/>
              <a:t>KNN Superiority: Notably, KNN outperformed other classifiers, attaining an accuracy of 59.6% and showcasing enhanced sensitivity (recall of 86.3%). This highlights the potential of Histogram Equalization in combination with KNN for improved COVID-19 identification.</a:t>
            </a:r>
            <a:endParaRPr lang="en-IN" dirty="0"/>
          </a:p>
        </p:txBody>
      </p:sp>
    </p:spTree>
    <p:extLst>
      <p:ext uri="{BB962C8B-B14F-4D97-AF65-F5344CB8AC3E}">
        <p14:creationId xmlns:p14="http://schemas.microsoft.com/office/powerpoint/2010/main" val="1352105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0282-95A6-8A5E-2E70-23A8D83650AA}"/>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61DCD34B-4878-CFB8-4920-D36159FA3AC3}"/>
              </a:ext>
            </a:extLst>
          </p:cNvPr>
          <p:cNvSpPr>
            <a:spLocks noGrp="1"/>
          </p:cNvSpPr>
          <p:nvPr>
            <p:ph type="body" idx="1"/>
          </p:nvPr>
        </p:nvSpPr>
        <p:spPr/>
        <p:txBody>
          <a:bodyPr>
            <a:normAutofit fontScale="92500" lnSpcReduction="20000"/>
          </a:bodyPr>
          <a:lstStyle/>
          <a:p>
            <a:pPr marL="0" indent="0" algn="just">
              <a:buNone/>
            </a:pPr>
            <a:r>
              <a:rPr lang="en-US" dirty="0"/>
              <a:t>Histogram of Oriented Gradients (HOG):</a:t>
            </a:r>
          </a:p>
          <a:p>
            <a:pPr algn="just"/>
            <a:endParaRPr lang="en-US" dirty="0"/>
          </a:p>
          <a:p>
            <a:pPr algn="just"/>
            <a:r>
              <a:rPr lang="en-US" dirty="0"/>
              <a:t>Enhanced Sensitivity: The incorporation of HOG preprocessing significantly improved sensitivity in several classifiers, notably SVM and AdaBoost, showcasing the potential of this technique for COVID-19 detection.</a:t>
            </a:r>
          </a:p>
          <a:p>
            <a:pPr algn="just"/>
            <a:r>
              <a:rPr lang="en-US" dirty="0"/>
              <a:t>AdaBoost Excellence: AdaBoost, with HOG, emerged as the top-performing model, achieving an accuracy of 60.9% and an exceptional recall of 92.9%. This indicates that the synergistic effect of boosting techniques with HOG features enhances the model's ability to identify COVID-19 cases effectively.</a:t>
            </a:r>
          </a:p>
          <a:p>
            <a:pPr algn="just"/>
            <a:r>
              <a:rPr lang="en-US" dirty="0"/>
              <a:t>KNN Dominance: KNN, coupled with HOG, continued to demonstrate superiority with an accuracy of 59.9%, precision of 64.0%, and a notable recall of 84.9%. This reinforces the effectiveness of KNN in leveraging HOG features for improved sensitivity.</a:t>
            </a:r>
            <a:endParaRPr lang="en-IN" dirty="0"/>
          </a:p>
        </p:txBody>
      </p:sp>
    </p:spTree>
    <p:extLst>
      <p:ext uri="{BB962C8B-B14F-4D97-AF65-F5344CB8AC3E}">
        <p14:creationId xmlns:p14="http://schemas.microsoft.com/office/powerpoint/2010/main" val="38672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3726-8831-4D1C-2113-A79B2DCCBB3A}"/>
              </a:ext>
            </a:extLst>
          </p:cNvPr>
          <p:cNvSpPr>
            <a:spLocks noGrp="1"/>
          </p:cNvSpPr>
          <p:nvPr>
            <p:ph type="title"/>
          </p:nvPr>
        </p:nvSpPr>
        <p:spPr/>
        <p:txBody>
          <a:bodyPr/>
          <a:lstStyle/>
          <a:p>
            <a:r>
              <a:rPr lang="en-US"/>
              <a:t>Future Works</a:t>
            </a:r>
            <a:endParaRPr lang="en-IN"/>
          </a:p>
        </p:txBody>
      </p:sp>
      <p:sp>
        <p:nvSpPr>
          <p:cNvPr id="3" name="Text Placeholder 2">
            <a:extLst>
              <a:ext uri="{FF2B5EF4-FFF2-40B4-BE49-F238E27FC236}">
                <a16:creationId xmlns:a16="http://schemas.microsoft.com/office/drawing/2014/main" id="{5A96FFB3-4AAF-FB68-BEB2-4F28BE4A4C3D}"/>
              </a:ext>
            </a:extLst>
          </p:cNvPr>
          <p:cNvSpPr>
            <a:spLocks noGrp="1"/>
          </p:cNvSpPr>
          <p:nvPr>
            <p:ph type="body" idx="1"/>
          </p:nvPr>
        </p:nvSpPr>
        <p:spPr>
          <a:xfrm>
            <a:off x="1104293" y="2986171"/>
            <a:ext cx="8946541" cy="4195481"/>
          </a:xfrm>
        </p:spPr>
        <p:txBody>
          <a:bodyPr/>
          <a:lstStyle/>
          <a:p>
            <a:r>
              <a:rPr lang="en-US" dirty="0"/>
              <a:t>We should try different possibilities of the pixels values.</a:t>
            </a:r>
          </a:p>
          <a:p>
            <a:r>
              <a:rPr lang="en-US" dirty="0"/>
              <a:t>Happen to try the possibilities to try different preprocessing methods.</a:t>
            </a:r>
          </a:p>
          <a:p>
            <a:r>
              <a:rPr lang="en-US" dirty="0"/>
              <a:t>Like binary data , histogram data, gray scale inputs.</a:t>
            </a:r>
          </a:p>
          <a:p>
            <a:r>
              <a:rPr lang="en-US" dirty="0"/>
              <a:t>Also should try with different ML or DL methods.</a:t>
            </a:r>
            <a:endParaRPr lang="en-IN" dirty="0"/>
          </a:p>
        </p:txBody>
      </p:sp>
    </p:spTree>
    <p:extLst>
      <p:ext uri="{BB962C8B-B14F-4D97-AF65-F5344CB8AC3E}">
        <p14:creationId xmlns:p14="http://schemas.microsoft.com/office/powerpoint/2010/main" val="1082423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13BD-B2F0-E664-F59B-1CC8BD25B34E}"/>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F47A4CC9-3AAD-4DE4-DC20-3AB0B03A2C52}"/>
              </a:ext>
            </a:extLst>
          </p:cNvPr>
          <p:cNvSpPr>
            <a:spLocks noGrp="1"/>
          </p:cNvSpPr>
          <p:nvPr>
            <p:ph type="body" idx="1"/>
          </p:nvPr>
        </p:nvSpPr>
        <p:spPr/>
        <p:txBody>
          <a:bodyPr>
            <a:normAutofit fontScale="92500" lnSpcReduction="10000"/>
          </a:bodyPr>
          <a:lstStyle/>
          <a:p>
            <a:pPr algn="just"/>
            <a:r>
              <a:rPr lang="en-IN" dirty="0"/>
              <a:t>Apostolopoulos, I. D., &amp; </a:t>
            </a:r>
            <a:r>
              <a:rPr lang="en-IN" dirty="0" err="1"/>
              <a:t>Mpesiana</a:t>
            </a:r>
            <a:r>
              <a:rPr lang="en-IN" dirty="0"/>
              <a:t>, T. A. (2021). "Covid-19: automatic detection from X-ray images employing transfer learning with machine learning algorithms," Informatics in Medicine Unlocked, 20, 100429.</a:t>
            </a:r>
          </a:p>
          <a:p>
            <a:pPr algn="just"/>
            <a:r>
              <a:rPr lang="en-IN" dirty="0"/>
              <a:t>Pereira, R. M., </a:t>
            </a:r>
            <a:r>
              <a:rPr lang="en-IN" dirty="0" err="1"/>
              <a:t>Bertolini</a:t>
            </a:r>
            <a:r>
              <a:rPr lang="en-IN" dirty="0"/>
              <a:t>, D., Teixeira, L. O. B. M., Silla, C. N., &amp; Costa, Y. M. G. (2020). "COVID-19 identification in chest X-ray images on flat and hierarchical classification scenarios," Computers, Materials &amp; Continua, 63(2), 537-551.</a:t>
            </a:r>
          </a:p>
          <a:p>
            <a:pPr algn="just"/>
            <a:r>
              <a:rPr lang="en-IN" dirty="0" err="1"/>
              <a:t>Elaziz</a:t>
            </a:r>
            <a:r>
              <a:rPr lang="en-IN" dirty="0"/>
              <a:t>, M. A., Hosny, K. M., Salah, A., Darwish, M. M., &amp; Lu, S. (2020). "New machine learning algorithm for image-based diagnosis of COVID-19," </a:t>
            </a:r>
            <a:r>
              <a:rPr lang="en-IN" dirty="0" err="1"/>
              <a:t>PloS</a:t>
            </a:r>
            <a:r>
              <a:rPr lang="en-IN" dirty="0"/>
              <a:t> one, 15(6), e0235187.</a:t>
            </a:r>
          </a:p>
          <a:p>
            <a:pPr algn="just"/>
            <a:r>
              <a:rPr lang="en-IN" dirty="0" err="1"/>
              <a:t>Albahli</a:t>
            </a:r>
            <a:r>
              <a:rPr lang="en-IN" dirty="0"/>
              <a:t>, S., </a:t>
            </a:r>
            <a:r>
              <a:rPr lang="en-IN" dirty="0" err="1"/>
              <a:t>Abualsaud</a:t>
            </a:r>
            <a:r>
              <a:rPr lang="en-IN" dirty="0"/>
              <a:t>, K., </a:t>
            </a:r>
            <a:r>
              <a:rPr lang="en-IN" dirty="0" err="1"/>
              <a:t>Alshammari</a:t>
            </a:r>
            <a:r>
              <a:rPr lang="en-IN" dirty="0"/>
              <a:t>, R., </a:t>
            </a:r>
            <a:r>
              <a:rPr lang="en-IN" dirty="0" err="1"/>
              <a:t>Alshammari</a:t>
            </a:r>
            <a:r>
              <a:rPr lang="en-IN" dirty="0"/>
              <a:t>, F., &amp; </a:t>
            </a:r>
            <a:r>
              <a:rPr lang="en-IN" dirty="0" err="1"/>
              <a:t>Alwabil</a:t>
            </a:r>
            <a:r>
              <a:rPr lang="en-IN" dirty="0"/>
              <a:t>, A. (2021). "Machine learning-based approach for predicting the prognosis of COVID-19 patients," Computers, Materials &amp; Continua, 66(3), 2933-2947.</a:t>
            </a:r>
          </a:p>
          <a:p>
            <a:pPr algn="just"/>
            <a:endParaRPr lang="en-IN" dirty="0"/>
          </a:p>
        </p:txBody>
      </p:sp>
    </p:spTree>
    <p:extLst>
      <p:ext uri="{BB962C8B-B14F-4D97-AF65-F5344CB8AC3E}">
        <p14:creationId xmlns:p14="http://schemas.microsoft.com/office/powerpoint/2010/main" val="107444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5011-D614-699E-09D5-2178F8E5B7DB}"/>
              </a:ext>
            </a:extLst>
          </p:cNvPr>
          <p:cNvSpPr>
            <a:spLocks noGrp="1"/>
          </p:cNvSpPr>
          <p:nvPr>
            <p:ph type="title"/>
          </p:nvPr>
        </p:nvSpPr>
        <p:spPr/>
        <p:txBody>
          <a:bodyPr/>
          <a:lstStyle/>
          <a:p>
            <a:r>
              <a:rPr lang="en-US" dirty="0"/>
              <a:t>Dataset Overview</a:t>
            </a:r>
            <a:endParaRPr lang="en-IN" dirty="0"/>
          </a:p>
        </p:txBody>
      </p:sp>
      <p:sp>
        <p:nvSpPr>
          <p:cNvPr id="3" name="Text Placeholder 2">
            <a:extLst>
              <a:ext uri="{FF2B5EF4-FFF2-40B4-BE49-F238E27FC236}">
                <a16:creationId xmlns:a16="http://schemas.microsoft.com/office/drawing/2014/main" id="{9CF8864A-FA3B-73CA-872E-2BADD998CCBE}"/>
              </a:ext>
            </a:extLst>
          </p:cNvPr>
          <p:cNvSpPr>
            <a:spLocks noGrp="1"/>
          </p:cNvSpPr>
          <p:nvPr>
            <p:ph type="body" idx="1"/>
          </p:nvPr>
        </p:nvSpPr>
        <p:spPr>
          <a:xfrm>
            <a:off x="1044045" y="1363344"/>
            <a:ext cx="9006788" cy="1861120"/>
          </a:xfrm>
        </p:spPr>
        <p:txBody>
          <a:bodyPr/>
          <a:lstStyle/>
          <a:p>
            <a:r>
              <a:rPr lang="en-US" dirty="0"/>
              <a:t>Data set – ‘xray_dataset_covid19’ (Source Kaggle).</a:t>
            </a:r>
          </a:p>
          <a:p>
            <a:r>
              <a:rPr lang="en-US" dirty="0"/>
              <a:t>In prior data set is divided into Test Data of 640 images and Train Data of 5900 images.</a:t>
            </a:r>
          </a:p>
          <a:p>
            <a:r>
              <a:rPr lang="en-US" dirty="0"/>
              <a:t>It is a two labeled data set namely NORMAL and PNEUMONIA.</a:t>
            </a:r>
          </a:p>
          <a:p>
            <a:endParaRPr lang="en-IN" dirty="0"/>
          </a:p>
        </p:txBody>
      </p:sp>
      <p:sp>
        <p:nvSpPr>
          <p:cNvPr id="6" name="Title 1">
            <a:extLst>
              <a:ext uri="{FF2B5EF4-FFF2-40B4-BE49-F238E27FC236}">
                <a16:creationId xmlns:a16="http://schemas.microsoft.com/office/drawing/2014/main" id="{3596AECC-553F-C9DE-F739-3BD5712CDFCC}"/>
              </a:ext>
            </a:extLst>
          </p:cNvPr>
          <p:cNvSpPr txBox="1">
            <a:spLocks/>
          </p:cNvSpPr>
          <p:nvPr/>
        </p:nvSpPr>
        <p:spPr>
          <a:xfrm>
            <a:off x="646110" y="313959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Image Processing</a:t>
            </a:r>
            <a:endParaRPr lang="en-IN" dirty="0"/>
          </a:p>
        </p:txBody>
      </p:sp>
      <p:sp>
        <p:nvSpPr>
          <p:cNvPr id="7" name="Text Placeholder 2">
            <a:extLst>
              <a:ext uri="{FF2B5EF4-FFF2-40B4-BE49-F238E27FC236}">
                <a16:creationId xmlns:a16="http://schemas.microsoft.com/office/drawing/2014/main" id="{CA46CD49-663F-58CE-D583-89148AA502A8}"/>
              </a:ext>
            </a:extLst>
          </p:cNvPr>
          <p:cNvSpPr txBox="1">
            <a:spLocks/>
          </p:cNvSpPr>
          <p:nvPr/>
        </p:nvSpPr>
        <p:spPr>
          <a:xfrm>
            <a:off x="1044045" y="4135090"/>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As the Data sets are images, we have different sizes and different resolutions for each images. </a:t>
            </a:r>
          </a:p>
          <a:p>
            <a:r>
              <a:rPr lang="en-US" dirty="0"/>
              <a:t>So first we did “Histogram equalization”.</a:t>
            </a:r>
          </a:p>
          <a:p>
            <a:r>
              <a:rPr lang="en-US" dirty="0"/>
              <a:t>And “Histogram of Oriented Gradients”.</a:t>
            </a:r>
          </a:p>
          <a:p>
            <a:r>
              <a:rPr lang="en-US" dirty="0"/>
              <a:t>Means Resizing to (256, 256).</a:t>
            </a:r>
          </a:p>
          <a:p>
            <a:endParaRPr lang="en-IN" dirty="0"/>
          </a:p>
        </p:txBody>
      </p:sp>
    </p:spTree>
    <p:extLst>
      <p:ext uri="{BB962C8B-B14F-4D97-AF65-F5344CB8AC3E}">
        <p14:creationId xmlns:p14="http://schemas.microsoft.com/office/powerpoint/2010/main" val="423321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5011-D614-699E-09D5-2178F8E5B7DB}"/>
              </a:ext>
            </a:extLst>
          </p:cNvPr>
          <p:cNvSpPr>
            <a:spLocks noGrp="1"/>
          </p:cNvSpPr>
          <p:nvPr>
            <p:ph type="title"/>
          </p:nvPr>
        </p:nvSpPr>
        <p:spPr/>
        <p:txBody>
          <a:bodyPr/>
          <a:lstStyle/>
          <a:p>
            <a:r>
              <a:rPr lang="en-US" dirty="0"/>
              <a:t>Histogram</a:t>
            </a:r>
            <a:endParaRPr lang="en-IN" dirty="0"/>
          </a:p>
        </p:txBody>
      </p:sp>
      <p:sp>
        <p:nvSpPr>
          <p:cNvPr id="3" name="Text Placeholder 2">
            <a:extLst>
              <a:ext uri="{FF2B5EF4-FFF2-40B4-BE49-F238E27FC236}">
                <a16:creationId xmlns:a16="http://schemas.microsoft.com/office/drawing/2014/main" id="{9CF8864A-FA3B-73CA-872E-2BADD998CCBE}"/>
              </a:ext>
            </a:extLst>
          </p:cNvPr>
          <p:cNvSpPr>
            <a:spLocks noGrp="1"/>
          </p:cNvSpPr>
          <p:nvPr>
            <p:ph type="body" idx="1"/>
          </p:nvPr>
        </p:nvSpPr>
        <p:spPr>
          <a:xfrm>
            <a:off x="1044045" y="1331259"/>
            <a:ext cx="8946541" cy="4195481"/>
          </a:xfrm>
        </p:spPr>
        <p:txBody>
          <a:bodyPr/>
          <a:lstStyle/>
          <a:p>
            <a:r>
              <a:rPr lang="en-US" dirty="0"/>
              <a:t>The primary goal of histogram equalization is to redistribute the intensity values (pixel values) in an image such that the resulting image has a more uniform or equalized histogram. </a:t>
            </a:r>
          </a:p>
          <a:p>
            <a:r>
              <a:rPr lang="en-US" dirty="0"/>
              <a:t>This can help reveal details and features in the image that may be otherwise difficult to see due to poor contrast.</a:t>
            </a:r>
            <a:endParaRPr lang="en-IN" dirty="0"/>
          </a:p>
        </p:txBody>
      </p:sp>
      <p:sp>
        <p:nvSpPr>
          <p:cNvPr id="6" name="Title 1">
            <a:extLst>
              <a:ext uri="{FF2B5EF4-FFF2-40B4-BE49-F238E27FC236}">
                <a16:creationId xmlns:a16="http://schemas.microsoft.com/office/drawing/2014/main" id="{3596AECC-553F-C9DE-F739-3BD5712CDFCC}"/>
              </a:ext>
            </a:extLst>
          </p:cNvPr>
          <p:cNvSpPr txBox="1">
            <a:spLocks/>
          </p:cNvSpPr>
          <p:nvPr/>
        </p:nvSpPr>
        <p:spPr>
          <a:xfrm>
            <a:off x="646110" y="3428999"/>
            <a:ext cx="1101249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Histogram Distribution of Multiple Images</a:t>
            </a:r>
            <a:endParaRPr lang="en-IN" dirty="0"/>
          </a:p>
        </p:txBody>
      </p:sp>
      <p:sp>
        <p:nvSpPr>
          <p:cNvPr id="7" name="Text Placeholder 2">
            <a:extLst>
              <a:ext uri="{FF2B5EF4-FFF2-40B4-BE49-F238E27FC236}">
                <a16:creationId xmlns:a16="http://schemas.microsoft.com/office/drawing/2014/main" id="{CA46CD49-663F-58CE-D583-89148AA502A8}"/>
              </a:ext>
            </a:extLst>
          </p:cNvPr>
          <p:cNvSpPr txBox="1">
            <a:spLocks/>
          </p:cNvSpPr>
          <p:nvPr/>
        </p:nvSpPr>
        <p:spPr>
          <a:xfrm>
            <a:off x="983797" y="4540126"/>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histogram for a set of multiple images and plotting the frequency (number of occurrences) of pixel values across those images. </a:t>
            </a:r>
          </a:p>
          <a:p>
            <a:r>
              <a:rPr lang="en-US" dirty="0"/>
              <a:t>This can help analyze and compare the distribution of pixel values among the images in the dataset.</a:t>
            </a:r>
            <a:endParaRPr lang="en-IN" dirty="0"/>
          </a:p>
        </p:txBody>
      </p:sp>
    </p:spTree>
    <p:extLst>
      <p:ext uri="{BB962C8B-B14F-4D97-AF65-F5344CB8AC3E}">
        <p14:creationId xmlns:p14="http://schemas.microsoft.com/office/powerpoint/2010/main" val="106289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5011-D614-699E-09D5-2178F8E5B7DB}"/>
              </a:ext>
            </a:extLst>
          </p:cNvPr>
          <p:cNvSpPr>
            <a:spLocks noGrp="1"/>
          </p:cNvSpPr>
          <p:nvPr>
            <p:ph type="title"/>
          </p:nvPr>
        </p:nvSpPr>
        <p:spPr/>
        <p:txBody>
          <a:bodyPr/>
          <a:lstStyle/>
          <a:p>
            <a:r>
              <a:rPr lang="en-US" dirty="0"/>
              <a:t>Histogram of Oriented Gradients</a:t>
            </a:r>
            <a:endParaRPr lang="en-IN" dirty="0"/>
          </a:p>
        </p:txBody>
      </p:sp>
      <p:sp>
        <p:nvSpPr>
          <p:cNvPr id="3" name="Text Placeholder 2">
            <a:extLst>
              <a:ext uri="{FF2B5EF4-FFF2-40B4-BE49-F238E27FC236}">
                <a16:creationId xmlns:a16="http://schemas.microsoft.com/office/drawing/2014/main" id="{9CF8864A-FA3B-73CA-872E-2BADD998CCBE}"/>
              </a:ext>
            </a:extLst>
          </p:cNvPr>
          <p:cNvSpPr>
            <a:spLocks noGrp="1"/>
          </p:cNvSpPr>
          <p:nvPr>
            <p:ph type="body" idx="1"/>
          </p:nvPr>
        </p:nvSpPr>
        <p:spPr>
          <a:xfrm>
            <a:off x="1104293" y="1716269"/>
            <a:ext cx="8946541" cy="4195481"/>
          </a:xfrm>
        </p:spPr>
        <p:txBody>
          <a:bodyPr/>
          <a:lstStyle/>
          <a:p>
            <a:pPr algn="just"/>
            <a:r>
              <a:rPr lang="en-US" dirty="0"/>
              <a:t>HOG is a feature descriptor that represents the local distribution of gradient orientations in an image.</a:t>
            </a:r>
          </a:p>
          <a:p>
            <a:pPr algn="just"/>
            <a:r>
              <a:rPr lang="en-US" dirty="0"/>
              <a:t>The image is divided into small cells, and for each cell, a histogram of gradient orientations is computed based on the gradient values within that cell.</a:t>
            </a:r>
          </a:p>
          <a:p>
            <a:pPr algn="just"/>
            <a:r>
              <a:rPr lang="en-US" dirty="0"/>
              <a:t>HOG captures information about edges and contours in an image, making it particularly useful for tasks where the shape and structure of objects are important.</a:t>
            </a:r>
          </a:p>
          <a:p>
            <a:pPr algn="just"/>
            <a:r>
              <a:rPr lang="en-US" dirty="0"/>
              <a:t>HOG is widely used in object detection scenarios, such as pedestrian detection in computer vision applications. It has also been applied in facial recognition, gesture recognition, and other tasks where capturing local gradient information is essential.</a:t>
            </a:r>
            <a:endParaRPr lang="en-IN" dirty="0"/>
          </a:p>
        </p:txBody>
      </p:sp>
    </p:spTree>
    <p:extLst>
      <p:ext uri="{BB962C8B-B14F-4D97-AF65-F5344CB8AC3E}">
        <p14:creationId xmlns:p14="http://schemas.microsoft.com/office/powerpoint/2010/main" val="78305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36AB-CFD6-0D07-85A4-62DD69D6FC7C}"/>
              </a:ext>
            </a:extLst>
          </p:cNvPr>
          <p:cNvSpPr>
            <a:spLocks noGrp="1"/>
          </p:cNvSpPr>
          <p:nvPr>
            <p:ph type="title"/>
          </p:nvPr>
        </p:nvSpPr>
        <p:spPr/>
        <p:txBody>
          <a:bodyPr/>
          <a:lstStyle/>
          <a:p>
            <a:r>
              <a:rPr lang="en-US" dirty="0"/>
              <a:t>Feature Extraction</a:t>
            </a:r>
            <a:endParaRPr lang="en-IN" dirty="0"/>
          </a:p>
        </p:txBody>
      </p:sp>
      <p:sp>
        <p:nvSpPr>
          <p:cNvPr id="3" name="Text Placeholder 2">
            <a:extLst>
              <a:ext uri="{FF2B5EF4-FFF2-40B4-BE49-F238E27FC236}">
                <a16:creationId xmlns:a16="http://schemas.microsoft.com/office/drawing/2014/main" id="{E7DB4314-F695-F6A0-C34D-FBBA2711DEC1}"/>
              </a:ext>
            </a:extLst>
          </p:cNvPr>
          <p:cNvSpPr>
            <a:spLocks noGrp="1"/>
          </p:cNvSpPr>
          <p:nvPr>
            <p:ph type="body" idx="1"/>
          </p:nvPr>
        </p:nvSpPr>
        <p:spPr>
          <a:xfrm>
            <a:off x="1186439" y="1853248"/>
            <a:ext cx="8946541" cy="4195481"/>
          </a:xfrm>
        </p:spPr>
        <p:txBody>
          <a:bodyPr>
            <a:normAutofit/>
          </a:bodyPr>
          <a:lstStyle/>
          <a:p>
            <a:pPr marL="0" indent="0" algn="just">
              <a:buNone/>
            </a:pPr>
            <a:r>
              <a:rPr lang="en-US" sz="1600" dirty="0"/>
              <a:t>- Feature extraction is a process of transforming images into numerical data that can be used for machine learning models.</a:t>
            </a:r>
          </a:p>
          <a:p>
            <a:pPr marL="0" indent="0" algn="just">
              <a:buNone/>
            </a:pPr>
            <a:r>
              <a:rPr lang="en-US" sz="1600" dirty="0"/>
              <a:t>- The code uses the HOG feature descriptor, which extracts features based on the distribution of edge orientations in the image.</a:t>
            </a:r>
          </a:p>
          <a:p>
            <a:pPr marL="0" indent="0" algn="just">
              <a:buNone/>
            </a:pPr>
            <a:r>
              <a:rPr lang="en-US" sz="1600" dirty="0"/>
              <a:t>- The code performs the following steps for each image:</a:t>
            </a:r>
          </a:p>
          <a:p>
            <a:pPr marL="0" indent="0" algn="just">
              <a:buNone/>
            </a:pPr>
            <a:r>
              <a:rPr lang="en-US" sz="1600" dirty="0"/>
              <a:t>    - Read the image from a path</a:t>
            </a:r>
          </a:p>
          <a:p>
            <a:pPr marL="0" indent="0" algn="just">
              <a:buNone/>
            </a:pPr>
            <a:r>
              <a:rPr lang="en-US" sz="1600" dirty="0"/>
              <a:t>    - Convert the image to grayscale</a:t>
            </a:r>
          </a:p>
          <a:p>
            <a:pPr marL="0" indent="0" algn="just">
              <a:buNone/>
            </a:pPr>
            <a:r>
              <a:rPr lang="en-US" sz="1600" dirty="0"/>
              <a:t>    - Compute the HOG features and the HOG image</a:t>
            </a:r>
          </a:p>
          <a:p>
            <a:pPr marL="0" indent="0" algn="just">
              <a:buNone/>
            </a:pPr>
            <a:r>
              <a:rPr lang="en-US" sz="1600" dirty="0"/>
              <a:t>    - Apply histogram equalization to the HOG image</a:t>
            </a:r>
          </a:p>
          <a:p>
            <a:pPr marL="0" indent="0" algn="just">
              <a:buNone/>
            </a:pPr>
            <a:r>
              <a:rPr lang="en-US" sz="1600" dirty="0"/>
              <a:t>    - Resize the HOG image to 256 x 256 pixels</a:t>
            </a:r>
          </a:p>
          <a:p>
            <a:pPr marL="0" indent="0" algn="just">
              <a:buNone/>
            </a:pPr>
            <a:r>
              <a:rPr lang="en-US" sz="1600" dirty="0"/>
              <a:t>    - Flatten the HOG image to a 1D array</a:t>
            </a:r>
          </a:p>
          <a:p>
            <a:pPr marL="0" indent="0" algn="just">
              <a:buNone/>
            </a:pPr>
            <a:r>
              <a:rPr lang="en-US" sz="1600" dirty="0"/>
              <a:t>    - Append the array to a data list</a:t>
            </a:r>
          </a:p>
        </p:txBody>
      </p:sp>
    </p:spTree>
    <p:extLst>
      <p:ext uri="{BB962C8B-B14F-4D97-AF65-F5344CB8AC3E}">
        <p14:creationId xmlns:p14="http://schemas.microsoft.com/office/powerpoint/2010/main" val="314393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854-EE6C-6A9E-5729-EDB21455A7DC}"/>
              </a:ext>
            </a:extLst>
          </p:cNvPr>
          <p:cNvSpPr>
            <a:spLocks noGrp="1"/>
          </p:cNvSpPr>
          <p:nvPr>
            <p:ph type="title"/>
          </p:nvPr>
        </p:nvSpPr>
        <p:spPr>
          <a:xfrm>
            <a:off x="645130" y="265682"/>
            <a:ext cx="9404723" cy="1400530"/>
          </a:xfrm>
        </p:spPr>
        <p:txBody>
          <a:bodyPr/>
          <a:lstStyle/>
          <a:p>
            <a:r>
              <a:rPr lang="en-US" dirty="0"/>
              <a:t>Feature Extraction</a:t>
            </a:r>
            <a:endParaRPr lang="en-IN" dirty="0"/>
          </a:p>
        </p:txBody>
      </p:sp>
      <p:sp>
        <p:nvSpPr>
          <p:cNvPr id="3" name="Text Placeholder 2">
            <a:extLst>
              <a:ext uri="{FF2B5EF4-FFF2-40B4-BE49-F238E27FC236}">
                <a16:creationId xmlns:a16="http://schemas.microsoft.com/office/drawing/2014/main" id="{E8A090A9-1F7A-1014-5922-96F673EC246F}"/>
              </a:ext>
            </a:extLst>
          </p:cNvPr>
          <p:cNvSpPr>
            <a:spLocks noGrp="1"/>
          </p:cNvSpPr>
          <p:nvPr>
            <p:ph type="body" idx="1"/>
          </p:nvPr>
        </p:nvSpPr>
        <p:spPr>
          <a:xfrm>
            <a:off x="1103312" y="1554155"/>
            <a:ext cx="8946541" cy="4195481"/>
          </a:xfrm>
        </p:spPr>
        <p:txBody>
          <a:bodyPr>
            <a:noAutofit/>
          </a:bodyPr>
          <a:lstStyle/>
          <a:p>
            <a:pPr algn="l">
              <a:buFont typeface="Arial" panose="020B0604020202020204" pitchFamily="34" charset="0"/>
              <a:buChar char="•"/>
            </a:pPr>
            <a:r>
              <a:rPr lang="en-US" sz="1900" b="0" i="0" dirty="0">
                <a:effectLst/>
                <a:latin typeface="SegoeUIVariable"/>
              </a:rPr>
              <a:t>Feature extraction is a process of transforming images into numerical data that can be used for machine learning models.</a:t>
            </a:r>
            <a:endParaRPr lang="en-IN" sz="1900" b="0" i="0" dirty="0">
              <a:effectLst/>
              <a:latin typeface="SegoeUIVariable"/>
            </a:endParaRPr>
          </a:p>
          <a:p>
            <a:pPr algn="l">
              <a:buFont typeface="Arial" panose="020B0604020202020204" pitchFamily="34" charset="0"/>
              <a:buChar char="•"/>
            </a:pPr>
            <a:r>
              <a:rPr lang="en-US" sz="1900" b="0" i="0" dirty="0">
                <a:effectLst/>
                <a:latin typeface="SegoeUIVariable"/>
              </a:rPr>
              <a:t>We uses the histogram equalization technique, which enhances the contrast of images by adjusting the intensity distribution.</a:t>
            </a:r>
          </a:p>
          <a:p>
            <a:pPr algn="l">
              <a:buFont typeface="Arial" panose="020B0604020202020204" pitchFamily="34" charset="0"/>
              <a:buChar char="•"/>
            </a:pPr>
            <a:r>
              <a:rPr lang="en-US" sz="1900" b="0" i="0" dirty="0">
                <a:effectLst/>
                <a:latin typeface="SegoeUIVariable"/>
              </a:rPr>
              <a:t>We performed the following steps for each image:</a:t>
            </a:r>
          </a:p>
          <a:p>
            <a:pPr marL="0" indent="0" algn="l">
              <a:buNone/>
            </a:pPr>
            <a:r>
              <a:rPr lang="en-US" sz="1900" b="0" i="0" dirty="0">
                <a:effectLst/>
                <a:latin typeface="SegoeUIVariable"/>
              </a:rPr>
              <a:t>		Convert the image to grayscale</a:t>
            </a:r>
          </a:p>
          <a:p>
            <a:pPr marL="0" indent="0" algn="l">
              <a:buNone/>
            </a:pPr>
            <a:r>
              <a:rPr lang="en-US" sz="1900" b="0" i="0" dirty="0">
                <a:effectLst/>
                <a:latin typeface="SegoeUIVariable"/>
              </a:rPr>
              <a:t>		Apply histogram equalization</a:t>
            </a:r>
          </a:p>
          <a:p>
            <a:pPr marL="0" indent="0" algn="l">
              <a:buNone/>
            </a:pPr>
            <a:r>
              <a:rPr lang="en-US" sz="1900" b="0" i="0" dirty="0">
                <a:effectLst/>
                <a:latin typeface="SegoeUIVariable"/>
              </a:rPr>
              <a:t>		Crop the image to a smaller region</a:t>
            </a:r>
          </a:p>
          <a:p>
            <a:pPr marL="0" indent="0" algn="l">
              <a:buNone/>
            </a:pPr>
            <a:r>
              <a:rPr lang="en-US" sz="1900" b="0" i="0" dirty="0">
                <a:effectLst/>
                <a:latin typeface="SegoeUIVariable"/>
              </a:rPr>
              <a:t>		Resize the image to 256 x 256 pixels</a:t>
            </a:r>
          </a:p>
          <a:p>
            <a:pPr marL="0" indent="0" algn="l">
              <a:buNone/>
            </a:pPr>
            <a:r>
              <a:rPr lang="en-US" sz="1900" b="0" i="0" dirty="0">
                <a:effectLst/>
                <a:latin typeface="SegoeUIVariable"/>
              </a:rPr>
              <a:t>		Flatten the image to a 1D array</a:t>
            </a:r>
          </a:p>
          <a:p>
            <a:pPr marL="0" indent="0" algn="l">
              <a:buNone/>
            </a:pPr>
            <a:r>
              <a:rPr lang="en-US" sz="1900" b="0" i="0" dirty="0">
                <a:effectLst/>
                <a:latin typeface="SegoeUIVariable"/>
              </a:rPr>
              <a:t>		Append the array to a data list</a:t>
            </a:r>
          </a:p>
          <a:p>
            <a:pPr algn="l">
              <a:buFont typeface="Arial" panose="020B0604020202020204" pitchFamily="34" charset="0"/>
              <a:buChar char="•"/>
            </a:pPr>
            <a:endParaRPr lang="en-US" sz="1900" b="0" i="0" dirty="0">
              <a:effectLst/>
              <a:latin typeface="SegoeUIVariable"/>
            </a:endParaRPr>
          </a:p>
        </p:txBody>
      </p:sp>
    </p:spTree>
    <p:extLst>
      <p:ext uri="{BB962C8B-B14F-4D97-AF65-F5344CB8AC3E}">
        <p14:creationId xmlns:p14="http://schemas.microsoft.com/office/powerpoint/2010/main" val="10637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0DBF-385E-D7DF-E2AD-B3459060D160}"/>
              </a:ext>
            </a:extLst>
          </p:cNvPr>
          <p:cNvSpPr>
            <a:spLocks noGrp="1"/>
          </p:cNvSpPr>
          <p:nvPr>
            <p:ph type="title"/>
          </p:nvPr>
        </p:nvSpPr>
        <p:spPr/>
        <p:txBody>
          <a:bodyPr/>
          <a:lstStyle/>
          <a:p>
            <a:r>
              <a:rPr lang="en-IN" dirty="0"/>
              <a:t>SVM</a:t>
            </a:r>
          </a:p>
        </p:txBody>
      </p:sp>
      <p:sp>
        <p:nvSpPr>
          <p:cNvPr id="3" name="Text Placeholder 2">
            <a:extLst>
              <a:ext uri="{FF2B5EF4-FFF2-40B4-BE49-F238E27FC236}">
                <a16:creationId xmlns:a16="http://schemas.microsoft.com/office/drawing/2014/main" id="{2CB93C99-C4A6-DFDF-2DE4-0E756DB0E9F1}"/>
              </a:ext>
            </a:extLst>
          </p:cNvPr>
          <p:cNvSpPr>
            <a:spLocks noGrp="1"/>
          </p:cNvSpPr>
          <p:nvPr>
            <p:ph type="body" idx="1"/>
          </p:nvPr>
        </p:nvSpPr>
        <p:spPr/>
        <p:txBody>
          <a:bodyPr>
            <a:normAutofit/>
          </a:bodyPr>
          <a:lstStyle/>
          <a:p>
            <a:r>
              <a:rPr lang="en-US" b="0" i="0" dirty="0">
                <a:solidFill>
                  <a:srgbClr val="D1D5DB"/>
                </a:solidFill>
                <a:effectLst/>
                <a:latin typeface="Söhne"/>
              </a:rPr>
              <a:t>A Support Vector Machine (SVM) is a supervised machine learning algorithm used for classification and regression analysis. </a:t>
            </a:r>
          </a:p>
          <a:p>
            <a:r>
              <a:rPr lang="en-US" b="0" i="0" dirty="0">
                <a:solidFill>
                  <a:srgbClr val="D1D5DB"/>
                </a:solidFill>
                <a:effectLst/>
                <a:latin typeface="Söhne"/>
              </a:rPr>
              <a:t>It is particularly well-suited for binary classification tasks, where the goal is to separate data points into one of two classes.</a:t>
            </a:r>
          </a:p>
          <a:p>
            <a:r>
              <a:rPr lang="en-US" b="0" i="0" dirty="0">
                <a:solidFill>
                  <a:srgbClr val="D1D5DB"/>
                </a:solidFill>
                <a:effectLst/>
                <a:latin typeface="Söhne"/>
              </a:rPr>
              <a:t>The key idea behind SVM is to find a hyperplane that best separates the data into two classes while maximizing the margin between the classes.</a:t>
            </a:r>
            <a:endParaRPr lang="en-US" dirty="0">
              <a:solidFill>
                <a:srgbClr val="D1D5DB"/>
              </a:solidFill>
              <a:latin typeface="Söhne"/>
            </a:endParaRPr>
          </a:p>
          <a:p>
            <a:r>
              <a:rPr lang="en-US" b="0" i="0" dirty="0">
                <a:solidFill>
                  <a:srgbClr val="D1D5DB"/>
                </a:solidFill>
                <a:effectLst/>
                <a:latin typeface="Söhne"/>
              </a:rPr>
              <a:t>This hyperplane is chosen in such a way that it has the maximum possible distance (margin) from the nearest data points of both classes.</a:t>
            </a:r>
          </a:p>
          <a:p>
            <a:r>
              <a:rPr lang="en-US" b="0" i="0" dirty="0">
                <a:solidFill>
                  <a:srgbClr val="D1D5DB"/>
                </a:solidFill>
                <a:effectLst/>
                <a:latin typeface="Söhne"/>
              </a:rPr>
              <a:t>These nearest data points, known as support vectors, play a crucial role in defining the hyperplane.</a:t>
            </a:r>
            <a:endParaRPr lang="en-US" dirty="0">
              <a:solidFill>
                <a:srgbClr val="D1D5DB"/>
              </a:solidFill>
              <a:latin typeface="Söhne"/>
            </a:endParaRPr>
          </a:p>
          <a:p>
            <a:r>
              <a:rPr lang="en-US" b="0" i="0" dirty="0">
                <a:solidFill>
                  <a:srgbClr val="D1D5DB"/>
                </a:solidFill>
                <a:effectLst/>
                <a:latin typeface="Söhne"/>
              </a:rPr>
              <a:t>SVMs can handle linear and non-linear classification problems.</a:t>
            </a:r>
            <a:endParaRPr lang="en-IN" dirty="0"/>
          </a:p>
        </p:txBody>
      </p:sp>
    </p:spTree>
    <p:extLst>
      <p:ext uri="{BB962C8B-B14F-4D97-AF65-F5344CB8AC3E}">
        <p14:creationId xmlns:p14="http://schemas.microsoft.com/office/powerpoint/2010/main" val="2239197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597</TotalTime>
  <Words>2503</Words>
  <Application>Microsoft Office PowerPoint</Application>
  <PresentationFormat>Widescreen</PresentationFormat>
  <Paragraphs>161</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SegoeUIVariable</vt:lpstr>
      <vt:lpstr>Söhne</vt:lpstr>
      <vt:lpstr>Wingdings 3</vt:lpstr>
      <vt:lpstr>Ion</vt:lpstr>
      <vt:lpstr> Covid 19 detection using Machine Learning</vt:lpstr>
      <vt:lpstr>Contents</vt:lpstr>
      <vt:lpstr>Abstract</vt:lpstr>
      <vt:lpstr>Dataset Overview</vt:lpstr>
      <vt:lpstr>Histogram</vt:lpstr>
      <vt:lpstr>Histogram of Oriented Gradients</vt:lpstr>
      <vt:lpstr>Feature Extraction</vt:lpstr>
      <vt:lpstr>Feature Extraction</vt:lpstr>
      <vt:lpstr>SVM</vt:lpstr>
      <vt:lpstr>SVM Results with using Histogram equalization</vt:lpstr>
      <vt:lpstr>SVM Results with using Histogram of Oriented Gradients</vt:lpstr>
      <vt:lpstr>Gaussian Naive Bayes Classifier</vt:lpstr>
      <vt:lpstr>Naïve Bayes Neighbors Results with using Histogram equalization</vt:lpstr>
      <vt:lpstr>Naïve Bayes Neighbors Results with using Histogram of Oriented Gradients</vt:lpstr>
      <vt:lpstr>Logistic Regression Classifier</vt:lpstr>
      <vt:lpstr>Logistic Regression Neighbors Results with using Histogram equalization</vt:lpstr>
      <vt:lpstr>Logistic Regression Neighbors Results with using Histogram of Oriented Gradients</vt:lpstr>
      <vt:lpstr>Rocchio Classifier</vt:lpstr>
      <vt:lpstr>Rocchio Classifier Results with using Histogram equalization</vt:lpstr>
      <vt:lpstr>Rocchio Classifier Results with using Histogram of Oriented Gradients</vt:lpstr>
      <vt:lpstr>Decision Tree Classifier</vt:lpstr>
      <vt:lpstr>Decision Tree Classifier Results with using Histogram equalization</vt:lpstr>
      <vt:lpstr>Decision Tree Classifier Results with using Histogram of Oriented Gradients</vt:lpstr>
      <vt:lpstr>Random Forest</vt:lpstr>
      <vt:lpstr>Random forest Results with using Histogram equalization</vt:lpstr>
      <vt:lpstr>Random forest Results with using Histogram of Oriented Gradients</vt:lpstr>
      <vt:lpstr>KNN Classifier</vt:lpstr>
      <vt:lpstr>K-Nearest Neighbors Results with using Histogram equalization</vt:lpstr>
      <vt:lpstr>K-Nearest Neighbors Results with using Histogram of Oriented Gradients</vt:lpstr>
      <vt:lpstr>AdaBoostClassifier</vt:lpstr>
      <vt:lpstr>AdaBoostClassifier Results with using Histogram equalization </vt:lpstr>
      <vt:lpstr>AdaBoostClassifier Results with using Histogram of Oriented Gradients </vt:lpstr>
      <vt:lpstr>Results</vt:lpstr>
      <vt:lpstr>Conclusion</vt:lpstr>
      <vt:lpstr>Conclusion</vt:lpstr>
      <vt:lpstr>Future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detection using Machine Learning</dc:title>
  <dc:creator>Yogeshvar reddy Kallam</dc:creator>
  <cp:lastModifiedBy>lovely yeswanth</cp:lastModifiedBy>
  <cp:revision>20</cp:revision>
  <dcterms:created xsi:type="dcterms:W3CDTF">2023-09-11T13:51:55Z</dcterms:created>
  <dcterms:modified xsi:type="dcterms:W3CDTF">2023-12-04T17:25:44Z</dcterms:modified>
</cp:coreProperties>
</file>