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5" r:id="rId3"/>
    <p:sldId id="259" r:id="rId4"/>
    <p:sldId id="257" r:id="rId5"/>
    <p:sldId id="296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58" r:id="rId1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Roboto Slab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08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5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8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04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5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85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5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14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81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0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04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lovemedata" TargetMode="External"/><Relationship Id="rId5" Type="http://schemas.openxmlformats.org/officeDocument/2006/relationships/hyperlink" Target="https://www.linkedin.com/in/akonusoh" TargetMode="External"/><Relationship Id="rId4" Type="http://schemas.openxmlformats.org/officeDocument/2006/relationships/hyperlink" Target="https://akon.clou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158582" y="1214204"/>
            <a:ext cx="6368333" cy="1986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dirty="0">
                <a:latin typeface="Agency FB" panose="020B0503020202020204" pitchFamily="34" charset="0"/>
                <a:cs typeface="MV Boli" panose="02000500030200090000" pitchFamily="2" charset="0"/>
              </a:rPr>
              <a:t>Credit Card </a:t>
            </a:r>
            <a:br>
              <a:rPr lang="en" sz="6600" b="0" dirty="0">
                <a:latin typeface="Agency FB" panose="020B0503020202020204" pitchFamily="34" charset="0"/>
                <a:cs typeface="MV Boli" panose="02000500030200090000" pitchFamily="2" charset="0"/>
              </a:rPr>
            </a:br>
            <a:r>
              <a:rPr lang="en" sz="6600" b="0" dirty="0">
                <a:latin typeface="Agency FB" panose="020B0503020202020204" pitchFamily="34" charset="0"/>
                <a:cs typeface="MV Boli" panose="02000500030200090000" pitchFamily="2" charset="0"/>
              </a:rPr>
              <a:t>Spend Analysis</a:t>
            </a:r>
            <a:endParaRPr sz="6600" b="0" dirty="0">
              <a:latin typeface="Agency FB" panose="020B0503020202020204" pitchFamily="34" charset="0"/>
              <a:cs typeface="MV Boli" panose="02000500030200090000" pitchFamily="2" charset="0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B1FFD8AE-A1A3-6FA4-991D-4B8AB42A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2177"/>
            <a:ext cx="914400" cy="84132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9A9CE1-E1C8-E93A-3695-51EF89CC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50" y="2345961"/>
            <a:ext cx="892618" cy="892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591277" y="323110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Stakeholders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41351" y="713908"/>
            <a:ext cx="7892320" cy="418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key stakeholders involved in this project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companies and financial institutions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using credit cards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Regulators and policy makers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machine learning engineer, who builds and trains the model.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018551" y="329783"/>
            <a:ext cx="2300990" cy="532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Agency FB" panose="020B0503020202020204" pitchFamily="34" charset="0"/>
              </a:rPr>
              <a:t>Risk and Challenges</a:t>
            </a:r>
            <a:endParaRPr sz="2400" b="0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ECA0C52-6BB7-1329-9DF4-33639D72F9B1}"/>
              </a:ext>
            </a:extLst>
          </p:cNvPr>
          <p:cNvSpPr txBox="1"/>
          <p:nvPr/>
        </p:nvSpPr>
        <p:spPr>
          <a:xfrm>
            <a:off x="704538" y="737612"/>
            <a:ext cx="7892321" cy="405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potential risks and challenges that may arise during the project include: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 issues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overfitting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sufficient data for model training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Uncertainty in customer behavior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mitigate these risks and challenges, the project team will do the following: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multiple data sources for data collection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other techniques to avoid model overfitting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feature selection methods to extract relevant features from the data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sensitivity analysis to assess the impact of data uncertainty on the model's predictions</a:t>
            </a:r>
          </a:p>
        </p:txBody>
      </p:sp>
    </p:spTree>
    <p:extLst>
      <p:ext uri="{BB962C8B-B14F-4D97-AF65-F5344CB8AC3E}">
        <p14:creationId xmlns:p14="http://schemas.microsoft.com/office/powerpoint/2010/main" val="41421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591277" y="323110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Evaluation and Measurement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4618" y="809471"/>
            <a:ext cx="8214608" cy="378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success of the project will be evaluated based on the following criteria: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accuracy in predicting customers' future spending patterns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 in risk assessment accuracy for credit card companies and financial institutions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use of the dashboard for data visualization and insights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impact of the project will be measured based on its usefulness to credit card companies in identifying high-risk customers and providing targeted marketing campaigns.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evaluation metrics used will be R-squared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from stakeholders on the usefulness of the project outputs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018551" y="404734"/>
            <a:ext cx="2300990" cy="532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Agency FB" panose="020B0503020202020204" pitchFamily="34" charset="0"/>
              </a:rPr>
              <a:t>Project Timeline</a:t>
            </a:r>
            <a:endParaRPr sz="2400" b="0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ECA0C52-6BB7-1329-9DF4-33639D72F9B1}"/>
              </a:ext>
            </a:extLst>
          </p:cNvPr>
          <p:cNvSpPr txBox="1"/>
          <p:nvPr/>
        </p:nvSpPr>
        <p:spPr>
          <a:xfrm>
            <a:off x="704538" y="1026825"/>
            <a:ext cx="7555041" cy="385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be completed within a 8 weeks timeline</a:t>
            </a: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following milestones and deadlines: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cleaning - 2 weeks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- 2 weeks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 and evaluation - 2 weeks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- 2 weeks</a:t>
            </a:r>
          </a:p>
        </p:txBody>
      </p:sp>
    </p:spTree>
    <p:extLst>
      <p:ext uri="{BB962C8B-B14F-4D97-AF65-F5344CB8AC3E}">
        <p14:creationId xmlns:p14="http://schemas.microsoft.com/office/powerpoint/2010/main" val="177202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3762" y="428041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gency FB" panose="020B0503020202020204" pitchFamily="34" charset="0"/>
              </a:rPr>
              <a:t>Conclusion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29589" y="1019333"/>
            <a:ext cx="6640641" cy="39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develop a machine learning model that predicts credit card spending and credit rating based on customer attributes.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project's deliverables include a trained model, a dashboard, and documentation of the project.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success of the project will be evaluated based on the model's accuracy and its impact on credit card companies. The project timeline is 8 weeks.</a:t>
            </a:r>
            <a:endParaRPr lang="en-NG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71797" y="547773"/>
            <a:ext cx="55257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Agency FB" panose="020B0503020202020204" pitchFamily="34" charset="0"/>
              </a:rPr>
              <a:t>Thanks</a:t>
            </a:r>
            <a:endParaRPr sz="5400" dirty="0">
              <a:latin typeface="Agency FB" panose="020B0503020202020204" pitchFamily="34" charset="0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045388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Any questions?</a:t>
            </a:r>
            <a:endParaRPr sz="32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26825" y="2293495"/>
            <a:ext cx="4661941" cy="2128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You can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reach me via: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Agency FB" panose="020B0503020202020204" pitchFamily="34" charset="0"/>
                <a:hlinkClick r:id="rId4"/>
              </a:rPr>
              <a:t>Website</a:t>
            </a:r>
            <a:endParaRPr lang="en-US" sz="24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Agency FB" panose="020B0503020202020204" pitchFamily="34" charset="0"/>
                <a:hlinkClick r:id="rId5"/>
              </a:rPr>
              <a:t>LinkedIn</a:t>
            </a:r>
            <a:endParaRPr lang="en-US" sz="24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Agency FB" panose="020B0503020202020204" pitchFamily="34" charset="0"/>
                <a:hlinkClick r:id="rId6"/>
              </a:rPr>
              <a:t>GitHub</a:t>
            </a:r>
            <a:endParaRPr lang="en"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person, clothing, wearing, young&#10;&#10;Description automatically generated">
            <a:extLst>
              <a:ext uri="{FF2B5EF4-FFF2-40B4-BE49-F238E27FC236}">
                <a16:creationId xmlns:a16="http://schemas.microsoft.com/office/drawing/2014/main" id="{13782059-BDAF-FC16-6005-0CD64B64D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629" y="2593298"/>
            <a:ext cx="1334125" cy="1289154"/>
          </a:xfrm>
          <a:prstGeom prst="flowChartConnector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85A2C372-DAED-1049-DED3-367DE0821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362138"/>
            <a:ext cx="891915" cy="781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285635"/>
            <a:ext cx="7571700" cy="553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gency FB" panose="020B0503020202020204" pitchFamily="34" charset="0"/>
                <a:cs typeface="MV Boli" panose="02000500030200090000" pitchFamily="2" charset="0"/>
              </a:rPr>
              <a:t>Hello Everyone!</a:t>
            </a:r>
            <a:endParaRPr sz="3200" dirty="0">
              <a:latin typeface="Agency FB" panose="020B0503020202020204" pitchFamily="34" charset="0"/>
              <a:cs typeface="MV Boli" panose="02000500030200090000" pitchFamily="2" charset="0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845383"/>
            <a:ext cx="3291175" cy="382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My name is Akon Usoh and I will be presenting a Credit Card Spending Analysis, exploring trends and patterns in credit card usage, identifying risk factors, and proposing actionable insights.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 tight and  let's dive into the world of credit card spending!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icture containing person, clothing, wearing, young&#10;&#10;Description automatically generated">
            <a:extLst>
              <a:ext uri="{FF2B5EF4-FFF2-40B4-BE49-F238E27FC236}">
                <a16:creationId xmlns:a16="http://schemas.microsoft.com/office/drawing/2014/main" id="{F9571D2C-C092-155C-124D-4E24AEBA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37" y="1753850"/>
            <a:ext cx="2728211" cy="2683239"/>
          </a:xfrm>
          <a:prstGeom prst="flowChartConnector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ABB8D050-EB76-3B27-DB58-FFCCA71E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3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8E89522D-1FD0-5CC9-3D85-4DA1702D9578}"/>
              </a:ext>
            </a:extLst>
          </p:cNvPr>
          <p:cNvSpPr/>
          <p:nvPr/>
        </p:nvSpPr>
        <p:spPr>
          <a:xfrm>
            <a:off x="1611442" y="2840636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4EDF0-5F10-35BD-42E1-F820F49309A6}"/>
              </a:ext>
            </a:extLst>
          </p:cNvPr>
          <p:cNvSpPr txBox="1"/>
          <p:nvPr/>
        </p:nvSpPr>
        <p:spPr>
          <a:xfrm>
            <a:off x="2780675" y="112427"/>
            <a:ext cx="35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3200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gency FB" panose="020B0503020202020204" pitchFamily="34" charset="0"/>
                <a:ea typeface="Roboto Slab"/>
                <a:cs typeface="MV Boli" panose="02000500030200090000" pitchFamily="2" charset="0"/>
                <a:sym typeface="Roboto Slab"/>
              </a:rPr>
              <a:t>Table of Content</a:t>
            </a:r>
            <a:endParaRPr lang="en-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6DCD2-9EFC-07FB-CD4A-EA72AF42E21B}"/>
              </a:ext>
            </a:extLst>
          </p:cNvPr>
          <p:cNvSpPr txBox="1"/>
          <p:nvPr/>
        </p:nvSpPr>
        <p:spPr>
          <a:xfrm>
            <a:off x="2248524" y="786984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8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NG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6EA47-9D25-4369-8E3C-C7F61B625524}"/>
              </a:ext>
            </a:extLst>
          </p:cNvPr>
          <p:cNvSpPr txBox="1"/>
          <p:nvPr/>
        </p:nvSpPr>
        <p:spPr>
          <a:xfrm>
            <a:off x="2251025" y="1171732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Problem Statement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7214F-1690-BB37-639E-C207F2B39B4E}"/>
              </a:ext>
            </a:extLst>
          </p:cNvPr>
          <p:cNvSpPr txBox="1"/>
          <p:nvPr/>
        </p:nvSpPr>
        <p:spPr>
          <a:xfrm>
            <a:off x="2251023" y="1546484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Objectives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A4296-45B3-5D38-F121-3234DDC6BF8F}"/>
              </a:ext>
            </a:extLst>
          </p:cNvPr>
          <p:cNvSpPr txBox="1"/>
          <p:nvPr/>
        </p:nvSpPr>
        <p:spPr>
          <a:xfrm>
            <a:off x="2243528" y="1928734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Project Scope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0E272-2290-56DB-D210-15FF3811792E}"/>
              </a:ext>
            </a:extLst>
          </p:cNvPr>
          <p:cNvSpPr txBox="1"/>
          <p:nvPr/>
        </p:nvSpPr>
        <p:spPr>
          <a:xfrm>
            <a:off x="2243527" y="2303489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Methodology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32517-262F-3580-3005-058B1BC6B9C2}"/>
              </a:ext>
            </a:extLst>
          </p:cNvPr>
          <p:cNvSpPr txBox="1"/>
          <p:nvPr/>
        </p:nvSpPr>
        <p:spPr>
          <a:xfrm>
            <a:off x="2236032" y="2700726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Deliverables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545475-66EC-F9A3-B6F5-840A33409818}"/>
              </a:ext>
            </a:extLst>
          </p:cNvPr>
          <p:cNvSpPr txBox="1"/>
          <p:nvPr/>
        </p:nvSpPr>
        <p:spPr>
          <a:xfrm>
            <a:off x="2243527" y="3075481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Stakeholders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39280-E31C-9AA4-1EBB-BE992C988483}"/>
              </a:ext>
            </a:extLst>
          </p:cNvPr>
          <p:cNvSpPr txBox="1"/>
          <p:nvPr/>
        </p:nvSpPr>
        <p:spPr>
          <a:xfrm>
            <a:off x="2221043" y="3450236"/>
            <a:ext cx="248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rPr>
              <a:t>Risks and Challenges</a:t>
            </a:r>
            <a:endParaRPr lang="en-NG" sz="18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Arrow: Notched Right 42">
            <a:extLst>
              <a:ext uri="{FF2B5EF4-FFF2-40B4-BE49-F238E27FC236}">
                <a16:creationId xmlns:a16="http://schemas.microsoft.com/office/drawing/2014/main" id="{10FC4A18-871E-5EE0-84F4-233B16192410}"/>
              </a:ext>
            </a:extLst>
          </p:cNvPr>
          <p:cNvSpPr/>
          <p:nvPr/>
        </p:nvSpPr>
        <p:spPr>
          <a:xfrm>
            <a:off x="1591455" y="1314138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4" name="Arrow: Notched Right 43">
            <a:extLst>
              <a:ext uri="{FF2B5EF4-FFF2-40B4-BE49-F238E27FC236}">
                <a16:creationId xmlns:a16="http://schemas.microsoft.com/office/drawing/2014/main" id="{97EFE2F8-4055-A905-62EA-37567F048C16}"/>
              </a:ext>
            </a:extLst>
          </p:cNvPr>
          <p:cNvSpPr/>
          <p:nvPr/>
        </p:nvSpPr>
        <p:spPr>
          <a:xfrm>
            <a:off x="1586459" y="2058650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5" name="Arrow: Notched Right 44">
            <a:extLst>
              <a:ext uri="{FF2B5EF4-FFF2-40B4-BE49-F238E27FC236}">
                <a16:creationId xmlns:a16="http://schemas.microsoft.com/office/drawing/2014/main" id="{E9D587D1-6729-2A53-9BB4-424C9C2018AE}"/>
              </a:ext>
            </a:extLst>
          </p:cNvPr>
          <p:cNvSpPr/>
          <p:nvPr/>
        </p:nvSpPr>
        <p:spPr>
          <a:xfrm>
            <a:off x="1603947" y="1693889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Arrow: Notched Right 45">
            <a:extLst>
              <a:ext uri="{FF2B5EF4-FFF2-40B4-BE49-F238E27FC236}">
                <a16:creationId xmlns:a16="http://schemas.microsoft.com/office/drawing/2014/main" id="{2CE8C6A0-4687-2CDC-4ABF-44C866EC8CE0}"/>
              </a:ext>
            </a:extLst>
          </p:cNvPr>
          <p:cNvSpPr/>
          <p:nvPr/>
        </p:nvSpPr>
        <p:spPr>
          <a:xfrm>
            <a:off x="1591456" y="961870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BE62A381-DE0E-4ADA-BCD1-59570D32CB8E}"/>
              </a:ext>
            </a:extLst>
          </p:cNvPr>
          <p:cNvSpPr/>
          <p:nvPr/>
        </p:nvSpPr>
        <p:spPr>
          <a:xfrm>
            <a:off x="1598951" y="2423410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8" name="Arrow: Notched Right 47">
            <a:extLst>
              <a:ext uri="{FF2B5EF4-FFF2-40B4-BE49-F238E27FC236}">
                <a16:creationId xmlns:a16="http://schemas.microsoft.com/office/drawing/2014/main" id="{86149194-509F-E5BF-0603-B726BF6D60A6}"/>
              </a:ext>
            </a:extLst>
          </p:cNvPr>
          <p:cNvSpPr/>
          <p:nvPr/>
        </p:nvSpPr>
        <p:spPr>
          <a:xfrm>
            <a:off x="1611443" y="3207896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9" name="Arrow: Notched Right 48">
            <a:extLst>
              <a:ext uri="{FF2B5EF4-FFF2-40B4-BE49-F238E27FC236}">
                <a16:creationId xmlns:a16="http://schemas.microsoft.com/office/drawing/2014/main" id="{08C7F42D-4333-8EAC-0A3C-5199352A0082}"/>
              </a:ext>
            </a:extLst>
          </p:cNvPr>
          <p:cNvSpPr/>
          <p:nvPr/>
        </p:nvSpPr>
        <p:spPr>
          <a:xfrm>
            <a:off x="1603947" y="3605134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0" name="Arrow: Notched Right 49">
            <a:extLst>
              <a:ext uri="{FF2B5EF4-FFF2-40B4-BE49-F238E27FC236}">
                <a16:creationId xmlns:a16="http://schemas.microsoft.com/office/drawing/2014/main" id="{8CBD602B-7DE2-7B3F-F76F-F9F110F61801}"/>
              </a:ext>
            </a:extLst>
          </p:cNvPr>
          <p:cNvSpPr/>
          <p:nvPr/>
        </p:nvSpPr>
        <p:spPr>
          <a:xfrm>
            <a:off x="1603947" y="3964899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4D41A4C1-3F00-22D5-FA98-D5335D83678C}"/>
              </a:ext>
            </a:extLst>
          </p:cNvPr>
          <p:cNvSpPr/>
          <p:nvPr/>
        </p:nvSpPr>
        <p:spPr>
          <a:xfrm>
            <a:off x="1618937" y="4332158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EA541D8E-C479-42C5-BE8C-807250F48758}"/>
              </a:ext>
            </a:extLst>
          </p:cNvPr>
          <p:cNvSpPr/>
          <p:nvPr/>
        </p:nvSpPr>
        <p:spPr>
          <a:xfrm>
            <a:off x="1613940" y="4649450"/>
            <a:ext cx="699541" cy="5496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732582-DFA2-42CF-CE83-E40587852481}"/>
              </a:ext>
            </a:extLst>
          </p:cNvPr>
          <p:cNvSpPr txBox="1"/>
          <p:nvPr/>
        </p:nvSpPr>
        <p:spPr>
          <a:xfrm>
            <a:off x="2226040" y="382249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8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and Measurement</a:t>
            </a:r>
            <a:endParaRPr lang="en-NG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12EA23-95E6-8001-8C11-C5936F508027}"/>
              </a:ext>
            </a:extLst>
          </p:cNvPr>
          <p:cNvSpPr txBox="1"/>
          <p:nvPr/>
        </p:nvSpPr>
        <p:spPr>
          <a:xfrm>
            <a:off x="2236033" y="417725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  <a:endParaRPr lang="en-NG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FAAB4D-50E5-9BAF-AA02-E3D466228DBE}"/>
              </a:ext>
            </a:extLst>
          </p:cNvPr>
          <p:cNvSpPr txBox="1"/>
          <p:nvPr/>
        </p:nvSpPr>
        <p:spPr>
          <a:xfrm>
            <a:off x="2221043" y="451453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NG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591277" y="323110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Introduction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76287" y="1157339"/>
            <a:ext cx="7525897" cy="292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analyze the spending patterns of credit card users and categorize them based on risk levels.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provide insights to credit card companies and financial institutions to understand the behavior of their customers and assess the level of risk involved in lending to them.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also leverage machine learning algorithms to predict the spending patterns of customers and categorize them based on their risk levels.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231567" y="509665"/>
            <a:ext cx="2263516" cy="532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Agency FB" panose="020B0503020202020204" pitchFamily="34" charset="0"/>
              </a:rPr>
              <a:t>Problem Statement</a:t>
            </a:r>
            <a:endParaRPr sz="2400" b="0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ECA0C52-6BB7-1329-9DF4-33639D72F9B1}"/>
              </a:ext>
            </a:extLst>
          </p:cNvPr>
          <p:cNvSpPr txBox="1"/>
          <p:nvPr/>
        </p:nvSpPr>
        <p:spPr>
          <a:xfrm>
            <a:off x="1453212" y="1082387"/>
            <a:ext cx="6109325" cy="360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credit card industry has been growing rapidly, and with it, the risk associated with lending to customers.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companies and financial institutions need to have a thorough understanding of their customers' spending patterns to assess the level of risk involved in lending to them.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lack of such insights can result in bad loans, leading to financial losses for the institutions.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there is a need for a model that can analyze credit card spending patterns and categorize them based on risk levels.</a:t>
            </a:r>
            <a:endParaRPr dirty="0">
              <a:solidFill>
                <a:schemeClr val="bg2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202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28753" y="353089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Objectives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4617" y="936886"/>
            <a:ext cx="7480091" cy="359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objectives of this project are to: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credit card spending patterns and categorize them based on risk levels.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machine learning model that can predict customers' future spending patterns.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insights to credit card companies and financial institutions to assess the level of risk involved in lending to their customers.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the accuracy of risk assessment for credit card companies and financial institutions.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778707" y="509665"/>
            <a:ext cx="1716375" cy="532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Agency FB" panose="020B0503020202020204" pitchFamily="34" charset="0"/>
              </a:rPr>
              <a:t>Project Scope</a:t>
            </a:r>
            <a:endParaRPr sz="2400" b="0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ECA0C52-6BB7-1329-9DF4-33639D72F9B1}"/>
              </a:ext>
            </a:extLst>
          </p:cNvPr>
          <p:cNvSpPr txBox="1"/>
          <p:nvPr/>
        </p:nvSpPr>
        <p:spPr>
          <a:xfrm>
            <a:off x="1453212" y="1082387"/>
            <a:ext cx="6109325" cy="336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project is to develop a model that predicts credit card spending and credit rating based on various customer attributes such as age, occupation, income, and credit score.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will be trained using a dataset of credit card transactions and customer information.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timeline is set to be three weeks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464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48870" y="210683"/>
            <a:ext cx="6963765" cy="51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Methodology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30628" y="637082"/>
            <a:ext cx="8630926" cy="414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 to this project involves the following steps: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cleaning: Collecting the dataset and cleaning it by removing any missing values, duplicates, or irrelevant columns.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analysis: Analyzing the dataset to identify trends, patterns, and relationships between the various attributes and credit card spending.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 Creating new features or transforming existing ones to improve the model's accuracy.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development: Building and training a machine learning model using various regression algorithms.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evaluation: Evaluating the model's performance using metrics such as R-squared, mean absolute error, and mean squared error.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Deployment: Deploying the model to a web-based dashboard where users can input their customer attributes and get predictions on credit card spending and credit rating.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B2AEE3F-6906-EC08-D1E9-7953D2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324663"/>
            <a:ext cx="914400" cy="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823678" y="629587"/>
            <a:ext cx="1716375" cy="532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Agency FB" panose="020B0503020202020204" pitchFamily="34" charset="0"/>
              </a:rPr>
              <a:t>Deliverables</a:t>
            </a:r>
            <a:endParaRPr sz="2400" b="0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3DC3FCD1-C117-0DF8-52BF-C44E21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663"/>
            <a:ext cx="914400" cy="818838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ECA0C52-6BB7-1329-9DF4-33639D72F9B1}"/>
              </a:ext>
            </a:extLst>
          </p:cNvPr>
          <p:cNvSpPr txBox="1"/>
          <p:nvPr/>
        </p:nvSpPr>
        <p:spPr>
          <a:xfrm>
            <a:off x="1438222" y="1050363"/>
            <a:ext cx="6109325" cy="346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deliver the following outputs: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chemeClr val="bg2">
                  <a:lumMod val="75000"/>
                </a:schemeClr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clean and preprocessed dataset.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machine learning model to predict customers' future spending patterns and categorize them based on risk levels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dashboard for data visualization and insights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of the project, including the project proposal, code, and results.</a:t>
            </a:r>
          </a:p>
        </p:txBody>
      </p:sp>
    </p:spTree>
    <p:extLst>
      <p:ext uri="{BB962C8B-B14F-4D97-AF65-F5344CB8AC3E}">
        <p14:creationId xmlns:p14="http://schemas.microsoft.com/office/powerpoint/2010/main" val="231270423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911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Agency FB</vt:lpstr>
      <vt:lpstr>Roboto Slab</vt:lpstr>
      <vt:lpstr>Source Sans Pro</vt:lpstr>
      <vt:lpstr>Cordelia template</vt:lpstr>
      <vt:lpstr>Credit Card  Spend Analysis</vt:lpstr>
      <vt:lpstr>Hello Everyone!</vt:lpstr>
      <vt:lpstr>PowerPoint Presentation</vt:lpstr>
      <vt:lpstr>Introduction</vt:lpstr>
      <vt:lpstr>Problem Statement</vt:lpstr>
      <vt:lpstr>Objectives</vt:lpstr>
      <vt:lpstr>Project Scope</vt:lpstr>
      <vt:lpstr>Methodology</vt:lpstr>
      <vt:lpstr>Deliverables</vt:lpstr>
      <vt:lpstr>Stakeholders</vt:lpstr>
      <vt:lpstr>Risk and Challenges</vt:lpstr>
      <vt:lpstr>Evaluation and Measurement</vt:lpstr>
      <vt:lpstr>Project Timeline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Akon Usoh</dc:creator>
  <cp:lastModifiedBy>Akon Usoh</cp:lastModifiedBy>
  <cp:revision>6</cp:revision>
  <dcterms:modified xsi:type="dcterms:W3CDTF">2023-03-27T18:08:13Z</dcterms:modified>
</cp:coreProperties>
</file>