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5" r:id="rId3"/>
    <p:sldId id="259" r:id="rId4"/>
    <p:sldId id="257" r:id="rId5"/>
    <p:sldId id="296" r:id="rId6"/>
    <p:sldId id="301" r:id="rId7"/>
    <p:sldId id="302" r:id="rId8"/>
    <p:sldId id="303" r:id="rId9"/>
    <p:sldId id="304" r:id="rId10"/>
    <p:sldId id="305" r:id="rId11"/>
    <p:sldId id="306" r:id="rId12"/>
    <p:sldId id="307" r:id="rId13"/>
    <p:sldId id="308" r:id="rId14"/>
    <p:sldId id="309" r:id="rId15"/>
    <p:sldId id="258" r:id="rId16"/>
  </p:sldIdLst>
  <p:sldSz cx="9144000" cy="5143500" type="screen16x9"/>
  <p:notesSz cx="6858000" cy="9144000"/>
  <p:embeddedFontLst>
    <p:embeddedFont>
      <p:font typeface="Agency FB" panose="020B0503020202020204" pitchFamily="34" charset="0"/>
      <p:regular r:id="rId18"/>
      <p:bold r:id="rId19"/>
    </p:embeddedFont>
    <p:embeddedFont>
      <p:font typeface="Roboto Slab"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5" d="100"/>
          <a:sy n="85"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08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5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88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04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5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5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7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4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8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20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4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github.com/lovemedata" TargetMode="External"/><Relationship Id="rId5" Type="http://schemas.openxmlformats.org/officeDocument/2006/relationships/hyperlink" Target="https://www.linkedin.com/in/akonusoh" TargetMode="External"/><Relationship Id="rId4" Type="http://schemas.openxmlformats.org/officeDocument/2006/relationships/hyperlink" Target="https://akon.clou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306402" y="927100"/>
            <a:ext cx="6368333" cy="32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b="0" dirty="0">
                <a:latin typeface="Agency FB" panose="020B0503020202020204" pitchFamily="34" charset="0"/>
                <a:cs typeface="MV Boli" panose="02000500030200090000" pitchFamily="2" charset="0"/>
              </a:rPr>
              <a:t>Customer </a:t>
            </a:r>
            <a:br>
              <a:rPr lang="en" sz="7200" b="0" dirty="0">
                <a:latin typeface="Agency FB" panose="020B0503020202020204" pitchFamily="34" charset="0"/>
                <a:cs typeface="MV Boli" panose="02000500030200090000" pitchFamily="2" charset="0"/>
              </a:rPr>
            </a:br>
            <a:r>
              <a:rPr lang="en" sz="7200" b="0" dirty="0">
                <a:latin typeface="Agency FB" panose="020B0503020202020204" pitchFamily="34" charset="0"/>
                <a:cs typeface="MV Boli" panose="02000500030200090000" pitchFamily="2" charset="0"/>
              </a:rPr>
              <a:t>Churn </a:t>
            </a:r>
            <a:br>
              <a:rPr lang="en" sz="7200" b="0" dirty="0">
                <a:latin typeface="Agency FB" panose="020B0503020202020204" pitchFamily="34" charset="0"/>
                <a:cs typeface="MV Boli" panose="02000500030200090000" pitchFamily="2" charset="0"/>
              </a:rPr>
            </a:br>
            <a:r>
              <a:rPr lang="en" sz="7200" b="0" dirty="0">
                <a:latin typeface="Agency FB" panose="020B0503020202020204" pitchFamily="34" charset="0"/>
                <a:cs typeface="MV Boli" panose="02000500030200090000" pitchFamily="2" charset="0"/>
              </a:rPr>
              <a:t>Analysis</a:t>
            </a:r>
            <a:endParaRPr sz="7200" b="0" dirty="0">
              <a:latin typeface="Agency FB" panose="020B0503020202020204" pitchFamily="34" charset="0"/>
              <a:cs typeface="MV Boli" panose="02000500030200090000" pitchFamily="2" charset="0"/>
            </a:endParaRPr>
          </a:p>
        </p:txBody>
      </p:sp>
      <p:pic>
        <p:nvPicPr>
          <p:cNvPr id="3" name="Picture 2" descr="Text&#10;&#10;Description automatically generated with low confidence">
            <a:extLst>
              <a:ext uri="{FF2B5EF4-FFF2-40B4-BE49-F238E27FC236}">
                <a16:creationId xmlns:a16="http://schemas.microsoft.com/office/drawing/2014/main" id="{B1FFD8AE-A1A3-6FA4-991D-4B8AB42A92BE}"/>
              </a:ext>
            </a:extLst>
          </p:cNvPr>
          <p:cNvPicPr>
            <a:picLocks noChangeAspect="1"/>
          </p:cNvPicPr>
          <p:nvPr/>
        </p:nvPicPr>
        <p:blipFill>
          <a:blip r:embed="rId3"/>
          <a:stretch>
            <a:fillRect/>
          </a:stretch>
        </p:blipFill>
        <p:spPr>
          <a:xfrm>
            <a:off x="0" y="4302177"/>
            <a:ext cx="914400" cy="841323"/>
          </a:xfrm>
          <a:prstGeom prst="rect">
            <a:avLst/>
          </a:prstGeom>
        </p:spPr>
      </p:pic>
      <p:pic>
        <p:nvPicPr>
          <p:cNvPr id="4" name="Picture 3" descr="Icon&#10;&#10;Description automatically generated">
            <a:extLst>
              <a:ext uri="{FF2B5EF4-FFF2-40B4-BE49-F238E27FC236}">
                <a16:creationId xmlns:a16="http://schemas.microsoft.com/office/drawing/2014/main" id="{915396EA-EC2C-C769-6A2E-260E14622099}"/>
              </a:ext>
            </a:extLst>
          </p:cNvPr>
          <p:cNvPicPr>
            <a:picLocks noChangeAspect="1"/>
          </p:cNvPicPr>
          <p:nvPr/>
        </p:nvPicPr>
        <p:blipFill>
          <a:blip r:embed="rId4"/>
          <a:stretch>
            <a:fillRect/>
          </a:stretch>
        </p:blipFill>
        <p:spPr>
          <a:xfrm>
            <a:off x="4787900" y="3251200"/>
            <a:ext cx="927100" cy="889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46306" y="158218"/>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Stakeholders</a:t>
            </a:r>
            <a:endParaRPr sz="2400" dirty="0">
              <a:latin typeface="Agency FB" panose="020B0503020202020204" pitchFamily="34" charset="0"/>
            </a:endParaRPr>
          </a:p>
        </p:txBody>
      </p:sp>
      <p:sp>
        <p:nvSpPr>
          <p:cNvPr id="76" name="Google Shape;76;p13"/>
          <p:cNvSpPr txBox="1"/>
          <p:nvPr/>
        </p:nvSpPr>
        <p:spPr>
          <a:xfrm>
            <a:off x="509667" y="532152"/>
            <a:ext cx="7892320" cy="4401485"/>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key stakeholders involved in the project are:</a:t>
            </a:r>
          </a:p>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Telecommunication company: The company will benefit from the insights provided by the churn analysis model and the recommendations for reducing churn rate and improving customer retention.</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Customers: The customers of the company will benefit from the improvements in service quality and customer retention measures that are implemented as a result of the churn analysis.</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Data Scientist: The Data Scientist who will carry out the entire process from data collection to cleaning, modelling and recommendation.</a:t>
            </a: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203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Risk and Challenges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790078"/>
            <a:ext cx="7555041" cy="396180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main risks and challenges that may arise during the project include:</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quality issues: The dataset may contain errors or missing data that could affect the accuracy of the model.</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Overfitting: The model may be overfitted to the training data, resulting in poor performance on the testing data.</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Limited feature set: The dataset may not contain all the relevant features for predicting churn, which could limit the accuracy of the model.</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These risks and challenges will be addressed through careful data cleaning and preprocessing, feature selection and engineering, and rigorous model evaluation.</a:t>
            </a:r>
            <a:endPar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1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08831" y="150723"/>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Evaluation and Measurement</a:t>
            </a:r>
            <a:endParaRPr sz="2400" dirty="0">
              <a:latin typeface="Agency FB" panose="020B0503020202020204" pitchFamily="34" charset="0"/>
            </a:endParaRPr>
          </a:p>
        </p:txBody>
      </p:sp>
      <p:sp>
        <p:nvSpPr>
          <p:cNvPr id="76" name="Google Shape;76;p13"/>
          <p:cNvSpPr txBox="1"/>
          <p:nvPr/>
        </p:nvSpPr>
        <p:spPr>
          <a:xfrm>
            <a:off x="494677" y="614599"/>
            <a:ext cx="7892320" cy="4332156"/>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To ensure the success of the Churn Analysis project, several criteria will be used to evaluate its effectiveness. </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primary measure of success will be the accuracy of the Churn Analysis model. The model's ability to predict customer churn accurately will be assessed using metrics such as precision, recall, and F1-score.</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Next is the improvement in customer retention rates. The project's success will be measured by the degree to which customer retention rates improve following the implementation of the strategies developed based on the model's insights.</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Finally, the project's impact on the company's revenue will also be evaluated. The project's success will be measured by the extent to which revenue increases following the implementation of the model's recommendations.</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Regular progress reports will be provided to the stakeholders to keep them informed of the project's progress and any significant changes in the evaluation criteria. </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14023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Timeline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1026826"/>
            <a:ext cx="7555041" cy="356765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timeline will be as follows:</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Collection and Cleaning: </a:t>
            </a: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2</a:t>
            </a: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weeks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Analysis and Modeling: 2 weeks.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Evaluation and Strategy Development: 2 weeks.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Implementation of Strategies: 1 weeks.</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Monitoring Impact and Progress: 1 month</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202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8771" y="248159"/>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Agency FB" panose="020B0503020202020204" pitchFamily="34" charset="0"/>
              </a:rPr>
              <a:t>Conclusion</a:t>
            </a:r>
            <a:endParaRPr sz="2400" dirty="0">
              <a:latin typeface="Agency FB" panose="020B0503020202020204" pitchFamily="34" charset="0"/>
            </a:endParaRPr>
          </a:p>
        </p:txBody>
      </p:sp>
      <p:sp>
        <p:nvSpPr>
          <p:cNvPr id="76" name="Google Shape;76;p13"/>
          <p:cNvSpPr txBox="1"/>
          <p:nvPr/>
        </p:nvSpPr>
        <p:spPr>
          <a:xfrm>
            <a:off x="569628" y="674560"/>
            <a:ext cx="7749913" cy="4264699"/>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Churn Analysis model developed in this project will provide valuable insights into the factors that contribute to customer churn and strategies for retaining customers.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This project has the potential to significantly improve customer retention rates and increase revenue for the Telecommunication company.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By accurately predicting which customers are likely to leave the company, the company can develop targeted strategies to retain these customers, thereby reducing the impact of customer churn.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also provides an opportunity for the company to leverage data analytics and machine learning to gain a competitive edge in the market.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Overall, this project is of utmost importance to the Telecommunication company and has the potential to have a significant impact on the company's success.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2273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071797" y="547773"/>
            <a:ext cx="552574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latin typeface="Agency FB" panose="020B0503020202020204" pitchFamily="34" charset="0"/>
              </a:rPr>
              <a:t>Thanks</a:t>
            </a:r>
            <a:endParaRPr sz="5400" dirty="0">
              <a:latin typeface="Agency FB" panose="020B0503020202020204" pitchFamily="34" charset="0"/>
            </a:endParaRPr>
          </a:p>
        </p:txBody>
      </p:sp>
      <p:sp>
        <p:nvSpPr>
          <p:cNvPr id="86" name="Google Shape;86;p14"/>
          <p:cNvSpPr txBox="1">
            <a:spLocks noGrp="1"/>
          </p:cNvSpPr>
          <p:nvPr>
            <p:ph type="subTitle" idx="4294967295"/>
          </p:nvPr>
        </p:nvSpPr>
        <p:spPr>
          <a:xfrm>
            <a:off x="1045388"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dirty="0">
                <a:solidFill>
                  <a:schemeClr val="bg2">
                    <a:lumMod val="75000"/>
                  </a:schemeClr>
                </a:solidFill>
                <a:latin typeface="Agency FB" panose="020B0503020202020204" pitchFamily="34" charset="0"/>
              </a:rPr>
              <a:t>Any questions?</a:t>
            </a:r>
            <a:endParaRPr sz="3200" dirty="0">
              <a:solidFill>
                <a:schemeClr val="bg2">
                  <a:lumMod val="75000"/>
                </a:schemeClr>
              </a:solidFill>
              <a:latin typeface="Agency FB" panose="020B0503020202020204" pitchFamily="34" charset="0"/>
            </a:endParaRPr>
          </a:p>
        </p:txBody>
      </p:sp>
      <p:sp>
        <p:nvSpPr>
          <p:cNvPr id="87" name="Google Shape;87;p14"/>
          <p:cNvSpPr txBox="1">
            <a:spLocks noGrp="1"/>
          </p:cNvSpPr>
          <p:nvPr>
            <p:ph type="body" idx="4294967295"/>
          </p:nvPr>
        </p:nvSpPr>
        <p:spPr>
          <a:xfrm>
            <a:off x="1026825" y="2293495"/>
            <a:ext cx="4661941" cy="21286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bg2">
                    <a:lumMod val="75000"/>
                  </a:schemeClr>
                </a:solidFill>
                <a:latin typeface="Agency FB" panose="020B0503020202020204" pitchFamily="34" charset="0"/>
              </a:rPr>
              <a:t>You can </a:t>
            </a:r>
            <a:r>
              <a:rPr lang="en-US" sz="2400" dirty="0">
                <a:solidFill>
                  <a:schemeClr val="bg2">
                    <a:lumMod val="75000"/>
                  </a:schemeClr>
                </a:solidFill>
                <a:latin typeface="Agency FB" panose="020B0503020202020204" pitchFamily="34" charset="0"/>
              </a:rPr>
              <a:t>reach me via:</a:t>
            </a:r>
          </a:p>
          <a:p>
            <a:pPr marL="0" lvl="0" indent="0" algn="l" rtl="0">
              <a:spcBef>
                <a:spcPts val="600"/>
              </a:spcBef>
              <a:spcAft>
                <a:spcPts val="0"/>
              </a:spcAft>
              <a:buNone/>
            </a:pPr>
            <a:r>
              <a:rPr lang="en-US" sz="2400" dirty="0">
                <a:latin typeface="Agency FB" panose="020B0503020202020204" pitchFamily="34" charset="0"/>
                <a:hlinkClick r:id="rId4"/>
              </a:rPr>
              <a:t>Website</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5"/>
              </a:rPr>
              <a:t>LinkedIn</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6"/>
              </a:rPr>
              <a:t>GitHub</a:t>
            </a:r>
            <a:endParaRPr lang="en" sz="2600" dirty="0"/>
          </a:p>
          <a:p>
            <a:pPr marL="0" lvl="0" indent="0" algn="l" rtl="0">
              <a:spcBef>
                <a:spcPts val="600"/>
              </a:spcBef>
              <a:spcAft>
                <a:spcPts val="0"/>
              </a:spcAft>
              <a:buNone/>
            </a:pPr>
            <a:endParaRPr lang="en" sz="2600" dirty="0"/>
          </a:p>
          <a:p>
            <a:pPr marL="0" lvl="0" indent="0" algn="l" rtl="0">
              <a:spcBef>
                <a:spcPts val="600"/>
              </a:spcBef>
              <a:spcAft>
                <a:spcPts val="0"/>
              </a:spcAft>
              <a:buNone/>
            </a:pP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descr="A picture containing person, clothing, wearing, young&#10;&#10;Description automatically generated">
            <a:extLst>
              <a:ext uri="{FF2B5EF4-FFF2-40B4-BE49-F238E27FC236}">
                <a16:creationId xmlns:a16="http://schemas.microsoft.com/office/drawing/2014/main" id="{13782059-BDAF-FC16-6005-0CD64B64D11E}"/>
              </a:ext>
            </a:extLst>
          </p:cNvPr>
          <p:cNvPicPr>
            <a:picLocks noChangeAspect="1"/>
          </p:cNvPicPr>
          <p:nvPr/>
        </p:nvPicPr>
        <p:blipFill>
          <a:blip r:embed="rId7"/>
          <a:stretch>
            <a:fillRect/>
          </a:stretch>
        </p:blipFill>
        <p:spPr>
          <a:xfrm>
            <a:off x="5898629" y="2593298"/>
            <a:ext cx="1334125" cy="1289154"/>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85A2C372-DAED-1049-DED3-367DE0821748}"/>
              </a:ext>
            </a:extLst>
          </p:cNvPr>
          <p:cNvPicPr>
            <a:picLocks noChangeAspect="1"/>
          </p:cNvPicPr>
          <p:nvPr/>
        </p:nvPicPr>
        <p:blipFill>
          <a:blip r:embed="rId8"/>
          <a:stretch>
            <a:fillRect/>
          </a:stretch>
        </p:blipFill>
        <p:spPr>
          <a:xfrm>
            <a:off x="0" y="4362138"/>
            <a:ext cx="891915" cy="781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671850" y="120535"/>
            <a:ext cx="7571700" cy="553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Agency FB" panose="020B0503020202020204" pitchFamily="34" charset="0"/>
                <a:cs typeface="MV Boli" panose="02000500030200090000" pitchFamily="2" charset="0"/>
              </a:rPr>
              <a:t>Hello Everyone!</a:t>
            </a:r>
            <a:endParaRPr sz="3200" dirty="0">
              <a:latin typeface="Agency FB" panose="020B0503020202020204" pitchFamily="34" charset="0"/>
              <a:cs typeface="MV Boli" panose="02000500030200090000" pitchFamily="2" charset="0"/>
            </a:endParaRPr>
          </a:p>
        </p:txBody>
      </p:sp>
      <p:sp>
        <p:nvSpPr>
          <p:cNvPr id="151" name="Google Shape;151;p21"/>
          <p:cNvSpPr txBox="1">
            <a:spLocks noGrp="1"/>
          </p:cNvSpPr>
          <p:nvPr>
            <p:ph type="body" idx="1"/>
          </p:nvPr>
        </p:nvSpPr>
        <p:spPr>
          <a:xfrm>
            <a:off x="715154" y="532670"/>
            <a:ext cx="3844146" cy="46997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My name is Akon Usoh, and I am here to present our Churn Analysis model for a Telecommunication company. </a:t>
            </a:r>
          </a:p>
          <a:p>
            <a:pPr marL="0" lvl="0" indent="0" algn="just" rtl="0">
              <a:spcBef>
                <a:spcPts val="600"/>
              </a:spcBef>
              <a:spcAft>
                <a:spcPts val="0"/>
              </a:spcAft>
              <a:buNone/>
            </a:pPr>
            <a:endParaRPr lang="en-US" sz="2000" dirty="0">
              <a:solidFill>
                <a:schemeClr val="bg2">
                  <a:lumMod val="75000"/>
                </a:schemeClr>
              </a:solidFill>
              <a:latin typeface="Agency FB" panose="020B0503020202020204" pitchFamily="34" charset="0"/>
              <a:cs typeface="Times New Roman" panose="02020603050405020304" pitchFamily="18" charset="0"/>
            </a:endParaRP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In this presentation, we will discuss how we developed a predictive model that accurately identifies customers who are likely to leave the company, and how this model can help the company improve its customer retention rates and increase revenue.</a:t>
            </a:r>
          </a:p>
          <a:p>
            <a:pPr marL="0" lvl="0" indent="0" algn="just" rtl="0">
              <a:spcBef>
                <a:spcPts val="600"/>
              </a:spcBef>
              <a:spcAft>
                <a:spcPts val="0"/>
              </a:spcAft>
              <a:buNone/>
            </a:pPr>
            <a:endParaRPr lang="en-US" sz="2000" dirty="0">
              <a:solidFill>
                <a:schemeClr val="bg2">
                  <a:lumMod val="75000"/>
                </a:schemeClr>
              </a:solidFill>
              <a:latin typeface="Agency FB" panose="020B0503020202020204" pitchFamily="34" charset="0"/>
              <a:cs typeface="Times New Roman" panose="02020603050405020304" pitchFamily="18" charset="0"/>
            </a:endParaRP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Thank you for your time, and I hope you find this presentation informative and valuable.</a:t>
            </a:r>
            <a:endParaRPr sz="2000" dirty="0">
              <a:solidFill>
                <a:schemeClr val="bg2">
                  <a:lumMod val="75000"/>
                </a:schemeClr>
              </a:solidFill>
              <a:latin typeface="Agency FB" panose="020B0503020202020204" pitchFamily="34" charset="0"/>
              <a:cs typeface="Times New Roman" panose="02020603050405020304" pitchFamily="18" charset="0"/>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pic>
        <p:nvPicPr>
          <p:cNvPr id="2" name="Picture 1" descr="A picture containing person, clothing, wearing, young&#10;&#10;Description automatically generated">
            <a:extLst>
              <a:ext uri="{FF2B5EF4-FFF2-40B4-BE49-F238E27FC236}">
                <a16:creationId xmlns:a16="http://schemas.microsoft.com/office/drawing/2014/main" id="{F9571D2C-C092-155C-124D-4E24AEBA644B}"/>
              </a:ext>
            </a:extLst>
          </p:cNvPr>
          <p:cNvPicPr>
            <a:picLocks noChangeAspect="1"/>
          </p:cNvPicPr>
          <p:nvPr/>
        </p:nvPicPr>
        <p:blipFill>
          <a:blip r:embed="rId3"/>
          <a:stretch>
            <a:fillRect/>
          </a:stretch>
        </p:blipFill>
        <p:spPr>
          <a:xfrm>
            <a:off x="4819337" y="1753850"/>
            <a:ext cx="2728211" cy="2683239"/>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ABB8D050-EB76-3B27-DB58-FFCCA71E9B71}"/>
              </a:ext>
            </a:extLst>
          </p:cNvPr>
          <p:cNvPicPr>
            <a:picLocks noChangeAspect="1"/>
          </p:cNvPicPr>
          <p:nvPr/>
        </p:nvPicPr>
        <p:blipFill>
          <a:blip r:embed="rId4"/>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8010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20" name="Arrow: Notched Right 19">
            <a:extLst>
              <a:ext uri="{FF2B5EF4-FFF2-40B4-BE49-F238E27FC236}">
                <a16:creationId xmlns:a16="http://schemas.microsoft.com/office/drawing/2014/main" id="{8E89522D-1FD0-5CC9-3D85-4DA1702D9578}"/>
              </a:ext>
            </a:extLst>
          </p:cNvPr>
          <p:cNvSpPr/>
          <p:nvPr/>
        </p:nvSpPr>
        <p:spPr>
          <a:xfrm>
            <a:off x="1611442" y="284063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TextBox 20">
            <a:extLst>
              <a:ext uri="{FF2B5EF4-FFF2-40B4-BE49-F238E27FC236}">
                <a16:creationId xmlns:a16="http://schemas.microsoft.com/office/drawing/2014/main" id="{8C34EDF0-5F10-35BD-42E1-F820F49309A6}"/>
              </a:ext>
            </a:extLst>
          </p:cNvPr>
          <p:cNvSpPr txBox="1"/>
          <p:nvPr/>
        </p:nvSpPr>
        <p:spPr>
          <a:xfrm>
            <a:off x="2780675" y="112427"/>
            <a:ext cx="3597640" cy="584775"/>
          </a:xfrm>
          <a:prstGeom prst="rect">
            <a:avLst/>
          </a:prstGeom>
          <a:noFill/>
        </p:spPr>
        <p:txBody>
          <a:bodyPr wrap="square" rtlCol="0">
            <a:spAutoFit/>
          </a:bodyPr>
          <a:lstStyle/>
          <a:p>
            <a:r>
              <a:rPr kumimoji="0" lang="en" sz="3200" i="0" u="none" strike="noStrike" kern="0" cap="none" spc="0" normalizeH="0" baseline="0" noProof="0" dirty="0">
                <a:ln>
                  <a:noFill/>
                </a:ln>
                <a:solidFill>
                  <a:srgbClr val="0091EA"/>
                </a:solidFill>
                <a:effectLst/>
                <a:uLnTx/>
                <a:uFillTx/>
                <a:latin typeface="Agency FB" panose="020B0503020202020204" pitchFamily="34" charset="0"/>
                <a:ea typeface="Roboto Slab"/>
                <a:cs typeface="MV Boli" panose="02000500030200090000" pitchFamily="2" charset="0"/>
                <a:sym typeface="Roboto Slab"/>
              </a:rPr>
              <a:t>Table of Content</a:t>
            </a:r>
            <a:endParaRPr lang="en-NG" dirty="0"/>
          </a:p>
        </p:txBody>
      </p:sp>
      <p:sp>
        <p:nvSpPr>
          <p:cNvPr id="23" name="TextBox 22">
            <a:extLst>
              <a:ext uri="{FF2B5EF4-FFF2-40B4-BE49-F238E27FC236}">
                <a16:creationId xmlns:a16="http://schemas.microsoft.com/office/drawing/2014/main" id="{5616DCD2-9EFC-07FB-CD4A-EA72AF42E21B}"/>
              </a:ext>
            </a:extLst>
          </p:cNvPr>
          <p:cNvSpPr txBox="1"/>
          <p:nvPr/>
        </p:nvSpPr>
        <p:spPr>
          <a:xfrm>
            <a:off x="2248524" y="786984"/>
            <a:ext cx="2480872"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Introduction</a:t>
            </a:r>
            <a:endParaRPr lang="en-NG" dirty="0">
              <a:solidFill>
                <a:schemeClr val="bg2">
                  <a:lumMod val="75000"/>
                </a:schemeClr>
              </a:solidFill>
              <a:latin typeface="Agency FB" panose="020B0503020202020204" pitchFamily="34" charset="0"/>
            </a:endParaRPr>
          </a:p>
        </p:txBody>
      </p:sp>
      <p:sp>
        <p:nvSpPr>
          <p:cNvPr id="24" name="TextBox 23">
            <a:extLst>
              <a:ext uri="{FF2B5EF4-FFF2-40B4-BE49-F238E27FC236}">
                <a16:creationId xmlns:a16="http://schemas.microsoft.com/office/drawing/2014/main" id="{1476EA47-9D25-4369-8E3C-C7F61B625524}"/>
              </a:ext>
            </a:extLst>
          </p:cNvPr>
          <p:cNvSpPr txBox="1"/>
          <p:nvPr/>
        </p:nvSpPr>
        <p:spPr>
          <a:xfrm>
            <a:off x="2251025" y="1171732"/>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Problem Statement</a:t>
            </a:r>
            <a:endParaRPr lang="en-NG" sz="1800" dirty="0">
              <a:solidFill>
                <a:schemeClr val="bg2">
                  <a:lumMod val="75000"/>
                </a:schemeClr>
              </a:solidFill>
              <a:latin typeface="Agency FB" panose="020B0503020202020204" pitchFamily="34" charset="0"/>
            </a:endParaRPr>
          </a:p>
        </p:txBody>
      </p:sp>
      <p:sp>
        <p:nvSpPr>
          <p:cNvPr id="25" name="TextBox 24">
            <a:extLst>
              <a:ext uri="{FF2B5EF4-FFF2-40B4-BE49-F238E27FC236}">
                <a16:creationId xmlns:a16="http://schemas.microsoft.com/office/drawing/2014/main" id="{80B7214F-1690-BB37-639E-C207F2B39B4E}"/>
              </a:ext>
            </a:extLst>
          </p:cNvPr>
          <p:cNvSpPr txBox="1"/>
          <p:nvPr/>
        </p:nvSpPr>
        <p:spPr>
          <a:xfrm>
            <a:off x="2251023" y="154648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Objectives</a:t>
            </a:r>
            <a:endParaRPr lang="en-NG" sz="1800" dirty="0">
              <a:solidFill>
                <a:schemeClr val="bg2">
                  <a:lumMod val="75000"/>
                </a:schemeClr>
              </a:solidFill>
              <a:latin typeface="Agency FB" panose="020B0503020202020204" pitchFamily="34" charset="0"/>
            </a:endParaRPr>
          </a:p>
        </p:txBody>
      </p:sp>
      <p:sp>
        <p:nvSpPr>
          <p:cNvPr id="26" name="TextBox 25">
            <a:extLst>
              <a:ext uri="{FF2B5EF4-FFF2-40B4-BE49-F238E27FC236}">
                <a16:creationId xmlns:a16="http://schemas.microsoft.com/office/drawing/2014/main" id="{A9AA4296-45B3-5D38-F121-3234DDC6BF8F}"/>
              </a:ext>
            </a:extLst>
          </p:cNvPr>
          <p:cNvSpPr txBox="1"/>
          <p:nvPr/>
        </p:nvSpPr>
        <p:spPr>
          <a:xfrm>
            <a:off x="2243528" y="192873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Project Scope</a:t>
            </a:r>
            <a:endParaRPr lang="en-NG" sz="1800" dirty="0">
              <a:solidFill>
                <a:schemeClr val="bg2">
                  <a:lumMod val="75000"/>
                </a:schemeClr>
              </a:solidFill>
              <a:latin typeface="Agency FB" panose="020B0503020202020204" pitchFamily="34" charset="0"/>
            </a:endParaRPr>
          </a:p>
        </p:txBody>
      </p:sp>
      <p:sp>
        <p:nvSpPr>
          <p:cNvPr id="27" name="TextBox 26">
            <a:extLst>
              <a:ext uri="{FF2B5EF4-FFF2-40B4-BE49-F238E27FC236}">
                <a16:creationId xmlns:a16="http://schemas.microsoft.com/office/drawing/2014/main" id="{4E50E272-2290-56DB-D210-15FF3811792E}"/>
              </a:ext>
            </a:extLst>
          </p:cNvPr>
          <p:cNvSpPr txBox="1"/>
          <p:nvPr/>
        </p:nvSpPr>
        <p:spPr>
          <a:xfrm>
            <a:off x="2243527" y="2303489"/>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Methodology</a:t>
            </a:r>
            <a:endParaRPr lang="en-NG" sz="1800" dirty="0">
              <a:solidFill>
                <a:schemeClr val="bg2">
                  <a:lumMod val="75000"/>
                </a:schemeClr>
              </a:solidFill>
              <a:latin typeface="Agency FB" panose="020B0503020202020204" pitchFamily="34" charset="0"/>
            </a:endParaRPr>
          </a:p>
        </p:txBody>
      </p:sp>
      <p:sp>
        <p:nvSpPr>
          <p:cNvPr id="28" name="TextBox 27">
            <a:extLst>
              <a:ext uri="{FF2B5EF4-FFF2-40B4-BE49-F238E27FC236}">
                <a16:creationId xmlns:a16="http://schemas.microsoft.com/office/drawing/2014/main" id="{09E32517-262F-3580-3005-058B1BC6B9C2}"/>
              </a:ext>
            </a:extLst>
          </p:cNvPr>
          <p:cNvSpPr txBox="1"/>
          <p:nvPr/>
        </p:nvSpPr>
        <p:spPr>
          <a:xfrm>
            <a:off x="2236032" y="270072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Deliverables</a:t>
            </a:r>
            <a:endParaRPr lang="en-NG" sz="1800" dirty="0">
              <a:solidFill>
                <a:schemeClr val="bg2">
                  <a:lumMod val="75000"/>
                </a:schemeClr>
              </a:solidFill>
              <a:latin typeface="Agency FB" panose="020B0503020202020204" pitchFamily="34" charset="0"/>
            </a:endParaRPr>
          </a:p>
        </p:txBody>
      </p:sp>
      <p:sp>
        <p:nvSpPr>
          <p:cNvPr id="29" name="TextBox 28">
            <a:extLst>
              <a:ext uri="{FF2B5EF4-FFF2-40B4-BE49-F238E27FC236}">
                <a16:creationId xmlns:a16="http://schemas.microsoft.com/office/drawing/2014/main" id="{9F545475-66EC-F9A3-B6F5-840A33409818}"/>
              </a:ext>
            </a:extLst>
          </p:cNvPr>
          <p:cNvSpPr txBox="1"/>
          <p:nvPr/>
        </p:nvSpPr>
        <p:spPr>
          <a:xfrm>
            <a:off x="2243527" y="3075481"/>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Stakeholders</a:t>
            </a:r>
            <a:endParaRPr lang="en-NG" sz="1800" dirty="0">
              <a:solidFill>
                <a:schemeClr val="bg2">
                  <a:lumMod val="75000"/>
                </a:schemeClr>
              </a:solidFill>
              <a:latin typeface="Agency FB" panose="020B0503020202020204" pitchFamily="34" charset="0"/>
            </a:endParaRPr>
          </a:p>
        </p:txBody>
      </p:sp>
      <p:sp>
        <p:nvSpPr>
          <p:cNvPr id="30" name="TextBox 29">
            <a:extLst>
              <a:ext uri="{FF2B5EF4-FFF2-40B4-BE49-F238E27FC236}">
                <a16:creationId xmlns:a16="http://schemas.microsoft.com/office/drawing/2014/main" id="{D0D39280-E31C-9AA4-1EBB-BE992C988483}"/>
              </a:ext>
            </a:extLst>
          </p:cNvPr>
          <p:cNvSpPr txBox="1"/>
          <p:nvPr/>
        </p:nvSpPr>
        <p:spPr>
          <a:xfrm>
            <a:off x="2221043" y="345023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Risks and Challenges</a:t>
            </a:r>
            <a:endParaRPr lang="en-NG" sz="1800" dirty="0">
              <a:solidFill>
                <a:schemeClr val="bg2">
                  <a:lumMod val="75000"/>
                </a:schemeClr>
              </a:solidFill>
              <a:latin typeface="Agency FB" panose="020B0503020202020204" pitchFamily="34" charset="0"/>
            </a:endParaRPr>
          </a:p>
        </p:txBody>
      </p:sp>
      <p:sp>
        <p:nvSpPr>
          <p:cNvPr id="43" name="Arrow: Notched Right 42">
            <a:extLst>
              <a:ext uri="{FF2B5EF4-FFF2-40B4-BE49-F238E27FC236}">
                <a16:creationId xmlns:a16="http://schemas.microsoft.com/office/drawing/2014/main" id="{10FC4A18-871E-5EE0-84F4-233B16192410}"/>
              </a:ext>
            </a:extLst>
          </p:cNvPr>
          <p:cNvSpPr/>
          <p:nvPr/>
        </p:nvSpPr>
        <p:spPr>
          <a:xfrm>
            <a:off x="1591455" y="131413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4" name="Arrow: Notched Right 43">
            <a:extLst>
              <a:ext uri="{FF2B5EF4-FFF2-40B4-BE49-F238E27FC236}">
                <a16:creationId xmlns:a16="http://schemas.microsoft.com/office/drawing/2014/main" id="{97EFE2F8-4055-A905-62EA-37567F048C16}"/>
              </a:ext>
            </a:extLst>
          </p:cNvPr>
          <p:cNvSpPr/>
          <p:nvPr/>
        </p:nvSpPr>
        <p:spPr>
          <a:xfrm>
            <a:off x="1586459" y="20586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5" name="Arrow: Notched Right 44">
            <a:extLst>
              <a:ext uri="{FF2B5EF4-FFF2-40B4-BE49-F238E27FC236}">
                <a16:creationId xmlns:a16="http://schemas.microsoft.com/office/drawing/2014/main" id="{E9D587D1-6729-2A53-9BB4-424C9C2018AE}"/>
              </a:ext>
            </a:extLst>
          </p:cNvPr>
          <p:cNvSpPr/>
          <p:nvPr/>
        </p:nvSpPr>
        <p:spPr>
          <a:xfrm>
            <a:off x="1603947" y="169388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Arrow: Notched Right 45">
            <a:extLst>
              <a:ext uri="{FF2B5EF4-FFF2-40B4-BE49-F238E27FC236}">
                <a16:creationId xmlns:a16="http://schemas.microsoft.com/office/drawing/2014/main" id="{2CE8C6A0-4687-2CDC-4ABF-44C866EC8CE0}"/>
              </a:ext>
            </a:extLst>
          </p:cNvPr>
          <p:cNvSpPr/>
          <p:nvPr/>
        </p:nvSpPr>
        <p:spPr>
          <a:xfrm>
            <a:off x="1591456" y="96187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7" name="Arrow: Notched Right 46">
            <a:extLst>
              <a:ext uri="{FF2B5EF4-FFF2-40B4-BE49-F238E27FC236}">
                <a16:creationId xmlns:a16="http://schemas.microsoft.com/office/drawing/2014/main" id="{BE62A381-DE0E-4ADA-BCD1-59570D32CB8E}"/>
              </a:ext>
            </a:extLst>
          </p:cNvPr>
          <p:cNvSpPr/>
          <p:nvPr/>
        </p:nvSpPr>
        <p:spPr>
          <a:xfrm>
            <a:off x="1598951" y="242341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8" name="Arrow: Notched Right 47">
            <a:extLst>
              <a:ext uri="{FF2B5EF4-FFF2-40B4-BE49-F238E27FC236}">
                <a16:creationId xmlns:a16="http://schemas.microsoft.com/office/drawing/2014/main" id="{86149194-509F-E5BF-0603-B726BF6D60A6}"/>
              </a:ext>
            </a:extLst>
          </p:cNvPr>
          <p:cNvSpPr/>
          <p:nvPr/>
        </p:nvSpPr>
        <p:spPr>
          <a:xfrm>
            <a:off x="1611443" y="320789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9" name="Arrow: Notched Right 48">
            <a:extLst>
              <a:ext uri="{FF2B5EF4-FFF2-40B4-BE49-F238E27FC236}">
                <a16:creationId xmlns:a16="http://schemas.microsoft.com/office/drawing/2014/main" id="{08C7F42D-4333-8EAC-0A3C-5199352A0082}"/>
              </a:ext>
            </a:extLst>
          </p:cNvPr>
          <p:cNvSpPr/>
          <p:nvPr/>
        </p:nvSpPr>
        <p:spPr>
          <a:xfrm>
            <a:off x="1603947" y="3605134"/>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0" name="Arrow: Notched Right 49">
            <a:extLst>
              <a:ext uri="{FF2B5EF4-FFF2-40B4-BE49-F238E27FC236}">
                <a16:creationId xmlns:a16="http://schemas.microsoft.com/office/drawing/2014/main" id="{8CBD602B-7DE2-7B3F-F76F-F9F110F61801}"/>
              </a:ext>
            </a:extLst>
          </p:cNvPr>
          <p:cNvSpPr/>
          <p:nvPr/>
        </p:nvSpPr>
        <p:spPr>
          <a:xfrm>
            <a:off x="1603947" y="396489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1" name="Arrow: Notched Right 50">
            <a:extLst>
              <a:ext uri="{FF2B5EF4-FFF2-40B4-BE49-F238E27FC236}">
                <a16:creationId xmlns:a16="http://schemas.microsoft.com/office/drawing/2014/main" id="{4D41A4C1-3F00-22D5-FA98-D5335D83678C}"/>
              </a:ext>
            </a:extLst>
          </p:cNvPr>
          <p:cNvSpPr/>
          <p:nvPr/>
        </p:nvSpPr>
        <p:spPr>
          <a:xfrm>
            <a:off x="1618937" y="433215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2" name="Arrow: Notched Right 51">
            <a:extLst>
              <a:ext uri="{FF2B5EF4-FFF2-40B4-BE49-F238E27FC236}">
                <a16:creationId xmlns:a16="http://schemas.microsoft.com/office/drawing/2014/main" id="{EA541D8E-C479-42C5-BE8C-807250F48758}"/>
              </a:ext>
            </a:extLst>
          </p:cNvPr>
          <p:cNvSpPr/>
          <p:nvPr/>
        </p:nvSpPr>
        <p:spPr>
          <a:xfrm>
            <a:off x="1613940" y="46494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3" name="TextBox 52">
            <a:extLst>
              <a:ext uri="{FF2B5EF4-FFF2-40B4-BE49-F238E27FC236}">
                <a16:creationId xmlns:a16="http://schemas.microsoft.com/office/drawing/2014/main" id="{3E732582-DFA2-42CF-CE83-E40587852481}"/>
              </a:ext>
            </a:extLst>
          </p:cNvPr>
          <p:cNvSpPr txBox="1"/>
          <p:nvPr/>
        </p:nvSpPr>
        <p:spPr>
          <a:xfrm>
            <a:off x="2226040" y="3822492"/>
            <a:ext cx="3200400"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Evaluation and Measurement</a:t>
            </a:r>
            <a:endParaRPr lang="en-NG" dirty="0">
              <a:solidFill>
                <a:schemeClr val="bg2">
                  <a:lumMod val="75000"/>
                </a:schemeClr>
              </a:solidFill>
              <a:latin typeface="Agency FB" panose="020B0503020202020204" pitchFamily="34" charset="0"/>
            </a:endParaRPr>
          </a:p>
        </p:txBody>
      </p:sp>
      <p:sp>
        <p:nvSpPr>
          <p:cNvPr id="54" name="TextBox 53">
            <a:extLst>
              <a:ext uri="{FF2B5EF4-FFF2-40B4-BE49-F238E27FC236}">
                <a16:creationId xmlns:a16="http://schemas.microsoft.com/office/drawing/2014/main" id="{8E12EA23-95E6-8001-8C11-C5936F508027}"/>
              </a:ext>
            </a:extLst>
          </p:cNvPr>
          <p:cNvSpPr txBox="1"/>
          <p:nvPr/>
        </p:nvSpPr>
        <p:spPr>
          <a:xfrm>
            <a:off x="2236033" y="4177259"/>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Timeline</a:t>
            </a:r>
            <a:endParaRPr lang="en-NG" dirty="0">
              <a:solidFill>
                <a:schemeClr val="bg2">
                  <a:lumMod val="75000"/>
                </a:schemeClr>
              </a:solidFill>
              <a:latin typeface="Agency FB" panose="020B0503020202020204" pitchFamily="34" charset="0"/>
            </a:endParaRPr>
          </a:p>
        </p:txBody>
      </p:sp>
      <p:sp>
        <p:nvSpPr>
          <p:cNvPr id="55" name="TextBox 54">
            <a:extLst>
              <a:ext uri="{FF2B5EF4-FFF2-40B4-BE49-F238E27FC236}">
                <a16:creationId xmlns:a16="http://schemas.microsoft.com/office/drawing/2014/main" id="{8AFAAB4D-50E5-9BAF-AA02-E3D466228DBE}"/>
              </a:ext>
            </a:extLst>
          </p:cNvPr>
          <p:cNvSpPr txBox="1"/>
          <p:nvPr/>
        </p:nvSpPr>
        <p:spPr>
          <a:xfrm>
            <a:off x="2221043" y="4514538"/>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Conclusion</a:t>
            </a:r>
            <a:endParaRPr lang="en-NG" dirty="0">
              <a:solidFill>
                <a:schemeClr val="bg2">
                  <a:lumMod val="75000"/>
                </a:schemeClr>
              </a:solidFill>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Introduction</a:t>
            </a:r>
            <a:endParaRPr sz="2400" dirty="0">
              <a:latin typeface="Agency FB" panose="020B0503020202020204" pitchFamily="34" charset="0"/>
            </a:endParaRPr>
          </a:p>
        </p:txBody>
      </p:sp>
      <p:sp>
        <p:nvSpPr>
          <p:cNvPr id="76" name="Google Shape;76;p13"/>
          <p:cNvSpPr txBox="1"/>
          <p:nvPr/>
        </p:nvSpPr>
        <p:spPr>
          <a:xfrm>
            <a:off x="627087" y="1117572"/>
            <a:ext cx="5824513" cy="316232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This project proposal is for the development of a Churn Analysis model for a Telecommunication company. </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purpose of this project is to identify the factors that contribute to customer churn, develop a model that can accurately predict which customers are likely to leave the company and help companies take proactive measures to retain these customers that are likely to churn.</a:t>
            </a: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231567" y="268365"/>
            <a:ext cx="2263516"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Problem Statement</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87400" y="764886"/>
            <a:ext cx="6870700" cy="3997613"/>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Customer churn is a critical challenge facing telecommunication companies globally. In a highly competitive market, companies must retain their existing customers while attracting new ones to increase their revenue and market share.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inability to retain customers can result in reduced customer loyalty and significant financial losses, which can negatively impact the company's profitability and brand image.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Therefore, it is crucial for telecommunication companies to identify the factors that contribute to customer churn and develop effective strategies to mitigate it.</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Telecommunication companies can improve their customer retention strategies and develop targeted marketing campaigns to retain customers. </a:t>
            </a:r>
          </a:p>
          <a:p>
            <a:pPr marL="0" lvl="0" indent="0" algn="l" rtl="0">
              <a:spcBef>
                <a:spcPts val="600"/>
              </a:spcBef>
              <a:spcAft>
                <a:spcPts val="0"/>
              </a:spcAft>
              <a:buClr>
                <a:schemeClr val="dk1"/>
              </a:buClr>
              <a:buSzPts val="1100"/>
              <a:buFont typeface="Arial"/>
              <a:buNone/>
            </a:pPr>
            <a:endParaRPr dirty="0">
              <a:solidFill>
                <a:schemeClr val="bg2">
                  <a:lumMod val="75000"/>
                </a:schemeClr>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202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28753" y="353089"/>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Objectives</a:t>
            </a:r>
            <a:endParaRPr sz="2400" dirty="0">
              <a:latin typeface="Agency FB" panose="020B0503020202020204" pitchFamily="34" charset="0"/>
            </a:endParaRPr>
          </a:p>
        </p:txBody>
      </p:sp>
      <p:sp>
        <p:nvSpPr>
          <p:cNvPr id="76" name="Google Shape;76;p13"/>
          <p:cNvSpPr txBox="1"/>
          <p:nvPr/>
        </p:nvSpPr>
        <p:spPr>
          <a:xfrm>
            <a:off x="599607" y="1019332"/>
            <a:ext cx="6918793" cy="359763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main objectives of the project are:</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Develop a churn analysis model using machine learning techniques that can accurately predict the likelihood of a customer leaving the company.</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Identify the key factors that contribute to churn and analyze their impact on customer retention.</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Provide recommendations for the company to reduce churn rate and improve customer retention.</a:t>
            </a: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272804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023307" y="0"/>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Scope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685800" y="434687"/>
            <a:ext cx="7886700" cy="435321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scope of this project is to conduct a churn analysis for a telecommunications company to identify the key factors that contribute to customer churn and develop strategies to retain customers.</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analysis will be performed using a dataset of customer information and transactional data, including, payment methods, technical support usage, and contract details.</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project will involve data cleaning, feature engineering, and the development of predictive models to identify customers who are at risk of churning. </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project timeline is set to be Two month and 3 weeks, </a:t>
            </a: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464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22222" y="165505"/>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Methodology</a:t>
            </a:r>
            <a:endParaRPr sz="2400" dirty="0">
              <a:latin typeface="Agency FB" panose="020B0503020202020204" pitchFamily="34" charset="0"/>
            </a:endParaRPr>
          </a:p>
        </p:txBody>
      </p:sp>
      <p:sp>
        <p:nvSpPr>
          <p:cNvPr id="76" name="Google Shape;76;p13"/>
          <p:cNvSpPr txBox="1"/>
          <p:nvPr/>
        </p:nvSpPr>
        <p:spPr>
          <a:xfrm>
            <a:off x="442627" y="598983"/>
            <a:ext cx="7876913" cy="435505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be conducted using the following approach:</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Collection: Collect relevant customer data from the company's databases.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Cleaning and Preprocessing: Clean and preprocess the data to ensure that it is ready for analysis.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Exploratory Data Analysis: Conduct exploratory data analysis to identify trends and patterns in the data.</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Feature Selection: Identify the key features that contribute to churn.</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Development: Develop a Churn Analysis model using machine learning algorithms.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Evaluation: Evaluate the performance of the Churn Analysis model using relevant metrics.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Strategy Development: Develop strategies to retain customers based on the insights provided by the Churn Analysis model.</a:t>
            </a:r>
          </a:p>
          <a:p>
            <a:pPr marL="0" lvl="0" indent="0" algn="l" rtl="0">
              <a:spcBef>
                <a:spcPts val="600"/>
              </a:spcBef>
              <a:spcAft>
                <a:spcPts val="0"/>
              </a:spcAft>
              <a:buClr>
                <a:schemeClr val="dk1"/>
              </a:buClr>
              <a:buSzPts val="1100"/>
              <a:buFont typeface="Arial"/>
              <a:buNone/>
            </a:pPr>
            <a:endParaRPr sz="1900"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8222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71015" y="629587"/>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Deliverables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082386"/>
            <a:ext cx="6109325" cy="3901843"/>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produce the following outputs:</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report detailing the key factors that contribute to customer churn.</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Churn Analysis model that accurately predicts which customers are likely to leave the company.</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Strategies for retaining customers based on the insights provided by the Churn Analysis model.</a:t>
            </a:r>
          </a:p>
        </p:txBody>
      </p:sp>
    </p:spTree>
    <p:extLst>
      <p:ext uri="{BB962C8B-B14F-4D97-AF65-F5344CB8AC3E}">
        <p14:creationId xmlns:p14="http://schemas.microsoft.com/office/powerpoint/2010/main" val="231270423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1158</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Agency FB</vt:lpstr>
      <vt:lpstr>Roboto Slab</vt:lpstr>
      <vt:lpstr>Source Sans Pro</vt:lpstr>
      <vt:lpstr>Cordelia template</vt:lpstr>
      <vt:lpstr>Customer  Churn  Analysis</vt:lpstr>
      <vt:lpstr>Hello Everyone!</vt:lpstr>
      <vt:lpstr>PowerPoint Presentation</vt:lpstr>
      <vt:lpstr>Introduction</vt:lpstr>
      <vt:lpstr>Problem Statement</vt:lpstr>
      <vt:lpstr>Objectives</vt:lpstr>
      <vt:lpstr>Project Scope</vt:lpstr>
      <vt:lpstr>Methodology</vt:lpstr>
      <vt:lpstr>Deliverables</vt:lpstr>
      <vt:lpstr>Stakeholders</vt:lpstr>
      <vt:lpstr>Risk and Challenges</vt:lpstr>
      <vt:lpstr>Evaluation and Measurement</vt:lpstr>
      <vt:lpstr>Project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Akon Usoh</dc:creator>
  <cp:lastModifiedBy>Akon Usoh</cp:lastModifiedBy>
  <cp:revision>5</cp:revision>
  <dcterms:modified xsi:type="dcterms:W3CDTF">2023-03-27T18:27:33Z</dcterms:modified>
</cp:coreProperties>
</file>