
<file path=[Content_Types].xml><?xml version="1.0" encoding="utf-8"?>
<Types xmlns="http://schemas.openxmlformats.org/package/2006/content-types">
  <Default Extension="fntdata" ContentType="application/x-fontdata"/>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5.jpg" ContentType="image/jpeg"/>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7"/>
  </p:notesMasterIdLst>
  <p:sldIdLst>
    <p:sldId id="256" r:id="rId2"/>
    <p:sldId id="265" r:id="rId3"/>
    <p:sldId id="259" r:id="rId4"/>
    <p:sldId id="257" r:id="rId5"/>
    <p:sldId id="296" r:id="rId6"/>
    <p:sldId id="301" r:id="rId7"/>
    <p:sldId id="302" r:id="rId8"/>
    <p:sldId id="303" r:id="rId9"/>
    <p:sldId id="304" r:id="rId10"/>
    <p:sldId id="305" r:id="rId11"/>
    <p:sldId id="306" r:id="rId12"/>
    <p:sldId id="307" r:id="rId13"/>
    <p:sldId id="308" r:id="rId14"/>
    <p:sldId id="309" r:id="rId15"/>
    <p:sldId id="258" r:id="rId16"/>
  </p:sldIdLst>
  <p:sldSz cx="9144000" cy="5143500" type="screen16x9"/>
  <p:notesSz cx="6858000" cy="9144000"/>
  <p:embeddedFontLst>
    <p:embeddedFont>
      <p:font typeface="Agency FB" panose="020B0503020202020204" pitchFamily="34" charset="0"/>
      <p:regular r:id="rId18"/>
      <p:bold r:id="rId19"/>
    </p:embeddedFont>
    <p:embeddedFont>
      <p:font typeface="Roboto Slab" pitchFamily="2" charset="0"/>
      <p:regular r:id="rId20"/>
      <p:bold r:id="rId21"/>
    </p:embeddedFont>
    <p:embeddedFont>
      <p:font typeface="Source Sans Pro" panose="020B05030304030202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3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1FB10D-A61A-4DE4-8506-F670E7A89527}">
  <a:tblStyle styleId="{701FB10D-A61A-4DE4-8506-F670E7A8952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398DAF6-0271-4389-B3DC-BA433CC306D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50" d="100"/>
          <a:sy n="50" d="100"/>
        </p:scale>
        <p:origin x="32" y="6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20840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45526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08897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00456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40532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3857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15731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2149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20816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62049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00497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5800" b="1"/>
            </a:lvl1pPr>
            <a:lvl2pPr lvl="1">
              <a:spcBef>
                <a:spcPts val="0"/>
              </a:spcBef>
              <a:spcAft>
                <a:spcPts val="0"/>
              </a:spcAft>
              <a:buSzPts val="5800"/>
              <a:buNone/>
              <a:defRPr sz="5800" b="1"/>
            </a:lvl2pPr>
            <a:lvl3pPr lvl="2">
              <a:spcBef>
                <a:spcPts val="0"/>
              </a:spcBef>
              <a:spcAft>
                <a:spcPts val="0"/>
              </a:spcAft>
              <a:buSzPts val="5800"/>
              <a:buNone/>
              <a:defRPr sz="5800" b="1"/>
            </a:lvl3pPr>
            <a:lvl4pPr lvl="3">
              <a:spcBef>
                <a:spcPts val="0"/>
              </a:spcBef>
              <a:spcAft>
                <a:spcPts val="0"/>
              </a:spcAft>
              <a:buSzPts val="5800"/>
              <a:buNone/>
              <a:defRPr sz="5800" b="1"/>
            </a:lvl4pPr>
            <a:lvl5pPr lvl="4">
              <a:spcBef>
                <a:spcPts val="0"/>
              </a:spcBef>
              <a:spcAft>
                <a:spcPts val="0"/>
              </a:spcAft>
              <a:buSzPts val="5800"/>
              <a:buNone/>
              <a:defRPr sz="5800" b="1"/>
            </a:lvl5pPr>
            <a:lvl6pPr lvl="5">
              <a:spcBef>
                <a:spcPts val="0"/>
              </a:spcBef>
              <a:spcAft>
                <a:spcPts val="0"/>
              </a:spcAft>
              <a:buSzPts val="5800"/>
              <a:buNone/>
              <a:defRPr sz="5800" b="1"/>
            </a:lvl6pPr>
            <a:lvl7pPr lvl="6">
              <a:spcBef>
                <a:spcPts val="0"/>
              </a:spcBef>
              <a:spcAft>
                <a:spcPts val="0"/>
              </a:spcAft>
              <a:buSzPts val="5800"/>
              <a:buNone/>
              <a:defRPr sz="5800" b="1"/>
            </a:lvl7pPr>
            <a:lvl8pPr lvl="7">
              <a:spcBef>
                <a:spcPts val="0"/>
              </a:spcBef>
              <a:spcAft>
                <a:spcPts val="0"/>
              </a:spcAft>
              <a:buSzPts val="5800"/>
              <a:buNone/>
              <a:defRPr sz="5800" b="1"/>
            </a:lvl8pPr>
            <a:lvl9pPr lvl="8">
              <a:spcBef>
                <a:spcPts val="0"/>
              </a:spcBef>
              <a:spcAft>
                <a:spcPts val="0"/>
              </a:spcAft>
              <a:buSzPts val="5800"/>
              <a:buNone/>
              <a:defRPr sz="5800" b="1"/>
            </a:lvl9pPr>
          </a:lstStyle>
          <a:p>
            <a:endParaRPr/>
          </a:p>
        </p:txBody>
      </p:sp>
      <p:sp>
        <p:nvSpPr>
          <p:cNvPr id="11" name="Google Shape;11;p2"/>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4400" b="1"/>
            </a:lvl1pPr>
            <a:lvl2pPr lvl="1" rtl="0">
              <a:spcBef>
                <a:spcPts val="0"/>
              </a:spcBef>
              <a:spcAft>
                <a:spcPts val="0"/>
              </a:spcAft>
              <a:buSzPts val="4400"/>
              <a:buNone/>
              <a:defRPr sz="4400" b="1"/>
            </a:lvl2pPr>
            <a:lvl3pPr lvl="2" rtl="0">
              <a:spcBef>
                <a:spcPts val="0"/>
              </a:spcBef>
              <a:spcAft>
                <a:spcPts val="0"/>
              </a:spcAft>
              <a:buSzPts val="4400"/>
              <a:buNone/>
              <a:defRPr sz="4400" b="1"/>
            </a:lvl3pPr>
            <a:lvl4pPr lvl="3" rtl="0">
              <a:spcBef>
                <a:spcPts val="0"/>
              </a:spcBef>
              <a:spcAft>
                <a:spcPts val="0"/>
              </a:spcAft>
              <a:buSzPts val="4400"/>
              <a:buNone/>
              <a:defRPr sz="4400" b="1"/>
            </a:lvl4pPr>
            <a:lvl5pPr lvl="4" rtl="0">
              <a:spcBef>
                <a:spcPts val="0"/>
              </a:spcBef>
              <a:spcAft>
                <a:spcPts val="0"/>
              </a:spcAft>
              <a:buSzPts val="4400"/>
              <a:buNone/>
              <a:defRPr sz="4400" b="1"/>
            </a:lvl5pPr>
            <a:lvl6pPr lvl="5" rtl="0">
              <a:spcBef>
                <a:spcPts val="0"/>
              </a:spcBef>
              <a:spcAft>
                <a:spcPts val="0"/>
              </a:spcAft>
              <a:buSzPts val="4400"/>
              <a:buNone/>
              <a:defRPr sz="4400" b="1"/>
            </a:lvl6pPr>
            <a:lvl7pPr lvl="6" rtl="0">
              <a:spcBef>
                <a:spcPts val="0"/>
              </a:spcBef>
              <a:spcAft>
                <a:spcPts val="0"/>
              </a:spcAft>
              <a:buSzPts val="4400"/>
              <a:buNone/>
              <a:defRPr sz="4400" b="1"/>
            </a:lvl7pPr>
            <a:lvl8pPr lvl="7" rtl="0">
              <a:spcBef>
                <a:spcPts val="0"/>
              </a:spcBef>
              <a:spcAft>
                <a:spcPts val="0"/>
              </a:spcAft>
              <a:buSzPts val="4400"/>
              <a:buNone/>
              <a:defRPr sz="4400" b="1"/>
            </a:lvl8pPr>
            <a:lvl9pPr lvl="8" rtl="0">
              <a:spcBef>
                <a:spcPts val="0"/>
              </a:spcBef>
              <a:spcAft>
                <a:spcPts val="0"/>
              </a:spcAft>
              <a:buSzPts val="4400"/>
              <a:buNone/>
              <a:defRPr sz="4400" b="1"/>
            </a:lvl9pPr>
          </a:lstStyle>
          <a:p>
            <a:endParaRPr/>
          </a:p>
        </p:txBody>
      </p:sp>
      <p:sp>
        <p:nvSpPr>
          <p:cNvPr id="28" name="Google Shape;28;p3"/>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2" name="Google Shape;42;p5"/>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43" name="Google Shape;43;p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6" name="Google Shape;46;p6"/>
          <p:cNvSpPr txBox="1">
            <a:spLocks noGrp="1"/>
          </p:cNvSpPr>
          <p:nvPr>
            <p:ph type="body" idx="1"/>
          </p:nvPr>
        </p:nvSpPr>
        <p:spPr>
          <a:xfrm>
            <a:off x="786137"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body" idx="2"/>
          </p:nvPr>
        </p:nvSpPr>
        <p:spPr>
          <a:xfrm>
            <a:off x="4682659"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8" name="Google Shape;48;p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7">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6"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png"/><Relationship Id="rId7" Type="http://schemas.openxmlformats.org/officeDocument/2006/relationships/image" Target="../media/image5.jpg"/><Relationship Id="rId2" Type="http://schemas.openxmlformats.org/officeDocument/2006/relationships/notesSlide" Target="../notesSlides/notesSlide15.xml"/><Relationship Id="rId1" Type="http://schemas.openxmlformats.org/officeDocument/2006/relationships/slideLayout" Target="../slideLayouts/slideLayout5.xml"/><Relationship Id="rId6" Type="http://schemas.openxmlformats.org/officeDocument/2006/relationships/hyperlink" Target="https://github.com/lovemedata" TargetMode="External"/><Relationship Id="rId5" Type="http://schemas.openxmlformats.org/officeDocument/2006/relationships/hyperlink" Target="https://www.linkedin.com/in/akonusoh" TargetMode="External"/><Relationship Id="rId4" Type="http://schemas.openxmlformats.org/officeDocument/2006/relationships/hyperlink" Target="https://akon.cloud/"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p:nvPr>
        </p:nvSpPr>
        <p:spPr>
          <a:xfrm>
            <a:off x="1671402" y="1648918"/>
            <a:ext cx="6368333" cy="170509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7200" b="0" dirty="0">
                <a:latin typeface="Agency FB" panose="020B0503020202020204" pitchFamily="34" charset="0"/>
                <a:cs typeface="MV Boli" panose="02000500030200090000" pitchFamily="2" charset="0"/>
              </a:rPr>
              <a:t>Customer Segmentation</a:t>
            </a:r>
            <a:endParaRPr sz="7200" b="0" dirty="0">
              <a:latin typeface="Agency FB" panose="020B0503020202020204" pitchFamily="34" charset="0"/>
              <a:cs typeface="MV Boli" panose="02000500030200090000" pitchFamily="2" charset="0"/>
            </a:endParaRPr>
          </a:p>
        </p:txBody>
      </p:sp>
      <p:pic>
        <p:nvPicPr>
          <p:cNvPr id="3" name="Picture 2" descr="Text&#10;&#10;Description automatically generated with low confidence">
            <a:extLst>
              <a:ext uri="{FF2B5EF4-FFF2-40B4-BE49-F238E27FC236}">
                <a16:creationId xmlns:a16="http://schemas.microsoft.com/office/drawing/2014/main" id="{B1FFD8AE-A1A3-6FA4-991D-4B8AB42A92BE}"/>
              </a:ext>
            </a:extLst>
          </p:cNvPr>
          <p:cNvPicPr>
            <a:picLocks noChangeAspect="1"/>
          </p:cNvPicPr>
          <p:nvPr/>
        </p:nvPicPr>
        <p:blipFill>
          <a:blip r:embed="rId3"/>
          <a:stretch>
            <a:fillRect/>
          </a:stretch>
        </p:blipFill>
        <p:spPr>
          <a:xfrm>
            <a:off x="0" y="4302177"/>
            <a:ext cx="914400" cy="841323"/>
          </a:xfrm>
          <a:prstGeom prst="rect">
            <a:avLst/>
          </a:prstGeom>
        </p:spPr>
      </p:pic>
      <p:pic>
        <p:nvPicPr>
          <p:cNvPr id="5" name="Picture 4" descr="Icon&#10;&#10;Description automatically generated">
            <a:extLst>
              <a:ext uri="{FF2B5EF4-FFF2-40B4-BE49-F238E27FC236}">
                <a16:creationId xmlns:a16="http://schemas.microsoft.com/office/drawing/2014/main" id="{FB37B278-F561-CA2E-0DCE-16FFF39CE681}"/>
              </a:ext>
            </a:extLst>
          </p:cNvPr>
          <p:cNvPicPr>
            <a:picLocks noChangeAspect="1"/>
          </p:cNvPicPr>
          <p:nvPr/>
        </p:nvPicPr>
        <p:blipFill>
          <a:blip r:embed="rId4"/>
          <a:stretch>
            <a:fillRect/>
          </a:stretch>
        </p:blipFill>
        <p:spPr>
          <a:xfrm>
            <a:off x="5726242" y="2698229"/>
            <a:ext cx="831955" cy="92189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591277" y="323110"/>
            <a:ext cx="6963765" cy="51633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latin typeface="Agency FB" panose="020B0503020202020204" pitchFamily="34" charset="0"/>
              </a:rPr>
              <a:t>Stakeholders</a:t>
            </a:r>
            <a:endParaRPr sz="2400" dirty="0">
              <a:latin typeface="Agency FB" panose="020B0503020202020204" pitchFamily="34" charset="0"/>
            </a:endParaRPr>
          </a:p>
        </p:txBody>
      </p:sp>
      <p:sp>
        <p:nvSpPr>
          <p:cNvPr id="76" name="Google Shape;76;p13"/>
          <p:cNvSpPr txBox="1"/>
          <p:nvPr/>
        </p:nvSpPr>
        <p:spPr>
          <a:xfrm>
            <a:off x="607103" y="742015"/>
            <a:ext cx="7892320" cy="4084818"/>
          </a:xfrm>
          <a:prstGeom prst="rect">
            <a:avLst/>
          </a:prstGeom>
          <a:noFill/>
          <a:ln>
            <a:noFill/>
          </a:ln>
        </p:spPr>
        <p:txBody>
          <a:bodyPr spcFirstLastPara="1" wrap="square" lIns="91425" tIns="91425" rIns="91425" bIns="91425" anchor="t" anchorCtr="0">
            <a:noAutofit/>
          </a:bodyPr>
          <a:lstStyle/>
          <a:p>
            <a:pPr>
              <a:lnSpc>
                <a:spcPct val="107000"/>
              </a:lnSpc>
              <a:spcAft>
                <a:spcPts val="800"/>
              </a:spcAft>
            </a:pPr>
            <a:r>
              <a:rPr lang="en-NG"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The key stakeholders involved in the project are:</a:t>
            </a:r>
          </a:p>
          <a:p>
            <a:pPr>
              <a:lnSpc>
                <a:spcPct val="107000"/>
              </a:lnSpc>
              <a:spcAft>
                <a:spcPts val="800"/>
              </a:spcAft>
            </a:pPr>
            <a:r>
              <a:rPr lang="en-NG"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NG"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The company's management team, who will provide guidance and support for the project and ensure its alignment with the company's overall strategy.</a:t>
            </a:r>
            <a:endParaRPr lang="en-US"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NG"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NG"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The data analyst, data scientist, and marketing team, who will be responsible for executing the project tasks and delivering the outputs.</a:t>
            </a:r>
            <a:endParaRPr lang="en-US"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NG"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NG"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The customers, who will benefit from more personalized and relevant marketing messages.</a:t>
            </a:r>
          </a:p>
        </p:txBody>
      </p:sp>
      <p:pic>
        <p:nvPicPr>
          <p:cNvPr id="2" name="Picture 1" descr="Text&#10;&#10;Description automatically generated with low confidence">
            <a:extLst>
              <a:ext uri="{FF2B5EF4-FFF2-40B4-BE49-F238E27FC236}">
                <a16:creationId xmlns:a16="http://schemas.microsoft.com/office/drawing/2014/main" id="{FB2AEE3F-6906-EC08-D1E9-7953D2CB950A}"/>
              </a:ext>
            </a:extLst>
          </p:cNvPr>
          <p:cNvPicPr>
            <a:picLocks noChangeAspect="1"/>
          </p:cNvPicPr>
          <p:nvPr/>
        </p:nvPicPr>
        <p:blipFill>
          <a:blip r:embed="rId3"/>
          <a:stretch>
            <a:fillRect/>
          </a:stretch>
        </p:blipFill>
        <p:spPr>
          <a:xfrm>
            <a:off x="8229600" y="4324663"/>
            <a:ext cx="914400" cy="818838"/>
          </a:xfrm>
          <a:prstGeom prst="rect">
            <a:avLst/>
          </a:prstGeom>
        </p:spPr>
      </p:pic>
    </p:spTree>
    <p:extLst>
      <p:ext uri="{BB962C8B-B14F-4D97-AF65-F5344CB8AC3E}">
        <p14:creationId xmlns:p14="http://schemas.microsoft.com/office/powerpoint/2010/main" val="3203510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6018551" y="404734"/>
            <a:ext cx="2300990" cy="53215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b="0" dirty="0">
                <a:latin typeface="Agency FB" panose="020B0503020202020204" pitchFamily="34" charset="0"/>
              </a:rPr>
              <a:t>Risk and Challenges</a:t>
            </a:r>
            <a:endParaRPr sz="2400" b="0" dirty="0">
              <a:latin typeface="Agency FB" panose="020B0503020202020204" pitchFamily="34" charset="0"/>
            </a:endParaRPr>
          </a:p>
        </p:txBody>
      </p:sp>
      <p:pic>
        <p:nvPicPr>
          <p:cNvPr id="2" name="Picture 1" descr="Text&#10;&#10;Description automatically generated with low confidence">
            <a:extLst>
              <a:ext uri="{FF2B5EF4-FFF2-40B4-BE49-F238E27FC236}">
                <a16:creationId xmlns:a16="http://schemas.microsoft.com/office/drawing/2014/main" id="{3DC3FCD1-C117-0DF8-52BF-C44E2144C6E4}"/>
              </a:ext>
            </a:extLst>
          </p:cNvPr>
          <p:cNvPicPr>
            <a:picLocks noChangeAspect="1"/>
          </p:cNvPicPr>
          <p:nvPr/>
        </p:nvPicPr>
        <p:blipFill>
          <a:blip r:embed="rId3"/>
          <a:stretch>
            <a:fillRect/>
          </a:stretch>
        </p:blipFill>
        <p:spPr>
          <a:xfrm>
            <a:off x="0" y="4324663"/>
            <a:ext cx="914400" cy="818838"/>
          </a:xfrm>
          <a:prstGeom prst="rect">
            <a:avLst/>
          </a:prstGeom>
        </p:spPr>
      </p:pic>
      <p:sp>
        <p:nvSpPr>
          <p:cNvPr id="5" name="Google Shape;76;p13">
            <a:extLst>
              <a:ext uri="{FF2B5EF4-FFF2-40B4-BE49-F238E27FC236}">
                <a16:creationId xmlns:a16="http://schemas.microsoft.com/office/drawing/2014/main" id="{8ECA0C52-6BB7-1329-9DF4-33639D72F9B1}"/>
              </a:ext>
            </a:extLst>
          </p:cNvPr>
          <p:cNvSpPr txBox="1"/>
          <p:nvPr/>
        </p:nvSpPr>
        <p:spPr>
          <a:xfrm>
            <a:off x="704538" y="790078"/>
            <a:ext cx="7555041" cy="3804406"/>
          </a:xfrm>
          <a:prstGeom prst="rect">
            <a:avLst/>
          </a:prstGeom>
          <a:noFill/>
          <a:ln>
            <a:noFill/>
          </a:ln>
        </p:spPr>
        <p:txBody>
          <a:bodyPr spcFirstLastPara="1" wrap="square" lIns="91425" tIns="91425" rIns="91425" bIns="91425" anchor="t" anchorCtr="0">
            <a:noAutofit/>
          </a:bodyPr>
          <a:lstStyle/>
          <a:p>
            <a:pPr algn="just">
              <a:lnSpc>
                <a:spcPct val="107000"/>
              </a:lnSpc>
              <a:spcAft>
                <a:spcPts val="800"/>
              </a:spcAft>
            </a:pPr>
            <a:r>
              <a:rPr lang="en-NG" sz="18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Some potential risks and challenges that may arise during the project include:</a:t>
            </a:r>
          </a:p>
          <a:p>
            <a:pPr algn="just">
              <a:lnSpc>
                <a:spcPct val="107000"/>
              </a:lnSpc>
              <a:spcAft>
                <a:spcPts val="800"/>
              </a:spcAft>
            </a:pPr>
            <a:r>
              <a:rPr lang="en-NG" sz="18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Lack of data quality or availability, which may affect the accuracy and reliability of the customer segmentation model.</a:t>
            </a:r>
          </a:p>
          <a:p>
            <a:pPr algn="just">
              <a:lnSpc>
                <a:spcPct val="107000"/>
              </a:lnSpc>
              <a:spcAft>
                <a:spcPts val="800"/>
              </a:spcAft>
            </a:pPr>
            <a:r>
              <a:rPr lang="en-NG" sz="18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Resistance to change from customers or the marketing team, who may be </a:t>
            </a:r>
            <a:r>
              <a:rPr lang="en-NG" sz="1800" kern="100" dirty="0" err="1">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skeptical</a:t>
            </a:r>
            <a:r>
              <a:rPr lang="en-NG" sz="18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 of the new approach.</a:t>
            </a:r>
          </a:p>
          <a:p>
            <a:pPr algn="just">
              <a:lnSpc>
                <a:spcPct val="107000"/>
              </a:lnSpc>
              <a:spcAft>
                <a:spcPts val="800"/>
              </a:spcAft>
            </a:pPr>
            <a:r>
              <a:rPr lang="en-NG" sz="18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Technical difficulties in implementing the marketing campaigns, such as integration issues with existing marketing platforms.</a:t>
            </a:r>
          </a:p>
          <a:p>
            <a:pPr algn="just">
              <a:lnSpc>
                <a:spcPct val="107000"/>
              </a:lnSpc>
              <a:spcAft>
                <a:spcPts val="800"/>
              </a:spcAft>
            </a:pPr>
            <a:r>
              <a:rPr lang="en-NG" sz="18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Budget constraints that may limit the scope or quality of the project.</a:t>
            </a:r>
          </a:p>
          <a:p>
            <a:pPr algn="just">
              <a:lnSpc>
                <a:spcPct val="107000"/>
              </a:lnSpc>
              <a:spcAft>
                <a:spcPts val="800"/>
              </a:spcAft>
            </a:pPr>
            <a:r>
              <a:rPr lang="en-NG" sz="18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To mitigate these risks, we will conduct regular quality checks on the data, involve key stakeholders in the project planning and execution, provide training and support for the marketing team, and closely monitor the project budget.</a:t>
            </a:r>
          </a:p>
        </p:txBody>
      </p:sp>
    </p:spTree>
    <p:extLst>
      <p:ext uri="{BB962C8B-B14F-4D97-AF65-F5344CB8AC3E}">
        <p14:creationId xmlns:p14="http://schemas.microsoft.com/office/powerpoint/2010/main" val="4142185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591277" y="323110"/>
            <a:ext cx="6963765" cy="51633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latin typeface="Agency FB" panose="020B0503020202020204" pitchFamily="34" charset="0"/>
              </a:rPr>
              <a:t>Evaluation and Measurement</a:t>
            </a:r>
            <a:endParaRPr sz="2400" dirty="0">
              <a:latin typeface="Agency FB" panose="020B0503020202020204" pitchFamily="34" charset="0"/>
            </a:endParaRPr>
          </a:p>
        </p:txBody>
      </p:sp>
      <p:sp>
        <p:nvSpPr>
          <p:cNvPr id="76" name="Google Shape;76;p13"/>
          <p:cNvSpPr txBox="1"/>
          <p:nvPr/>
        </p:nvSpPr>
        <p:spPr>
          <a:xfrm>
            <a:off x="599608" y="921897"/>
            <a:ext cx="7892320" cy="3462726"/>
          </a:xfrm>
          <a:prstGeom prst="rect">
            <a:avLst/>
          </a:prstGeom>
          <a:noFill/>
          <a:ln>
            <a:noFill/>
          </a:ln>
        </p:spPr>
        <p:txBody>
          <a:bodyPr spcFirstLastPara="1" wrap="square" lIns="91425" tIns="91425" rIns="91425" bIns="91425" anchor="t" anchorCtr="0">
            <a:noAutofit/>
          </a:bodyPr>
          <a:lstStyle/>
          <a:p>
            <a:pPr algn="just">
              <a:lnSpc>
                <a:spcPct val="107000"/>
              </a:lnSpc>
              <a:spcAft>
                <a:spcPts val="800"/>
              </a:spcAft>
            </a:pPr>
            <a:r>
              <a:rPr lang="en-NG"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The success of the project will be evaluated based on the following criteria:</a:t>
            </a:r>
            <a:endParaRPr lang="en-US"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NG"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Accuracy and reliability of the customer segmentation model.</a:t>
            </a:r>
          </a:p>
          <a:p>
            <a:pPr algn="just">
              <a:lnSpc>
                <a:spcPct val="107000"/>
              </a:lnSpc>
              <a:spcAft>
                <a:spcPts val="800"/>
              </a:spcAft>
            </a:pPr>
            <a:r>
              <a:rPr lang="en-NG"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Relevance and effectiveness of the targeted marketing campaigns, as measured by key performance indicators such as conversion rates, customer retention rates and customer lifetime value.</a:t>
            </a:r>
          </a:p>
          <a:p>
            <a:pPr algn="just">
              <a:lnSpc>
                <a:spcPct val="107000"/>
              </a:lnSpc>
              <a:spcAft>
                <a:spcPts val="800"/>
              </a:spcAft>
            </a:pPr>
            <a:r>
              <a:rPr lang="en-NG"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Increase in customer satisfaction and loyalty, as reflected in customer feedback and surveys.</a:t>
            </a:r>
          </a:p>
          <a:p>
            <a:pPr algn="just">
              <a:lnSpc>
                <a:spcPct val="107000"/>
              </a:lnSpc>
              <a:spcAft>
                <a:spcPts val="800"/>
              </a:spcAft>
            </a:pPr>
            <a:r>
              <a:rPr lang="en-NG"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We will use a combination of quantitative and qualitative methods to measure the impact of the project, including statistical analysis, surveys, and focus groups.</a:t>
            </a:r>
          </a:p>
        </p:txBody>
      </p:sp>
      <p:pic>
        <p:nvPicPr>
          <p:cNvPr id="2" name="Picture 1" descr="Text&#10;&#10;Description automatically generated with low confidence">
            <a:extLst>
              <a:ext uri="{FF2B5EF4-FFF2-40B4-BE49-F238E27FC236}">
                <a16:creationId xmlns:a16="http://schemas.microsoft.com/office/drawing/2014/main" id="{FB2AEE3F-6906-EC08-D1E9-7953D2CB950A}"/>
              </a:ext>
            </a:extLst>
          </p:cNvPr>
          <p:cNvPicPr>
            <a:picLocks noChangeAspect="1"/>
          </p:cNvPicPr>
          <p:nvPr/>
        </p:nvPicPr>
        <p:blipFill>
          <a:blip r:embed="rId3"/>
          <a:stretch>
            <a:fillRect/>
          </a:stretch>
        </p:blipFill>
        <p:spPr>
          <a:xfrm>
            <a:off x="8229600" y="4324663"/>
            <a:ext cx="914400" cy="818838"/>
          </a:xfrm>
          <a:prstGeom prst="rect">
            <a:avLst/>
          </a:prstGeom>
        </p:spPr>
      </p:pic>
    </p:spTree>
    <p:extLst>
      <p:ext uri="{BB962C8B-B14F-4D97-AF65-F5344CB8AC3E}">
        <p14:creationId xmlns:p14="http://schemas.microsoft.com/office/powerpoint/2010/main" val="1140232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6018551" y="404734"/>
            <a:ext cx="2300990" cy="53215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b="0" dirty="0">
                <a:latin typeface="Agency FB" panose="020B0503020202020204" pitchFamily="34" charset="0"/>
              </a:rPr>
              <a:t>Project Timeline</a:t>
            </a:r>
            <a:endParaRPr sz="2400" b="0" dirty="0">
              <a:latin typeface="Agency FB" panose="020B0503020202020204" pitchFamily="34" charset="0"/>
            </a:endParaRPr>
          </a:p>
        </p:txBody>
      </p:sp>
      <p:pic>
        <p:nvPicPr>
          <p:cNvPr id="2" name="Picture 1" descr="Text&#10;&#10;Description automatically generated with low confidence">
            <a:extLst>
              <a:ext uri="{FF2B5EF4-FFF2-40B4-BE49-F238E27FC236}">
                <a16:creationId xmlns:a16="http://schemas.microsoft.com/office/drawing/2014/main" id="{3DC3FCD1-C117-0DF8-52BF-C44E2144C6E4}"/>
              </a:ext>
            </a:extLst>
          </p:cNvPr>
          <p:cNvPicPr>
            <a:picLocks noChangeAspect="1"/>
          </p:cNvPicPr>
          <p:nvPr/>
        </p:nvPicPr>
        <p:blipFill>
          <a:blip r:embed="rId3"/>
          <a:stretch>
            <a:fillRect/>
          </a:stretch>
        </p:blipFill>
        <p:spPr>
          <a:xfrm>
            <a:off x="0" y="4324663"/>
            <a:ext cx="914400" cy="818838"/>
          </a:xfrm>
          <a:prstGeom prst="rect">
            <a:avLst/>
          </a:prstGeom>
        </p:spPr>
      </p:pic>
      <p:sp>
        <p:nvSpPr>
          <p:cNvPr id="5" name="Google Shape;76;p13">
            <a:extLst>
              <a:ext uri="{FF2B5EF4-FFF2-40B4-BE49-F238E27FC236}">
                <a16:creationId xmlns:a16="http://schemas.microsoft.com/office/drawing/2014/main" id="{8ECA0C52-6BB7-1329-9DF4-33639D72F9B1}"/>
              </a:ext>
            </a:extLst>
          </p:cNvPr>
          <p:cNvSpPr txBox="1"/>
          <p:nvPr/>
        </p:nvSpPr>
        <p:spPr>
          <a:xfrm>
            <a:off x="704538" y="1026826"/>
            <a:ext cx="7555041" cy="3567658"/>
          </a:xfrm>
          <a:prstGeom prst="rect">
            <a:avLst/>
          </a:prstGeom>
          <a:noFill/>
          <a:ln>
            <a:noFill/>
          </a:ln>
        </p:spPr>
        <p:txBody>
          <a:bodyPr spcFirstLastPara="1" wrap="square" lIns="91425" tIns="91425" rIns="91425" bIns="91425" anchor="t" anchorCtr="0">
            <a:noAutofit/>
          </a:bodyPr>
          <a:lstStyle/>
          <a:p>
            <a:pPr algn="just">
              <a:lnSpc>
                <a:spcPct val="107000"/>
              </a:lnSpc>
              <a:spcAft>
                <a:spcPts val="800"/>
              </a:spcAft>
            </a:pPr>
            <a:r>
              <a:rPr lang="en-US" sz="18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The project timeline will be as follows:</a:t>
            </a:r>
          </a:p>
          <a:p>
            <a:pPr algn="just">
              <a:lnSpc>
                <a:spcPct val="107000"/>
              </a:lnSpc>
              <a:spcAft>
                <a:spcPts val="800"/>
              </a:spcAft>
            </a:pPr>
            <a:endParaRPr lang="en-US" sz="18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Week 1-2: Data collection and preprocessing</a:t>
            </a:r>
          </a:p>
          <a:p>
            <a:pPr algn="just">
              <a:lnSpc>
                <a:spcPct val="107000"/>
              </a:lnSpc>
              <a:spcAft>
                <a:spcPts val="800"/>
              </a:spcAft>
            </a:pPr>
            <a:r>
              <a:rPr lang="en-US" sz="18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Week 3: Customer segmentation model development</a:t>
            </a:r>
          </a:p>
          <a:p>
            <a:pPr algn="just">
              <a:lnSpc>
                <a:spcPct val="107000"/>
              </a:lnSpc>
              <a:spcAft>
                <a:spcPts val="800"/>
              </a:spcAft>
            </a:pPr>
            <a:r>
              <a:rPr lang="en-US" sz="18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Week 4: Customer profile creation and targeted marketing campaign design</a:t>
            </a:r>
          </a:p>
          <a:p>
            <a:pPr algn="just">
              <a:lnSpc>
                <a:spcPct val="107000"/>
              </a:lnSpc>
              <a:spcAft>
                <a:spcPts val="800"/>
              </a:spcAft>
            </a:pPr>
            <a:r>
              <a:rPr lang="en-US" sz="18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Week 5: Marketing campaign implementation and performance monitoring</a:t>
            </a:r>
          </a:p>
          <a:p>
            <a:pPr algn="just">
              <a:lnSpc>
                <a:spcPct val="107000"/>
              </a:lnSpc>
              <a:spcAft>
                <a:spcPts val="800"/>
              </a:spcAft>
            </a:pPr>
            <a:r>
              <a:rPr lang="en-US" sz="18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Week 6: Evaluation and measurement, final report preparation</a:t>
            </a:r>
          </a:p>
        </p:txBody>
      </p:sp>
    </p:spTree>
    <p:extLst>
      <p:ext uri="{BB962C8B-B14F-4D97-AF65-F5344CB8AC3E}">
        <p14:creationId xmlns:p14="http://schemas.microsoft.com/office/powerpoint/2010/main" val="1772023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613762" y="428041"/>
            <a:ext cx="6963765" cy="51633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400" dirty="0">
                <a:latin typeface="Agency FB" panose="020B0503020202020204" pitchFamily="34" charset="0"/>
              </a:rPr>
              <a:t>Conclusion</a:t>
            </a:r>
            <a:endParaRPr sz="2400" dirty="0">
              <a:latin typeface="Agency FB" panose="020B0503020202020204" pitchFamily="34" charset="0"/>
            </a:endParaRPr>
          </a:p>
        </p:txBody>
      </p:sp>
      <p:sp>
        <p:nvSpPr>
          <p:cNvPr id="76" name="Google Shape;76;p13"/>
          <p:cNvSpPr txBox="1"/>
          <p:nvPr/>
        </p:nvSpPr>
        <p:spPr>
          <a:xfrm>
            <a:off x="584618" y="996848"/>
            <a:ext cx="7195277" cy="3125447"/>
          </a:xfrm>
          <a:prstGeom prst="rect">
            <a:avLst/>
          </a:prstGeom>
          <a:noFill/>
          <a:ln>
            <a:noFill/>
          </a:ln>
        </p:spPr>
        <p:txBody>
          <a:bodyPr spcFirstLastPara="1" wrap="square" lIns="91425" tIns="91425" rIns="91425" bIns="91425" anchor="t" anchorCtr="0">
            <a:noAutofit/>
          </a:bodyPr>
          <a:lstStyle/>
          <a:p>
            <a:pPr algn="just">
              <a:lnSpc>
                <a:spcPct val="107000"/>
              </a:lnSpc>
              <a:spcAft>
                <a:spcPts val="800"/>
              </a:spcAft>
            </a:pPr>
            <a:r>
              <a:rPr lang="en-US"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The customer segmentation model project aims to help the company better understand its customers and design targeted marketing campaigns to increase customer retention and acquisition. </a:t>
            </a:r>
          </a:p>
          <a:p>
            <a:pPr algn="just">
              <a:lnSpc>
                <a:spcPct val="107000"/>
              </a:lnSpc>
              <a:spcAft>
                <a:spcPts val="800"/>
              </a:spcAft>
            </a:pPr>
            <a:r>
              <a:rPr lang="en-US"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By identifying customer groups with similar characteristics and behavior, the company can tailor its marketing messages to each group's needs and preferences, resulting in more effective and efficient marketing efforts. </a:t>
            </a:r>
          </a:p>
          <a:p>
            <a:pPr algn="just">
              <a:lnSpc>
                <a:spcPct val="107000"/>
              </a:lnSpc>
              <a:spcAft>
                <a:spcPts val="800"/>
              </a:spcAft>
            </a:pPr>
            <a:r>
              <a:rPr lang="en-US"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The project has the potential to increase customer satisfaction and loyalty, leading to increased sales and revenue for the company.</a:t>
            </a:r>
            <a:endParaRPr lang="en-NG"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endParaRPr>
          </a:p>
        </p:txBody>
      </p:sp>
      <p:pic>
        <p:nvPicPr>
          <p:cNvPr id="2" name="Picture 1" descr="Text&#10;&#10;Description automatically generated with low confidence">
            <a:extLst>
              <a:ext uri="{FF2B5EF4-FFF2-40B4-BE49-F238E27FC236}">
                <a16:creationId xmlns:a16="http://schemas.microsoft.com/office/drawing/2014/main" id="{FB2AEE3F-6906-EC08-D1E9-7953D2CB950A}"/>
              </a:ext>
            </a:extLst>
          </p:cNvPr>
          <p:cNvPicPr>
            <a:picLocks noChangeAspect="1"/>
          </p:cNvPicPr>
          <p:nvPr/>
        </p:nvPicPr>
        <p:blipFill>
          <a:blip r:embed="rId3"/>
          <a:stretch>
            <a:fillRect/>
          </a:stretch>
        </p:blipFill>
        <p:spPr>
          <a:xfrm>
            <a:off x="8229600" y="4324663"/>
            <a:ext cx="914400" cy="818838"/>
          </a:xfrm>
          <a:prstGeom prst="rect">
            <a:avLst/>
          </a:prstGeom>
        </p:spPr>
      </p:pic>
    </p:spTree>
    <p:extLst>
      <p:ext uri="{BB962C8B-B14F-4D97-AF65-F5344CB8AC3E}">
        <p14:creationId xmlns:p14="http://schemas.microsoft.com/office/powerpoint/2010/main" val="12273711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4" name="Google Shape;84;p14"/>
          <p:cNvSpPr/>
          <p:nvPr/>
        </p:nvSpPr>
        <p:spPr>
          <a:xfrm>
            <a:off x="5880381" y="2562025"/>
            <a:ext cx="1381800" cy="13656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4"/>
          <p:cNvSpPr txBox="1">
            <a:spLocks noGrp="1"/>
          </p:cNvSpPr>
          <p:nvPr>
            <p:ph type="ctrTitle" idx="4294967295"/>
          </p:nvPr>
        </p:nvSpPr>
        <p:spPr>
          <a:xfrm>
            <a:off x="1071797" y="547773"/>
            <a:ext cx="5525749"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400" dirty="0">
                <a:latin typeface="Agency FB" panose="020B0503020202020204" pitchFamily="34" charset="0"/>
              </a:rPr>
              <a:t>Thanks</a:t>
            </a:r>
            <a:endParaRPr sz="5400" dirty="0">
              <a:latin typeface="Agency FB" panose="020B0503020202020204" pitchFamily="34" charset="0"/>
            </a:endParaRPr>
          </a:p>
        </p:txBody>
      </p:sp>
      <p:sp>
        <p:nvSpPr>
          <p:cNvPr id="86" name="Google Shape;86;p14"/>
          <p:cNvSpPr txBox="1">
            <a:spLocks noGrp="1"/>
          </p:cNvSpPr>
          <p:nvPr>
            <p:ph type="subTitle" idx="4294967295"/>
          </p:nvPr>
        </p:nvSpPr>
        <p:spPr>
          <a:xfrm>
            <a:off x="1045388" y="1563713"/>
            <a:ext cx="56421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200" dirty="0">
                <a:solidFill>
                  <a:schemeClr val="bg2">
                    <a:lumMod val="75000"/>
                  </a:schemeClr>
                </a:solidFill>
                <a:latin typeface="Agency FB" panose="020B0503020202020204" pitchFamily="34" charset="0"/>
              </a:rPr>
              <a:t>Any questions?</a:t>
            </a:r>
            <a:endParaRPr sz="3200" dirty="0">
              <a:solidFill>
                <a:schemeClr val="bg2">
                  <a:lumMod val="75000"/>
                </a:schemeClr>
              </a:solidFill>
              <a:latin typeface="Agency FB" panose="020B0503020202020204" pitchFamily="34" charset="0"/>
            </a:endParaRPr>
          </a:p>
        </p:txBody>
      </p:sp>
      <p:sp>
        <p:nvSpPr>
          <p:cNvPr id="87" name="Google Shape;87;p14"/>
          <p:cNvSpPr txBox="1">
            <a:spLocks noGrp="1"/>
          </p:cNvSpPr>
          <p:nvPr>
            <p:ph type="body" idx="4294967295"/>
          </p:nvPr>
        </p:nvSpPr>
        <p:spPr>
          <a:xfrm>
            <a:off x="1026825" y="2293495"/>
            <a:ext cx="4661941" cy="2128603"/>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dirty="0">
                <a:solidFill>
                  <a:schemeClr val="bg2">
                    <a:lumMod val="75000"/>
                  </a:schemeClr>
                </a:solidFill>
                <a:latin typeface="Agency FB" panose="020B0503020202020204" pitchFamily="34" charset="0"/>
              </a:rPr>
              <a:t>You can </a:t>
            </a:r>
            <a:r>
              <a:rPr lang="en-US" sz="2400" dirty="0">
                <a:solidFill>
                  <a:schemeClr val="bg2">
                    <a:lumMod val="75000"/>
                  </a:schemeClr>
                </a:solidFill>
                <a:latin typeface="Agency FB" panose="020B0503020202020204" pitchFamily="34" charset="0"/>
              </a:rPr>
              <a:t>reach me via:</a:t>
            </a:r>
          </a:p>
          <a:p>
            <a:pPr marL="0" lvl="0" indent="0" algn="l" rtl="0">
              <a:spcBef>
                <a:spcPts val="600"/>
              </a:spcBef>
              <a:spcAft>
                <a:spcPts val="0"/>
              </a:spcAft>
              <a:buNone/>
            </a:pPr>
            <a:r>
              <a:rPr lang="en-US" sz="2400" dirty="0">
                <a:latin typeface="Agency FB" panose="020B0503020202020204" pitchFamily="34" charset="0"/>
                <a:hlinkClick r:id="rId4"/>
              </a:rPr>
              <a:t>Website</a:t>
            </a:r>
            <a:endParaRPr lang="en-US" sz="2400" dirty="0">
              <a:latin typeface="Agency FB" panose="020B0503020202020204" pitchFamily="34" charset="0"/>
            </a:endParaRPr>
          </a:p>
          <a:p>
            <a:pPr marL="0" lvl="0" indent="0" algn="l" rtl="0">
              <a:spcBef>
                <a:spcPts val="600"/>
              </a:spcBef>
              <a:spcAft>
                <a:spcPts val="0"/>
              </a:spcAft>
              <a:buNone/>
            </a:pPr>
            <a:r>
              <a:rPr lang="en-US" sz="2400" dirty="0">
                <a:latin typeface="Agency FB" panose="020B0503020202020204" pitchFamily="34" charset="0"/>
                <a:hlinkClick r:id="rId5"/>
              </a:rPr>
              <a:t>LinkedIn</a:t>
            </a:r>
            <a:endParaRPr lang="en-US" sz="2400" dirty="0">
              <a:latin typeface="Agency FB" panose="020B0503020202020204" pitchFamily="34" charset="0"/>
            </a:endParaRPr>
          </a:p>
          <a:p>
            <a:pPr marL="0" lvl="0" indent="0" algn="l" rtl="0">
              <a:spcBef>
                <a:spcPts val="600"/>
              </a:spcBef>
              <a:spcAft>
                <a:spcPts val="0"/>
              </a:spcAft>
              <a:buNone/>
            </a:pPr>
            <a:r>
              <a:rPr lang="en-US" sz="2400" dirty="0">
                <a:latin typeface="Agency FB" panose="020B0503020202020204" pitchFamily="34" charset="0"/>
                <a:hlinkClick r:id="rId6"/>
              </a:rPr>
              <a:t>GitHub</a:t>
            </a:r>
            <a:endParaRPr lang="en" sz="2600" dirty="0"/>
          </a:p>
          <a:p>
            <a:pPr marL="0" lvl="0" indent="0" algn="l" rtl="0">
              <a:spcBef>
                <a:spcPts val="600"/>
              </a:spcBef>
              <a:spcAft>
                <a:spcPts val="0"/>
              </a:spcAft>
              <a:buNone/>
            </a:pPr>
            <a:endParaRPr lang="en" sz="2600" dirty="0"/>
          </a:p>
          <a:p>
            <a:pPr marL="0" lvl="0" indent="0" algn="l" rtl="0">
              <a:spcBef>
                <a:spcPts val="600"/>
              </a:spcBef>
              <a:spcAft>
                <a:spcPts val="0"/>
              </a:spcAft>
              <a:buNone/>
            </a:pPr>
            <a:endParaRPr sz="2600" dirty="0"/>
          </a:p>
        </p:txBody>
      </p:sp>
      <p:cxnSp>
        <p:nvCxnSpPr>
          <p:cNvPr id="89" name="Google Shape;89;p14"/>
          <p:cNvCxnSpPr/>
          <p:nvPr/>
        </p:nvCxnSpPr>
        <p:spPr>
          <a:xfrm>
            <a:off x="6694986" y="3933625"/>
            <a:ext cx="214500" cy="856800"/>
          </a:xfrm>
          <a:prstGeom prst="straightConnector1">
            <a:avLst/>
          </a:prstGeom>
          <a:noFill/>
          <a:ln w="9525" cap="flat" cmpd="sng">
            <a:solidFill>
              <a:srgbClr val="CFD8DC"/>
            </a:solidFill>
            <a:prstDash val="solid"/>
            <a:round/>
            <a:headEnd type="none" w="med" len="med"/>
            <a:tailEnd type="none" w="med" len="med"/>
          </a:ln>
        </p:spPr>
      </p:cxnSp>
      <p:cxnSp>
        <p:nvCxnSpPr>
          <p:cNvPr id="90" name="Google Shape;90;p14"/>
          <p:cNvCxnSpPr/>
          <p:nvPr/>
        </p:nvCxnSpPr>
        <p:spPr>
          <a:xfrm>
            <a:off x="7059842" y="3727574"/>
            <a:ext cx="394200" cy="525600"/>
          </a:xfrm>
          <a:prstGeom prst="straightConnector1">
            <a:avLst/>
          </a:prstGeom>
          <a:noFill/>
          <a:ln w="9525" cap="flat" cmpd="sng">
            <a:solidFill>
              <a:srgbClr val="CFD8DC"/>
            </a:solidFill>
            <a:prstDash val="solid"/>
            <a:round/>
            <a:headEnd type="none" w="med" len="med"/>
            <a:tailEnd type="none" w="med" len="med"/>
          </a:ln>
        </p:spPr>
      </p:cxnSp>
      <p:cxnSp>
        <p:nvCxnSpPr>
          <p:cNvPr id="91" name="Google Shape;91;p14"/>
          <p:cNvCxnSpPr/>
          <p:nvPr/>
        </p:nvCxnSpPr>
        <p:spPr>
          <a:xfrm>
            <a:off x="7224089" y="3501963"/>
            <a:ext cx="752400" cy="464100"/>
          </a:xfrm>
          <a:prstGeom prst="straightConnector1">
            <a:avLst/>
          </a:prstGeom>
          <a:noFill/>
          <a:ln w="9525" cap="flat" cmpd="sng">
            <a:solidFill>
              <a:srgbClr val="CFD8DC"/>
            </a:solidFill>
            <a:prstDash val="solid"/>
            <a:round/>
            <a:headEnd type="none" w="med" len="med"/>
            <a:tailEnd type="none" w="med" len="med"/>
          </a:ln>
        </p:spPr>
      </p:cxnSp>
      <p:pic>
        <p:nvPicPr>
          <p:cNvPr id="3" name="Picture 2" descr="A picture containing person, clothing, wearing, young&#10;&#10;Description automatically generated">
            <a:extLst>
              <a:ext uri="{FF2B5EF4-FFF2-40B4-BE49-F238E27FC236}">
                <a16:creationId xmlns:a16="http://schemas.microsoft.com/office/drawing/2014/main" id="{13782059-BDAF-FC16-6005-0CD64B64D11E}"/>
              </a:ext>
            </a:extLst>
          </p:cNvPr>
          <p:cNvPicPr>
            <a:picLocks noChangeAspect="1"/>
          </p:cNvPicPr>
          <p:nvPr/>
        </p:nvPicPr>
        <p:blipFill>
          <a:blip r:embed="rId7"/>
          <a:stretch>
            <a:fillRect/>
          </a:stretch>
        </p:blipFill>
        <p:spPr>
          <a:xfrm>
            <a:off x="5898629" y="2593298"/>
            <a:ext cx="1334125" cy="1289154"/>
          </a:xfrm>
          <a:prstGeom prst="flowChartConnector">
            <a:avLst/>
          </a:prstGeom>
        </p:spPr>
      </p:pic>
      <p:pic>
        <p:nvPicPr>
          <p:cNvPr id="4" name="Picture 3" descr="Text&#10;&#10;Description automatically generated with low confidence">
            <a:extLst>
              <a:ext uri="{FF2B5EF4-FFF2-40B4-BE49-F238E27FC236}">
                <a16:creationId xmlns:a16="http://schemas.microsoft.com/office/drawing/2014/main" id="{85A2C372-DAED-1049-DED3-367DE0821748}"/>
              </a:ext>
            </a:extLst>
          </p:cNvPr>
          <p:cNvPicPr>
            <a:picLocks noChangeAspect="1"/>
          </p:cNvPicPr>
          <p:nvPr/>
        </p:nvPicPr>
        <p:blipFill>
          <a:blip r:embed="rId8"/>
          <a:stretch>
            <a:fillRect/>
          </a:stretch>
        </p:blipFill>
        <p:spPr>
          <a:xfrm>
            <a:off x="0" y="4362138"/>
            <a:ext cx="891915" cy="78136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p:nvPr/>
        </p:nvSpPr>
        <p:spPr>
          <a:xfrm>
            <a:off x="4738600" y="1668322"/>
            <a:ext cx="2877300" cy="28569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1"/>
          <p:cNvSpPr txBox="1">
            <a:spLocks noGrp="1"/>
          </p:cNvSpPr>
          <p:nvPr>
            <p:ph type="title"/>
          </p:nvPr>
        </p:nvSpPr>
        <p:spPr>
          <a:xfrm>
            <a:off x="786150" y="285635"/>
            <a:ext cx="7571700" cy="55381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a:latin typeface="Agency FB" panose="020B0503020202020204" pitchFamily="34" charset="0"/>
                <a:cs typeface="MV Boli" panose="02000500030200090000" pitchFamily="2" charset="0"/>
              </a:rPr>
              <a:t>Hello Everyone!</a:t>
            </a:r>
            <a:endParaRPr sz="3200" dirty="0">
              <a:latin typeface="Agency FB" panose="020B0503020202020204" pitchFamily="34" charset="0"/>
              <a:cs typeface="MV Boli" panose="02000500030200090000" pitchFamily="2" charset="0"/>
            </a:endParaRPr>
          </a:p>
        </p:txBody>
      </p:sp>
      <p:sp>
        <p:nvSpPr>
          <p:cNvPr id="151" name="Google Shape;151;p21"/>
          <p:cNvSpPr txBox="1">
            <a:spLocks noGrp="1"/>
          </p:cNvSpPr>
          <p:nvPr>
            <p:ph type="body" idx="1"/>
          </p:nvPr>
        </p:nvSpPr>
        <p:spPr>
          <a:xfrm>
            <a:off x="778654" y="710471"/>
            <a:ext cx="3291175" cy="3824054"/>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US" sz="2000" dirty="0">
                <a:solidFill>
                  <a:schemeClr val="bg2">
                    <a:lumMod val="75000"/>
                  </a:schemeClr>
                </a:solidFill>
                <a:latin typeface="Agency FB" panose="020B0503020202020204" pitchFamily="34" charset="0"/>
                <a:cs typeface="Times New Roman" panose="02020603050405020304" pitchFamily="18" charset="0"/>
              </a:rPr>
              <a:t>I am Akon Usoh and I'll be discussing customer segmentation.</a:t>
            </a:r>
          </a:p>
          <a:p>
            <a:pPr marL="0" lvl="0" indent="0" algn="just" rtl="0">
              <a:spcBef>
                <a:spcPts val="600"/>
              </a:spcBef>
              <a:spcAft>
                <a:spcPts val="0"/>
              </a:spcAft>
              <a:buNone/>
            </a:pPr>
            <a:r>
              <a:rPr lang="en-US" sz="2000" dirty="0">
                <a:solidFill>
                  <a:schemeClr val="bg2">
                    <a:lumMod val="75000"/>
                  </a:schemeClr>
                </a:solidFill>
                <a:latin typeface="Agency FB" panose="020B0503020202020204" pitchFamily="34" charset="0"/>
                <a:cs typeface="Times New Roman" panose="02020603050405020304" pitchFamily="18" charset="0"/>
              </a:rPr>
              <a:t>It is an essential aspect of any business strategy that helps you understand your target audience better. </a:t>
            </a:r>
          </a:p>
          <a:p>
            <a:pPr marL="0" lvl="0" indent="0" algn="just" rtl="0">
              <a:spcBef>
                <a:spcPts val="600"/>
              </a:spcBef>
              <a:spcAft>
                <a:spcPts val="0"/>
              </a:spcAft>
              <a:buNone/>
            </a:pPr>
            <a:r>
              <a:rPr lang="en-US" sz="2000" dirty="0">
                <a:solidFill>
                  <a:schemeClr val="bg2">
                    <a:lumMod val="75000"/>
                  </a:schemeClr>
                </a:solidFill>
                <a:latin typeface="Agency FB" panose="020B0503020202020204" pitchFamily="34" charset="0"/>
                <a:cs typeface="Times New Roman" panose="02020603050405020304" pitchFamily="18" charset="0"/>
              </a:rPr>
              <a:t>I'll be sharing insights on its importance and how it can help businesses create effective marketing strategies. </a:t>
            </a:r>
          </a:p>
          <a:p>
            <a:pPr marL="0" lvl="0" indent="0" algn="just" rtl="0">
              <a:spcBef>
                <a:spcPts val="600"/>
              </a:spcBef>
              <a:spcAft>
                <a:spcPts val="0"/>
              </a:spcAft>
              <a:buNone/>
            </a:pPr>
            <a:r>
              <a:rPr lang="en-US" sz="2000" dirty="0">
                <a:solidFill>
                  <a:schemeClr val="bg2">
                    <a:lumMod val="75000"/>
                  </a:schemeClr>
                </a:solidFill>
                <a:latin typeface="Agency FB" panose="020B0503020202020204" pitchFamily="34" charset="0"/>
                <a:cs typeface="Times New Roman" panose="02020603050405020304" pitchFamily="18" charset="0"/>
              </a:rPr>
              <a:t>Let's get started!</a:t>
            </a:r>
            <a:endParaRPr sz="2000" dirty="0">
              <a:solidFill>
                <a:schemeClr val="bg2">
                  <a:lumMod val="75000"/>
                </a:schemeClr>
              </a:solidFill>
              <a:latin typeface="Agency FB" panose="020B0503020202020204" pitchFamily="34" charset="0"/>
              <a:cs typeface="Times New Roman" panose="02020603050405020304" pitchFamily="18" charset="0"/>
            </a:endParaRPr>
          </a:p>
        </p:txBody>
      </p:sp>
      <p:cxnSp>
        <p:nvCxnSpPr>
          <p:cNvPr id="153" name="Google Shape;153;p21"/>
          <p:cNvCxnSpPr/>
          <p:nvPr/>
        </p:nvCxnSpPr>
        <p:spPr>
          <a:xfrm rot="10800000" flipH="1">
            <a:off x="6793191" y="367851"/>
            <a:ext cx="638700" cy="1419600"/>
          </a:xfrm>
          <a:prstGeom prst="straightConnector1">
            <a:avLst/>
          </a:prstGeom>
          <a:noFill/>
          <a:ln w="9525" cap="flat" cmpd="sng">
            <a:solidFill>
              <a:srgbClr val="CFD8DC"/>
            </a:solidFill>
            <a:prstDash val="solid"/>
            <a:round/>
            <a:headEnd type="none" w="med" len="med"/>
            <a:tailEnd type="none" w="med" len="med"/>
          </a:ln>
        </p:spPr>
      </p:cxnSp>
      <p:cxnSp>
        <p:nvCxnSpPr>
          <p:cNvPr id="154" name="Google Shape;154;p21"/>
          <p:cNvCxnSpPr/>
          <p:nvPr/>
        </p:nvCxnSpPr>
        <p:spPr>
          <a:xfrm rot="10800000" flipH="1">
            <a:off x="7194765" y="1515796"/>
            <a:ext cx="1377600" cy="570900"/>
          </a:xfrm>
          <a:prstGeom prst="straightConnector1">
            <a:avLst/>
          </a:prstGeom>
          <a:noFill/>
          <a:ln w="9525" cap="flat" cmpd="sng">
            <a:solidFill>
              <a:srgbClr val="CFD8DC"/>
            </a:solidFill>
            <a:prstDash val="solid"/>
            <a:round/>
            <a:headEnd type="none" w="med" len="med"/>
            <a:tailEnd type="none" w="med" len="med"/>
          </a:ln>
        </p:spPr>
      </p:cxnSp>
      <p:cxnSp>
        <p:nvCxnSpPr>
          <p:cNvPr id="155" name="Google Shape;155;p21"/>
          <p:cNvCxnSpPr/>
          <p:nvPr/>
        </p:nvCxnSpPr>
        <p:spPr>
          <a:xfrm rot="10800000" flipH="1">
            <a:off x="7068779" y="1169826"/>
            <a:ext cx="716400" cy="806100"/>
          </a:xfrm>
          <a:prstGeom prst="straightConnector1">
            <a:avLst/>
          </a:prstGeom>
          <a:noFill/>
          <a:ln w="9525" cap="flat" cmpd="sng">
            <a:solidFill>
              <a:srgbClr val="CFD8DC"/>
            </a:solidFill>
            <a:prstDash val="solid"/>
            <a:round/>
            <a:headEnd type="none" w="med" len="med"/>
            <a:tailEnd type="none" w="med" len="med"/>
          </a:ln>
        </p:spPr>
      </p:cxnSp>
      <p:pic>
        <p:nvPicPr>
          <p:cNvPr id="2" name="Picture 1" descr="A picture containing person, clothing, wearing, young&#10;&#10;Description automatically generated">
            <a:extLst>
              <a:ext uri="{FF2B5EF4-FFF2-40B4-BE49-F238E27FC236}">
                <a16:creationId xmlns:a16="http://schemas.microsoft.com/office/drawing/2014/main" id="{F9571D2C-C092-155C-124D-4E24AEBA644B}"/>
              </a:ext>
            </a:extLst>
          </p:cNvPr>
          <p:cNvPicPr>
            <a:picLocks noChangeAspect="1"/>
          </p:cNvPicPr>
          <p:nvPr/>
        </p:nvPicPr>
        <p:blipFill>
          <a:blip r:embed="rId3"/>
          <a:stretch>
            <a:fillRect/>
          </a:stretch>
        </p:blipFill>
        <p:spPr>
          <a:xfrm>
            <a:off x="4819337" y="1753850"/>
            <a:ext cx="2728211" cy="2683239"/>
          </a:xfrm>
          <a:prstGeom prst="flowChartConnector">
            <a:avLst/>
          </a:prstGeom>
        </p:spPr>
      </p:pic>
      <p:pic>
        <p:nvPicPr>
          <p:cNvPr id="4" name="Picture 3" descr="Text&#10;&#10;Description automatically generated with low confidence">
            <a:extLst>
              <a:ext uri="{FF2B5EF4-FFF2-40B4-BE49-F238E27FC236}">
                <a16:creationId xmlns:a16="http://schemas.microsoft.com/office/drawing/2014/main" id="{ABB8D050-EB76-3B27-DB58-FFCCA71E9B71}"/>
              </a:ext>
            </a:extLst>
          </p:cNvPr>
          <p:cNvPicPr>
            <a:picLocks noChangeAspect="1"/>
          </p:cNvPicPr>
          <p:nvPr/>
        </p:nvPicPr>
        <p:blipFill>
          <a:blip r:embed="rId4"/>
          <a:stretch>
            <a:fillRect/>
          </a:stretch>
        </p:blipFill>
        <p:spPr>
          <a:xfrm>
            <a:off x="8229600" y="4324663"/>
            <a:ext cx="914400" cy="818838"/>
          </a:xfrm>
          <a:prstGeom prst="rect">
            <a:avLst/>
          </a:prstGeom>
        </p:spPr>
      </p:pic>
    </p:spTree>
    <p:extLst>
      <p:ext uri="{BB962C8B-B14F-4D97-AF65-F5344CB8AC3E}">
        <p14:creationId xmlns:p14="http://schemas.microsoft.com/office/powerpoint/2010/main" val="3801039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2" name="Picture 1" descr="Text&#10;&#10;Description automatically generated with low confidence">
            <a:extLst>
              <a:ext uri="{FF2B5EF4-FFF2-40B4-BE49-F238E27FC236}">
                <a16:creationId xmlns:a16="http://schemas.microsoft.com/office/drawing/2014/main" id="{3DC3FCD1-C117-0DF8-52BF-C44E2144C6E4}"/>
              </a:ext>
            </a:extLst>
          </p:cNvPr>
          <p:cNvPicPr>
            <a:picLocks noChangeAspect="1"/>
          </p:cNvPicPr>
          <p:nvPr/>
        </p:nvPicPr>
        <p:blipFill>
          <a:blip r:embed="rId3"/>
          <a:stretch>
            <a:fillRect/>
          </a:stretch>
        </p:blipFill>
        <p:spPr>
          <a:xfrm>
            <a:off x="0" y="4324663"/>
            <a:ext cx="914400" cy="818838"/>
          </a:xfrm>
          <a:prstGeom prst="rect">
            <a:avLst/>
          </a:prstGeom>
        </p:spPr>
      </p:pic>
      <p:sp>
        <p:nvSpPr>
          <p:cNvPr id="20" name="Arrow: Notched Right 19">
            <a:extLst>
              <a:ext uri="{FF2B5EF4-FFF2-40B4-BE49-F238E27FC236}">
                <a16:creationId xmlns:a16="http://schemas.microsoft.com/office/drawing/2014/main" id="{8E89522D-1FD0-5CC9-3D85-4DA1702D9578}"/>
              </a:ext>
            </a:extLst>
          </p:cNvPr>
          <p:cNvSpPr/>
          <p:nvPr/>
        </p:nvSpPr>
        <p:spPr>
          <a:xfrm>
            <a:off x="1611442" y="2840636"/>
            <a:ext cx="699541" cy="54965"/>
          </a:xfrm>
          <a:prstGeom prst="notched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1" name="TextBox 20">
            <a:extLst>
              <a:ext uri="{FF2B5EF4-FFF2-40B4-BE49-F238E27FC236}">
                <a16:creationId xmlns:a16="http://schemas.microsoft.com/office/drawing/2014/main" id="{8C34EDF0-5F10-35BD-42E1-F820F49309A6}"/>
              </a:ext>
            </a:extLst>
          </p:cNvPr>
          <p:cNvSpPr txBox="1"/>
          <p:nvPr/>
        </p:nvSpPr>
        <p:spPr>
          <a:xfrm>
            <a:off x="2780675" y="112427"/>
            <a:ext cx="3597640" cy="584775"/>
          </a:xfrm>
          <a:prstGeom prst="rect">
            <a:avLst/>
          </a:prstGeom>
          <a:noFill/>
        </p:spPr>
        <p:txBody>
          <a:bodyPr wrap="square" rtlCol="0">
            <a:spAutoFit/>
          </a:bodyPr>
          <a:lstStyle/>
          <a:p>
            <a:r>
              <a:rPr kumimoji="0" lang="en" sz="3200" i="0" u="none" strike="noStrike" kern="0" cap="none" spc="0" normalizeH="0" baseline="0" noProof="0" dirty="0">
                <a:ln>
                  <a:noFill/>
                </a:ln>
                <a:solidFill>
                  <a:srgbClr val="0091EA"/>
                </a:solidFill>
                <a:effectLst/>
                <a:uLnTx/>
                <a:uFillTx/>
                <a:latin typeface="Agency FB" panose="020B0503020202020204" pitchFamily="34" charset="0"/>
                <a:ea typeface="Roboto Slab"/>
                <a:cs typeface="MV Boli" panose="02000500030200090000" pitchFamily="2" charset="0"/>
                <a:sym typeface="Roboto Slab"/>
              </a:rPr>
              <a:t>Table of Content</a:t>
            </a:r>
            <a:endParaRPr lang="en-NG" dirty="0"/>
          </a:p>
        </p:txBody>
      </p:sp>
      <p:sp>
        <p:nvSpPr>
          <p:cNvPr id="23" name="TextBox 22">
            <a:extLst>
              <a:ext uri="{FF2B5EF4-FFF2-40B4-BE49-F238E27FC236}">
                <a16:creationId xmlns:a16="http://schemas.microsoft.com/office/drawing/2014/main" id="{5616DCD2-9EFC-07FB-CD4A-EA72AF42E21B}"/>
              </a:ext>
            </a:extLst>
          </p:cNvPr>
          <p:cNvSpPr txBox="1"/>
          <p:nvPr/>
        </p:nvSpPr>
        <p:spPr>
          <a:xfrm>
            <a:off x="2248524" y="786984"/>
            <a:ext cx="2480872" cy="369332"/>
          </a:xfrm>
          <a:prstGeom prst="rect">
            <a:avLst/>
          </a:prstGeom>
          <a:noFill/>
        </p:spPr>
        <p:txBody>
          <a:bodyPr wrap="square" rtlCol="0">
            <a:spAutoFit/>
          </a:bodyPr>
          <a:lstStyle/>
          <a:p>
            <a:r>
              <a:rPr lang="en-NG" sz="18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Introduction</a:t>
            </a:r>
            <a:endParaRPr lang="en-NG" dirty="0">
              <a:solidFill>
                <a:schemeClr val="bg2">
                  <a:lumMod val="75000"/>
                </a:schemeClr>
              </a:solidFill>
              <a:latin typeface="Agency FB" panose="020B0503020202020204" pitchFamily="34" charset="0"/>
            </a:endParaRPr>
          </a:p>
        </p:txBody>
      </p:sp>
      <p:sp>
        <p:nvSpPr>
          <p:cNvPr id="24" name="TextBox 23">
            <a:extLst>
              <a:ext uri="{FF2B5EF4-FFF2-40B4-BE49-F238E27FC236}">
                <a16:creationId xmlns:a16="http://schemas.microsoft.com/office/drawing/2014/main" id="{1476EA47-9D25-4369-8E3C-C7F61B625524}"/>
              </a:ext>
            </a:extLst>
          </p:cNvPr>
          <p:cNvSpPr txBox="1"/>
          <p:nvPr/>
        </p:nvSpPr>
        <p:spPr>
          <a:xfrm>
            <a:off x="2251025" y="1171732"/>
            <a:ext cx="2480872" cy="369332"/>
          </a:xfrm>
          <a:prstGeom prst="rect">
            <a:avLst/>
          </a:prstGeom>
          <a:noFill/>
        </p:spPr>
        <p:txBody>
          <a:bodyPr wrap="square" rtlCol="0">
            <a:spAutoFit/>
          </a:bodyPr>
          <a:lstStyle/>
          <a:p>
            <a:r>
              <a:rPr lang="en-US" sz="1800" dirty="0">
                <a:solidFill>
                  <a:schemeClr val="bg2">
                    <a:lumMod val="75000"/>
                  </a:schemeClr>
                </a:solidFill>
                <a:latin typeface="Agency FB" panose="020B0503020202020204" pitchFamily="34" charset="0"/>
              </a:rPr>
              <a:t>Problem Statement</a:t>
            </a:r>
            <a:endParaRPr lang="en-NG" sz="1800" dirty="0">
              <a:solidFill>
                <a:schemeClr val="bg2">
                  <a:lumMod val="75000"/>
                </a:schemeClr>
              </a:solidFill>
              <a:latin typeface="Agency FB" panose="020B0503020202020204" pitchFamily="34" charset="0"/>
            </a:endParaRPr>
          </a:p>
        </p:txBody>
      </p:sp>
      <p:sp>
        <p:nvSpPr>
          <p:cNvPr id="25" name="TextBox 24">
            <a:extLst>
              <a:ext uri="{FF2B5EF4-FFF2-40B4-BE49-F238E27FC236}">
                <a16:creationId xmlns:a16="http://schemas.microsoft.com/office/drawing/2014/main" id="{80B7214F-1690-BB37-639E-C207F2B39B4E}"/>
              </a:ext>
            </a:extLst>
          </p:cNvPr>
          <p:cNvSpPr txBox="1"/>
          <p:nvPr/>
        </p:nvSpPr>
        <p:spPr>
          <a:xfrm>
            <a:off x="2251023" y="1546484"/>
            <a:ext cx="2480872" cy="369332"/>
          </a:xfrm>
          <a:prstGeom prst="rect">
            <a:avLst/>
          </a:prstGeom>
          <a:noFill/>
        </p:spPr>
        <p:txBody>
          <a:bodyPr wrap="square" rtlCol="0">
            <a:spAutoFit/>
          </a:bodyPr>
          <a:lstStyle/>
          <a:p>
            <a:r>
              <a:rPr lang="en-US" sz="1800" dirty="0">
                <a:solidFill>
                  <a:schemeClr val="bg2">
                    <a:lumMod val="75000"/>
                  </a:schemeClr>
                </a:solidFill>
                <a:latin typeface="Agency FB" panose="020B0503020202020204" pitchFamily="34" charset="0"/>
              </a:rPr>
              <a:t>Objectives</a:t>
            </a:r>
            <a:endParaRPr lang="en-NG" sz="1800" dirty="0">
              <a:solidFill>
                <a:schemeClr val="bg2">
                  <a:lumMod val="75000"/>
                </a:schemeClr>
              </a:solidFill>
              <a:latin typeface="Agency FB" panose="020B0503020202020204" pitchFamily="34" charset="0"/>
            </a:endParaRPr>
          </a:p>
        </p:txBody>
      </p:sp>
      <p:sp>
        <p:nvSpPr>
          <p:cNvPr id="26" name="TextBox 25">
            <a:extLst>
              <a:ext uri="{FF2B5EF4-FFF2-40B4-BE49-F238E27FC236}">
                <a16:creationId xmlns:a16="http://schemas.microsoft.com/office/drawing/2014/main" id="{A9AA4296-45B3-5D38-F121-3234DDC6BF8F}"/>
              </a:ext>
            </a:extLst>
          </p:cNvPr>
          <p:cNvSpPr txBox="1"/>
          <p:nvPr/>
        </p:nvSpPr>
        <p:spPr>
          <a:xfrm>
            <a:off x="2243528" y="1928734"/>
            <a:ext cx="2480872" cy="369332"/>
          </a:xfrm>
          <a:prstGeom prst="rect">
            <a:avLst/>
          </a:prstGeom>
          <a:noFill/>
        </p:spPr>
        <p:txBody>
          <a:bodyPr wrap="square" rtlCol="0">
            <a:spAutoFit/>
          </a:bodyPr>
          <a:lstStyle/>
          <a:p>
            <a:r>
              <a:rPr lang="en-US" sz="1800" dirty="0">
                <a:solidFill>
                  <a:schemeClr val="bg2">
                    <a:lumMod val="75000"/>
                  </a:schemeClr>
                </a:solidFill>
                <a:latin typeface="Agency FB" panose="020B0503020202020204" pitchFamily="34" charset="0"/>
              </a:rPr>
              <a:t>Project Scope</a:t>
            </a:r>
            <a:endParaRPr lang="en-NG" sz="1800" dirty="0">
              <a:solidFill>
                <a:schemeClr val="bg2">
                  <a:lumMod val="75000"/>
                </a:schemeClr>
              </a:solidFill>
              <a:latin typeface="Agency FB" panose="020B0503020202020204" pitchFamily="34" charset="0"/>
            </a:endParaRPr>
          </a:p>
        </p:txBody>
      </p:sp>
      <p:sp>
        <p:nvSpPr>
          <p:cNvPr id="27" name="TextBox 26">
            <a:extLst>
              <a:ext uri="{FF2B5EF4-FFF2-40B4-BE49-F238E27FC236}">
                <a16:creationId xmlns:a16="http://schemas.microsoft.com/office/drawing/2014/main" id="{4E50E272-2290-56DB-D210-15FF3811792E}"/>
              </a:ext>
            </a:extLst>
          </p:cNvPr>
          <p:cNvSpPr txBox="1"/>
          <p:nvPr/>
        </p:nvSpPr>
        <p:spPr>
          <a:xfrm>
            <a:off x="2243527" y="2303489"/>
            <a:ext cx="2480872" cy="369332"/>
          </a:xfrm>
          <a:prstGeom prst="rect">
            <a:avLst/>
          </a:prstGeom>
          <a:noFill/>
        </p:spPr>
        <p:txBody>
          <a:bodyPr wrap="square" rtlCol="0">
            <a:spAutoFit/>
          </a:bodyPr>
          <a:lstStyle/>
          <a:p>
            <a:r>
              <a:rPr lang="en-US" sz="1800" dirty="0">
                <a:solidFill>
                  <a:schemeClr val="bg2">
                    <a:lumMod val="75000"/>
                  </a:schemeClr>
                </a:solidFill>
                <a:latin typeface="Agency FB" panose="020B0503020202020204" pitchFamily="34" charset="0"/>
              </a:rPr>
              <a:t>Methodology</a:t>
            </a:r>
            <a:endParaRPr lang="en-NG" sz="1800" dirty="0">
              <a:solidFill>
                <a:schemeClr val="bg2">
                  <a:lumMod val="75000"/>
                </a:schemeClr>
              </a:solidFill>
              <a:latin typeface="Agency FB" panose="020B0503020202020204" pitchFamily="34" charset="0"/>
            </a:endParaRPr>
          </a:p>
        </p:txBody>
      </p:sp>
      <p:sp>
        <p:nvSpPr>
          <p:cNvPr id="28" name="TextBox 27">
            <a:extLst>
              <a:ext uri="{FF2B5EF4-FFF2-40B4-BE49-F238E27FC236}">
                <a16:creationId xmlns:a16="http://schemas.microsoft.com/office/drawing/2014/main" id="{09E32517-262F-3580-3005-058B1BC6B9C2}"/>
              </a:ext>
            </a:extLst>
          </p:cNvPr>
          <p:cNvSpPr txBox="1"/>
          <p:nvPr/>
        </p:nvSpPr>
        <p:spPr>
          <a:xfrm>
            <a:off x="2236032" y="2700726"/>
            <a:ext cx="2480872" cy="369332"/>
          </a:xfrm>
          <a:prstGeom prst="rect">
            <a:avLst/>
          </a:prstGeom>
          <a:noFill/>
        </p:spPr>
        <p:txBody>
          <a:bodyPr wrap="square" rtlCol="0">
            <a:spAutoFit/>
          </a:bodyPr>
          <a:lstStyle/>
          <a:p>
            <a:r>
              <a:rPr lang="en-US" sz="1800" dirty="0">
                <a:solidFill>
                  <a:schemeClr val="bg2">
                    <a:lumMod val="75000"/>
                  </a:schemeClr>
                </a:solidFill>
                <a:latin typeface="Agency FB" panose="020B0503020202020204" pitchFamily="34" charset="0"/>
              </a:rPr>
              <a:t>Deliverables</a:t>
            </a:r>
            <a:endParaRPr lang="en-NG" sz="1800" dirty="0">
              <a:solidFill>
                <a:schemeClr val="bg2">
                  <a:lumMod val="75000"/>
                </a:schemeClr>
              </a:solidFill>
              <a:latin typeface="Agency FB" panose="020B0503020202020204" pitchFamily="34" charset="0"/>
            </a:endParaRPr>
          </a:p>
        </p:txBody>
      </p:sp>
      <p:sp>
        <p:nvSpPr>
          <p:cNvPr id="29" name="TextBox 28">
            <a:extLst>
              <a:ext uri="{FF2B5EF4-FFF2-40B4-BE49-F238E27FC236}">
                <a16:creationId xmlns:a16="http://schemas.microsoft.com/office/drawing/2014/main" id="{9F545475-66EC-F9A3-B6F5-840A33409818}"/>
              </a:ext>
            </a:extLst>
          </p:cNvPr>
          <p:cNvSpPr txBox="1"/>
          <p:nvPr/>
        </p:nvSpPr>
        <p:spPr>
          <a:xfrm>
            <a:off x="2243527" y="3075481"/>
            <a:ext cx="2480872" cy="369332"/>
          </a:xfrm>
          <a:prstGeom prst="rect">
            <a:avLst/>
          </a:prstGeom>
          <a:noFill/>
        </p:spPr>
        <p:txBody>
          <a:bodyPr wrap="square" rtlCol="0">
            <a:spAutoFit/>
          </a:bodyPr>
          <a:lstStyle/>
          <a:p>
            <a:r>
              <a:rPr lang="en-US" sz="1800" dirty="0">
                <a:solidFill>
                  <a:schemeClr val="bg2">
                    <a:lumMod val="75000"/>
                  </a:schemeClr>
                </a:solidFill>
                <a:latin typeface="Agency FB" panose="020B0503020202020204" pitchFamily="34" charset="0"/>
              </a:rPr>
              <a:t>Stakeholders</a:t>
            </a:r>
            <a:endParaRPr lang="en-NG" sz="1800" dirty="0">
              <a:solidFill>
                <a:schemeClr val="bg2">
                  <a:lumMod val="75000"/>
                </a:schemeClr>
              </a:solidFill>
              <a:latin typeface="Agency FB" panose="020B0503020202020204" pitchFamily="34" charset="0"/>
            </a:endParaRPr>
          </a:p>
        </p:txBody>
      </p:sp>
      <p:sp>
        <p:nvSpPr>
          <p:cNvPr id="30" name="TextBox 29">
            <a:extLst>
              <a:ext uri="{FF2B5EF4-FFF2-40B4-BE49-F238E27FC236}">
                <a16:creationId xmlns:a16="http://schemas.microsoft.com/office/drawing/2014/main" id="{D0D39280-E31C-9AA4-1EBB-BE992C988483}"/>
              </a:ext>
            </a:extLst>
          </p:cNvPr>
          <p:cNvSpPr txBox="1"/>
          <p:nvPr/>
        </p:nvSpPr>
        <p:spPr>
          <a:xfrm>
            <a:off x="2221043" y="3450236"/>
            <a:ext cx="2480872" cy="369332"/>
          </a:xfrm>
          <a:prstGeom prst="rect">
            <a:avLst/>
          </a:prstGeom>
          <a:noFill/>
        </p:spPr>
        <p:txBody>
          <a:bodyPr wrap="square" rtlCol="0">
            <a:spAutoFit/>
          </a:bodyPr>
          <a:lstStyle/>
          <a:p>
            <a:r>
              <a:rPr lang="en-US" sz="1800" dirty="0">
                <a:solidFill>
                  <a:schemeClr val="bg2">
                    <a:lumMod val="75000"/>
                  </a:schemeClr>
                </a:solidFill>
                <a:latin typeface="Agency FB" panose="020B0503020202020204" pitchFamily="34" charset="0"/>
              </a:rPr>
              <a:t>Risks and Challenges</a:t>
            </a:r>
            <a:endParaRPr lang="en-NG" sz="1800" dirty="0">
              <a:solidFill>
                <a:schemeClr val="bg2">
                  <a:lumMod val="75000"/>
                </a:schemeClr>
              </a:solidFill>
              <a:latin typeface="Agency FB" panose="020B0503020202020204" pitchFamily="34" charset="0"/>
            </a:endParaRPr>
          </a:p>
        </p:txBody>
      </p:sp>
      <p:sp>
        <p:nvSpPr>
          <p:cNvPr id="43" name="Arrow: Notched Right 42">
            <a:extLst>
              <a:ext uri="{FF2B5EF4-FFF2-40B4-BE49-F238E27FC236}">
                <a16:creationId xmlns:a16="http://schemas.microsoft.com/office/drawing/2014/main" id="{10FC4A18-871E-5EE0-84F4-233B16192410}"/>
              </a:ext>
            </a:extLst>
          </p:cNvPr>
          <p:cNvSpPr/>
          <p:nvPr/>
        </p:nvSpPr>
        <p:spPr>
          <a:xfrm>
            <a:off x="1591455" y="1314138"/>
            <a:ext cx="699541" cy="54965"/>
          </a:xfrm>
          <a:prstGeom prst="notched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44" name="Arrow: Notched Right 43">
            <a:extLst>
              <a:ext uri="{FF2B5EF4-FFF2-40B4-BE49-F238E27FC236}">
                <a16:creationId xmlns:a16="http://schemas.microsoft.com/office/drawing/2014/main" id="{97EFE2F8-4055-A905-62EA-37567F048C16}"/>
              </a:ext>
            </a:extLst>
          </p:cNvPr>
          <p:cNvSpPr/>
          <p:nvPr/>
        </p:nvSpPr>
        <p:spPr>
          <a:xfrm>
            <a:off x="1586459" y="2058650"/>
            <a:ext cx="699541" cy="54965"/>
          </a:xfrm>
          <a:prstGeom prst="notched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45" name="Arrow: Notched Right 44">
            <a:extLst>
              <a:ext uri="{FF2B5EF4-FFF2-40B4-BE49-F238E27FC236}">
                <a16:creationId xmlns:a16="http://schemas.microsoft.com/office/drawing/2014/main" id="{E9D587D1-6729-2A53-9BB4-424C9C2018AE}"/>
              </a:ext>
            </a:extLst>
          </p:cNvPr>
          <p:cNvSpPr/>
          <p:nvPr/>
        </p:nvSpPr>
        <p:spPr>
          <a:xfrm>
            <a:off x="1603947" y="1693889"/>
            <a:ext cx="699541" cy="54965"/>
          </a:xfrm>
          <a:prstGeom prst="notched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46" name="Arrow: Notched Right 45">
            <a:extLst>
              <a:ext uri="{FF2B5EF4-FFF2-40B4-BE49-F238E27FC236}">
                <a16:creationId xmlns:a16="http://schemas.microsoft.com/office/drawing/2014/main" id="{2CE8C6A0-4687-2CDC-4ABF-44C866EC8CE0}"/>
              </a:ext>
            </a:extLst>
          </p:cNvPr>
          <p:cNvSpPr/>
          <p:nvPr/>
        </p:nvSpPr>
        <p:spPr>
          <a:xfrm>
            <a:off x="1591456" y="961870"/>
            <a:ext cx="699541" cy="54965"/>
          </a:xfrm>
          <a:prstGeom prst="notched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47" name="Arrow: Notched Right 46">
            <a:extLst>
              <a:ext uri="{FF2B5EF4-FFF2-40B4-BE49-F238E27FC236}">
                <a16:creationId xmlns:a16="http://schemas.microsoft.com/office/drawing/2014/main" id="{BE62A381-DE0E-4ADA-BCD1-59570D32CB8E}"/>
              </a:ext>
            </a:extLst>
          </p:cNvPr>
          <p:cNvSpPr/>
          <p:nvPr/>
        </p:nvSpPr>
        <p:spPr>
          <a:xfrm>
            <a:off x="1598951" y="2423410"/>
            <a:ext cx="699541" cy="54965"/>
          </a:xfrm>
          <a:prstGeom prst="notched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48" name="Arrow: Notched Right 47">
            <a:extLst>
              <a:ext uri="{FF2B5EF4-FFF2-40B4-BE49-F238E27FC236}">
                <a16:creationId xmlns:a16="http://schemas.microsoft.com/office/drawing/2014/main" id="{86149194-509F-E5BF-0603-B726BF6D60A6}"/>
              </a:ext>
            </a:extLst>
          </p:cNvPr>
          <p:cNvSpPr/>
          <p:nvPr/>
        </p:nvSpPr>
        <p:spPr>
          <a:xfrm>
            <a:off x="1611443" y="3207896"/>
            <a:ext cx="699541" cy="54965"/>
          </a:xfrm>
          <a:prstGeom prst="notched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49" name="Arrow: Notched Right 48">
            <a:extLst>
              <a:ext uri="{FF2B5EF4-FFF2-40B4-BE49-F238E27FC236}">
                <a16:creationId xmlns:a16="http://schemas.microsoft.com/office/drawing/2014/main" id="{08C7F42D-4333-8EAC-0A3C-5199352A0082}"/>
              </a:ext>
            </a:extLst>
          </p:cNvPr>
          <p:cNvSpPr/>
          <p:nvPr/>
        </p:nvSpPr>
        <p:spPr>
          <a:xfrm>
            <a:off x="1603947" y="3605134"/>
            <a:ext cx="699541" cy="54965"/>
          </a:xfrm>
          <a:prstGeom prst="notched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50" name="Arrow: Notched Right 49">
            <a:extLst>
              <a:ext uri="{FF2B5EF4-FFF2-40B4-BE49-F238E27FC236}">
                <a16:creationId xmlns:a16="http://schemas.microsoft.com/office/drawing/2014/main" id="{8CBD602B-7DE2-7B3F-F76F-F9F110F61801}"/>
              </a:ext>
            </a:extLst>
          </p:cNvPr>
          <p:cNvSpPr/>
          <p:nvPr/>
        </p:nvSpPr>
        <p:spPr>
          <a:xfrm>
            <a:off x="1603947" y="3964899"/>
            <a:ext cx="699541" cy="54965"/>
          </a:xfrm>
          <a:prstGeom prst="notched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51" name="Arrow: Notched Right 50">
            <a:extLst>
              <a:ext uri="{FF2B5EF4-FFF2-40B4-BE49-F238E27FC236}">
                <a16:creationId xmlns:a16="http://schemas.microsoft.com/office/drawing/2014/main" id="{4D41A4C1-3F00-22D5-FA98-D5335D83678C}"/>
              </a:ext>
            </a:extLst>
          </p:cNvPr>
          <p:cNvSpPr/>
          <p:nvPr/>
        </p:nvSpPr>
        <p:spPr>
          <a:xfrm>
            <a:off x="1618937" y="4332158"/>
            <a:ext cx="699541" cy="54965"/>
          </a:xfrm>
          <a:prstGeom prst="notched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52" name="Arrow: Notched Right 51">
            <a:extLst>
              <a:ext uri="{FF2B5EF4-FFF2-40B4-BE49-F238E27FC236}">
                <a16:creationId xmlns:a16="http://schemas.microsoft.com/office/drawing/2014/main" id="{EA541D8E-C479-42C5-BE8C-807250F48758}"/>
              </a:ext>
            </a:extLst>
          </p:cNvPr>
          <p:cNvSpPr/>
          <p:nvPr/>
        </p:nvSpPr>
        <p:spPr>
          <a:xfrm>
            <a:off x="1613940" y="4649450"/>
            <a:ext cx="699541" cy="54965"/>
          </a:xfrm>
          <a:prstGeom prst="notched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53" name="TextBox 52">
            <a:extLst>
              <a:ext uri="{FF2B5EF4-FFF2-40B4-BE49-F238E27FC236}">
                <a16:creationId xmlns:a16="http://schemas.microsoft.com/office/drawing/2014/main" id="{3E732582-DFA2-42CF-CE83-E40587852481}"/>
              </a:ext>
            </a:extLst>
          </p:cNvPr>
          <p:cNvSpPr txBox="1"/>
          <p:nvPr/>
        </p:nvSpPr>
        <p:spPr>
          <a:xfrm>
            <a:off x="2226040" y="3822492"/>
            <a:ext cx="3200400" cy="369332"/>
          </a:xfrm>
          <a:prstGeom prst="rect">
            <a:avLst/>
          </a:prstGeom>
          <a:noFill/>
        </p:spPr>
        <p:txBody>
          <a:bodyPr wrap="square" rtlCol="0">
            <a:spAutoFit/>
          </a:bodyPr>
          <a:lstStyle/>
          <a:p>
            <a:r>
              <a:rPr lang="en-NG" sz="18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Evaluation and Measurement</a:t>
            </a:r>
            <a:endParaRPr lang="en-NG" dirty="0">
              <a:solidFill>
                <a:schemeClr val="bg2">
                  <a:lumMod val="75000"/>
                </a:schemeClr>
              </a:solidFill>
              <a:latin typeface="Agency FB" panose="020B0503020202020204" pitchFamily="34" charset="0"/>
            </a:endParaRPr>
          </a:p>
        </p:txBody>
      </p:sp>
      <p:sp>
        <p:nvSpPr>
          <p:cNvPr id="54" name="TextBox 53">
            <a:extLst>
              <a:ext uri="{FF2B5EF4-FFF2-40B4-BE49-F238E27FC236}">
                <a16:creationId xmlns:a16="http://schemas.microsoft.com/office/drawing/2014/main" id="{8E12EA23-95E6-8001-8C11-C5936F508027}"/>
              </a:ext>
            </a:extLst>
          </p:cNvPr>
          <p:cNvSpPr txBox="1"/>
          <p:nvPr/>
        </p:nvSpPr>
        <p:spPr>
          <a:xfrm>
            <a:off x="2236033" y="4177259"/>
            <a:ext cx="3200400" cy="369332"/>
          </a:xfrm>
          <a:prstGeom prst="rect">
            <a:avLst/>
          </a:prstGeom>
          <a:noFill/>
        </p:spPr>
        <p:txBody>
          <a:bodyPr wrap="square" rtlCol="0">
            <a:spAutoFit/>
          </a:bodyPr>
          <a:lstStyle/>
          <a:p>
            <a:r>
              <a:rPr lang="en-US" sz="18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Timeline</a:t>
            </a:r>
            <a:endParaRPr lang="en-NG" dirty="0">
              <a:solidFill>
                <a:schemeClr val="bg2">
                  <a:lumMod val="75000"/>
                </a:schemeClr>
              </a:solidFill>
              <a:latin typeface="Agency FB" panose="020B0503020202020204" pitchFamily="34" charset="0"/>
            </a:endParaRPr>
          </a:p>
        </p:txBody>
      </p:sp>
      <p:sp>
        <p:nvSpPr>
          <p:cNvPr id="55" name="TextBox 54">
            <a:extLst>
              <a:ext uri="{FF2B5EF4-FFF2-40B4-BE49-F238E27FC236}">
                <a16:creationId xmlns:a16="http://schemas.microsoft.com/office/drawing/2014/main" id="{8AFAAB4D-50E5-9BAF-AA02-E3D466228DBE}"/>
              </a:ext>
            </a:extLst>
          </p:cNvPr>
          <p:cNvSpPr txBox="1"/>
          <p:nvPr/>
        </p:nvSpPr>
        <p:spPr>
          <a:xfrm>
            <a:off x="2221043" y="4514538"/>
            <a:ext cx="3200400" cy="369332"/>
          </a:xfrm>
          <a:prstGeom prst="rect">
            <a:avLst/>
          </a:prstGeom>
          <a:noFill/>
        </p:spPr>
        <p:txBody>
          <a:bodyPr wrap="square" rtlCol="0">
            <a:spAutoFit/>
          </a:bodyPr>
          <a:lstStyle/>
          <a:p>
            <a:r>
              <a:rPr lang="en-US" sz="18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Conclusion</a:t>
            </a:r>
            <a:endParaRPr lang="en-NG" dirty="0">
              <a:solidFill>
                <a:schemeClr val="bg2">
                  <a:lumMod val="75000"/>
                </a:schemeClr>
              </a:solidFill>
              <a:latin typeface="Agency FB" panose="020B0503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591277" y="323110"/>
            <a:ext cx="6963765" cy="51633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latin typeface="Agency FB" panose="020B0503020202020204" pitchFamily="34" charset="0"/>
              </a:rPr>
              <a:t>Introduction</a:t>
            </a:r>
            <a:endParaRPr sz="2400" dirty="0">
              <a:latin typeface="Agency FB" panose="020B0503020202020204" pitchFamily="34" charset="0"/>
            </a:endParaRPr>
          </a:p>
        </p:txBody>
      </p:sp>
      <p:sp>
        <p:nvSpPr>
          <p:cNvPr id="76" name="Google Shape;76;p13"/>
          <p:cNvSpPr txBox="1"/>
          <p:nvPr/>
        </p:nvSpPr>
        <p:spPr>
          <a:xfrm>
            <a:off x="576287" y="1104872"/>
            <a:ext cx="6109325" cy="3527089"/>
          </a:xfrm>
          <a:prstGeom prst="rect">
            <a:avLst/>
          </a:prstGeom>
          <a:noFill/>
          <a:ln>
            <a:noFill/>
          </a:ln>
        </p:spPr>
        <p:txBody>
          <a:bodyPr spcFirstLastPara="1" wrap="square" lIns="91425" tIns="91425" rIns="91425" bIns="91425" anchor="t" anchorCtr="0">
            <a:noAutofit/>
          </a:bodyPr>
          <a:lstStyle/>
          <a:p>
            <a:pPr algn="just">
              <a:lnSpc>
                <a:spcPct val="107000"/>
              </a:lnSpc>
              <a:spcAft>
                <a:spcPts val="800"/>
              </a:spcAft>
            </a:pPr>
            <a:r>
              <a:rPr lang="en-NG"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The purpose of this project is to develop a customer segmentation model for a company in order to better understand their customers and tailor their marketing and sales strategies to specific customer segments. </a:t>
            </a:r>
            <a:endParaRPr lang="en-US"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US"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NG"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By analysing customer data, we aim to identify groups of customers with similar characteristics and behaviour</a:t>
            </a:r>
            <a:r>
              <a:rPr lang="en-US"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a:t>
            </a:r>
            <a:r>
              <a:rPr lang="en-US" sz="2000" kern="100" dirty="0">
                <a:solidFill>
                  <a:schemeClr val="bg2">
                    <a:lumMod val="75000"/>
                  </a:schemeClr>
                </a:solidFill>
                <a:latin typeface="Agency FB" panose="020B0503020202020204" pitchFamily="34" charset="0"/>
                <a:ea typeface="Calibri" panose="020F0502020204030204" pitchFamily="34" charset="0"/>
                <a:cs typeface="Times New Roman" panose="02020603050405020304" pitchFamily="18" charset="0"/>
              </a:rPr>
              <a:t> </a:t>
            </a:r>
            <a:r>
              <a:rPr lang="en-NG"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and create targeted marketing campaigns to increase customer retention and acquisition.</a:t>
            </a:r>
          </a:p>
          <a:p>
            <a:pPr marL="0" lvl="0" indent="0" algn="l" rtl="0">
              <a:spcBef>
                <a:spcPts val="600"/>
              </a:spcBef>
              <a:spcAft>
                <a:spcPts val="0"/>
              </a:spcAft>
              <a:buClr>
                <a:schemeClr val="dk1"/>
              </a:buClr>
              <a:buSzPts val="1100"/>
              <a:buFont typeface="Arial"/>
              <a:buNone/>
            </a:pPr>
            <a:endParaRPr dirty="0">
              <a:solidFill>
                <a:srgbClr val="263238"/>
              </a:solidFill>
              <a:latin typeface="Source Sans Pro"/>
              <a:ea typeface="Source Sans Pro"/>
              <a:cs typeface="Source Sans Pro"/>
              <a:sym typeface="Source Sans Pro"/>
            </a:endParaRPr>
          </a:p>
        </p:txBody>
      </p:sp>
      <p:pic>
        <p:nvPicPr>
          <p:cNvPr id="2" name="Picture 1" descr="Text&#10;&#10;Description automatically generated with low confidence">
            <a:extLst>
              <a:ext uri="{FF2B5EF4-FFF2-40B4-BE49-F238E27FC236}">
                <a16:creationId xmlns:a16="http://schemas.microsoft.com/office/drawing/2014/main" id="{FB2AEE3F-6906-EC08-D1E9-7953D2CB950A}"/>
              </a:ext>
            </a:extLst>
          </p:cNvPr>
          <p:cNvPicPr>
            <a:picLocks noChangeAspect="1"/>
          </p:cNvPicPr>
          <p:nvPr/>
        </p:nvPicPr>
        <p:blipFill>
          <a:blip r:embed="rId3"/>
          <a:stretch>
            <a:fillRect/>
          </a:stretch>
        </p:blipFill>
        <p:spPr>
          <a:xfrm>
            <a:off x="8229600" y="4324663"/>
            <a:ext cx="914400" cy="81883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5231567" y="509665"/>
            <a:ext cx="2263516" cy="53215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b="0" dirty="0">
                <a:latin typeface="Agency FB" panose="020B0503020202020204" pitchFamily="34" charset="0"/>
              </a:rPr>
              <a:t>Problem Statement</a:t>
            </a:r>
            <a:endParaRPr sz="2400" b="0" dirty="0">
              <a:latin typeface="Agency FB" panose="020B0503020202020204" pitchFamily="34" charset="0"/>
            </a:endParaRPr>
          </a:p>
        </p:txBody>
      </p:sp>
      <p:pic>
        <p:nvPicPr>
          <p:cNvPr id="2" name="Picture 1" descr="Text&#10;&#10;Description automatically generated with low confidence">
            <a:extLst>
              <a:ext uri="{FF2B5EF4-FFF2-40B4-BE49-F238E27FC236}">
                <a16:creationId xmlns:a16="http://schemas.microsoft.com/office/drawing/2014/main" id="{3DC3FCD1-C117-0DF8-52BF-C44E2144C6E4}"/>
              </a:ext>
            </a:extLst>
          </p:cNvPr>
          <p:cNvPicPr>
            <a:picLocks noChangeAspect="1"/>
          </p:cNvPicPr>
          <p:nvPr/>
        </p:nvPicPr>
        <p:blipFill>
          <a:blip r:embed="rId3"/>
          <a:stretch>
            <a:fillRect/>
          </a:stretch>
        </p:blipFill>
        <p:spPr>
          <a:xfrm>
            <a:off x="0" y="4324663"/>
            <a:ext cx="914400" cy="818838"/>
          </a:xfrm>
          <a:prstGeom prst="rect">
            <a:avLst/>
          </a:prstGeom>
        </p:spPr>
      </p:pic>
      <p:sp>
        <p:nvSpPr>
          <p:cNvPr id="5" name="Google Shape;76;p13">
            <a:extLst>
              <a:ext uri="{FF2B5EF4-FFF2-40B4-BE49-F238E27FC236}">
                <a16:creationId xmlns:a16="http://schemas.microsoft.com/office/drawing/2014/main" id="{8ECA0C52-6BB7-1329-9DF4-33639D72F9B1}"/>
              </a:ext>
            </a:extLst>
          </p:cNvPr>
          <p:cNvSpPr txBox="1"/>
          <p:nvPr/>
        </p:nvSpPr>
        <p:spPr>
          <a:xfrm>
            <a:off x="1453212" y="1082387"/>
            <a:ext cx="6109325" cy="3609534"/>
          </a:xfrm>
          <a:prstGeom prst="rect">
            <a:avLst/>
          </a:prstGeom>
          <a:noFill/>
          <a:ln>
            <a:noFill/>
          </a:ln>
        </p:spPr>
        <p:txBody>
          <a:bodyPr spcFirstLastPara="1" wrap="square" lIns="91425" tIns="91425" rIns="91425" bIns="91425" anchor="t" anchorCtr="0">
            <a:noAutofit/>
          </a:bodyPr>
          <a:lstStyle/>
          <a:p>
            <a:pPr algn="just">
              <a:lnSpc>
                <a:spcPct val="107000"/>
              </a:lnSpc>
              <a:spcAft>
                <a:spcPts val="800"/>
              </a:spcAft>
            </a:pPr>
            <a:r>
              <a:rPr lang="en-US" sz="2000" kern="100" dirty="0">
                <a:solidFill>
                  <a:schemeClr val="bg2">
                    <a:lumMod val="75000"/>
                  </a:schemeClr>
                </a:solidFill>
                <a:latin typeface="Agency FB" panose="020B0503020202020204" pitchFamily="34" charset="0"/>
                <a:ea typeface="Calibri" panose="020F0502020204030204" pitchFamily="34" charset="0"/>
                <a:cs typeface="Times New Roman" panose="02020603050405020304" pitchFamily="18" charset="0"/>
              </a:rPr>
              <a:t>Companies</a:t>
            </a:r>
            <a:r>
              <a:rPr lang="en-NG"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 </a:t>
            </a:r>
            <a:r>
              <a:rPr lang="en-US"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are</a:t>
            </a:r>
            <a:r>
              <a:rPr lang="en-NG"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 facing a challenge in effectively identifying and reaching out to their customers with personalized marketing messages. </a:t>
            </a:r>
            <a:endParaRPr lang="en-US"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US"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NG"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Without a clear understanding of their customers' needs, preferences, and behaviour, </a:t>
            </a:r>
            <a:r>
              <a:rPr lang="en-US"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companies will be </a:t>
            </a:r>
            <a:r>
              <a:rPr lang="en-NG"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unable to design targeted marketing campaigns that resonate with their customers. </a:t>
            </a:r>
            <a:endParaRPr lang="en-US"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US"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NG"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As a result, they are losing potential sales opportunities and failing to retain their customers.</a:t>
            </a:r>
          </a:p>
          <a:p>
            <a:pPr marL="0" lvl="0" indent="0" algn="l" rtl="0">
              <a:spcBef>
                <a:spcPts val="600"/>
              </a:spcBef>
              <a:spcAft>
                <a:spcPts val="0"/>
              </a:spcAft>
              <a:buClr>
                <a:schemeClr val="dk1"/>
              </a:buClr>
              <a:buSzPts val="1100"/>
              <a:buFont typeface="Arial"/>
              <a:buNone/>
            </a:pPr>
            <a:endParaRPr dirty="0">
              <a:solidFill>
                <a:schemeClr val="bg2">
                  <a:lumMod val="75000"/>
                </a:schemeClr>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1920291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628753" y="353089"/>
            <a:ext cx="6963765" cy="51633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latin typeface="Agency FB" panose="020B0503020202020204" pitchFamily="34" charset="0"/>
              </a:rPr>
              <a:t>Objectives</a:t>
            </a:r>
            <a:endParaRPr sz="2400" dirty="0">
              <a:latin typeface="Agency FB" panose="020B0503020202020204" pitchFamily="34" charset="0"/>
            </a:endParaRPr>
          </a:p>
        </p:txBody>
      </p:sp>
      <p:sp>
        <p:nvSpPr>
          <p:cNvPr id="76" name="Google Shape;76;p13"/>
          <p:cNvSpPr txBox="1"/>
          <p:nvPr/>
        </p:nvSpPr>
        <p:spPr>
          <a:xfrm>
            <a:off x="599607" y="1019332"/>
            <a:ext cx="7480091" cy="3597638"/>
          </a:xfrm>
          <a:prstGeom prst="rect">
            <a:avLst/>
          </a:prstGeom>
          <a:noFill/>
          <a:ln>
            <a:noFill/>
          </a:ln>
        </p:spPr>
        <p:txBody>
          <a:bodyPr spcFirstLastPara="1" wrap="square" lIns="91425" tIns="91425" rIns="91425" bIns="91425" anchor="t" anchorCtr="0">
            <a:noAutofit/>
          </a:bodyPr>
          <a:lstStyle/>
          <a:p>
            <a:pPr algn="just">
              <a:lnSpc>
                <a:spcPct val="107000"/>
              </a:lnSpc>
              <a:spcAft>
                <a:spcPts val="800"/>
              </a:spcAft>
            </a:pPr>
            <a:r>
              <a:rPr lang="en-NG"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Develop a customer segmentation model that categorizes customers into meaningful groups based on their behaviour, demographics, and preferences.</a:t>
            </a:r>
            <a:endParaRPr lang="en-US"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NG"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Identify key characteristics of each customer segment, such as purchasing </a:t>
            </a:r>
            <a:r>
              <a:rPr lang="en-NG" sz="2000" kern="100" dirty="0" err="1">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behavior</a:t>
            </a:r>
            <a:r>
              <a:rPr lang="en-NG"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 brand loyalty, and customer lifetime value.</a:t>
            </a:r>
            <a:endParaRPr lang="en-US"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NG"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Design targeted marketing campaigns that are tailored to each customer segment, with the aim of increasing customer retention and acquisition.</a:t>
            </a:r>
          </a:p>
          <a:p>
            <a:pPr algn="just">
              <a:lnSpc>
                <a:spcPct val="107000"/>
              </a:lnSpc>
              <a:spcAft>
                <a:spcPts val="800"/>
              </a:spcAft>
            </a:pPr>
            <a:r>
              <a:rPr lang="en-NG"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Measure the effectiveness of the customer segmentation model and the impact of the targeted marketing campaigns on customer behaviour and sales.</a:t>
            </a:r>
          </a:p>
          <a:p>
            <a:pPr marL="0" lvl="0" indent="0" algn="l" rtl="0">
              <a:spcBef>
                <a:spcPts val="600"/>
              </a:spcBef>
              <a:spcAft>
                <a:spcPts val="0"/>
              </a:spcAft>
              <a:buClr>
                <a:schemeClr val="dk1"/>
              </a:buClr>
              <a:buSzPts val="1100"/>
              <a:buFont typeface="Arial"/>
              <a:buNone/>
            </a:pPr>
            <a:endParaRPr dirty="0">
              <a:solidFill>
                <a:srgbClr val="263238"/>
              </a:solidFill>
              <a:latin typeface="Source Sans Pro"/>
              <a:ea typeface="Source Sans Pro"/>
              <a:cs typeface="Source Sans Pro"/>
              <a:sym typeface="Source Sans Pro"/>
            </a:endParaRPr>
          </a:p>
        </p:txBody>
      </p:sp>
      <p:pic>
        <p:nvPicPr>
          <p:cNvPr id="2" name="Picture 1" descr="Text&#10;&#10;Description automatically generated with low confidence">
            <a:extLst>
              <a:ext uri="{FF2B5EF4-FFF2-40B4-BE49-F238E27FC236}">
                <a16:creationId xmlns:a16="http://schemas.microsoft.com/office/drawing/2014/main" id="{FB2AEE3F-6906-EC08-D1E9-7953D2CB950A}"/>
              </a:ext>
            </a:extLst>
          </p:cNvPr>
          <p:cNvPicPr>
            <a:picLocks noChangeAspect="1"/>
          </p:cNvPicPr>
          <p:nvPr/>
        </p:nvPicPr>
        <p:blipFill>
          <a:blip r:embed="rId3"/>
          <a:stretch>
            <a:fillRect/>
          </a:stretch>
        </p:blipFill>
        <p:spPr>
          <a:xfrm>
            <a:off x="8229600" y="4324663"/>
            <a:ext cx="914400" cy="818838"/>
          </a:xfrm>
          <a:prstGeom prst="rect">
            <a:avLst/>
          </a:prstGeom>
        </p:spPr>
      </p:pic>
    </p:spTree>
    <p:extLst>
      <p:ext uri="{BB962C8B-B14F-4D97-AF65-F5344CB8AC3E}">
        <p14:creationId xmlns:p14="http://schemas.microsoft.com/office/powerpoint/2010/main" val="2728041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5931107" y="535065"/>
            <a:ext cx="1716375" cy="53215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b="0" dirty="0">
                <a:latin typeface="Agency FB" panose="020B0503020202020204" pitchFamily="34" charset="0"/>
              </a:rPr>
              <a:t>Project Scope</a:t>
            </a:r>
            <a:endParaRPr sz="2400" b="0" dirty="0">
              <a:latin typeface="Agency FB" panose="020B0503020202020204" pitchFamily="34" charset="0"/>
            </a:endParaRPr>
          </a:p>
        </p:txBody>
      </p:sp>
      <p:pic>
        <p:nvPicPr>
          <p:cNvPr id="2" name="Picture 1" descr="Text&#10;&#10;Description automatically generated with low confidence">
            <a:extLst>
              <a:ext uri="{FF2B5EF4-FFF2-40B4-BE49-F238E27FC236}">
                <a16:creationId xmlns:a16="http://schemas.microsoft.com/office/drawing/2014/main" id="{3DC3FCD1-C117-0DF8-52BF-C44E2144C6E4}"/>
              </a:ext>
            </a:extLst>
          </p:cNvPr>
          <p:cNvPicPr>
            <a:picLocks noChangeAspect="1"/>
          </p:cNvPicPr>
          <p:nvPr/>
        </p:nvPicPr>
        <p:blipFill>
          <a:blip r:embed="rId3"/>
          <a:stretch>
            <a:fillRect/>
          </a:stretch>
        </p:blipFill>
        <p:spPr>
          <a:xfrm>
            <a:off x="0" y="4324663"/>
            <a:ext cx="914400" cy="818838"/>
          </a:xfrm>
          <a:prstGeom prst="rect">
            <a:avLst/>
          </a:prstGeom>
        </p:spPr>
      </p:pic>
      <p:sp>
        <p:nvSpPr>
          <p:cNvPr id="5" name="Google Shape;76;p13">
            <a:extLst>
              <a:ext uri="{FF2B5EF4-FFF2-40B4-BE49-F238E27FC236}">
                <a16:creationId xmlns:a16="http://schemas.microsoft.com/office/drawing/2014/main" id="{8ECA0C52-6BB7-1329-9DF4-33639D72F9B1}"/>
              </a:ext>
            </a:extLst>
          </p:cNvPr>
          <p:cNvSpPr txBox="1"/>
          <p:nvPr/>
        </p:nvSpPr>
        <p:spPr>
          <a:xfrm>
            <a:off x="1193800" y="1133187"/>
            <a:ext cx="6343337" cy="3502313"/>
          </a:xfrm>
          <a:prstGeom prst="rect">
            <a:avLst/>
          </a:prstGeom>
          <a:noFill/>
          <a:ln>
            <a:noFill/>
          </a:ln>
        </p:spPr>
        <p:txBody>
          <a:bodyPr spcFirstLastPara="1" wrap="square" lIns="91425" tIns="91425" rIns="91425" bIns="91425" anchor="t" anchorCtr="0">
            <a:noAutofit/>
          </a:bodyPr>
          <a:lstStyle/>
          <a:p>
            <a:pPr algn="just">
              <a:lnSpc>
                <a:spcPct val="107000"/>
              </a:lnSpc>
              <a:spcAft>
                <a:spcPts val="800"/>
              </a:spcAft>
            </a:pPr>
            <a:r>
              <a:rPr lang="en-US" sz="2000" kern="100" dirty="0">
                <a:solidFill>
                  <a:schemeClr val="bg2">
                    <a:lumMod val="75000"/>
                  </a:schemeClr>
                </a:solidFill>
                <a:latin typeface="Agency FB" panose="020B0503020202020204" pitchFamily="34" charset="0"/>
                <a:ea typeface="Calibri" panose="020F0502020204030204" pitchFamily="34" charset="0"/>
                <a:cs typeface="Times New Roman" panose="02020603050405020304" pitchFamily="18" charset="0"/>
              </a:rPr>
              <a:t>The scope of this project is to develop a model that segments customers based on their purchasing behavior and demographic characteristics. </a:t>
            </a:r>
          </a:p>
          <a:p>
            <a:pPr algn="just">
              <a:lnSpc>
                <a:spcPct val="107000"/>
              </a:lnSpc>
              <a:spcAft>
                <a:spcPts val="800"/>
              </a:spcAft>
            </a:pPr>
            <a:r>
              <a:rPr lang="en-US" sz="2000" kern="100" dirty="0">
                <a:solidFill>
                  <a:schemeClr val="bg2">
                    <a:lumMod val="75000"/>
                  </a:schemeClr>
                </a:solidFill>
                <a:latin typeface="Agency FB" panose="020B0503020202020204" pitchFamily="34" charset="0"/>
                <a:ea typeface="Calibri" panose="020F0502020204030204" pitchFamily="34" charset="0"/>
                <a:cs typeface="Times New Roman" panose="02020603050405020304" pitchFamily="18" charset="0"/>
              </a:rPr>
              <a:t>The model will be trained on a dataset of customer transaction and demographic data. </a:t>
            </a:r>
          </a:p>
          <a:p>
            <a:pPr algn="just">
              <a:lnSpc>
                <a:spcPct val="107000"/>
              </a:lnSpc>
              <a:spcAft>
                <a:spcPts val="800"/>
              </a:spcAft>
            </a:pPr>
            <a:r>
              <a:rPr lang="en-US" sz="2000" kern="100" dirty="0">
                <a:solidFill>
                  <a:schemeClr val="bg2">
                    <a:lumMod val="75000"/>
                  </a:schemeClr>
                </a:solidFill>
                <a:latin typeface="Agency FB" panose="020B0503020202020204" pitchFamily="34" charset="0"/>
                <a:ea typeface="Calibri" panose="020F0502020204030204" pitchFamily="34" charset="0"/>
                <a:cs typeface="Times New Roman" panose="02020603050405020304" pitchFamily="18" charset="0"/>
              </a:rPr>
              <a:t>The goal is to identify patterns and commonalities among different groups of customers, which can then be used to develop targeted marketing campaigns and improve customer experience. </a:t>
            </a:r>
          </a:p>
          <a:p>
            <a:pPr algn="just">
              <a:lnSpc>
                <a:spcPct val="107000"/>
              </a:lnSpc>
              <a:spcAft>
                <a:spcPts val="800"/>
              </a:spcAft>
            </a:pPr>
            <a:r>
              <a:rPr lang="en-US" sz="2000" kern="100" dirty="0">
                <a:solidFill>
                  <a:schemeClr val="bg2">
                    <a:lumMod val="75000"/>
                  </a:schemeClr>
                </a:solidFill>
                <a:latin typeface="Agency FB" panose="020B0503020202020204" pitchFamily="34" charset="0"/>
                <a:ea typeface="Calibri" panose="020F0502020204030204" pitchFamily="34" charset="0"/>
                <a:cs typeface="Times New Roman" panose="02020603050405020304" pitchFamily="18" charset="0"/>
              </a:rPr>
              <a:t>The project timeline is set to be six weeks.</a:t>
            </a:r>
            <a:endParaRPr dirty="0">
              <a:solidFill>
                <a:srgbClr val="263238"/>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1646431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591277" y="323110"/>
            <a:ext cx="6963765" cy="51633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latin typeface="Agency FB" panose="020B0503020202020204" pitchFamily="34" charset="0"/>
              </a:rPr>
              <a:t>Methodology</a:t>
            </a:r>
            <a:endParaRPr sz="2400" dirty="0">
              <a:latin typeface="Agency FB" panose="020B0503020202020204" pitchFamily="34" charset="0"/>
            </a:endParaRPr>
          </a:p>
        </p:txBody>
      </p:sp>
      <p:sp>
        <p:nvSpPr>
          <p:cNvPr id="76" name="Google Shape;76;p13"/>
          <p:cNvSpPr txBox="1"/>
          <p:nvPr/>
        </p:nvSpPr>
        <p:spPr>
          <a:xfrm>
            <a:off x="599607" y="1004342"/>
            <a:ext cx="7480091" cy="3597638"/>
          </a:xfrm>
          <a:prstGeom prst="rect">
            <a:avLst/>
          </a:prstGeom>
          <a:noFill/>
          <a:ln>
            <a:noFill/>
          </a:ln>
        </p:spPr>
        <p:txBody>
          <a:bodyPr spcFirstLastPara="1" wrap="square" lIns="91425" tIns="91425" rIns="91425" bIns="91425" anchor="t" anchorCtr="0">
            <a:noAutofit/>
          </a:bodyPr>
          <a:lstStyle/>
          <a:p>
            <a:pPr algn="just">
              <a:lnSpc>
                <a:spcPct val="107000"/>
              </a:lnSpc>
              <a:spcAft>
                <a:spcPts val="800"/>
              </a:spcAft>
            </a:pPr>
            <a:r>
              <a:rPr lang="en-NG"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Develop a customer segmentation model that categorizes customers into meaningful groups based on their behaviour, demographics, and preferences.</a:t>
            </a:r>
            <a:endParaRPr lang="en-US"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NG"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Identify key characteristics of each customer segment, such as purchasing behaviour, brand loyalty, and customer lifetime value.</a:t>
            </a:r>
            <a:endParaRPr lang="en-US"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NG"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Design targeted marketing campaigns that are tailored to each customer segment, with the aim of increasing customer retention and acquisition.</a:t>
            </a:r>
          </a:p>
          <a:p>
            <a:pPr algn="just">
              <a:lnSpc>
                <a:spcPct val="107000"/>
              </a:lnSpc>
              <a:spcAft>
                <a:spcPts val="800"/>
              </a:spcAft>
            </a:pPr>
            <a:r>
              <a:rPr lang="en-NG"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Measure the effectiveness of the customer segmentation model and the impact of the targeted marketing campaigns on customer behaviour and sales.</a:t>
            </a:r>
          </a:p>
          <a:p>
            <a:pPr marL="0" lvl="0" indent="0" algn="l" rtl="0">
              <a:spcBef>
                <a:spcPts val="600"/>
              </a:spcBef>
              <a:spcAft>
                <a:spcPts val="0"/>
              </a:spcAft>
              <a:buClr>
                <a:schemeClr val="dk1"/>
              </a:buClr>
              <a:buSzPts val="1100"/>
              <a:buFont typeface="Arial"/>
              <a:buNone/>
            </a:pPr>
            <a:endParaRPr dirty="0">
              <a:solidFill>
                <a:srgbClr val="263238"/>
              </a:solidFill>
              <a:latin typeface="Source Sans Pro"/>
              <a:ea typeface="Source Sans Pro"/>
              <a:cs typeface="Source Sans Pro"/>
              <a:sym typeface="Source Sans Pro"/>
            </a:endParaRPr>
          </a:p>
        </p:txBody>
      </p:sp>
      <p:pic>
        <p:nvPicPr>
          <p:cNvPr id="2" name="Picture 1" descr="Text&#10;&#10;Description automatically generated with low confidence">
            <a:extLst>
              <a:ext uri="{FF2B5EF4-FFF2-40B4-BE49-F238E27FC236}">
                <a16:creationId xmlns:a16="http://schemas.microsoft.com/office/drawing/2014/main" id="{FB2AEE3F-6906-EC08-D1E9-7953D2CB950A}"/>
              </a:ext>
            </a:extLst>
          </p:cNvPr>
          <p:cNvPicPr>
            <a:picLocks noChangeAspect="1"/>
          </p:cNvPicPr>
          <p:nvPr/>
        </p:nvPicPr>
        <p:blipFill>
          <a:blip r:embed="rId3"/>
          <a:stretch>
            <a:fillRect/>
          </a:stretch>
        </p:blipFill>
        <p:spPr>
          <a:xfrm>
            <a:off x="8229600" y="4324663"/>
            <a:ext cx="914400" cy="818838"/>
          </a:xfrm>
          <a:prstGeom prst="rect">
            <a:avLst/>
          </a:prstGeom>
        </p:spPr>
      </p:pic>
    </p:spTree>
    <p:extLst>
      <p:ext uri="{BB962C8B-B14F-4D97-AF65-F5344CB8AC3E}">
        <p14:creationId xmlns:p14="http://schemas.microsoft.com/office/powerpoint/2010/main" val="1822287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5823678" y="629587"/>
            <a:ext cx="1716375" cy="53215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b="0" dirty="0">
                <a:latin typeface="Agency FB" panose="020B0503020202020204" pitchFamily="34" charset="0"/>
              </a:rPr>
              <a:t>Deliverables</a:t>
            </a:r>
            <a:endParaRPr sz="2400" b="0" dirty="0">
              <a:latin typeface="Agency FB" panose="020B0503020202020204" pitchFamily="34" charset="0"/>
            </a:endParaRPr>
          </a:p>
        </p:txBody>
      </p:sp>
      <p:pic>
        <p:nvPicPr>
          <p:cNvPr id="2" name="Picture 1" descr="Text&#10;&#10;Description automatically generated with low confidence">
            <a:extLst>
              <a:ext uri="{FF2B5EF4-FFF2-40B4-BE49-F238E27FC236}">
                <a16:creationId xmlns:a16="http://schemas.microsoft.com/office/drawing/2014/main" id="{3DC3FCD1-C117-0DF8-52BF-C44E2144C6E4}"/>
              </a:ext>
            </a:extLst>
          </p:cNvPr>
          <p:cNvPicPr>
            <a:picLocks noChangeAspect="1"/>
          </p:cNvPicPr>
          <p:nvPr/>
        </p:nvPicPr>
        <p:blipFill>
          <a:blip r:embed="rId3"/>
          <a:stretch>
            <a:fillRect/>
          </a:stretch>
        </p:blipFill>
        <p:spPr>
          <a:xfrm>
            <a:off x="0" y="4324663"/>
            <a:ext cx="914400" cy="818838"/>
          </a:xfrm>
          <a:prstGeom prst="rect">
            <a:avLst/>
          </a:prstGeom>
        </p:spPr>
      </p:pic>
      <p:sp>
        <p:nvSpPr>
          <p:cNvPr id="5" name="Google Shape;76;p13">
            <a:extLst>
              <a:ext uri="{FF2B5EF4-FFF2-40B4-BE49-F238E27FC236}">
                <a16:creationId xmlns:a16="http://schemas.microsoft.com/office/drawing/2014/main" id="{8ECA0C52-6BB7-1329-9DF4-33639D72F9B1}"/>
              </a:ext>
            </a:extLst>
          </p:cNvPr>
          <p:cNvSpPr txBox="1"/>
          <p:nvPr/>
        </p:nvSpPr>
        <p:spPr>
          <a:xfrm>
            <a:off x="1453212" y="1082387"/>
            <a:ext cx="6109325" cy="3609534"/>
          </a:xfrm>
          <a:prstGeom prst="rect">
            <a:avLst/>
          </a:prstGeom>
          <a:noFill/>
          <a:ln>
            <a:noFill/>
          </a:ln>
        </p:spPr>
        <p:txBody>
          <a:bodyPr spcFirstLastPara="1" wrap="square" lIns="91425" tIns="91425" rIns="91425" bIns="91425" anchor="t" anchorCtr="0">
            <a:noAutofit/>
          </a:bodyPr>
          <a:lstStyle/>
          <a:p>
            <a:pPr algn="just">
              <a:lnSpc>
                <a:spcPct val="107000"/>
              </a:lnSpc>
              <a:spcAft>
                <a:spcPts val="800"/>
              </a:spcAft>
            </a:pPr>
            <a:r>
              <a:rPr lang="en-NG"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The project will deliver the following outputs:</a:t>
            </a:r>
          </a:p>
          <a:p>
            <a:pPr algn="just">
              <a:lnSpc>
                <a:spcPct val="107000"/>
              </a:lnSpc>
              <a:spcAft>
                <a:spcPts val="800"/>
              </a:spcAft>
            </a:pPr>
            <a:r>
              <a:rPr lang="en-NG"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Customer segmentation model that categorizes customers into distinct groups based on their characteristics and </a:t>
            </a:r>
            <a:r>
              <a:rPr lang="en-NG" sz="2000" kern="100" dirty="0" err="1">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behavior</a:t>
            </a:r>
            <a:r>
              <a:rPr lang="en-NG"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a:t>
            </a:r>
          </a:p>
          <a:p>
            <a:pPr algn="just">
              <a:lnSpc>
                <a:spcPct val="107000"/>
              </a:lnSpc>
              <a:spcAft>
                <a:spcPts val="800"/>
              </a:spcAft>
            </a:pPr>
            <a:r>
              <a:rPr lang="en-NG"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Customer profiles that describe the key characteristics of each customer segment.</a:t>
            </a:r>
          </a:p>
          <a:p>
            <a:pPr algn="just">
              <a:lnSpc>
                <a:spcPct val="107000"/>
              </a:lnSpc>
              <a:spcAft>
                <a:spcPts val="800"/>
              </a:spcAft>
            </a:pPr>
            <a:r>
              <a:rPr lang="en-NG"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Targeted marketing campaigns that are tailored to each customer segment.</a:t>
            </a:r>
          </a:p>
          <a:p>
            <a:pPr algn="just">
              <a:lnSpc>
                <a:spcPct val="107000"/>
              </a:lnSpc>
              <a:spcAft>
                <a:spcPts val="800"/>
              </a:spcAft>
            </a:pPr>
            <a:r>
              <a:rPr lang="en-NG" sz="20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rPr>
              <a:t>Performance metrics that measure the effectiveness of the customer segmentation model and the impact of the targeted marketing campaigns.</a:t>
            </a:r>
            <a:endParaRPr lang="en-NG" sz="2400" kern="100" dirty="0">
              <a:solidFill>
                <a:schemeClr val="bg2">
                  <a:lumMod val="75000"/>
                </a:schemeClr>
              </a:solidFill>
              <a:effectLst/>
              <a:latin typeface="Agency FB" panose="020B0503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12704238"/>
      </p:ext>
    </p:extLst>
  </p:cSld>
  <p:clrMapOvr>
    <a:masterClrMapping/>
  </p:clrMapOvr>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529</TotalTime>
  <Words>975</Words>
  <Application>Microsoft Office PowerPoint</Application>
  <PresentationFormat>On-screen Show (16:9)</PresentationFormat>
  <Paragraphs>88</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Agency FB</vt:lpstr>
      <vt:lpstr>Roboto Slab</vt:lpstr>
      <vt:lpstr>Source Sans Pro</vt:lpstr>
      <vt:lpstr>Cordelia template</vt:lpstr>
      <vt:lpstr>Customer Segmentation</vt:lpstr>
      <vt:lpstr>Hello Everyone!</vt:lpstr>
      <vt:lpstr>PowerPoint Presentation</vt:lpstr>
      <vt:lpstr>Introduction</vt:lpstr>
      <vt:lpstr>Problem Statement</vt:lpstr>
      <vt:lpstr>Objectives</vt:lpstr>
      <vt:lpstr>Project Scope</vt:lpstr>
      <vt:lpstr>Methodology</vt:lpstr>
      <vt:lpstr>Deliverables</vt:lpstr>
      <vt:lpstr>Stakeholders</vt:lpstr>
      <vt:lpstr>Risk and Challenges</vt:lpstr>
      <vt:lpstr>Evaluation and Measurement</vt:lpstr>
      <vt:lpstr>Project Timeline</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Akon Usoh</dc:creator>
  <cp:lastModifiedBy>Akon Usoh</cp:lastModifiedBy>
  <cp:revision>5</cp:revision>
  <dcterms:modified xsi:type="dcterms:W3CDTF">2023-03-27T18:08:00Z</dcterms:modified>
</cp:coreProperties>
</file>