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5" r:id="rId3"/>
    <p:sldId id="259" r:id="rId4"/>
    <p:sldId id="257" r:id="rId5"/>
    <p:sldId id="296" r:id="rId6"/>
    <p:sldId id="301" r:id="rId7"/>
    <p:sldId id="302" r:id="rId8"/>
    <p:sldId id="303" r:id="rId9"/>
    <p:sldId id="304" r:id="rId10"/>
    <p:sldId id="305" r:id="rId11"/>
    <p:sldId id="306" r:id="rId12"/>
    <p:sldId id="307" r:id="rId13"/>
    <p:sldId id="308" r:id="rId14"/>
    <p:sldId id="309" r:id="rId15"/>
    <p:sldId id="258" r:id="rId16"/>
  </p:sldIdLst>
  <p:sldSz cx="9144000" cy="5143500" type="screen16x9"/>
  <p:notesSz cx="6858000" cy="9144000"/>
  <p:embeddedFontLst>
    <p:embeddedFont>
      <p:font typeface="Agency FB" panose="020B0503020202020204" pitchFamily="34" charset="0"/>
      <p:regular r:id="rId18"/>
      <p:bold r:id="rId19"/>
    </p:embeddedFont>
    <p:embeddedFont>
      <p:font typeface="Roboto Slab"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5" d="100"/>
          <a:sy n="85"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08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5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88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04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5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5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7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4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8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20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4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github.com/lovemedata" TargetMode="External"/><Relationship Id="rId5" Type="http://schemas.openxmlformats.org/officeDocument/2006/relationships/hyperlink" Target="https://www.linkedin.com/in/akonusoh" TargetMode="External"/><Relationship Id="rId4" Type="http://schemas.openxmlformats.org/officeDocument/2006/relationships/hyperlink" Target="https://akon.clou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306402" y="927100"/>
            <a:ext cx="6368333" cy="32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b="0" dirty="0">
                <a:latin typeface="Agency FB" panose="020B0503020202020204" pitchFamily="34" charset="0"/>
                <a:cs typeface="MV Boli" panose="02000500030200090000" pitchFamily="2" charset="0"/>
              </a:rPr>
              <a:t>Loan Portfolio</a:t>
            </a:r>
            <a:br>
              <a:rPr lang="en" sz="7200" b="0" dirty="0">
                <a:latin typeface="Agency FB" panose="020B0503020202020204" pitchFamily="34" charset="0"/>
                <a:cs typeface="MV Boli" panose="02000500030200090000" pitchFamily="2" charset="0"/>
              </a:rPr>
            </a:br>
            <a:r>
              <a:rPr lang="en" sz="7200" b="0" dirty="0">
                <a:latin typeface="Agency FB" panose="020B0503020202020204" pitchFamily="34" charset="0"/>
                <a:cs typeface="MV Boli" panose="02000500030200090000" pitchFamily="2" charset="0"/>
              </a:rPr>
              <a:t>Management</a:t>
            </a:r>
            <a:endParaRPr sz="7200" b="0" dirty="0">
              <a:latin typeface="Agency FB" panose="020B0503020202020204" pitchFamily="34" charset="0"/>
              <a:cs typeface="MV Boli" panose="02000500030200090000" pitchFamily="2" charset="0"/>
            </a:endParaRPr>
          </a:p>
        </p:txBody>
      </p:sp>
      <p:pic>
        <p:nvPicPr>
          <p:cNvPr id="3" name="Picture 2" descr="Text&#10;&#10;Description automatically generated with low confidence">
            <a:extLst>
              <a:ext uri="{FF2B5EF4-FFF2-40B4-BE49-F238E27FC236}">
                <a16:creationId xmlns:a16="http://schemas.microsoft.com/office/drawing/2014/main" id="{B1FFD8AE-A1A3-6FA4-991D-4B8AB42A92BE}"/>
              </a:ext>
            </a:extLst>
          </p:cNvPr>
          <p:cNvPicPr>
            <a:picLocks noChangeAspect="1"/>
          </p:cNvPicPr>
          <p:nvPr/>
        </p:nvPicPr>
        <p:blipFill>
          <a:blip r:embed="rId3"/>
          <a:stretch>
            <a:fillRect/>
          </a:stretch>
        </p:blipFill>
        <p:spPr>
          <a:xfrm>
            <a:off x="0" y="4302177"/>
            <a:ext cx="914400" cy="841323"/>
          </a:xfrm>
          <a:prstGeom prst="rect">
            <a:avLst/>
          </a:prstGeom>
        </p:spPr>
      </p:pic>
      <p:pic>
        <p:nvPicPr>
          <p:cNvPr id="5" name="Picture 4" descr="Icon&#10;&#10;Description automatically generated">
            <a:extLst>
              <a:ext uri="{FF2B5EF4-FFF2-40B4-BE49-F238E27FC236}">
                <a16:creationId xmlns:a16="http://schemas.microsoft.com/office/drawing/2014/main" id="{4773807A-1AF4-3641-7C21-52664E818DE7}"/>
              </a:ext>
            </a:extLst>
          </p:cNvPr>
          <p:cNvPicPr>
            <a:picLocks noChangeAspect="1"/>
          </p:cNvPicPr>
          <p:nvPr/>
        </p:nvPicPr>
        <p:blipFill>
          <a:blip r:embed="rId4"/>
          <a:stretch>
            <a:fillRect/>
          </a:stretch>
        </p:blipFill>
        <p:spPr>
          <a:xfrm>
            <a:off x="6108700" y="2857500"/>
            <a:ext cx="863600" cy="647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46306" y="158218"/>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Stakeholders</a:t>
            </a:r>
            <a:endParaRPr sz="2400" dirty="0">
              <a:latin typeface="Agency FB" panose="020B0503020202020204" pitchFamily="34" charset="0"/>
            </a:endParaRPr>
          </a:p>
        </p:txBody>
      </p:sp>
      <p:sp>
        <p:nvSpPr>
          <p:cNvPr id="76" name="Google Shape;76;p13"/>
          <p:cNvSpPr txBox="1"/>
          <p:nvPr/>
        </p:nvSpPr>
        <p:spPr>
          <a:xfrm>
            <a:off x="535067" y="742015"/>
            <a:ext cx="7892320" cy="4401485"/>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key stakeholders involved in this project are:</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Financial institutions that manage loan portfolios.</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scientists and analysts who will develop the Loan Portfolio Management model.</a:t>
            </a:r>
          </a:p>
          <a:p>
            <a:pPr>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Investors who may be affected by the financial performance of the institutions.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203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7899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Risk and Challenges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17239" y="942478"/>
            <a:ext cx="7207562" cy="396180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Potential risks and challenges that may arise during the project include:</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Data privacy and security concerns.</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Limited availability of data.</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Technical challenges in developing an accurate model.</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Budget constraints.</a:t>
            </a:r>
          </a:p>
          <a:p>
            <a:pPr marL="285750" indent="-285750" algn="just">
              <a:lnSpc>
                <a:spcPct val="107000"/>
              </a:lnSpc>
              <a:spcAft>
                <a:spcPts val="800"/>
              </a:spcAft>
              <a:buFontTx/>
              <a:buChar char="-"/>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These risks and challenges will be addressed through careful planning, communication, and collaboration among team members.</a:t>
            </a:r>
          </a:p>
        </p:txBody>
      </p:sp>
    </p:spTree>
    <p:extLst>
      <p:ext uri="{BB962C8B-B14F-4D97-AF65-F5344CB8AC3E}">
        <p14:creationId xmlns:p14="http://schemas.microsoft.com/office/powerpoint/2010/main" val="41421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08831" y="150723"/>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Evaluation and Measurement</a:t>
            </a:r>
            <a:endParaRPr sz="2400" dirty="0">
              <a:latin typeface="Agency FB" panose="020B0503020202020204" pitchFamily="34" charset="0"/>
            </a:endParaRPr>
          </a:p>
        </p:txBody>
      </p:sp>
      <p:sp>
        <p:nvSpPr>
          <p:cNvPr id="76" name="Google Shape;76;p13"/>
          <p:cNvSpPr txBox="1"/>
          <p:nvPr/>
        </p:nvSpPr>
        <p:spPr>
          <a:xfrm>
            <a:off x="546102" y="1165696"/>
            <a:ext cx="6464923" cy="3716101"/>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success of the project will be evaluated based on the following criteria:</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Accuracy of the Loan Portfolio Management model in predicting default probabilities or repayment probabilities for loans.</a:t>
            </a:r>
          </a:p>
          <a:p>
            <a:pPr marL="285750" indent="-285750" algn="just">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Reduction in the risk exposure of financial institutions.</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User satisfaction with the dashboard and its functionality.</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14023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Timeline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933138" y="1115726"/>
            <a:ext cx="7555041" cy="356765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timeline is as follows:</a:t>
            </a:r>
          </a:p>
          <a:p>
            <a:pPr algn="just">
              <a:lnSpc>
                <a:spcPct val="107000"/>
              </a:lnSpc>
              <a:spcAft>
                <a:spcPts val="800"/>
              </a:spcAft>
            </a:pPr>
            <a:endPar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Data collection and preprocessing: </a:t>
            </a:r>
            <a:r>
              <a:rPr lang="en-US" sz="24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2</a:t>
            </a: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weeks</a:t>
            </a:r>
          </a:p>
          <a:p>
            <a:pPr algn="just">
              <a:lnSpc>
                <a:spcPct val="107000"/>
              </a:lnSpc>
              <a:spcAft>
                <a:spcPts val="800"/>
              </a:spcAft>
            </a:pP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Feature engineering and selection: 2 weeks</a:t>
            </a:r>
          </a:p>
          <a:p>
            <a:pPr algn="just">
              <a:lnSpc>
                <a:spcPct val="107000"/>
              </a:lnSpc>
              <a:spcAft>
                <a:spcPts val="800"/>
              </a:spcAft>
            </a:pP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Model development and training: 2 weeks</a:t>
            </a:r>
          </a:p>
          <a:p>
            <a:pPr algn="just">
              <a:lnSpc>
                <a:spcPct val="107000"/>
              </a:lnSpc>
              <a:spcAft>
                <a:spcPts val="800"/>
              </a:spcAft>
            </a:pPr>
            <a:r>
              <a:rPr lang="en-US"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Model evaluation and refinement: 2 weeks</a:t>
            </a:r>
          </a:p>
        </p:txBody>
      </p:sp>
    </p:spTree>
    <p:extLst>
      <p:ext uri="{BB962C8B-B14F-4D97-AF65-F5344CB8AC3E}">
        <p14:creationId xmlns:p14="http://schemas.microsoft.com/office/powerpoint/2010/main" val="177202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85800" y="248159"/>
            <a:ext cx="6876736"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Agency FB" panose="020B0503020202020204" pitchFamily="34" charset="0"/>
              </a:rPr>
              <a:t>Conclusion</a:t>
            </a:r>
            <a:endParaRPr sz="2400" dirty="0">
              <a:latin typeface="Agency FB" panose="020B0503020202020204" pitchFamily="34" charset="0"/>
            </a:endParaRPr>
          </a:p>
        </p:txBody>
      </p:sp>
      <p:sp>
        <p:nvSpPr>
          <p:cNvPr id="76" name="Google Shape;76;p13"/>
          <p:cNvSpPr txBox="1"/>
          <p:nvPr/>
        </p:nvSpPr>
        <p:spPr>
          <a:xfrm>
            <a:off x="671228" y="878801"/>
            <a:ext cx="6758271" cy="4264699"/>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Loan Portfolio Management model proposed in this project will provide financial institutions with a powerful tool to manage their loan portfolios more effectively and minimize their risk exposure. </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By accurately predicting default probabilities or repayment probabilities for loans, financial institutions can make informed decisions and reduce their losses. </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This project has the potential to make a significant impact on the financial industry and is therefore of great importance.</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2273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071797" y="547773"/>
            <a:ext cx="552574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latin typeface="Agency FB" panose="020B0503020202020204" pitchFamily="34" charset="0"/>
              </a:rPr>
              <a:t>Thanks</a:t>
            </a:r>
            <a:endParaRPr sz="5400" dirty="0">
              <a:latin typeface="Agency FB" panose="020B0503020202020204" pitchFamily="34" charset="0"/>
            </a:endParaRPr>
          </a:p>
        </p:txBody>
      </p:sp>
      <p:sp>
        <p:nvSpPr>
          <p:cNvPr id="86" name="Google Shape;86;p14"/>
          <p:cNvSpPr txBox="1">
            <a:spLocks noGrp="1"/>
          </p:cNvSpPr>
          <p:nvPr>
            <p:ph type="subTitle" idx="4294967295"/>
          </p:nvPr>
        </p:nvSpPr>
        <p:spPr>
          <a:xfrm>
            <a:off x="1045388"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dirty="0">
                <a:solidFill>
                  <a:schemeClr val="bg2">
                    <a:lumMod val="75000"/>
                  </a:schemeClr>
                </a:solidFill>
                <a:latin typeface="Agency FB" panose="020B0503020202020204" pitchFamily="34" charset="0"/>
              </a:rPr>
              <a:t>Any questions?</a:t>
            </a:r>
            <a:endParaRPr sz="3200" dirty="0">
              <a:solidFill>
                <a:schemeClr val="bg2">
                  <a:lumMod val="75000"/>
                </a:schemeClr>
              </a:solidFill>
              <a:latin typeface="Agency FB" panose="020B0503020202020204" pitchFamily="34" charset="0"/>
            </a:endParaRPr>
          </a:p>
        </p:txBody>
      </p:sp>
      <p:sp>
        <p:nvSpPr>
          <p:cNvPr id="87" name="Google Shape;87;p14"/>
          <p:cNvSpPr txBox="1">
            <a:spLocks noGrp="1"/>
          </p:cNvSpPr>
          <p:nvPr>
            <p:ph type="body" idx="4294967295"/>
          </p:nvPr>
        </p:nvSpPr>
        <p:spPr>
          <a:xfrm>
            <a:off x="1026825" y="2293495"/>
            <a:ext cx="4661941" cy="21286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bg2">
                    <a:lumMod val="75000"/>
                  </a:schemeClr>
                </a:solidFill>
                <a:latin typeface="Agency FB" panose="020B0503020202020204" pitchFamily="34" charset="0"/>
              </a:rPr>
              <a:t>You can </a:t>
            </a:r>
            <a:r>
              <a:rPr lang="en-US" sz="2400" dirty="0">
                <a:solidFill>
                  <a:schemeClr val="bg2">
                    <a:lumMod val="75000"/>
                  </a:schemeClr>
                </a:solidFill>
                <a:latin typeface="Agency FB" panose="020B0503020202020204" pitchFamily="34" charset="0"/>
              </a:rPr>
              <a:t>reach me via:</a:t>
            </a:r>
          </a:p>
          <a:p>
            <a:pPr marL="0" lvl="0" indent="0" algn="l" rtl="0">
              <a:spcBef>
                <a:spcPts val="600"/>
              </a:spcBef>
              <a:spcAft>
                <a:spcPts val="0"/>
              </a:spcAft>
              <a:buNone/>
            </a:pPr>
            <a:r>
              <a:rPr lang="en-US" sz="2400" dirty="0">
                <a:latin typeface="Agency FB" panose="020B0503020202020204" pitchFamily="34" charset="0"/>
                <a:hlinkClick r:id="rId4"/>
              </a:rPr>
              <a:t>Website</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5"/>
              </a:rPr>
              <a:t>LinkedIn</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6"/>
              </a:rPr>
              <a:t>GitHub</a:t>
            </a:r>
            <a:endParaRPr lang="en" sz="2600" dirty="0"/>
          </a:p>
          <a:p>
            <a:pPr marL="0" lvl="0" indent="0" algn="l" rtl="0">
              <a:spcBef>
                <a:spcPts val="600"/>
              </a:spcBef>
              <a:spcAft>
                <a:spcPts val="0"/>
              </a:spcAft>
              <a:buNone/>
            </a:pPr>
            <a:endParaRPr lang="en" sz="2600" dirty="0"/>
          </a:p>
          <a:p>
            <a:pPr marL="0" lvl="0" indent="0" algn="l" rtl="0">
              <a:spcBef>
                <a:spcPts val="600"/>
              </a:spcBef>
              <a:spcAft>
                <a:spcPts val="0"/>
              </a:spcAft>
              <a:buNone/>
            </a:pP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descr="A picture containing person, clothing, wearing, young&#10;&#10;Description automatically generated">
            <a:extLst>
              <a:ext uri="{FF2B5EF4-FFF2-40B4-BE49-F238E27FC236}">
                <a16:creationId xmlns:a16="http://schemas.microsoft.com/office/drawing/2014/main" id="{13782059-BDAF-FC16-6005-0CD64B64D11E}"/>
              </a:ext>
            </a:extLst>
          </p:cNvPr>
          <p:cNvPicPr>
            <a:picLocks noChangeAspect="1"/>
          </p:cNvPicPr>
          <p:nvPr/>
        </p:nvPicPr>
        <p:blipFill>
          <a:blip r:embed="rId7"/>
          <a:stretch>
            <a:fillRect/>
          </a:stretch>
        </p:blipFill>
        <p:spPr>
          <a:xfrm>
            <a:off x="5898629" y="2593298"/>
            <a:ext cx="1334125" cy="1289154"/>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85A2C372-DAED-1049-DED3-367DE0821748}"/>
              </a:ext>
            </a:extLst>
          </p:cNvPr>
          <p:cNvPicPr>
            <a:picLocks noChangeAspect="1"/>
          </p:cNvPicPr>
          <p:nvPr/>
        </p:nvPicPr>
        <p:blipFill>
          <a:blip r:embed="rId8"/>
          <a:stretch>
            <a:fillRect/>
          </a:stretch>
        </p:blipFill>
        <p:spPr>
          <a:xfrm>
            <a:off x="0" y="4362138"/>
            <a:ext cx="891915" cy="781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387037" y="135525"/>
            <a:ext cx="7571700" cy="553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Agency FB" panose="020B0503020202020204" pitchFamily="34" charset="0"/>
                <a:cs typeface="MV Boli" panose="02000500030200090000" pitchFamily="2" charset="0"/>
              </a:rPr>
              <a:t>Hello Everyone!</a:t>
            </a:r>
            <a:endParaRPr sz="3200" dirty="0">
              <a:latin typeface="Agency FB" panose="020B0503020202020204" pitchFamily="34" charset="0"/>
              <a:cs typeface="MV Boli" panose="02000500030200090000" pitchFamily="2" charset="0"/>
            </a:endParaRPr>
          </a:p>
        </p:txBody>
      </p:sp>
      <p:sp>
        <p:nvSpPr>
          <p:cNvPr id="151" name="Google Shape;151;p21"/>
          <p:cNvSpPr txBox="1">
            <a:spLocks noGrp="1"/>
          </p:cNvSpPr>
          <p:nvPr>
            <p:ph type="body" idx="1"/>
          </p:nvPr>
        </p:nvSpPr>
        <p:spPr>
          <a:xfrm>
            <a:off x="412229" y="532671"/>
            <a:ext cx="4249711" cy="43990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dirty="0">
                <a:solidFill>
                  <a:schemeClr val="bg2">
                    <a:lumMod val="75000"/>
                  </a:schemeClr>
                </a:solidFill>
                <a:latin typeface="Agency FB" panose="020B0503020202020204" pitchFamily="34" charset="0"/>
                <a:cs typeface="Times New Roman" panose="02020603050405020304" pitchFamily="18" charset="0"/>
              </a:rPr>
              <a:t>My name is Akon Usoh, and I would like to discuss a crucial aspect of financial management, which is loan portfolio management. One of the most significant challenges that financial institutions face is managing the risk associated with loans. In particular, predicting the default probability and repayment probability of loans is a critical aspect of loan portfolio management.</a:t>
            </a:r>
          </a:p>
          <a:p>
            <a:pPr marL="0" lvl="0" indent="0" algn="just" rtl="0">
              <a:spcBef>
                <a:spcPts val="600"/>
              </a:spcBef>
              <a:spcAft>
                <a:spcPts val="0"/>
              </a:spcAft>
              <a:buNone/>
            </a:pPr>
            <a:endParaRPr lang="en-US" sz="1400" dirty="0">
              <a:solidFill>
                <a:schemeClr val="bg2">
                  <a:lumMod val="75000"/>
                </a:schemeClr>
              </a:solidFill>
              <a:latin typeface="Agency FB" panose="020B0503020202020204" pitchFamily="34" charset="0"/>
              <a:cs typeface="Times New Roman" panose="02020603050405020304" pitchFamily="18" charset="0"/>
            </a:endParaRPr>
          </a:p>
          <a:p>
            <a:pPr marL="0" lvl="0" indent="0" algn="just" rtl="0">
              <a:spcBef>
                <a:spcPts val="600"/>
              </a:spcBef>
              <a:spcAft>
                <a:spcPts val="0"/>
              </a:spcAft>
              <a:buNone/>
            </a:pPr>
            <a:r>
              <a:rPr lang="en-US" sz="1400" dirty="0">
                <a:solidFill>
                  <a:schemeClr val="bg2">
                    <a:lumMod val="75000"/>
                  </a:schemeClr>
                </a:solidFill>
                <a:latin typeface="Agency FB" panose="020B0503020202020204" pitchFamily="34" charset="0"/>
                <a:cs typeface="Times New Roman" panose="02020603050405020304" pitchFamily="18" charset="0"/>
              </a:rPr>
              <a:t>In this presentation, we will focus on how financial institutions use various models and analytical tools to predict the likelihood of default and repayment probabilities of loans. We will delve into the importance of these predictions and how they inform the decision-making process of financial institutions.</a:t>
            </a:r>
          </a:p>
          <a:p>
            <a:pPr marL="0" lvl="0" indent="0" algn="just" rtl="0">
              <a:spcBef>
                <a:spcPts val="600"/>
              </a:spcBef>
              <a:spcAft>
                <a:spcPts val="0"/>
              </a:spcAft>
              <a:buNone/>
            </a:pPr>
            <a:endParaRPr lang="en-US" sz="1400" dirty="0">
              <a:solidFill>
                <a:schemeClr val="bg2">
                  <a:lumMod val="75000"/>
                </a:schemeClr>
              </a:solidFill>
              <a:latin typeface="Agency FB" panose="020B0503020202020204" pitchFamily="34" charset="0"/>
              <a:cs typeface="Times New Roman" panose="02020603050405020304" pitchFamily="18" charset="0"/>
            </a:endParaRPr>
          </a:p>
          <a:p>
            <a:pPr marL="0" lvl="0" indent="0" algn="just" rtl="0">
              <a:spcBef>
                <a:spcPts val="600"/>
              </a:spcBef>
              <a:spcAft>
                <a:spcPts val="0"/>
              </a:spcAft>
              <a:buNone/>
            </a:pPr>
            <a:r>
              <a:rPr lang="en-US" sz="1400" dirty="0">
                <a:solidFill>
                  <a:schemeClr val="bg2">
                    <a:lumMod val="75000"/>
                  </a:schemeClr>
                </a:solidFill>
                <a:latin typeface="Agency FB" panose="020B0503020202020204" pitchFamily="34" charset="0"/>
                <a:cs typeface="Times New Roman" panose="02020603050405020304" pitchFamily="18" charset="0"/>
              </a:rPr>
              <a:t>By the end of this presentation, you will have a better understanding of loan portfolio management, including how financial institutions use data analytics to manage risk and optimize their loan portfolios. So, let's dive into the world of loan portfolio management and explore how it can help financial institutions make better-informed decisions..</a:t>
            </a:r>
            <a:endParaRPr sz="1400" dirty="0">
              <a:solidFill>
                <a:schemeClr val="bg2">
                  <a:lumMod val="75000"/>
                </a:schemeClr>
              </a:solidFill>
              <a:latin typeface="Agency FB" panose="020B0503020202020204" pitchFamily="34" charset="0"/>
              <a:cs typeface="Times New Roman" panose="02020603050405020304" pitchFamily="18" charset="0"/>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pic>
        <p:nvPicPr>
          <p:cNvPr id="2" name="Picture 1" descr="A picture containing person, clothing, wearing, young&#10;&#10;Description automatically generated">
            <a:extLst>
              <a:ext uri="{FF2B5EF4-FFF2-40B4-BE49-F238E27FC236}">
                <a16:creationId xmlns:a16="http://schemas.microsoft.com/office/drawing/2014/main" id="{F9571D2C-C092-155C-124D-4E24AEBA644B}"/>
              </a:ext>
            </a:extLst>
          </p:cNvPr>
          <p:cNvPicPr>
            <a:picLocks noChangeAspect="1"/>
          </p:cNvPicPr>
          <p:nvPr/>
        </p:nvPicPr>
        <p:blipFill>
          <a:blip r:embed="rId3"/>
          <a:stretch>
            <a:fillRect/>
          </a:stretch>
        </p:blipFill>
        <p:spPr>
          <a:xfrm>
            <a:off x="4819337" y="1753850"/>
            <a:ext cx="2728211" cy="2683239"/>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ABB8D050-EB76-3B27-DB58-FFCCA71E9B71}"/>
              </a:ext>
            </a:extLst>
          </p:cNvPr>
          <p:cNvPicPr>
            <a:picLocks noChangeAspect="1"/>
          </p:cNvPicPr>
          <p:nvPr/>
        </p:nvPicPr>
        <p:blipFill>
          <a:blip r:embed="rId4"/>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8010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20" name="Arrow: Notched Right 19">
            <a:extLst>
              <a:ext uri="{FF2B5EF4-FFF2-40B4-BE49-F238E27FC236}">
                <a16:creationId xmlns:a16="http://schemas.microsoft.com/office/drawing/2014/main" id="{8E89522D-1FD0-5CC9-3D85-4DA1702D9578}"/>
              </a:ext>
            </a:extLst>
          </p:cNvPr>
          <p:cNvSpPr/>
          <p:nvPr/>
        </p:nvSpPr>
        <p:spPr>
          <a:xfrm>
            <a:off x="1611442" y="284063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TextBox 20">
            <a:extLst>
              <a:ext uri="{FF2B5EF4-FFF2-40B4-BE49-F238E27FC236}">
                <a16:creationId xmlns:a16="http://schemas.microsoft.com/office/drawing/2014/main" id="{8C34EDF0-5F10-35BD-42E1-F820F49309A6}"/>
              </a:ext>
            </a:extLst>
          </p:cNvPr>
          <p:cNvSpPr txBox="1"/>
          <p:nvPr/>
        </p:nvSpPr>
        <p:spPr>
          <a:xfrm>
            <a:off x="2780675" y="112427"/>
            <a:ext cx="3597640" cy="584775"/>
          </a:xfrm>
          <a:prstGeom prst="rect">
            <a:avLst/>
          </a:prstGeom>
          <a:noFill/>
        </p:spPr>
        <p:txBody>
          <a:bodyPr wrap="square" rtlCol="0">
            <a:spAutoFit/>
          </a:bodyPr>
          <a:lstStyle/>
          <a:p>
            <a:r>
              <a:rPr kumimoji="0" lang="en" sz="3200" i="0" u="none" strike="noStrike" kern="0" cap="none" spc="0" normalizeH="0" baseline="0" noProof="0" dirty="0">
                <a:ln>
                  <a:noFill/>
                </a:ln>
                <a:solidFill>
                  <a:srgbClr val="0091EA"/>
                </a:solidFill>
                <a:effectLst/>
                <a:uLnTx/>
                <a:uFillTx/>
                <a:latin typeface="Agency FB" panose="020B0503020202020204" pitchFamily="34" charset="0"/>
                <a:ea typeface="Roboto Slab"/>
                <a:cs typeface="MV Boli" panose="02000500030200090000" pitchFamily="2" charset="0"/>
                <a:sym typeface="Roboto Slab"/>
              </a:rPr>
              <a:t>Table of Content</a:t>
            </a:r>
            <a:endParaRPr lang="en-NG" dirty="0"/>
          </a:p>
        </p:txBody>
      </p:sp>
      <p:sp>
        <p:nvSpPr>
          <p:cNvPr id="23" name="TextBox 22">
            <a:extLst>
              <a:ext uri="{FF2B5EF4-FFF2-40B4-BE49-F238E27FC236}">
                <a16:creationId xmlns:a16="http://schemas.microsoft.com/office/drawing/2014/main" id="{5616DCD2-9EFC-07FB-CD4A-EA72AF42E21B}"/>
              </a:ext>
            </a:extLst>
          </p:cNvPr>
          <p:cNvSpPr txBox="1"/>
          <p:nvPr/>
        </p:nvSpPr>
        <p:spPr>
          <a:xfrm>
            <a:off x="2248524" y="786984"/>
            <a:ext cx="2480872"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Introduction</a:t>
            </a:r>
            <a:endParaRPr lang="en-NG" dirty="0">
              <a:solidFill>
                <a:schemeClr val="bg2">
                  <a:lumMod val="75000"/>
                </a:schemeClr>
              </a:solidFill>
              <a:latin typeface="Agency FB" panose="020B0503020202020204" pitchFamily="34" charset="0"/>
            </a:endParaRPr>
          </a:p>
        </p:txBody>
      </p:sp>
      <p:sp>
        <p:nvSpPr>
          <p:cNvPr id="24" name="TextBox 23">
            <a:extLst>
              <a:ext uri="{FF2B5EF4-FFF2-40B4-BE49-F238E27FC236}">
                <a16:creationId xmlns:a16="http://schemas.microsoft.com/office/drawing/2014/main" id="{1476EA47-9D25-4369-8E3C-C7F61B625524}"/>
              </a:ext>
            </a:extLst>
          </p:cNvPr>
          <p:cNvSpPr txBox="1"/>
          <p:nvPr/>
        </p:nvSpPr>
        <p:spPr>
          <a:xfrm>
            <a:off x="2251025" y="1171732"/>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Problem Statement</a:t>
            </a:r>
            <a:endParaRPr lang="en-NG" sz="1800" dirty="0">
              <a:solidFill>
                <a:schemeClr val="bg2">
                  <a:lumMod val="75000"/>
                </a:schemeClr>
              </a:solidFill>
              <a:latin typeface="Agency FB" panose="020B0503020202020204" pitchFamily="34" charset="0"/>
            </a:endParaRPr>
          </a:p>
        </p:txBody>
      </p:sp>
      <p:sp>
        <p:nvSpPr>
          <p:cNvPr id="25" name="TextBox 24">
            <a:extLst>
              <a:ext uri="{FF2B5EF4-FFF2-40B4-BE49-F238E27FC236}">
                <a16:creationId xmlns:a16="http://schemas.microsoft.com/office/drawing/2014/main" id="{80B7214F-1690-BB37-639E-C207F2B39B4E}"/>
              </a:ext>
            </a:extLst>
          </p:cNvPr>
          <p:cNvSpPr txBox="1"/>
          <p:nvPr/>
        </p:nvSpPr>
        <p:spPr>
          <a:xfrm>
            <a:off x="2251023" y="154648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Objectives</a:t>
            </a:r>
            <a:endParaRPr lang="en-NG" sz="1800" dirty="0">
              <a:solidFill>
                <a:schemeClr val="bg2">
                  <a:lumMod val="75000"/>
                </a:schemeClr>
              </a:solidFill>
              <a:latin typeface="Agency FB" panose="020B0503020202020204" pitchFamily="34" charset="0"/>
            </a:endParaRPr>
          </a:p>
        </p:txBody>
      </p:sp>
      <p:sp>
        <p:nvSpPr>
          <p:cNvPr id="26" name="TextBox 25">
            <a:extLst>
              <a:ext uri="{FF2B5EF4-FFF2-40B4-BE49-F238E27FC236}">
                <a16:creationId xmlns:a16="http://schemas.microsoft.com/office/drawing/2014/main" id="{A9AA4296-45B3-5D38-F121-3234DDC6BF8F}"/>
              </a:ext>
            </a:extLst>
          </p:cNvPr>
          <p:cNvSpPr txBox="1"/>
          <p:nvPr/>
        </p:nvSpPr>
        <p:spPr>
          <a:xfrm>
            <a:off x="2243528" y="192873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Project Scope</a:t>
            </a:r>
            <a:endParaRPr lang="en-NG" sz="1800" dirty="0">
              <a:solidFill>
                <a:schemeClr val="bg2">
                  <a:lumMod val="75000"/>
                </a:schemeClr>
              </a:solidFill>
              <a:latin typeface="Agency FB" panose="020B0503020202020204" pitchFamily="34" charset="0"/>
            </a:endParaRPr>
          </a:p>
        </p:txBody>
      </p:sp>
      <p:sp>
        <p:nvSpPr>
          <p:cNvPr id="27" name="TextBox 26">
            <a:extLst>
              <a:ext uri="{FF2B5EF4-FFF2-40B4-BE49-F238E27FC236}">
                <a16:creationId xmlns:a16="http://schemas.microsoft.com/office/drawing/2014/main" id="{4E50E272-2290-56DB-D210-15FF3811792E}"/>
              </a:ext>
            </a:extLst>
          </p:cNvPr>
          <p:cNvSpPr txBox="1"/>
          <p:nvPr/>
        </p:nvSpPr>
        <p:spPr>
          <a:xfrm>
            <a:off x="2243527" y="2303489"/>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Methodology</a:t>
            </a:r>
            <a:endParaRPr lang="en-NG" sz="1800" dirty="0">
              <a:solidFill>
                <a:schemeClr val="bg2">
                  <a:lumMod val="75000"/>
                </a:schemeClr>
              </a:solidFill>
              <a:latin typeface="Agency FB" panose="020B0503020202020204" pitchFamily="34" charset="0"/>
            </a:endParaRPr>
          </a:p>
        </p:txBody>
      </p:sp>
      <p:sp>
        <p:nvSpPr>
          <p:cNvPr id="28" name="TextBox 27">
            <a:extLst>
              <a:ext uri="{FF2B5EF4-FFF2-40B4-BE49-F238E27FC236}">
                <a16:creationId xmlns:a16="http://schemas.microsoft.com/office/drawing/2014/main" id="{09E32517-262F-3580-3005-058B1BC6B9C2}"/>
              </a:ext>
            </a:extLst>
          </p:cNvPr>
          <p:cNvSpPr txBox="1"/>
          <p:nvPr/>
        </p:nvSpPr>
        <p:spPr>
          <a:xfrm>
            <a:off x="2236032" y="270072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Deliverables</a:t>
            </a:r>
            <a:endParaRPr lang="en-NG" sz="1800" dirty="0">
              <a:solidFill>
                <a:schemeClr val="bg2">
                  <a:lumMod val="75000"/>
                </a:schemeClr>
              </a:solidFill>
              <a:latin typeface="Agency FB" panose="020B0503020202020204" pitchFamily="34" charset="0"/>
            </a:endParaRPr>
          </a:p>
        </p:txBody>
      </p:sp>
      <p:sp>
        <p:nvSpPr>
          <p:cNvPr id="29" name="TextBox 28">
            <a:extLst>
              <a:ext uri="{FF2B5EF4-FFF2-40B4-BE49-F238E27FC236}">
                <a16:creationId xmlns:a16="http://schemas.microsoft.com/office/drawing/2014/main" id="{9F545475-66EC-F9A3-B6F5-840A33409818}"/>
              </a:ext>
            </a:extLst>
          </p:cNvPr>
          <p:cNvSpPr txBox="1"/>
          <p:nvPr/>
        </p:nvSpPr>
        <p:spPr>
          <a:xfrm>
            <a:off x="2243527" y="3075481"/>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Stakeholders</a:t>
            </a:r>
            <a:endParaRPr lang="en-NG" sz="1800" dirty="0">
              <a:solidFill>
                <a:schemeClr val="bg2">
                  <a:lumMod val="75000"/>
                </a:schemeClr>
              </a:solidFill>
              <a:latin typeface="Agency FB" panose="020B0503020202020204" pitchFamily="34" charset="0"/>
            </a:endParaRPr>
          </a:p>
        </p:txBody>
      </p:sp>
      <p:sp>
        <p:nvSpPr>
          <p:cNvPr id="30" name="TextBox 29">
            <a:extLst>
              <a:ext uri="{FF2B5EF4-FFF2-40B4-BE49-F238E27FC236}">
                <a16:creationId xmlns:a16="http://schemas.microsoft.com/office/drawing/2014/main" id="{D0D39280-E31C-9AA4-1EBB-BE992C988483}"/>
              </a:ext>
            </a:extLst>
          </p:cNvPr>
          <p:cNvSpPr txBox="1"/>
          <p:nvPr/>
        </p:nvSpPr>
        <p:spPr>
          <a:xfrm>
            <a:off x="2221043" y="345023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Risks and Challenges</a:t>
            </a:r>
            <a:endParaRPr lang="en-NG" sz="1800" dirty="0">
              <a:solidFill>
                <a:schemeClr val="bg2">
                  <a:lumMod val="75000"/>
                </a:schemeClr>
              </a:solidFill>
              <a:latin typeface="Agency FB" panose="020B0503020202020204" pitchFamily="34" charset="0"/>
            </a:endParaRPr>
          </a:p>
        </p:txBody>
      </p:sp>
      <p:sp>
        <p:nvSpPr>
          <p:cNvPr id="43" name="Arrow: Notched Right 42">
            <a:extLst>
              <a:ext uri="{FF2B5EF4-FFF2-40B4-BE49-F238E27FC236}">
                <a16:creationId xmlns:a16="http://schemas.microsoft.com/office/drawing/2014/main" id="{10FC4A18-871E-5EE0-84F4-233B16192410}"/>
              </a:ext>
            </a:extLst>
          </p:cNvPr>
          <p:cNvSpPr/>
          <p:nvPr/>
        </p:nvSpPr>
        <p:spPr>
          <a:xfrm>
            <a:off x="1591455" y="131413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4" name="Arrow: Notched Right 43">
            <a:extLst>
              <a:ext uri="{FF2B5EF4-FFF2-40B4-BE49-F238E27FC236}">
                <a16:creationId xmlns:a16="http://schemas.microsoft.com/office/drawing/2014/main" id="{97EFE2F8-4055-A905-62EA-37567F048C16}"/>
              </a:ext>
            </a:extLst>
          </p:cNvPr>
          <p:cNvSpPr/>
          <p:nvPr/>
        </p:nvSpPr>
        <p:spPr>
          <a:xfrm>
            <a:off x="1586459" y="20586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5" name="Arrow: Notched Right 44">
            <a:extLst>
              <a:ext uri="{FF2B5EF4-FFF2-40B4-BE49-F238E27FC236}">
                <a16:creationId xmlns:a16="http://schemas.microsoft.com/office/drawing/2014/main" id="{E9D587D1-6729-2A53-9BB4-424C9C2018AE}"/>
              </a:ext>
            </a:extLst>
          </p:cNvPr>
          <p:cNvSpPr/>
          <p:nvPr/>
        </p:nvSpPr>
        <p:spPr>
          <a:xfrm>
            <a:off x="1603947" y="169388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Arrow: Notched Right 45">
            <a:extLst>
              <a:ext uri="{FF2B5EF4-FFF2-40B4-BE49-F238E27FC236}">
                <a16:creationId xmlns:a16="http://schemas.microsoft.com/office/drawing/2014/main" id="{2CE8C6A0-4687-2CDC-4ABF-44C866EC8CE0}"/>
              </a:ext>
            </a:extLst>
          </p:cNvPr>
          <p:cNvSpPr/>
          <p:nvPr/>
        </p:nvSpPr>
        <p:spPr>
          <a:xfrm>
            <a:off x="1591456" y="96187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7" name="Arrow: Notched Right 46">
            <a:extLst>
              <a:ext uri="{FF2B5EF4-FFF2-40B4-BE49-F238E27FC236}">
                <a16:creationId xmlns:a16="http://schemas.microsoft.com/office/drawing/2014/main" id="{BE62A381-DE0E-4ADA-BCD1-59570D32CB8E}"/>
              </a:ext>
            </a:extLst>
          </p:cNvPr>
          <p:cNvSpPr/>
          <p:nvPr/>
        </p:nvSpPr>
        <p:spPr>
          <a:xfrm>
            <a:off x="1598951" y="242341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8" name="Arrow: Notched Right 47">
            <a:extLst>
              <a:ext uri="{FF2B5EF4-FFF2-40B4-BE49-F238E27FC236}">
                <a16:creationId xmlns:a16="http://schemas.microsoft.com/office/drawing/2014/main" id="{86149194-509F-E5BF-0603-B726BF6D60A6}"/>
              </a:ext>
            </a:extLst>
          </p:cNvPr>
          <p:cNvSpPr/>
          <p:nvPr/>
        </p:nvSpPr>
        <p:spPr>
          <a:xfrm>
            <a:off x="1611443" y="320789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9" name="Arrow: Notched Right 48">
            <a:extLst>
              <a:ext uri="{FF2B5EF4-FFF2-40B4-BE49-F238E27FC236}">
                <a16:creationId xmlns:a16="http://schemas.microsoft.com/office/drawing/2014/main" id="{08C7F42D-4333-8EAC-0A3C-5199352A0082}"/>
              </a:ext>
            </a:extLst>
          </p:cNvPr>
          <p:cNvSpPr/>
          <p:nvPr/>
        </p:nvSpPr>
        <p:spPr>
          <a:xfrm>
            <a:off x="1603947" y="3605134"/>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0" name="Arrow: Notched Right 49">
            <a:extLst>
              <a:ext uri="{FF2B5EF4-FFF2-40B4-BE49-F238E27FC236}">
                <a16:creationId xmlns:a16="http://schemas.microsoft.com/office/drawing/2014/main" id="{8CBD602B-7DE2-7B3F-F76F-F9F110F61801}"/>
              </a:ext>
            </a:extLst>
          </p:cNvPr>
          <p:cNvSpPr/>
          <p:nvPr/>
        </p:nvSpPr>
        <p:spPr>
          <a:xfrm>
            <a:off x="1603947" y="396489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1" name="Arrow: Notched Right 50">
            <a:extLst>
              <a:ext uri="{FF2B5EF4-FFF2-40B4-BE49-F238E27FC236}">
                <a16:creationId xmlns:a16="http://schemas.microsoft.com/office/drawing/2014/main" id="{4D41A4C1-3F00-22D5-FA98-D5335D83678C}"/>
              </a:ext>
            </a:extLst>
          </p:cNvPr>
          <p:cNvSpPr/>
          <p:nvPr/>
        </p:nvSpPr>
        <p:spPr>
          <a:xfrm>
            <a:off x="1618937" y="433215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2" name="Arrow: Notched Right 51">
            <a:extLst>
              <a:ext uri="{FF2B5EF4-FFF2-40B4-BE49-F238E27FC236}">
                <a16:creationId xmlns:a16="http://schemas.microsoft.com/office/drawing/2014/main" id="{EA541D8E-C479-42C5-BE8C-807250F48758}"/>
              </a:ext>
            </a:extLst>
          </p:cNvPr>
          <p:cNvSpPr/>
          <p:nvPr/>
        </p:nvSpPr>
        <p:spPr>
          <a:xfrm>
            <a:off x="1613940" y="46494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3" name="TextBox 52">
            <a:extLst>
              <a:ext uri="{FF2B5EF4-FFF2-40B4-BE49-F238E27FC236}">
                <a16:creationId xmlns:a16="http://schemas.microsoft.com/office/drawing/2014/main" id="{3E732582-DFA2-42CF-CE83-E40587852481}"/>
              </a:ext>
            </a:extLst>
          </p:cNvPr>
          <p:cNvSpPr txBox="1"/>
          <p:nvPr/>
        </p:nvSpPr>
        <p:spPr>
          <a:xfrm>
            <a:off x="2226040" y="3822492"/>
            <a:ext cx="3200400"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Evaluation and Measurement</a:t>
            </a:r>
            <a:endParaRPr lang="en-NG" dirty="0">
              <a:solidFill>
                <a:schemeClr val="bg2">
                  <a:lumMod val="75000"/>
                </a:schemeClr>
              </a:solidFill>
              <a:latin typeface="Agency FB" panose="020B0503020202020204" pitchFamily="34" charset="0"/>
            </a:endParaRPr>
          </a:p>
        </p:txBody>
      </p:sp>
      <p:sp>
        <p:nvSpPr>
          <p:cNvPr id="54" name="TextBox 53">
            <a:extLst>
              <a:ext uri="{FF2B5EF4-FFF2-40B4-BE49-F238E27FC236}">
                <a16:creationId xmlns:a16="http://schemas.microsoft.com/office/drawing/2014/main" id="{8E12EA23-95E6-8001-8C11-C5936F508027}"/>
              </a:ext>
            </a:extLst>
          </p:cNvPr>
          <p:cNvSpPr txBox="1"/>
          <p:nvPr/>
        </p:nvSpPr>
        <p:spPr>
          <a:xfrm>
            <a:off x="2236033" y="4177259"/>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Timeline</a:t>
            </a:r>
            <a:endParaRPr lang="en-NG" dirty="0">
              <a:solidFill>
                <a:schemeClr val="bg2">
                  <a:lumMod val="75000"/>
                </a:schemeClr>
              </a:solidFill>
              <a:latin typeface="Agency FB" panose="020B0503020202020204" pitchFamily="34" charset="0"/>
            </a:endParaRPr>
          </a:p>
        </p:txBody>
      </p:sp>
      <p:sp>
        <p:nvSpPr>
          <p:cNvPr id="55" name="TextBox 54">
            <a:extLst>
              <a:ext uri="{FF2B5EF4-FFF2-40B4-BE49-F238E27FC236}">
                <a16:creationId xmlns:a16="http://schemas.microsoft.com/office/drawing/2014/main" id="{8AFAAB4D-50E5-9BAF-AA02-E3D466228DBE}"/>
              </a:ext>
            </a:extLst>
          </p:cNvPr>
          <p:cNvSpPr txBox="1"/>
          <p:nvPr/>
        </p:nvSpPr>
        <p:spPr>
          <a:xfrm>
            <a:off x="2221043" y="4514538"/>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Conclusion</a:t>
            </a:r>
            <a:endParaRPr lang="en-NG" dirty="0">
              <a:solidFill>
                <a:schemeClr val="bg2">
                  <a:lumMod val="75000"/>
                </a:schemeClr>
              </a:solidFill>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Introduction</a:t>
            </a:r>
            <a:endParaRPr sz="2400" dirty="0">
              <a:latin typeface="Agency FB" panose="020B0503020202020204" pitchFamily="34" charset="0"/>
            </a:endParaRPr>
          </a:p>
        </p:txBody>
      </p:sp>
      <p:sp>
        <p:nvSpPr>
          <p:cNvPr id="76" name="Google Shape;76;p13"/>
          <p:cNvSpPr txBox="1"/>
          <p:nvPr/>
        </p:nvSpPr>
        <p:spPr>
          <a:xfrm>
            <a:off x="601687" y="1117572"/>
            <a:ext cx="6218213" cy="316232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purpose of this project proposal is to develop a Loan Portfolio Management model to help financial institutions manage their loan portfolios effectively.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Loan Portfolio Management model accurately predict default probabilities or repayment probabilities for loans.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This model will help financial institutions to manage their loan portfolios more effectively and minimize their risk exposure.</a:t>
            </a:r>
          </a:p>
          <a:p>
            <a:pPr algn="just">
              <a:lnSpc>
                <a:spcPct val="107000"/>
              </a:lnSpc>
              <a:spcAft>
                <a:spcPts val="800"/>
              </a:spcAft>
            </a:pPr>
            <a:endParaRPr lang="en-NG"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549067" y="306465"/>
            <a:ext cx="2263516"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Problem Statement</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092200" y="726786"/>
            <a:ext cx="6464300" cy="3997613"/>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Loan default is a major risk for financial institutions and Managing loan portfolios can be a complex task for financial institutions. </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If a large number of borrowers default on their loans, it can lead to significant financial losses for the institution. </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Therefore, it is important to have an accurate method to predict the likelihood of default or repayment for each loan in the portfolio.</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Hence, there is a need for a robust Loan Portfolio Management model to help financial institutions manage their loan portfolios</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dirty="0">
              <a:solidFill>
                <a:schemeClr val="bg2">
                  <a:lumMod val="75000"/>
                </a:schemeClr>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202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28753" y="353089"/>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Objectives</a:t>
            </a:r>
            <a:endParaRPr sz="2400" dirty="0">
              <a:latin typeface="Agency FB" panose="020B0503020202020204" pitchFamily="34" charset="0"/>
            </a:endParaRPr>
          </a:p>
        </p:txBody>
      </p:sp>
      <p:sp>
        <p:nvSpPr>
          <p:cNvPr id="76" name="Google Shape;76;p13"/>
          <p:cNvSpPr txBox="1"/>
          <p:nvPr/>
        </p:nvSpPr>
        <p:spPr>
          <a:xfrm>
            <a:off x="612307" y="1057432"/>
            <a:ext cx="7172793" cy="394636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goals of this project are to:</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Develop a Loan Portfolio Management model that accurately predicts default probabilities or repayment probabilities for loans.</a:t>
            </a:r>
          </a:p>
          <a:p>
            <a:pPr marL="342900" indent="-342900" algn="just">
              <a:lnSpc>
                <a:spcPct val="107000"/>
              </a:lnSpc>
              <a:spcAft>
                <a:spcPts val="800"/>
              </a:spcAft>
              <a:buFontTx/>
              <a:buChar char="-"/>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Tx/>
              <a:buChar char="-"/>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Provide financial institutions with a tool to manage their loan portfolios more effectively.</a:t>
            </a:r>
          </a:p>
          <a:p>
            <a:pPr marL="342900" indent="-342900" algn="just">
              <a:lnSpc>
                <a:spcPct val="107000"/>
              </a:lnSpc>
              <a:spcAft>
                <a:spcPts val="800"/>
              </a:spcAft>
              <a:buFontTx/>
              <a:buChar char="-"/>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Minimize the risk exposure of financial institutions by identifying high-risk loans.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272804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997701" y="215900"/>
            <a:ext cx="162560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Scope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812800" y="838200"/>
            <a:ext cx="7734300" cy="41402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scope of this project is to conduct a Loan Management Portfolio to identify the key factors that contribute to boost portfolio and develop key strategies.</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analysis will be performed using a dataset of loan portfolio, customer and transactional data.</a:t>
            </a:r>
          </a:p>
          <a:p>
            <a:pPr algn="just">
              <a:lnSpc>
                <a:spcPct val="107000"/>
              </a:lnSpc>
              <a:spcAft>
                <a:spcPts val="800"/>
              </a:spcAft>
            </a:pPr>
            <a:endPar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model will be developed using machine learning techniques and will be integrated with existing loan portfolio management systems.</a:t>
            </a:r>
          </a:p>
          <a:p>
            <a:pPr algn="just">
              <a:lnSpc>
                <a:spcPct val="107000"/>
              </a:lnSpc>
              <a:spcAft>
                <a:spcPts val="800"/>
              </a:spcAft>
            </a:pPr>
            <a:endParaRPr lang="en-US" sz="2000" dirty="0">
              <a:solidFill>
                <a:srgbClr val="263238"/>
              </a:solidFill>
              <a:latin typeface="Source Sans Pro"/>
              <a:ea typeface="Source Sans Pro"/>
              <a:cs typeface="Source Sans Pro"/>
              <a:sym typeface="Source Sans Pro"/>
            </a:endParaRP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project timeline is set to be Two months, </a:t>
            </a:r>
          </a:p>
        </p:txBody>
      </p:sp>
    </p:spTree>
    <p:extLst>
      <p:ext uri="{BB962C8B-B14F-4D97-AF65-F5344CB8AC3E}">
        <p14:creationId xmlns:p14="http://schemas.microsoft.com/office/powerpoint/2010/main" val="16464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12722" y="190905"/>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Methodology</a:t>
            </a:r>
            <a:endParaRPr sz="2400" dirty="0">
              <a:latin typeface="Agency FB" panose="020B0503020202020204" pitchFamily="34" charset="0"/>
            </a:endParaRPr>
          </a:p>
        </p:txBody>
      </p:sp>
      <p:sp>
        <p:nvSpPr>
          <p:cNvPr id="76" name="Google Shape;76;p13"/>
          <p:cNvSpPr txBox="1"/>
          <p:nvPr/>
        </p:nvSpPr>
        <p:spPr>
          <a:xfrm>
            <a:off x="582327" y="649783"/>
            <a:ext cx="7291673" cy="435505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be conducted using the following approach:</a:t>
            </a:r>
          </a:p>
          <a:p>
            <a:pPr algn="just">
              <a:lnSpc>
                <a:spcPct val="107000"/>
              </a:lnSpc>
              <a:spcAft>
                <a:spcPts val="800"/>
              </a:spcAft>
            </a:pPr>
            <a:endPar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Collection: Collect relevant customer data from the company's databases.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Data Cleaning and Preprocessing: Clean and preprocess the data to ensure that it is ready for analysis.</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Feature Engineering and Selection: Identify the key features that contribute to loan probability.</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Development and Training: Develop a model using machine learning algorithms to predict loan default or repayment probability.</a:t>
            </a:r>
          </a:p>
          <a:p>
            <a:pPr algn="just">
              <a:lnSpc>
                <a:spcPct val="107000"/>
              </a:lnSpc>
              <a:spcAft>
                <a:spcPts val="800"/>
              </a:spcAft>
            </a:pPr>
            <a:r>
              <a:rPr lang="en-US" sz="19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Model Evaluation and Refinement: Evaluate the performance of the model using relevant metrics.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8222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58315" y="489887"/>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Deliverables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295401" y="917287"/>
            <a:ext cx="6134100" cy="385791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outputs of this project will include:</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Loan Portfolio Management model that accurately predicts default probabilities or repayment probabilities for loans.</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user-friendly dashboard that allows financial institutions to manage their loan portfolios more effectively.</a:t>
            </a: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 detailed report outlining the methodology, results, and recommendations.</a:t>
            </a:r>
          </a:p>
        </p:txBody>
      </p:sp>
    </p:spTree>
    <p:extLst>
      <p:ext uri="{BB962C8B-B14F-4D97-AF65-F5344CB8AC3E}">
        <p14:creationId xmlns:p14="http://schemas.microsoft.com/office/powerpoint/2010/main" val="231270423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906</Words>
  <Application>Microsoft Office PowerPoint</Application>
  <PresentationFormat>On-screen Show (16:9)</PresentationFormat>
  <Paragraphs>105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Agency FB</vt:lpstr>
      <vt:lpstr>Roboto Slab</vt:lpstr>
      <vt:lpstr>Source Sans Pro</vt:lpstr>
      <vt:lpstr>Cordelia template</vt:lpstr>
      <vt:lpstr>Loan Portfolio Management</vt:lpstr>
      <vt:lpstr>Hello Everyone!</vt:lpstr>
      <vt:lpstr>PowerPoint Presentation</vt:lpstr>
      <vt:lpstr>Introduction</vt:lpstr>
      <vt:lpstr>Problem Statement</vt:lpstr>
      <vt:lpstr>Objectives</vt:lpstr>
      <vt:lpstr>Project Scope</vt:lpstr>
      <vt:lpstr>Methodology</vt:lpstr>
      <vt:lpstr>Deliverables</vt:lpstr>
      <vt:lpstr>Stakeholders</vt:lpstr>
      <vt:lpstr>Risk and Challenges</vt:lpstr>
      <vt:lpstr>Evaluation and Measurement</vt:lpstr>
      <vt:lpstr>Project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Akon Usoh</dc:creator>
  <cp:lastModifiedBy>Akon Usoh</cp:lastModifiedBy>
  <cp:revision>6</cp:revision>
  <dcterms:modified xsi:type="dcterms:W3CDTF">2023-03-29T13:11:23Z</dcterms:modified>
</cp:coreProperties>
</file>