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6" r:id="rId2"/>
    <p:sldId id="265" r:id="rId3"/>
    <p:sldId id="259" r:id="rId4"/>
    <p:sldId id="257" r:id="rId5"/>
    <p:sldId id="296" r:id="rId6"/>
    <p:sldId id="301" r:id="rId7"/>
    <p:sldId id="302" r:id="rId8"/>
    <p:sldId id="303" r:id="rId9"/>
    <p:sldId id="304" r:id="rId10"/>
    <p:sldId id="305" r:id="rId11"/>
    <p:sldId id="306" r:id="rId12"/>
    <p:sldId id="307" r:id="rId13"/>
    <p:sldId id="308" r:id="rId14"/>
    <p:sldId id="309" r:id="rId15"/>
    <p:sldId id="258" r:id="rId16"/>
  </p:sldIdLst>
  <p:sldSz cx="9144000" cy="5143500" type="screen16x9"/>
  <p:notesSz cx="6858000" cy="9144000"/>
  <p:embeddedFontLst>
    <p:embeddedFont>
      <p:font typeface="Agency FB" panose="020B0503020202020204" pitchFamily="34" charset="0"/>
      <p:regular r:id="rId18"/>
      <p:bold r:id="rId19"/>
    </p:embeddedFont>
    <p:embeddedFont>
      <p:font typeface="Roboto Slab" pitchFamily="2" charset="0"/>
      <p:regular r:id="rId20"/>
      <p:bold r:id="rId21"/>
    </p:embeddedFont>
    <p:embeddedFont>
      <p:font typeface="Source Sans Pro" panose="020B0503030403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3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85" d="100"/>
          <a:sy n="85" d="100"/>
        </p:scale>
        <p:origin x="7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2084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552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0889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0045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053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3857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1573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2149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2081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6204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00497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hyperlink" Target="https://github.com/lovemedata" TargetMode="External"/><Relationship Id="rId5" Type="http://schemas.openxmlformats.org/officeDocument/2006/relationships/hyperlink" Target="https://www.linkedin.com/in/akonusoh" TargetMode="External"/><Relationship Id="rId4" Type="http://schemas.openxmlformats.org/officeDocument/2006/relationships/hyperlink" Target="https://akon.clou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2158582" y="1214204"/>
            <a:ext cx="6368333" cy="198619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600" b="0" dirty="0">
                <a:latin typeface="Agency FB" panose="020B0503020202020204" pitchFamily="34" charset="0"/>
                <a:cs typeface="MV Boli" panose="02000500030200090000" pitchFamily="2" charset="0"/>
              </a:rPr>
              <a:t>Twitter </a:t>
            </a:r>
            <a:br>
              <a:rPr lang="en" sz="6600" b="0" dirty="0">
                <a:latin typeface="Agency FB" panose="020B0503020202020204" pitchFamily="34" charset="0"/>
                <a:cs typeface="MV Boli" panose="02000500030200090000" pitchFamily="2" charset="0"/>
              </a:rPr>
            </a:br>
            <a:r>
              <a:rPr lang="en" sz="6600" b="0" dirty="0">
                <a:latin typeface="Agency FB" panose="020B0503020202020204" pitchFamily="34" charset="0"/>
                <a:cs typeface="MV Boli" panose="02000500030200090000" pitchFamily="2" charset="0"/>
              </a:rPr>
              <a:t>Sentiment </a:t>
            </a:r>
            <a:br>
              <a:rPr lang="en" sz="6600" b="0" dirty="0">
                <a:latin typeface="Agency FB" panose="020B0503020202020204" pitchFamily="34" charset="0"/>
                <a:cs typeface="MV Boli" panose="02000500030200090000" pitchFamily="2" charset="0"/>
              </a:rPr>
            </a:br>
            <a:r>
              <a:rPr lang="en" sz="6600" b="0" dirty="0">
                <a:latin typeface="Agency FB" panose="020B0503020202020204" pitchFamily="34" charset="0"/>
                <a:cs typeface="MV Boli" panose="02000500030200090000" pitchFamily="2" charset="0"/>
              </a:rPr>
              <a:t>Analysis</a:t>
            </a:r>
            <a:endParaRPr sz="6600" b="0" dirty="0">
              <a:latin typeface="Agency FB" panose="020B0503020202020204" pitchFamily="34" charset="0"/>
              <a:cs typeface="MV Boli" panose="02000500030200090000" pitchFamily="2" charset="0"/>
            </a:endParaRPr>
          </a:p>
        </p:txBody>
      </p:sp>
      <p:pic>
        <p:nvPicPr>
          <p:cNvPr id="3" name="Picture 2" descr="Text&#10;&#10;Description automatically generated with low confidence">
            <a:extLst>
              <a:ext uri="{FF2B5EF4-FFF2-40B4-BE49-F238E27FC236}">
                <a16:creationId xmlns:a16="http://schemas.microsoft.com/office/drawing/2014/main" id="{B1FFD8AE-A1A3-6FA4-991D-4B8AB42A92BE}"/>
              </a:ext>
            </a:extLst>
          </p:cNvPr>
          <p:cNvPicPr>
            <a:picLocks noChangeAspect="1"/>
          </p:cNvPicPr>
          <p:nvPr/>
        </p:nvPicPr>
        <p:blipFill>
          <a:blip r:embed="rId3"/>
          <a:stretch>
            <a:fillRect/>
          </a:stretch>
        </p:blipFill>
        <p:spPr>
          <a:xfrm>
            <a:off x="0" y="4302177"/>
            <a:ext cx="914400" cy="841323"/>
          </a:xfrm>
          <a:prstGeom prst="rect">
            <a:avLst/>
          </a:prstGeom>
        </p:spPr>
      </p:pic>
      <p:pic>
        <p:nvPicPr>
          <p:cNvPr id="4" name="Picture 3" descr="Icon&#10;&#10;Description automatically generated">
            <a:extLst>
              <a:ext uri="{FF2B5EF4-FFF2-40B4-BE49-F238E27FC236}">
                <a16:creationId xmlns:a16="http://schemas.microsoft.com/office/drawing/2014/main" id="{4FAC4093-B1EE-31DC-02A8-2B4E1014569A}"/>
              </a:ext>
            </a:extLst>
          </p:cNvPr>
          <p:cNvPicPr>
            <a:picLocks noChangeAspect="1"/>
          </p:cNvPicPr>
          <p:nvPr/>
        </p:nvPicPr>
        <p:blipFill>
          <a:blip r:embed="rId4"/>
          <a:stretch>
            <a:fillRect/>
          </a:stretch>
        </p:blipFill>
        <p:spPr>
          <a:xfrm>
            <a:off x="4362138" y="3013023"/>
            <a:ext cx="749507" cy="5771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591277" y="323110"/>
            <a:ext cx="6963765" cy="5163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latin typeface="Agency FB" panose="020B0503020202020204" pitchFamily="34" charset="0"/>
              </a:rPr>
              <a:t>Stakeholders</a:t>
            </a:r>
            <a:endParaRPr sz="2400" dirty="0">
              <a:latin typeface="Agency FB" panose="020B0503020202020204" pitchFamily="34" charset="0"/>
            </a:endParaRPr>
          </a:p>
        </p:txBody>
      </p:sp>
      <p:sp>
        <p:nvSpPr>
          <p:cNvPr id="76" name="Google Shape;76;p13"/>
          <p:cNvSpPr txBox="1"/>
          <p:nvPr/>
        </p:nvSpPr>
        <p:spPr>
          <a:xfrm>
            <a:off x="586321" y="1058682"/>
            <a:ext cx="7892320" cy="3222373"/>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key stakeholders involved in the project include:</a:t>
            </a:r>
          </a:p>
          <a:p>
            <a:pPr>
              <a:lnSpc>
                <a:spcPct val="107000"/>
              </a:lnSpc>
              <a:spcAft>
                <a:spcPts val="800"/>
              </a:spcAft>
            </a:pP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production team of the movie "Anikulapo"</a:t>
            </a:r>
          </a:p>
          <a:p>
            <a:pPr>
              <a:lnSpc>
                <a:spcPct val="107000"/>
              </a:lnSpc>
              <a:spcAft>
                <a:spcPts val="800"/>
              </a:spcAft>
            </a:pP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movie's audience</a:t>
            </a:r>
          </a:p>
          <a:p>
            <a:pPr>
              <a:lnSpc>
                <a:spcPct val="107000"/>
              </a:lnSpc>
              <a:spcAft>
                <a:spcPts val="800"/>
              </a:spcAft>
            </a:pP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data science and development team</a:t>
            </a:r>
            <a:endPar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p:txBody>
      </p:sp>
      <p:pic>
        <p:nvPicPr>
          <p:cNvPr id="2" name="Picture 1" descr="Text&#10;&#10;Description automatically generated with low confidence">
            <a:extLst>
              <a:ext uri="{FF2B5EF4-FFF2-40B4-BE49-F238E27FC236}">
                <a16:creationId xmlns:a16="http://schemas.microsoft.com/office/drawing/2014/main" id="{FB2AEE3F-6906-EC08-D1E9-7953D2CB950A}"/>
              </a:ext>
            </a:extLst>
          </p:cNvPr>
          <p:cNvPicPr>
            <a:picLocks noChangeAspect="1"/>
          </p:cNvPicPr>
          <p:nvPr/>
        </p:nvPicPr>
        <p:blipFill>
          <a:blip r:embed="rId3"/>
          <a:stretch>
            <a:fillRect/>
          </a:stretch>
        </p:blipFill>
        <p:spPr>
          <a:xfrm>
            <a:off x="8229600" y="4324663"/>
            <a:ext cx="914400" cy="818838"/>
          </a:xfrm>
          <a:prstGeom prst="rect">
            <a:avLst/>
          </a:prstGeom>
        </p:spPr>
      </p:pic>
    </p:spTree>
    <p:extLst>
      <p:ext uri="{BB962C8B-B14F-4D97-AF65-F5344CB8AC3E}">
        <p14:creationId xmlns:p14="http://schemas.microsoft.com/office/powerpoint/2010/main" val="320351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6018551" y="404734"/>
            <a:ext cx="2300990" cy="532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0" dirty="0">
                <a:latin typeface="Agency FB" panose="020B0503020202020204" pitchFamily="34" charset="0"/>
              </a:rPr>
              <a:t>Risk and Challenges</a:t>
            </a:r>
            <a:endParaRPr sz="2400" b="0" dirty="0">
              <a:latin typeface="Agency FB" panose="020B0503020202020204" pitchFamily="34" charset="0"/>
            </a:endParaRPr>
          </a:p>
        </p:txBody>
      </p:sp>
      <p:pic>
        <p:nvPicPr>
          <p:cNvPr id="2" name="Picture 1" descr="Text&#10;&#10;Description automatically generated with low confidence">
            <a:extLst>
              <a:ext uri="{FF2B5EF4-FFF2-40B4-BE49-F238E27FC236}">
                <a16:creationId xmlns:a16="http://schemas.microsoft.com/office/drawing/2014/main" id="{3DC3FCD1-C117-0DF8-52BF-C44E2144C6E4}"/>
              </a:ext>
            </a:extLst>
          </p:cNvPr>
          <p:cNvPicPr>
            <a:picLocks noChangeAspect="1"/>
          </p:cNvPicPr>
          <p:nvPr/>
        </p:nvPicPr>
        <p:blipFill>
          <a:blip r:embed="rId3"/>
          <a:stretch>
            <a:fillRect/>
          </a:stretch>
        </p:blipFill>
        <p:spPr>
          <a:xfrm>
            <a:off x="0" y="4324663"/>
            <a:ext cx="914400" cy="818838"/>
          </a:xfrm>
          <a:prstGeom prst="rect">
            <a:avLst/>
          </a:prstGeom>
        </p:spPr>
      </p:pic>
      <p:sp>
        <p:nvSpPr>
          <p:cNvPr id="5" name="Google Shape;76;p13">
            <a:extLst>
              <a:ext uri="{FF2B5EF4-FFF2-40B4-BE49-F238E27FC236}">
                <a16:creationId xmlns:a16="http://schemas.microsoft.com/office/drawing/2014/main" id="{8ECA0C52-6BB7-1329-9DF4-33639D72F9B1}"/>
              </a:ext>
            </a:extLst>
          </p:cNvPr>
          <p:cNvSpPr txBox="1"/>
          <p:nvPr/>
        </p:nvSpPr>
        <p:spPr>
          <a:xfrm>
            <a:off x="704538" y="790078"/>
            <a:ext cx="7555041" cy="3449413"/>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Potential risks and challenges that may arise during the project include:</a:t>
            </a:r>
          </a:p>
          <a:p>
            <a:pPr algn="just">
              <a:lnSpc>
                <a:spcPct val="107000"/>
              </a:lnSpc>
              <a:spcAft>
                <a:spcPts val="800"/>
              </a:spcAft>
            </a:pPr>
            <a:endPar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Access to limited data</a:t>
            </a:r>
          </a:p>
          <a:p>
            <a:pPr algn="just">
              <a:lnSpc>
                <a:spcPct val="107000"/>
              </a:lnSpc>
              <a:spcAft>
                <a:spcPts val="800"/>
              </a:spcAft>
            </a:pPr>
            <a:r>
              <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Technical challenges in developing an accurate sentiment analysis model</a:t>
            </a:r>
          </a:p>
          <a:p>
            <a:pPr algn="just">
              <a:lnSpc>
                <a:spcPct val="107000"/>
              </a:lnSpc>
              <a:spcAft>
                <a:spcPts val="800"/>
              </a:spcAft>
            </a:pPr>
            <a:r>
              <a:rPr lang="en-US" sz="18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rPr>
              <a:t>P</a:t>
            </a:r>
            <a:r>
              <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oor data quality</a:t>
            </a:r>
          </a:p>
          <a:p>
            <a:pPr algn="just">
              <a:lnSpc>
                <a:spcPct val="107000"/>
              </a:lnSpc>
              <a:spcAft>
                <a:spcPts val="800"/>
              </a:spcAft>
            </a:pPr>
            <a:r>
              <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To mitigate these risks and challenges, we will use a robust data collection and preprocessing technique, work closely with the production team to ensure the accuracy of the sentiment analysis and manage the project budget effectively.</a:t>
            </a:r>
            <a:endParaRPr lang="en-NG"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218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591277" y="323110"/>
            <a:ext cx="6963765" cy="5163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latin typeface="Agency FB" panose="020B0503020202020204" pitchFamily="34" charset="0"/>
              </a:rPr>
              <a:t>Evaluation and Measurement</a:t>
            </a:r>
            <a:endParaRPr sz="2400" dirty="0">
              <a:latin typeface="Agency FB" panose="020B0503020202020204" pitchFamily="34" charset="0"/>
            </a:endParaRPr>
          </a:p>
        </p:txBody>
      </p:sp>
      <p:sp>
        <p:nvSpPr>
          <p:cNvPr id="76" name="Google Shape;76;p13"/>
          <p:cNvSpPr txBox="1"/>
          <p:nvPr/>
        </p:nvSpPr>
        <p:spPr>
          <a:xfrm>
            <a:off x="599608" y="921897"/>
            <a:ext cx="7892320" cy="3462726"/>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success of the project will be evaluated based on the accuracy of the sentiment analysis model and the insights gained from the analysis. </a:t>
            </a:r>
          </a:p>
          <a:p>
            <a:pPr algn="just">
              <a:lnSpc>
                <a:spcPct val="107000"/>
              </a:lnSpc>
              <a:spcAft>
                <a:spcPts val="800"/>
              </a:spcAft>
            </a:pPr>
            <a:endPar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impact of the project will be measured by the feedback received from the production team and the audience.</a:t>
            </a:r>
            <a:endPar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p:txBody>
      </p:sp>
      <p:pic>
        <p:nvPicPr>
          <p:cNvPr id="2" name="Picture 1" descr="Text&#10;&#10;Description automatically generated with low confidence">
            <a:extLst>
              <a:ext uri="{FF2B5EF4-FFF2-40B4-BE49-F238E27FC236}">
                <a16:creationId xmlns:a16="http://schemas.microsoft.com/office/drawing/2014/main" id="{FB2AEE3F-6906-EC08-D1E9-7953D2CB950A}"/>
              </a:ext>
            </a:extLst>
          </p:cNvPr>
          <p:cNvPicPr>
            <a:picLocks noChangeAspect="1"/>
          </p:cNvPicPr>
          <p:nvPr/>
        </p:nvPicPr>
        <p:blipFill>
          <a:blip r:embed="rId3"/>
          <a:stretch>
            <a:fillRect/>
          </a:stretch>
        </p:blipFill>
        <p:spPr>
          <a:xfrm>
            <a:off x="8229600" y="4324663"/>
            <a:ext cx="914400" cy="818838"/>
          </a:xfrm>
          <a:prstGeom prst="rect">
            <a:avLst/>
          </a:prstGeom>
        </p:spPr>
      </p:pic>
    </p:spTree>
    <p:extLst>
      <p:ext uri="{BB962C8B-B14F-4D97-AF65-F5344CB8AC3E}">
        <p14:creationId xmlns:p14="http://schemas.microsoft.com/office/powerpoint/2010/main" val="1140232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6018551" y="404734"/>
            <a:ext cx="2300990" cy="532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0" dirty="0">
                <a:latin typeface="Agency FB" panose="020B0503020202020204" pitchFamily="34" charset="0"/>
              </a:rPr>
              <a:t>Project Timeline</a:t>
            </a:r>
            <a:endParaRPr sz="2400" b="0" dirty="0">
              <a:latin typeface="Agency FB" panose="020B0503020202020204" pitchFamily="34" charset="0"/>
            </a:endParaRPr>
          </a:p>
        </p:txBody>
      </p:sp>
      <p:pic>
        <p:nvPicPr>
          <p:cNvPr id="2" name="Picture 1" descr="Text&#10;&#10;Description automatically generated with low confidence">
            <a:extLst>
              <a:ext uri="{FF2B5EF4-FFF2-40B4-BE49-F238E27FC236}">
                <a16:creationId xmlns:a16="http://schemas.microsoft.com/office/drawing/2014/main" id="{3DC3FCD1-C117-0DF8-52BF-C44E2144C6E4}"/>
              </a:ext>
            </a:extLst>
          </p:cNvPr>
          <p:cNvPicPr>
            <a:picLocks noChangeAspect="1"/>
          </p:cNvPicPr>
          <p:nvPr/>
        </p:nvPicPr>
        <p:blipFill>
          <a:blip r:embed="rId3"/>
          <a:stretch>
            <a:fillRect/>
          </a:stretch>
        </p:blipFill>
        <p:spPr>
          <a:xfrm>
            <a:off x="0" y="4324663"/>
            <a:ext cx="914400" cy="818838"/>
          </a:xfrm>
          <a:prstGeom prst="rect">
            <a:avLst/>
          </a:prstGeom>
        </p:spPr>
      </p:pic>
      <p:sp>
        <p:nvSpPr>
          <p:cNvPr id="5" name="Google Shape;76;p13">
            <a:extLst>
              <a:ext uri="{FF2B5EF4-FFF2-40B4-BE49-F238E27FC236}">
                <a16:creationId xmlns:a16="http://schemas.microsoft.com/office/drawing/2014/main" id="{8ECA0C52-6BB7-1329-9DF4-33639D72F9B1}"/>
              </a:ext>
            </a:extLst>
          </p:cNvPr>
          <p:cNvSpPr txBox="1"/>
          <p:nvPr/>
        </p:nvSpPr>
        <p:spPr>
          <a:xfrm>
            <a:off x="704538" y="1026825"/>
            <a:ext cx="7555041" cy="3856901"/>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project will be completed within a 6 weeks timeline, with the following milestones and deadlines:</a:t>
            </a:r>
          </a:p>
          <a:p>
            <a:pPr algn="just">
              <a:lnSpc>
                <a:spcPct val="107000"/>
              </a:lnSpc>
              <a:spcAft>
                <a:spcPts val="800"/>
              </a:spcAft>
            </a:pPr>
            <a:endPar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Data collection and preprocessing: 1 week</a:t>
            </a:r>
          </a:p>
          <a:p>
            <a:pPr algn="just">
              <a:lnSpc>
                <a:spcPct val="107000"/>
              </a:lnSpc>
              <a:spcAft>
                <a:spcPts val="800"/>
              </a:spcAft>
            </a:pPr>
            <a:endPar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Model development, testing and interval collection of more data: 2 weeks</a:t>
            </a:r>
          </a:p>
          <a:p>
            <a:pPr algn="just">
              <a:lnSpc>
                <a:spcPct val="107000"/>
              </a:lnSpc>
              <a:spcAft>
                <a:spcPts val="800"/>
              </a:spcAft>
            </a:pPr>
            <a:endPar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Data visualization and analysis: 1 week</a:t>
            </a:r>
          </a:p>
          <a:p>
            <a:pPr algn="just">
              <a:lnSpc>
                <a:spcPct val="107000"/>
              </a:lnSpc>
              <a:spcAft>
                <a:spcPts val="800"/>
              </a:spcAft>
            </a:pPr>
            <a:endPar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Report writing, Dashboard building and feedback to the production team: 2 weeks</a:t>
            </a:r>
          </a:p>
        </p:txBody>
      </p:sp>
    </p:spTree>
    <p:extLst>
      <p:ext uri="{BB962C8B-B14F-4D97-AF65-F5344CB8AC3E}">
        <p14:creationId xmlns:p14="http://schemas.microsoft.com/office/powerpoint/2010/main" val="1772023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613762" y="428041"/>
            <a:ext cx="6963765" cy="5163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latin typeface="Agency FB" panose="020B0503020202020204" pitchFamily="34" charset="0"/>
              </a:rPr>
              <a:t>Conclusion</a:t>
            </a:r>
            <a:endParaRPr sz="2400" dirty="0">
              <a:latin typeface="Agency FB" panose="020B0503020202020204" pitchFamily="34" charset="0"/>
            </a:endParaRPr>
          </a:p>
        </p:txBody>
      </p:sp>
      <p:sp>
        <p:nvSpPr>
          <p:cNvPr id="76" name="Google Shape;76;p13"/>
          <p:cNvSpPr txBox="1"/>
          <p:nvPr/>
        </p:nvSpPr>
        <p:spPr>
          <a:xfrm>
            <a:off x="584618" y="996848"/>
            <a:ext cx="7195277" cy="3990788"/>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development of a sentiment analysis model for the movie "Anikulapo" using Twitter data will provide valuable insights into the audience's reactions and opinions. </a:t>
            </a: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model will be used to analyze tweets and classify them into positive, negative, or neutral categories. </a:t>
            </a: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project objectives include developing an accurate sentiment analysis model, gaining insights into the audience's reactions, and providing feedback to the production team. </a:t>
            </a: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project will be completed within a 6 weeks timeline. The project's success will be evaluated based on the accuracy of the sentiment analysis model and the insights gained from the analysis.</a:t>
            </a:r>
            <a:endPar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p:txBody>
      </p:sp>
      <p:pic>
        <p:nvPicPr>
          <p:cNvPr id="2" name="Picture 1" descr="Text&#10;&#10;Description automatically generated with low confidence">
            <a:extLst>
              <a:ext uri="{FF2B5EF4-FFF2-40B4-BE49-F238E27FC236}">
                <a16:creationId xmlns:a16="http://schemas.microsoft.com/office/drawing/2014/main" id="{FB2AEE3F-6906-EC08-D1E9-7953D2CB950A}"/>
              </a:ext>
            </a:extLst>
          </p:cNvPr>
          <p:cNvPicPr>
            <a:picLocks noChangeAspect="1"/>
          </p:cNvPicPr>
          <p:nvPr/>
        </p:nvPicPr>
        <p:blipFill>
          <a:blip r:embed="rId3"/>
          <a:stretch>
            <a:fillRect/>
          </a:stretch>
        </p:blipFill>
        <p:spPr>
          <a:xfrm>
            <a:off x="8229600" y="4324663"/>
            <a:ext cx="914400" cy="818838"/>
          </a:xfrm>
          <a:prstGeom prst="rect">
            <a:avLst/>
          </a:prstGeom>
        </p:spPr>
      </p:pic>
    </p:spTree>
    <p:extLst>
      <p:ext uri="{BB962C8B-B14F-4D97-AF65-F5344CB8AC3E}">
        <p14:creationId xmlns:p14="http://schemas.microsoft.com/office/powerpoint/2010/main" val="1227371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4"/>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txBox="1">
            <a:spLocks noGrp="1"/>
          </p:cNvSpPr>
          <p:nvPr>
            <p:ph type="ctrTitle" idx="4294967295"/>
          </p:nvPr>
        </p:nvSpPr>
        <p:spPr>
          <a:xfrm>
            <a:off x="1071797" y="547773"/>
            <a:ext cx="5525749"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latin typeface="Agency FB" panose="020B0503020202020204" pitchFamily="34" charset="0"/>
              </a:rPr>
              <a:t>Thanks</a:t>
            </a:r>
            <a:endParaRPr sz="5400" dirty="0">
              <a:latin typeface="Agency FB" panose="020B0503020202020204" pitchFamily="34" charset="0"/>
            </a:endParaRPr>
          </a:p>
        </p:txBody>
      </p:sp>
      <p:sp>
        <p:nvSpPr>
          <p:cNvPr id="86" name="Google Shape;86;p14"/>
          <p:cNvSpPr txBox="1">
            <a:spLocks noGrp="1"/>
          </p:cNvSpPr>
          <p:nvPr>
            <p:ph type="subTitle" idx="4294967295"/>
          </p:nvPr>
        </p:nvSpPr>
        <p:spPr>
          <a:xfrm>
            <a:off x="1045388" y="1563713"/>
            <a:ext cx="5642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200" dirty="0">
                <a:solidFill>
                  <a:schemeClr val="bg2">
                    <a:lumMod val="75000"/>
                  </a:schemeClr>
                </a:solidFill>
                <a:latin typeface="Agency FB" panose="020B0503020202020204" pitchFamily="34" charset="0"/>
              </a:rPr>
              <a:t>Any questions?</a:t>
            </a:r>
            <a:endParaRPr sz="3200" dirty="0">
              <a:solidFill>
                <a:schemeClr val="bg2">
                  <a:lumMod val="75000"/>
                </a:schemeClr>
              </a:solidFill>
              <a:latin typeface="Agency FB" panose="020B0503020202020204" pitchFamily="34" charset="0"/>
            </a:endParaRPr>
          </a:p>
        </p:txBody>
      </p:sp>
      <p:sp>
        <p:nvSpPr>
          <p:cNvPr id="87" name="Google Shape;87;p14"/>
          <p:cNvSpPr txBox="1">
            <a:spLocks noGrp="1"/>
          </p:cNvSpPr>
          <p:nvPr>
            <p:ph type="body" idx="4294967295"/>
          </p:nvPr>
        </p:nvSpPr>
        <p:spPr>
          <a:xfrm>
            <a:off x="1026825" y="2293495"/>
            <a:ext cx="4661941" cy="212860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solidFill>
                  <a:schemeClr val="bg2">
                    <a:lumMod val="75000"/>
                  </a:schemeClr>
                </a:solidFill>
                <a:latin typeface="Agency FB" panose="020B0503020202020204" pitchFamily="34" charset="0"/>
              </a:rPr>
              <a:t>You can </a:t>
            </a:r>
            <a:r>
              <a:rPr lang="en-US" sz="2400" dirty="0">
                <a:solidFill>
                  <a:schemeClr val="bg2">
                    <a:lumMod val="75000"/>
                  </a:schemeClr>
                </a:solidFill>
                <a:latin typeface="Agency FB" panose="020B0503020202020204" pitchFamily="34" charset="0"/>
              </a:rPr>
              <a:t>reach me via:</a:t>
            </a:r>
          </a:p>
          <a:p>
            <a:pPr marL="0" lvl="0" indent="0" algn="l" rtl="0">
              <a:spcBef>
                <a:spcPts val="600"/>
              </a:spcBef>
              <a:spcAft>
                <a:spcPts val="0"/>
              </a:spcAft>
              <a:buNone/>
            </a:pPr>
            <a:r>
              <a:rPr lang="en-US" sz="2400" dirty="0">
                <a:latin typeface="Agency FB" panose="020B0503020202020204" pitchFamily="34" charset="0"/>
                <a:hlinkClick r:id="rId4"/>
              </a:rPr>
              <a:t>Website</a:t>
            </a:r>
            <a:endParaRPr lang="en-US" sz="2400" dirty="0">
              <a:latin typeface="Agency FB" panose="020B0503020202020204" pitchFamily="34" charset="0"/>
            </a:endParaRPr>
          </a:p>
          <a:p>
            <a:pPr marL="0" lvl="0" indent="0" algn="l" rtl="0">
              <a:spcBef>
                <a:spcPts val="600"/>
              </a:spcBef>
              <a:spcAft>
                <a:spcPts val="0"/>
              </a:spcAft>
              <a:buNone/>
            </a:pPr>
            <a:r>
              <a:rPr lang="en-US" sz="2400" dirty="0">
                <a:latin typeface="Agency FB" panose="020B0503020202020204" pitchFamily="34" charset="0"/>
                <a:hlinkClick r:id="rId5"/>
              </a:rPr>
              <a:t>LinkedIn</a:t>
            </a:r>
            <a:endParaRPr lang="en-US" sz="2400" dirty="0">
              <a:latin typeface="Agency FB" panose="020B0503020202020204" pitchFamily="34" charset="0"/>
            </a:endParaRPr>
          </a:p>
          <a:p>
            <a:pPr marL="0" lvl="0" indent="0" algn="l" rtl="0">
              <a:spcBef>
                <a:spcPts val="600"/>
              </a:spcBef>
              <a:spcAft>
                <a:spcPts val="0"/>
              </a:spcAft>
              <a:buNone/>
            </a:pPr>
            <a:r>
              <a:rPr lang="en-US" sz="2400" dirty="0">
                <a:latin typeface="Agency FB" panose="020B0503020202020204" pitchFamily="34" charset="0"/>
                <a:hlinkClick r:id="rId6"/>
              </a:rPr>
              <a:t>GitHub</a:t>
            </a:r>
            <a:endParaRPr lang="en" sz="2600" dirty="0"/>
          </a:p>
          <a:p>
            <a:pPr marL="0" lvl="0" indent="0" algn="l" rtl="0">
              <a:spcBef>
                <a:spcPts val="600"/>
              </a:spcBef>
              <a:spcAft>
                <a:spcPts val="0"/>
              </a:spcAft>
              <a:buNone/>
            </a:pPr>
            <a:endParaRPr lang="en" sz="2600" dirty="0"/>
          </a:p>
          <a:p>
            <a:pPr marL="0" lvl="0" indent="0" algn="l" rtl="0">
              <a:spcBef>
                <a:spcPts val="600"/>
              </a:spcBef>
              <a:spcAft>
                <a:spcPts val="0"/>
              </a:spcAft>
              <a:buNone/>
            </a:pPr>
            <a:endParaRPr sz="2600" dirty="0"/>
          </a:p>
        </p:txBody>
      </p:sp>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pic>
        <p:nvPicPr>
          <p:cNvPr id="3" name="Picture 2" descr="A picture containing person, clothing, wearing, young&#10;&#10;Description automatically generated">
            <a:extLst>
              <a:ext uri="{FF2B5EF4-FFF2-40B4-BE49-F238E27FC236}">
                <a16:creationId xmlns:a16="http://schemas.microsoft.com/office/drawing/2014/main" id="{13782059-BDAF-FC16-6005-0CD64B64D11E}"/>
              </a:ext>
            </a:extLst>
          </p:cNvPr>
          <p:cNvPicPr>
            <a:picLocks noChangeAspect="1"/>
          </p:cNvPicPr>
          <p:nvPr/>
        </p:nvPicPr>
        <p:blipFill>
          <a:blip r:embed="rId7"/>
          <a:stretch>
            <a:fillRect/>
          </a:stretch>
        </p:blipFill>
        <p:spPr>
          <a:xfrm>
            <a:off x="5898629" y="2593298"/>
            <a:ext cx="1334125" cy="1289154"/>
          </a:xfrm>
          <a:prstGeom prst="flowChartConnector">
            <a:avLst/>
          </a:prstGeom>
        </p:spPr>
      </p:pic>
      <p:pic>
        <p:nvPicPr>
          <p:cNvPr id="4" name="Picture 3" descr="Text&#10;&#10;Description automatically generated with low confidence">
            <a:extLst>
              <a:ext uri="{FF2B5EF4-FFF2-40B4-BE49-F238E27FC236}">
                <a16:creationId xmlns:a16="http://schemas.microsoft.com/office/drawing/2014/main" id="{85A2C372-DAED-1049-DED3-367DE0821748}"/>
              </a:ext>
            </a:extLst>
          </p:cNvPr>
          <p:cNvPicPr>
            <a:picLocks noChangeAspect="1"/>
          </p:cNvPicPr>
          <p:nvPr/>
        </p:nvPicPr>
        <p:blipFill>
          <a:blip r:embed="rId8"/>
          <a:stretch>
            <a:fillRect/>
          </a:stretch>
        </p:blipFill>
        <p:spPr>
          <a:xfrm>
            <a:off x="0" y="4362138"/>
            <a:ext cx="891915" cy="7813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786150" y="285635"/>
            <a:ext cx="7571700" cy="55381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Agency FB" panose="020B0503020202020204" pitchFamily="34" charset="0"/>
                <a:cs typeface="MV Boli" panose="02000500030200090000" pitchFamily="2" charset="0"/>
              </a:rPr>
              <a:t>Hello Everyone!</a:t>
            </a:r>
            <a:endParaRPr sz="3200" dirty="0">
              <a:latin typeface="Agency FB" panose="020B0503020202020204" pitchFamily="34" charset="0"/>
              <a:cs typeface="MV Boli" panose="02000500030200090000" pitchFamily="2" charset="0"/>
            </a:endParaRPr>
          </a:p>
        </p:txBody>
      </p:sp>
      <p:sp>
        <p:nvSpPr>
          <p:cNvPr id="151" name="Google Shape;151;p21"/>
          <p:cNvSpPr txBox="1">
            <a:spLocks noGrp="1"/>
          </p:cNvSpPr>
          <p:nvPr>
            <p:ph type="body" idx="1"/>
          </p:nvPr>
        </p:nvSpPr>
        <p:spPr>
          <a:xfrm>
            <a:off x="778654" y="710471"/>
            <a:ext cx="3291175" cy="382405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US" sz="2000" dirty="0">
                <a:solidFill>
                  <a:schemeClr val="bg2">
                    <a:lumMod val="75000"/>
                  </a:schemeClr>
                </a:solidFill>
                <a:latin typeface="Agency FB" panose="020B0503020202020204" pitchFamily="34" charset="0"/>
                <a:cs typeface="Times New Roman" panose="02020603050405020304" pitchFamily="18" charset="0"/>
              </a:rPr>
              <a:t>My name is Akon Usoh and I am pleased to present to you an analysis of Twitter sentiment for the movie "Anikulapo." In this presentation, we'll be examining how Twitter users are reacting to the film, including positive, negative, and neutral sentiments.</a:t>
            </a:r>
          </a:p>
          <a:p>
            <a:pPr marL="0" lvl="0" indent="0" algn="just" rtl="0">
              <a:spcBef>
                <a:spcPts val="600"/>
              </a:spcBef>
              <a:spcAft>
                <a:spcPts val="0"/>
              </a:spcAft>
              <a:buNone/>
            </a:pPr>
            <a:r>
              <a:rPr lang="en-US" sz="2000" dirty="0">
                <a:solidFill>
                  <a:schemeClr val="bg2">
                    <a:lumMod val="75000"/>
                  </a:schemeClr>
                </a:solidFill>
                <a:latin typeface="Agency FB" panose="020B0503020202020204" pitchFamily="34" charset="0"/>
                <a:cs typeface="Times New Roman" panose="02020603050405020304" pitchFamily="18" charset="0"/>
              </a:rPr>
              <a:t>I hope that you'll find this information informative and insightful. </a:t>
            </a:r>
          </a:p>
          <a:p>
            <a:pPr marL="0" lvl="0" indent="0" algn="just" rtl="0">
              <a:spcBef>
                <a:spcPts val="600"/>
              </a:spcBef>
              <a:spcAft>
                <a:spcPts val="0"/>
              </a:spcAft>
              <a:buNone/>
            </a:pPr>
            <a:r>
              <a:rPr lang="en-US" sz="2000" dirty="0">
                <a:solidFill>
                  <a:schemeClr val="bg2">
                    <a:lumMod val="75000"/>
                  </a:schemeClr>
                </a:solidFill>
                <a:latin typeface="Agency FB" panose="020B0503020202020204" pitchFamily="34" charset="0"/>
                <a:cs typeface="Times New Roman" panose="02020603050405020304" pitchFamily="18" charset="0"/>
              </a:rPr>
              <a:t>Thank you for joining me today.</a:t>
            </a:r>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pic>
        <p:nvPicPr>
          <p:cNvPr id="2" name="Picture 1" descr="A picture containing person, clothing, wearing, young&#10;&#10;Description automatically generated">
            <a:extLst>
              <a:ext uri="{FF2B5EF4-FFF2-40B4-BE49-F238E27FC236}">
                <a16:creationId xmlns:a16="http://schemas.microsoft.com/office/drawing/2014/main" id="{F9571D2C-C092-155C-124D-4E24AEBA644B}"/>
              </a:ext>
            </a:extLst>
          </p:cNvPr>
          <p:cNvPicPr>
            <a:picLocks noChangeAspect="1"/>
          </p:cNvPicPr>
          <p:nvPr/>
        </p:nvPicPr>
        <p:blipFill>
          <a:blip r:embed="rId3"/>
          <a:stretch>
            <a:fillRect/>
          </a:stretch>
        </p:blipFill>
        <p:spPr>
          <a:xfrm>
            <a:off x="4819337" y="1753850"/>
            <a:ext cx="2728211" cy="2683239"/>
          </a:xfrm>
          <a:prstGeom prst="flowChartConnector">
            <a:avLst/>
          </a:prstGeom>
        </p:spPr>
      </p:pic>
      <p:pic>
        <p:nvPicPr>
          <p:cNvPr id="4" name="Picture 3" descr="Text&#10;&#10;Description automatically generated with low confidence">
            <a:extLst>
              <a:ext uri="{FF2B5EF4-FFF2-40B4-BE49-F238E27FC236}">
                <a16:creationId xmlns:a16="http://schemas.microsoft.com/office/drawing/2014/main" id="{ABB8D050-EB76-3B27-DB58-FFCCA71E9B71}"/>
              </a:ext>
            </a:extLst>
          </p:cNvPr>
          <p:cNvPicPr>
            <a:picLocks noChangeAspect="1"/>
          </p:cNvPicPr>
          <p:nvPr/>
        </p:nvPicPr>
        <p:blipFill>
          <a:blip r:embed="rId4"/>
          <a:stretch>
            <a:fillRect/>
          </a:stretch>
        </p:blipFill>
        <p:spPr>
          <a:xfrm>
            <a:off x="8229600" y="4324663"/>
            <a:ext cx="914400" cy="818838"/>
          </a:xfrm>
          <a:prstGeom prst="rect">
            <a:avLst/>
          </a:prstGeom>
        </p:spPr>
      </p:pic>
    </p:spTree>
    <p:extLst>
      <p:ext uri="{BB962C8B-B14F-4D97-AF65-F5344CB8AC3E}">
        <p14:creationId xmlns:p14="http://schemas.microsoft.com/office/powerpoint/2010/main" val="3801039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2" name="Picture 1" descr="Text&#10;&#10;Description automatically generated with low confidence">
            <a:extLst>
              <a:ext uri="{FF2B5EF4-FFF2-40B4-BE49-F238E27FC236}">
                <a16:creationId xmlns:a16="http://schemas.microsoft.com/office/drawing/2014/main" id="{3DC3FCD1-C117-0DF8-52BF-C44E2144C6E4}"/>
              </a:ext>
            </a:extLst>
          </p:cNvPr>
          <p:cNvPicPr>
            <a:picLocks noChangeAspect="1"/>
          </p:cNvPicPr>
          <p:nvPr/>
        </p:nvPicPr>
        <p:blipFill>
          <a:blip r:embed="rId3"/>
          <a:stretch>
            <a:fillRect/>
          </a:stretch>
        </p:blipFill>
        <p:spPr>
          <a:xfrm>
            <a:off x="0" y="4324663"/>
            <a:ext cx="914400" cy="818838"/>
          </a:xfrm>
          <a:prstGeom prst="rect">
            <a:avLst/>
          </a:prstGeom>
        </p:spPr>
      </p:pic>
      <p:sp>
        <p:nvSpPr>
          <p:cNvPr id="20" name="Arrow: Notched Right 19">
            <a:extLst>
              <a:ext uri="{FF2B5EF4-FFF2-40B4-BE49-F238E27FC236}">
                <a16:creationId xmlns:a16="http://schemas.microsoft.com/office/drawing/2014/main" id="{8E89522D-1FD0-5CC9-3D85-4DA1702D9578}"/>
              </a:ext>
            </a:extLst>
          </p:cNvPr>
          <p:cNvSpPr/>
          <p:nvPr/>
        </p:nvSpPr>
        <p:spPr>
          <a:xfrm>
            <a:off x="1611442" y="2840636"/>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1" name="TextBox 20">
            <a:extLst>
              <a:ext uri="{FF2B5EF4-FFF2-40B4-BE49-F238E27FC236}">
                <a16:creationId xmlns:a16="http://schemas.microsoft.com/office/drawing/2014/main" id="{8C34EDF0-5F10-35BD-42E1-F820F49309A6}"/>
              </a:ext>
            </a:extLst>
          </p:cNvPr>
          <p:cNvSpPr txBox="1"/>
          <p:nvPr/>
        </p:nvSpPr>
        <p:spPr>
          <a:xfrm>
            <a:off x="2780675" y="112427"/>
            <a:ext cx="3597640" cy="584775"/>
          </a:xfrm>
          <a:prstGeom prst="rect">
            <a:avLst/>
          </a:prstGeom>
          <a:noFill/>
        </p:spPr>
        <p:txBody>
          <a:bodyPr wrap="square" rtlCol="0">
            <a:spAutoFit/>
          </a:bodyPr>
          <a:lstStyle/>
          <a:p>
            <a:r>
              <a:rPr kumimoji="0" lang="en" sz="3200" i="0" u="none" strike="noStrike" kern="0" cap="none" spc="0" normalizeH="0" baseline="0" noProof="0" dirty="0">
                <a:ln>
                  <a:noFill/>
                </a:ln>
                <a:solidFill>
                  <a:srgbClr val="0091EA"/>
                </a:solidFill>
                <a:effectLst/>
                <a:uLnTx/>
                <a:uFillTx/>
                <a:latin typeface="Agency FB" panose="020B0503020202020204" pitchFamily="34" charset="0"/>
                <a:ea typeface="Roboto Slab"/>
                <a:cs typeface="MV Boli" panose="02000500030200090000" pitchFamily="2" charset="0"/>
                <a:sym typeface="Roboto Slab"/>
              </a:rPr>
              <a:t>Table of Content</a:t>
            </a:r>
            <a:endParaRPr lang="en-NG" dirty="0"/>
          </a:p>
        </p:txBody>
      </p:sp>
      <p:sp>
        <p:nvSpPr>
          <p:cNvPr id="23" name="TextBox 22">
            <a:extLst>
              <a:ext uri="{FF2B5EF4-FFF2-40B4-BE49-F238E27FC236}">
                <a16:creationId xmlns:a16="http://schemas.microsoft.com/office/drawing/2014/main" id="{5616DCD2-9EFC-07FB-CD4A-EA72AF42E21B}"/>
              </a:ext>
            </a:extLst>
          </p:cNvPr>
          <p:cNvSpPr txBox="1"/>
          <p:nvPr/>
        </p:nvSpPr>
        <p:spPr>
          <a:xfrm>
            <a:off x="2248524" y="786984"/>
            <a:ext cx="2480872" cy="369332"/>
          </a:xfrm>
          <a:prstGeom prst="rect">
            <a:avLst/>
          </a:prstGeom>
          <a:noFill/>
        </p:spPr>
        <p:txBody>
          <a:bodyPr wrap="square" rtlCol="0">
            <a:spAutoFit/>
          </a:bodyPr>
          <a:lstStyle/>
          <a:p>
            <a:r>
              <a:rPr lang="en-NG" sz="18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Introduction</a:t>
            </a:r>
            <a:endParaRPr lang="en-NG" dirty="0">
              <a:solidFill>
                <a:schemeClr val="bg2">
                  <a:lumMod val="75000"/>
                </a:schemeClr>
              </a:solidFill>
              <a:latin typeface="Agency FB" panose="020B0503020202020204" pitchFamily="34" charset="0"/>
            </a:endParaRPr>
          </a:p>
        </p:txBody>
      </p:sp>
      <p:sp>
        <p:nvSpPr>
          <p:cNvPr id="24" name="TextBox 23">
            <a:extLst>
              <a:ext uri="{FF2B5EF4-FFF2-40B4-BE49-F238E27FC236}">
                <a16:creationId xmlns:a16="http://schemas.microsoft.com/office/drawing/2014/main" id="{1476EA47-9D25-4369-8E3C-C7F61B625524}"/>
              </a:ext>
            </a:extLst>
          </p:cNvPr>
          <p:cNvSpPr txBox="1"/>
          <p:nvPr/>
        </p:nvSpPr>
        <p:spPr>
          <a:xfrm>
            <a:off x="2251025" y="1171732"/>
            <a:ext cx="2480872" cy="369332"/>
          </a:xfrm>
          <a:prstGeom prst="rect">
            <a:avLst/>
          </a:prstGeom>
          <a:noFill/>
        </p:spPr>
        <p:txBody>
          <a:bodyPr wrap="square" rtlCol="0">
            <a:spAutoFit/>
          </a:bodyPr>
          <a:lstStyle/>
          <a:p>
            <a:r>
              <a:rPr lang="en-US" sz="1800" dirty="0">
                <a:solidFill>
                  <a:schemeClr val="bg2">
                    <a:lumMod val="75000"/>
                  </a:schemeClr>
                </a:solidFill>
                <a:latin typeface="Agency FB" panose="020B0503020202020204" pitchFamily="34" charset="0"/>
              </a:rPr>
              <a:t>Problem Statement</a:t>
            </a:r>
            <a:endParaRPr lang="en-NG" sz="1800" dirty="0">
              <a:solidFill>
                <a:schemeClr val="bg2">
                  <a:lumMod val="75000"/>
                </a:schemeClr>
              </a:solidFill>
              <a:latin typeface="Agency FB" panose="020B0503020202020204" pitchFamily="34" charset="0"/>
            </a:endParaRPr>
          </a:p>
        </p:txBody>
      </p:sp>
      <p:sp>
        <p:nvSpPr>
          <p:cNvPr id="25" name="TextBox 24">
            <a:extLst>
              <a:ext uri="{FF2B5EF4-FFF2-40B4-BE49-F238E27FC236}">
                <a16:creationId xmlns:a16="http://schemas.microsoft.com/office/drawing/2014/main" id="{80B7214F-1690-BB37-639E-C207F2B39B4E}"/>
              </a:ext>
            </a:extLst>
          </p:cNvPr>
          <p:cNvSpPr txBox="1"/>
          <p:nvPr/>
        </p:nvSpPr>
        <p:spPr>
          <a:xfrm>
            <a:off x="2251023" y="1546484"/>
            <a:ext cx="2480872" cy="369332"/>
          </a:xfrm>
          <a:prstGeom prst="rect">
            <a:avLst/>
          </a:prstGeom>
          <a:noFill/>
        </p:spPr>
        <p:txBody>
          <a:bodyPr wrap="square" rtlCol="0">
            <a:spAutoFit/>
          </a:bodyPr>
          <a:lstStyle/>
          <a:p>
            <a:r>
              <a:rPr lang="en-US" sz="1800" dirty="0">
                <a:solidFill>
                  <a:schemeClr val="bg2">
                    <a:lumMod val="75000"/>
                  </a:schemeClr>
                </a:solidFill>
                <a:latin typeface="Agency FB" panose="020B0503020202020204" pitchFamily="34" charset="0"/>
              </a:rPr>
              <a:t>Objectives</a:t>
            </a:r>
            <a:endParaRPr lang="en-NG" sz="1800" dirty="0">
              <a:solidFill>
                <a:schemeClr val="bg2">
                  <a:lumMod val="75000"/>
                </a:schemeClr>
              </a:solidFill>
              <a:latin typeface="Agency FB" panose="020B0503020202020204" pitchFamily="34" charset="0"/>
            </a:endParaRPr>
          </a:p>
        </p:txBody>
      </p:sp>
      <p:sp>
        <p:nvSpPr>
          <p:cNvPr id="26" name="TextBox 25">
            <a:extLst>
              <a:ext uri="{FF2B5EF4-FFF2-40B4-BE49-F238E27FC236}">
                <a16:creationId xmlns:a16="http://schemas.microsoft.com/office/drawing/2014/main" id="{A9AA4296-45B3-5D38-F121-3234DDC6BF8F}"/>
              </a:ext>
            </a:extLst>
          </p:cNvPr>
          <p:cNvSpPr txBox="1"/>
          <p:nvPr/>
        </p:nvSpPr>
        <p:spPr>
          <a:xfrm>
            <a:off x="2243528" y="1928734"/>
            <a:ext cx="2480872" cy="369332"/>
          </a:xfrm>
          <a:prstGeom prst="rect">
            <a:avLst/>
          </a:prstGeom>
          <a:noFill/>
        </p:spPr>
        <p:txBody>
          <a:bodyPr wrap="square" rtlCol="0">
            <a:spAutoFit/>
          </a:bodyPr>
          <a:lstStyle/>
          <a:p>
            <a:r>
              <a:rPr lang="en-US" sz="1800" dirty="0">
                <a:solidFill>
                  <a:schemeClr val="bg2">
                    <a:lumMod val="75000"/>
                  </a:schemeClr>
                </a:solidFill>
                <a:latin typeface="Agency FB" panose="020B0503020202020204" pitchFamily="34" charset="0"/>
              </a:rPr>
              <a:t>Project Scope</a:t>
            </a:r>
            <a:endParaRPr lang="en-NG" sz="1800" dirty="0">
              <a:solidFill>
                <a:schemeClr val="bg2">
                  <a:lumMod val="75000"/>
                </a:schemeClr>
              </a:solidFill>
              <a:latin typeface="Agency FB" panose="020B0503020202020204" pitchFamily="34" charset="0"/>
            </a:endParaRPr>
          </a:p>
        </p:txBody>
      </p:sp>
      <p:sp>
        <p:nvSpPr>
          <p:cNvPr id="27" name="TextBox 26">
            <a:extLst>
              <a:ext uri="{FF2B5EF4-FFF2-40B4-BE49-F238E27FC236}">
                <a16:creationId xmlns:a16="http://schemas.microsoft.com/office/drawing/2014/main" id="{4E50E272-2290-56DB-D210-15FF3811792E}"/>
              </a:ext>
            </a:extLst>
          </p:cNvPr>
          <p:cNvSpPr txBox="1"/>
          <p:nvPr/>
        </p:nvSpPr>
        <p:spPr>
          <a:xfrm>
            <a:off x="2243527" y="2303489"/>
            <a:ext cx="2480872" cy="369332"/>
          </a:xfrm>
          <a:prstGeom prst="rect">
            <a:avLst/>
          </a:prstGeom>
          <a:noFill/>
        </p:spPr>
        <p:txBody>
          <a:bodyPr wrap="square" rtlCol="0">
            <a:spAutoFit/>
          </a:bodyPr>
          <a:lstStyle/>
          <a:p>
            <a:r>
              <a:rPr lang="en-US" sz="1800" dirty="0">
                <a:solidFill>
                  <a:schemeClr val="bg2">
                    <a:lumMod val="75000"/>
                  </a:schemeClr>
                </a:solidFill>
                <a:latin typeface="Agency FB" panose="020B0503020202020204" pitchFamily="34" charset="0"/>
              </a:rPr>
              <a:t>Methodology</a:t>
            </a:r>
            <a:endParaRPr lang="en-NG" sz="1800" dirty="0">
              <a:solidFill>
                <a:schemeClr val="bg2">
                  <a:lumMod val="75000"/>
                </a:schemeClr>
              </a:solidFill>
              <a:latin typeface="Agency FB" panose="020B0503020202020204" pitchFamily="34" charset="0"/>
            </a:endParaRPr>
          </a:p>
        </p:txBody>
      </p:sp>
      <p:sp>
        <p:nvSpPr>
          <p:cNvPr id="28" name="TextBox 27">
            <a:extLst>
              <a:ext uri="{FF2B5EF4-FFF2-40B4-BE49-F238E27FC236}">
                <a16:creationId xmlns:a16="http://schemas.microsoft.com/office/drawing/2014/main" id="{09E32517-262F-3580-3005-058B1BC6B9C2}"/>
              </a:ext>
            </a:extLst>
          </p:cNvPr>
          <p:cNvSpPr txBox="1"/>
          <p:nvPr/>
        </p:nvSpPr>
        <p:spPr>
          <a:xfrm>
            <a:off x="2236032" y="2700726"/>
            <a:ext cx="2480872" cy="369332"/>
          </a:xfrm>
          <a:prstGeom prst="rect">
            <a:avLst/>
          </a:prstGeom>
          <a:noFill/>
        </p:spPr>
        <p:txBody>
          <a:bodyPr wrap="square" rtlCol="0">
            <a:spAutoFit/>
          </a:bodyPr>
          <a:lstStyle/>
          <a:p>
            <a:r>
              <a:rPr lang="en-US" sz="1800" dirty="0">
                <a:solidFill>
                  <a:schemeClr val="bg2">
                    <a:lumMod val="75000"/>
                  </a:schemeClr>
                </a:solidFill>
                <a:latin typeface="Agency FB" panose="020B0503020202020204" pitchFamily="34" charset="0"/>
              </a:rPr>
              <a:t>Deliverables</a:t>
            </a:r>
            <a:endParaRPr lang="en-NG" sz="1800" dirty="0">
              <a:solidFill>
                <a:schemeClr val="bg2">
                  <a:lumMod val="75000"/>
                </a:schemeClr>
              </a:solidFill>
              <a:latin typeface="Agency FB" panose="020B0503020202020204" pitchFamily="34" charset="0"/>
            </a:endParaRPr>
          </a:p>
        </p:txBody>
      </p:sp>
      <p:sp>
        <p:nvSpPr>
          <p:cNvPr id="29" name="TextBox 28">
            <a:extLst>
              <a:ext uri="{FF2B5EF4-FFF2-40B4-BE49-F238E27FC236}">
                <a16:creationId xmlns:a16="http://schemas.microsoft.com/office/drawing/2014/main" id="{9F545475-66EC-F9A3-B6F5-840A33409818}"/>
              </a:ext>
            </a:extLst>
          </p:cNvPr>
          <p:cNvSpPr txBox="1"/>
          <p:nvPr/>
        </p:nvSpPr>
        <p:spPr>
          <a:xfrm>
            <a:off x="2243527" y="3075481"/>
            <a:ext cx="2480872" cy="369332"/>
          </a:xfrm>
          <a:prstGeom prst="rect">
            <a:avLst/>
          </a:prstGeom>
          <a:noFill/>
        </p:spPr>
        <p:txBody>
          <a:bodyPr wrap="square" rtlCol="0">
            <a:spAutoFit/>
          </a:bodyPr>
          <a:lstStyle/>
          <a:p>
            <a:r>
              <a:rPr lang="en-US" sz="1800" dirty="0">
                <a:solidFill>
                  <a:schemeClr val="bg2">
                    <a:lumMod val="75000"/>
                  </a:schemeClr>
                </a:solidFill>
                <a:latin typeface="Agency FB" panose="020B0503020202020204" pitchFamily="34" charset="0"/>
              </a:rPr>
              <a:t>Stakeholders</a:t>
            </a:r>
            <a:endParaRPr lang="en-NG" sz="1800" dirty="0">
              <a:solidFill>
                <a:schemeClr val="bg2">
                  <a:lumMod val="75000"/>
                </a:schemeClr>
              </a:solidFill>
              <a:latin typeface="Agency FB" panose="020B0503020202020204" pitchFamily="34" charset="0"/>
            </a:endParaRPr>
          </a:p>
        </p:txBody>
      </p:sp>
      <p:sp>
        <p:nvSpPr>
          <p:cNvPr id="30" name="TextBox 29">
            <a:extLst>
              <a:ext uri="{FF2B5EF4-FFF2-40B4-BE49-F238E27FC236}">
                <a16:creationId xmlns:a16="http://schemas.microsoft.com/office/drawing/2014/main" id="{D0D39280-E31C-9AA4-1EBB-BE992C988483}"/>
              </a:ext>
            </a:extLst>
          </p:cNvPr>
          <p:cNvSpPr txBox="1"/>
          <p:nvPr/>
        </p:nvSpPr>
        <p:spPr>
          <a:xfrm>
            <a:off x="2221043" y="3450236"/>
            <a:ext cx="2480872" cy="369332"/>
          </a:xfrm>
          <a:prstGeom prst="rect">
            <a:avLst/>
          </a:prstGeom>
          <a:noFill/>
        </p:spPr>
        <p:txBody>
          <a:bodyPr wrap="square" rtlCol="0">
            <a:spAutoFit/>
          </a:bodyPr>
          <a:lstStyle/>
          <a:p>
            <a:r>
              <a:rPr lang="en-US" sz="1800" dirty="0">
                <a:solidFill>
                  <a:schemeClr val="bg2">
                    <a:lumMod val="75000"/>
                  </a:schemeClr>
                </a:solidFill>
                <a:latin typeface="Agency FB" panose="020B0503020202020204" pitchFamily="34" charset="0"/>
              </a:rPr>
              <a:t>Risks and Challenges</a:t>
            </a:r>
            <a:endParaRPr lang="en-NG" sz="1800" dirty="0">
              <a:solidFill>
                <a:schemeClr val="bg2">
                  <a:lumMod val="75000"/>
                </a:schemeClr>
              </a:solidFill>
              <a:latin typeface="Agency FB" panose="020B0503020202020204" pitchFamily="34" charset="0"/>
            </a:endParaRPr>
          </a:p>
        </p:txBody>
      </p:sp>
      <p:sp>
        <p:nvSpPr>
          <p:cNvPr id="43" name="Arrow: Notched Right 42">
            <a:extLst>
              <a:ext uri="{FF2B5EF4-FFF2-40B4-BE49-F238E27FC236}">
                <a16:creationId xmlns:a16="http://schemas.microsoft.com/office/drawing/2014/main" id="{10FC4A18-871E-5EE0-84F4-233B16192410}"/>
              </a:ext>
            </a:extLst>
          </p:cNvPr>
          <p:cNvSpPr/>
          <p:nvPr/>
        </p:nvSpPr>
        <p:spPr>
          <a:xfrm>
            <a:off x="1591455" y="1314138"/>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4" name="Arrow: Notched Right 43">
            <a:extLst>
              <a:ext uri="{FF2B5EF4-FFF2-40B4-BE49-F238E27FC236}">
                <a16:creationId xmlns:a16="http://schemas.microsoft.com/office/drawing/2014/main" id="{97EFE2F8-4055-A905-62EA-37567F048C16}"/>
              </a:ext>
            </a:extLst>
          </p:cNvPr>
          <p:cNvSpPr/>
          <p:nvPr/>
        </p:nvSpPr>
        <p:spPr>
          <a:xfrm>
            <a:off x="1586459" y="2058650"/>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5" name="Arrow: Notched Right 44">
            <a:extLst>
              <a:ext uri="{FF2B5EF4-FFF2-40B4-BE49-F238E27FC236}">
                <a16:creationId xmlns:a16="http://schemas.microsoft.com/office/drawing/2014/main" id="{E9D587D1-6729-2A53-9BB4-424C9C2018AE}"/>
              </a:ext>
            </a:extLst>
          </p:cNvPr>
          <p:cNvSpPr/>
          <p:nvPr/>
        </p:nvSpPr>
        <p:spPr>
          <a:xfrm>
            <a:off x="1603947" y="1693889"/>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6" name="Arrow: Notched Right 45">
            <a:extLst>
              <a:ext uri="{FF2B5EF4-FFF2-40B4-BE49-F238E27FC236}">
                <a16:creationId xmlns:a16="http://schemas.microsoft.com/office/drawing/2014/main" id="{2CE8C6A0-4687-2CDC-4ABF-44C866EC8CE0}"/>
              </a:ext>
            </a:extLst>
          </p:cNvPr>
          <p:cNvSpPr/>
          <p:nvPr/>
        </p:nvSpPr>
        <p:spPr>
          <a:xfrm>
            <a:off x="1591456" y="961870"/>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7" name="Arrow: Notched Right 46">
            <a:extLst>
              <a:ext uri="{FF2B5EF4-FFF2-40B4-BE49-F238E27FC236}">
                <a16:creationId xmlns:a16="http://schemas.microsoft.com/office/drawing/2014/main" id="{BE62A381-DE0E-4ADA-BCD1-59570D32CB8E}"/>
              </a:ext>
            </a:extLst>
          </p:cNvPr>
          <p:cNvSpPr/>
          <p:nvPr/>
        </p:nvSpPr>
        <p:spPr>
          <a:xfrm>
            <a:off x="1598951" y="2423410"/>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8" name="Arrow: Notched Right 47">
            <a:extLst>
              <a:ext uri="{FF2B5EF4-FFF2-40B4-BE49-F238E27FC236}">
                <a16:creationId xmlns:a16="http://schemas.microsoft.com/office/drawing/2014/main" id="{86149194-509F-E5BF-0603-B726BF6D60A6}"/>
              </a:ext>
            </a:extLst>
          </p:cNvPr>
          <p:cNvSpPr/>
          <p:nvPr/>
        </p:nvSpPr>
        <p:spPr>
          <a:xfrm>
            <a:off x="1611443" y="3207896"/>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9" name="Arrow: Notched Right 48">
            <a:extLst>
              <a:ext uri="{FF2B5EF4-FFF2-40B4-BE49-F238E27FC236}">
                <a16:creationId xmlns:a16="http://schemas.microsoft.com/office/drawing/2014/main" id="{08C7F42D-4333-8EAC-0A3C-5199352A0082}"/>
              </a:ext>
            </a:extLst>
          </p:cNvPr>
          <p:cNvSpPr/>
          <p:nvPr/>
        </p:nvSpPr>
        <p:spPr>
          <a:xfrm>
            <a:off x="1603947" y="3605134"/>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0" name="Arrow: Notched Right 49">
            <a:extLst>
              <a:ext uri="{FF2B5EF4-FFF2-40B4-BE49-F238E27FC236}">
                <a16:creationId xmlns:a16="http://schemas.microsoft.com/office/drawing/2014/main" id="{8CBD602B-7DE2-7B3F-F76F-F9F110F61801}"/>
              </a:ext>
            </a:extLst>
          </p:cNvPr>
          <p:cNvSpPr/>
          <p:nvPr/>
        </p:nvSpPr>
        <p:spPr>
          <a:xfrm>
            <a:off x="1603947" y="3964899"/>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1" name="Arrow: Notched Right 50">
            <a:extLst>
              <a:ext uri="{FF2B5EF4-FFF2-40B4-BE49-F238E27FC236}">
                <a16:creationId xmlns:a16="http://schemas.microsoft.com/office/drawing/2014/main" id="{4D41A4C1-3F00-22D5-FA98-D5335D83678C}"/>
              </a:ext>
            </a:extLst>
          </p:cNvPr>
          <p:cNvSpPr/>
          <p:nvPr/>
        </p:nvSpPr>
        <p:spPr>
          <a:xfrm>
            <a:off x="1618937" y="4332158"/>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2" name="Arrow: Notched Right 51">
            <a:extLst>
              <a:ext uri="{FF2B5EF4-FFF2-40B4-BE49-F238E27FC236}">
                <a16:creationId xmlns:a16="http://schemas.microsoft.com/office/drawing/2014/main" id="{EA541D8E-C479-42C5-BE8C-807250F48758}"/>
              </a:ext>
            </a:extLst>
          </p:cNvPr>
          <p:cNvSpPr/>
          <p:nvPr/>
        </p:nvSpPr>
        <p:spPr>
          <a:xfrm>
            <a:off x="1613940" y="4649450"/>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3" name="TextBox 52">
            <a:extLst>
              <a:ext uri="{FF2B5EF4-FFF2-40B4-BE49-F238E27FC236}">
                <a16:creationId xmlns:a16="http://schemas.microsoft.com/office/drawing/2014/main" id="{3E732582-DFA2-42CF-CE83-E40587852481}"/>
              </a:ext>
            </a:extLst>
          </p:cNvPr>
          <p:cNvSpPr txBox="1"/>
          <p:nvPr/>
        </p:nvSpPr>
        <p:spPr>
          <a:xfrm>
            <a:off x="2226040" y="3822492"/>
            <a:ext cx="3200400" cy="369332"/>
          </a:xfrm>
          <a:prstGeom prst="rect">
            <a:avLst/>
          </a:prstGeom>
          <a:noFill/>
        </p:spPr>
        <p:txBody>
          <a:bodyPr wrap="square" rtlCol="0">
            <a:spAutoFit/>
          </a:bodyPr>
          <a:lstStyle/>
          <a:p>
            <a:r>
              <a:rPr lang="en-NG" sz="18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Evaluation and Measurement</a:t>
            </a:r>
            <a:endParaRPr lang="en-NG" dirty="0">
              <a:solidFill>
                <a:schemeClr val="bg2">
                  <a:lumMod val="75000"/>
                </a:schemeClr>
              </a:solidFill>
              <a:latin typeface="Agency FB" panose="020B0503020202020204" pitchFamily="34" charset="0"/>
            </a:endParaRPr>
          </a:p>
        </p:txBody>
      </p:sp>
      <p:sp>
        <p:nvSpPr>
          <p:cNvPr id="54" name="TextBox 53">
            <a:extLst>
              <a:ext uri="{FF2B5EF4-FFF2-40B4-BE49-F238E27FC236}">
                <a16:creationId xmlns:a16="http://schemas.microsoft.com/office/drawing/2014/main" id="{8E12EA23-95E6-8001-8C11-C5936F508027}"/>
              </a:ext>
            </a:extLst>
          </p:cNvPr>
          <p:cNvSpPr txBox="1"/>
          <p:nvPr/>
        </p:nvSpPr>
        <p:spPr>
          <a:xfrm>
            <a:off x="2236033" y="4177259"/>
            <a:ext cx="3200400" cy="369332"/>
          </a:xfrm>
          <a:prstGeom prst="rect">
            <a:avLst/>
          </a:prstGeom>
          <a:noFill/>
        </p:spPr>
        <p:txBody>
          <a:bodyPr wrap="square" rtlCol="0">
            <a:spAutoFit/>
          </a:bodyPr>
          <a:lstStyle/>
          <a:p>
            <a:r>
              <a:rPr lang="en-US" sz="18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Timeline</a:t>
            </a:r>
            <a:endParaRPr lang="en-NG" dirty="0">
              <a:solidFill>
                <a:schemeClr val="bg2">
                  <a:lumMod val="75000"/>
                </a:schemeClr>
              </a:solidFill>
              <a:latin typeface="Agency FB" panose="020B0503020202020204" pitchFamily="34" charset="0"/>
            </a:endParaRPr>
          </a:p>
        </p:txBody>
      </p:sp>
      <p:sp>
        <p:nvSpPr>
          <p:cNvPr id="55" name="TextBox 54">
            <a:extLst>
              <a:ext uri="{FF2B5EF4-FFF2-40B4-BE49-F238E27FC236}">
                <a16:creationId xmlns:a16="http://schemas.microsoft.com/office/drawing/2014/main" id="{8AFAAB4D-50E5-9BAF-AA02-E3D466228DBE}"/>
              </a:ext>
            </a:extLst>
          </p:cNvPr>
          <p:cNvSpPr txBox="1"/>
          <p:nvPr/>
        </p:nvSpPr>
        <p:spPr>
          <a:xfrm>
            <a:off x="2221043" y="4514538"/>
            <a:ext cx="3200400" cy="369332"/>
          </a:xfrm>
          <a:prstGeom prst="rect">
            <a:avLst/>
          </a:prstGeom>
          <a:noFill/>
        </p:spPr>
        <p:txBody>
          <a:bodyPr wrap="square" rtlCol="0">
            <a:spAutoFit/>
          </a:bodyPr>
          <a:lstStyle/>
          <a:p>
            <a:r>
              <a:rPr lang="en-US" sz="18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Conclusion</a:t>
            </a:r>
            <a:endParaRPr lang="en-NG" dirty="0">
              <a:solidFill>
                <a:schemeClr val="bg2">
                  <a:lumMod val="75000"/>
                </a:schemeClr>
              </a:solidFill>
              <a:latin typeface="Agency FB" panose="020B05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591277" y="323110"/>
            <a:ext cx="6963765" cy="5163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latin typeface="Agency FB" panose="020B0503020202020204" pitchFamily="34" charset="0"/>
              </a:rPr>
              <a:t>Introduction</a:t>
            </a:r>
            <a:endParaRPr sz="2400" dirty="0">
              <a:latin typeface="Agency FB" panose="020B0503020202020204" pitchFamily="34" charset="0"/>
            </a:endParaRPr>
          </a:p>
        </p:txBody>
      </p:sp>
      <p:sp>
        <p:nvSpPr>
          <p:cNvPr id="76" name="Google Shape;76;p13"/>
          <p:cNvSpPr txBox="1"/>
          <p:nvPr/>
        </p:nvSpPr>
        <p:spPr>
          <a:xfrm>
            <a:off x="606267" y="880019"/>
            <a:ext cx="7323530" cy="3624525"/>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16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Twitter is a popular social media platform that provides users with a platform to share their opinions and experiences. </a:t>
            </a:r>
          </a:p>
          <a:p>
            <a:pPr algn="just">
              <a:lnSpc>
                <a:spcPct val="107000"/>
              </a:lnSpc>
              <a:spcAft>
                <a:spcPts val="800"/>
              </a:spcAft>
            </a:pPr>
            <a:r>
              <a:rPr lang="en-US" sz="16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It has become an important source of data for various types of analysis, including sentiment analysis. </a:t>
            </a:r>
          </a:p>
          <a:p>
            <a:pPr algn="just">
              <a:lnSpc>
                <a:spcPct val="107000"/>
              </a:lnSpc>
              <a:spcAft>
                <a:spcPts val="800"/>
              </a:spcAft>
            </a:pPr>
            <a:r>
              <a:rPr lang="en-US" sz="16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Sentiment analysis is a process of analyzing text to determine the attitude or emotion. In recent years, there has been a growing interest in sentiment analysis for various applications, including movie reviews.</a:t>
            </a:r>
          </a:p>
          <a:p>
            <a:pPr algn="just">
              <a:lnSpc>
                <a:spcPct val="107000"/>
              </a:lnSpc>
              <a:spcAft>
                <a:spcPts val="800"/>
              </a:spcAft>
            </a:pPr>
            <a:r>
              <a:rPr lang="en-US" sz="16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purpose of this project is to develop a sentiment analysis model for a movie titled "Anikulapo" using Twitter data. </a:t>
            </a:r>
          </a:p>
          <a:p>
            <a:pPr algn="just">
              <a:lnSpc>
                <a:spcPct val="107000"/>
              </a:lnSpc>
              <a:spcAft>
                <a:spcPts val="800"/>
              </a:spcAft>
            </a:pPr>
            <a:r>
              <a:rPr lang="en-US" sz="16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This model will be trained to analyze tweets about the movie and classify them as either positive, negative, or neutral. </a:t>
            </a:r>
          </a:p>
          <a:p>
            <a:pPr algn="just">
              <a:lnSpc>
                <a:spcPct val="107000"/>
              </a:lnSpc>
              <a:spcAft>
                <a:spcPts val="800"/>
              </a:spcAft>
            </a:pPr>
            <a:r>
              <a:rPr lang="en-US" sz="16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ultimate goal is to gain insights into the audience's reactions to the movie and provide feedback to the production team for future improvements.</a:t>
            </a:r>
            <a:endParaRPr sz="1100" dirty="0">
              <a:solidFill>
                <a:srgbClr val="263238"/>
              </a:solidFill>
              <a:latin typeface="Source Sans Pro"/>
              <a:ea typeface="Source Sans Pro"/>
              <a:cs typeface="Source Sans Pro"/>
              <a:sym typeface="Source Sans Pro"/>
            </a:endParaRPr>
          </a:p>
        </p:txBody>
      </p:sp>
      <p:pic>
        <p:nvPicPr>
          <p:cNvPr id="2" name="Picture 1" descr="Text&#10;&#10;Description automatically generated with low confidence">
            <a:extLst>
              <a:ext uri="{FF2B5EF4-FFF2-40B4-BE49-F238E27FC236}">
                <a16:creationId xmlns:a16="http://schemas.microsoft.com/office/drawing/2014/main" id="{FB2AEE3F-6906-EC08-D1E9-7953D2CB950A}"/>
              </a:ext>
            </a:extLst>
          </p:cNvPr>
          <p:cNvPicPr>
            <a:picLocks noChangeAspect="1"/>
          </p:cNvPicPr>
          <p:nvPr/>
        </p:nvPicPr>
        <p:blipFill>
          <a:blip r:embed="rId3"/>
          <a:stretch>
            <a:fillRect/>
          </a:stretch>
        </p:blipFill>
        <p:spPr>
          <a:xfrm>
            <a:off x="8229600" y="4324663"/>
            <a:ext cx="914400" cy="8188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5231567" y="509665"/>
            <a:ext cx="2263516" cy="532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0" dirty="0">
                <a:latin typeface="Agency FB" panose="020B0503020202020204" pitchFamily="34" charset="0"/>
              </a:rPr>
              <a:t>Problem Statement</a:t>
            </a:r>
            <a:endParaRPr sz="2400" b="0" dirty="0">
              <a:latin typeface="Agency FB" panose="020B0503020202020204" pitchFamily="34" charset="0"/>
            </a:endParaRPr>
          </a:p>
        </p:txBody>
      </p:sp>
      <p:pic>
        <p:nvPicPr>
          <p:cNvPr id="2" name="Picture 1" descr="Text&#10;&#10;Description automatically generated with low confidence">
            <a:extLst>
              <a:ext uri="{FF2B5EF4-FFF2-40B4-BE49-F238E27FC236}">
                <a16:creationId xmlns:a16="http://schemas.microsoft.com/office/drawing/2014/main" id="{3DC3FCD1-C117-0DF8-52BF-C44E2144C6E4}"/>
              </a:ext>
            </a:extLst>
          </p:cNvPr>
          <p:cNvPicPr>
            <a:picLocks noChangeAspect="1"/>
          </p:cNvPicPr>
          <p:nvPr/>
        </p:nvPicPr>
        <p:blipFill>
          <a:blip r:embed="rId3"/>
          <a:stretch>
            <a:fillRect/>
          </a:stretch>
        </p:blipFill>
        <p:spPr>
          <a:xfrm>
            <a:off x="0" y="4324663"/>
            <a:ext cx="914400" cy="818838"/>
          </a:xfrm>
          <a:prstGeom prst="rect">
            <a:avLst/>
          </a:prstGeom>
        </p:spPr>
      </p:pic>
      <p:sp>
        <p:nvSpPr>
          <p:cNvPr id="5" name="Google Shape;76;p13">
            <a:extLst>
              <a:ext uri="{FF2B5EF4-FFF2-40B4-BE49-F238E27FC236}">
                <a16:creationId xmlns:a16="http://schemas.microsoft.com/office/drawing/2014/main" id="{8ECA0C52-6BB7-1329-9DF4-33639D72F9B1}"/>
              </a:ext>
            </a:extLst>
          </p:cNvPr>
          <p:cNvSpPr txBox="1"/>
          <p:nvPr/>
        </p:nvSpPr>
        <p:spPr>
          <a:xfrm>
            <a:off x="1453212" y="1082387"/>
            <a:ext cx="6109325" cy="3609534"/>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rPr>
              <a:t>Movies are often produced with the aim of entertaining, informing or educating their audience. However, the success of a movie is not just limited to box office returns, but also audience reactions and feedback. </a:t>
            </a:r>
          </a:p>
          <a:p>
            <a:pPr algn="just">
              <a:lnSpc>
                <a:spcPct val="107000"/>
              </a:lnSpc>
              <a:spcAft>
                <a:spcPts val="800"/>
              </a:spcAft>
            </a:pPr>
            <a:r>
              <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rPr>
              <a:t>It can be challenging for movie producers to gauge the audience's reactions to their movies, as the feedback they receive can be subjective, sparse or unreliable. </a:t>
            </a:r>
          </a:p>
          <a:p>
            <a:pPr algn="just">
              <a:lnSpc>
                <a:spcPct val="107000"/>
              </a:lnSpc>
              <a:spcAft>
                <a:spcPts val="800"/>
              </a:spcAft>
            </a:pPr>
            <a:r>
              <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rPr>
              <a:t>This project aims to address this problem by developing a model that can analyze tweets about the movie and provide accurate and reliable insights into the audience's reactions.</a:t>
            </a:r>
            <a:endParaRPr dirty="0">
              <a:solidFill>
                <a:schemeClr val="bg2">
                  <a:lumMod val="75000"/>
                </a:schemeClr>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920291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628753" y="353089"/>
            <a:ext cx="6963765" cy="5163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latin typeface="Agency FB" panose="020B0503020202020204" pitchFamily="34" charset="0"/>
              </a:rPr>
              <a:t>Objectives</a:t>
            </a:r>
            <a:endParaRPr sz="2400" dirty="0">
              <a:latin typeface="Agency FB" panose="020B0503020202020204" pitchFamily="34" charset="0"/>
            </a:endParaRPr>
          </a:p>
        </p:txBody>
      </p:sp>
      <p:sp>
        <p:nvSpPr>
          <p:cNvPr id="76" name="Google Shape;76;p13"/>
          <p:cNvSpPr txBox="1"/>
          <p:nvPr/>
        </p:nvSpPr>
        <p:spPr>
          <a:xfrm>
            <a:off x="599607" y="1019332"/>
            <a:ext cx="7480091" cy="3597638"/>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objectives of this project includes:</a:t>
            </a:r>
          </a:p>
          <a:p>
            <a:pPr algn="just">
              <a:lnSpc>
                <a:spcPct val="107000"/>
              </a:lnSpc>
              <a:spcAft>
                <a:spcPts val="800"/>
              </a:spcAft>
            </a:pP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Developing a sentiment analysis model that can accurately classify tweets about the movie into positive, negative or neutral categories.</a:t>
            </a: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Analyzing the sentiment of tweets about the movie to gain insights into the audience's reactions and opinions.</a:t>
            </a: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Providing feedback to the production team based on the analysis to improve future productions.</a:t>
            </a:r>
            <a:endParaRPr dirty="0">
              <a:solidFill>
                <a:srgbClr val="263238"/>
              </a:solidFill>
              <a:latin typeface="Source Sans Pro"/>
              <a:ea typeface="Source Sans Pro"/>
              <a:cs typeface="Source Sans Pro"/>
              <a:sym typeface="Source Sans Pro"/>
            </a:endParaRPr>
          </a:p>
        </p:txBody>
      </p:sp>
      <p:pic>
        <p:nvPicPr>
          <p:cNvPr id="2" name="Picture 1" descr="Text&#10;&#10;Description automatically generated with low confidence">
            <a:extLst>
              <a:ext uri="{FF2B5EF4-FFF2-40B4-BE49-F238E27FC236}">
                <a16:creationId xmlns:a16="http://schemas.microsoft.com/office/drawing/2014/main" id="{FB2AEE3F-6906-EC08-D1E9-7953D2CB950A}"/>
              </a:ext>
            </a:extLst>
          </p:cNvPr>
          <p:cNvPicPr>
            <a:picLocks noChangeAspect="1"/>
          </p:cNvPicPr>
          <p:nvPr/>
        </p:nvPicPr>
        <p:blipFill>
          <a:blip r:embed="rId3"/>
          <a:stretch>
            <a:fillRect/>
          </a:stretch>
        </p:blipFill>
        <p:spPr>
          <a:xfrm>
            <a:off x="8229600" y="4324663"/>
            <a:ext cx="914400" cy="818838"/>
          </a:xfrm>
          <a:prstGeom prst="rect">
            <a:avLst/>
          </a:prstGeom>
        </p:spPr>
      </p:pic>
    </p:spTree>
    <p:extLst>
      <p:ext uri="{BB962C8B-B14F-4D97-AF65-F5344CB8AC3E}">
        <p14:creationId xmlns:p14="http://schemas.microsoft.com/office/powerpoint/2010/main" val="2728041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5778707" y="509665"/>
            <a:ext cx="1716375" cy="532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0" dirty="0">
                <a:latin typeface="Agency FB" panose="020B0503020202020204" pitchFamily="34" charset="0"/>
              </a:rPr>
              <a:t>Project Scope</a:t>
            </a:r>
            <a:endParaRPr sz="2400" b="0" dirty="0">
              <a:latin typeface="Agency FB" panose="020B0503020202020204" pitchFamily="34" charset="0"/>
            </a:endParaRPr>
          </a:p>
        </p:txBody>
      </p:sp>
      <p:pic>
        <p:nvPicPr>
          <p:cNvPr id="2" name="Picture 1" descr="Text&#10;&#10;Description automatically generated with low confidence">
            <a:extLst>
              <a:ext uri="{FF2B5EF4-FFF2-40B4-BE49-F238E27FC236}">
                <a16:creationId xmlns:a16="http://schemas.microsoft.com/office/drawing/2014/main" id="{3DC3FCD1-C117-0DF8-52BF-C44E2144C6E4}"/>
              </a:ext>
            </a:extLst>
          </p:cNvPr>
          <p:cNvPicPr>
            <a:picLocks noChangeAspect="1"/>
          </p:cNvPicPr>
          <p:nvPr/>
        </p:nvPicPr>
        <p:blipFill>
          <a:blip r:embed="rId3"/>
          <a:stretch>
            <a:fillRect/>
          </a:stretch>
        </p:blipFill>
        <p:spPr>
          <a:xfrm>
            <a:off x="0" y="4324663"/>
            <a:ext cx="914400" cy="818838"/>
          </a:xfrm>
          <a:prstGeom prst="rect">
            <a:avLst/>
          </a:prstGeom>
        </p:spPr>
      </p:pic>
      <p:sp>
        <p:nvSpPr>
          <p:cNvPr id="5" name="Google Shape;76;p13">
            <a:extLst>
              <a:ext uri="{FF2B5EF4-FFF2-40B4-BE49-F238E27FC236}">
                <a16:creationId xmlns:a16="http://schemas.microsoft.com/office/drawing/2014/main" id="{8ECA0C52-6BB7-1329-9DF4-33639D72F9B1}"/>
              </a:ext>
            </a:extLst>
          </p:cNvPr>
          <p:cNvSpPr txBox="1"/>
          <p:nvPr/>
        </p:nvSpPr>
        <p:spPr>
          <a:xfrm>
            <a:off x="1453212" y="1082387"/>
            <a:ext cx="6109325" cy="3609534"/>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rPr>
              <a:t>The project will be completed within a six-month timeline and will require a budget if necessary for the Twitter API if unable to get a developers account.</a:t>
            </a:r>
          </a:p>
          <a:p>
            <a:pPr algn="just">
              <a:lnSpc>
                <a:spcPct val="107000"/>
              </a:lnSpc>
              <a:spcAft>
                <a:spcPts val="800"/>
              </a:spcAft>
            </a:pPr>
            <a:endPar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rPr>
              <a:t>The resources required will include a team of data scientists and developers, access to Twitter data, and computing resources.</a:t>
            </a:r>
          </a:p>
          <a:p>
            <a:pPr algn="just">
              <a:lnSpc>
                <a:spcPct val="107000"/>
              </a:lnSpc>
              <a:spcAft>
                <a:spcPts val="800"/>
              </a:spcAft>
            </a:pPr>
            <a:endPar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rPr>
              <a:t> The scope of the project will be limited to the sentiment analysis of tweets about the movie "Anikulapo".</a:t>
            </a:r>
            <a:endParaRPr dirty="0">
              <a:solidFill>
                <a:srgbClr val="263238"/>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646431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591277" y="323110"/>
            <a:ext cx="6963765" cy="5163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latin typeface="Agency FB" panose="020B0503020202020204" pitchFamily="34" charset="0"/>
              </a:rPr>
              <a:t>Methodology</a:t>
            </a:r>
            <a:endParaRPr sz="2400" dirty="0">
              <a:latin typeface="Agency FB" panose="020B0503020202020204" pitchFamily="34" charset="0"/>
            </a:endParaRPr>
          </a:p>
        </p:txBody>
      </p:sp>
      <p:sp>
        <p:nvSpPr>
          <p:cNvPr id="76" name="Google Shape;76;p13"/>
          <p:cNvSpPr txBox="1"/>
          <p:nvPr/>
        </p:nvSpPr>
        <p:spPr>
          <a:xfrm>
            <a:off x="558044" y="1004342"/>
            <a:ext cx="7480091" cy="3597638"/>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approach that will be used to achieve the project objectives is as follows:</a:t>
            </a: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Data Collection: We will collect tweets about the movie "Anikulapo" using the Twitter API.</a:t>
            </a: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Data Preprocessing: The collected tweets will be preprocessed to remove noise, irrelevant information, and duplicate tweets.</a:t>
            </a: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Sentiment Analysis: We will use a natural language processing technique called sentiment analysis to classify the tweets into positive, negative or neutral categories.</a:t>
            </a: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Data Visualization: We will use data visualization techniques to analyze the sentiment of the tweets and gain insights into the audience's reactions.</a:t>
            </a:r>
            <a:endParaRPr dirty="0">
              <a:solidFill>
                <a:srgbClr val="263238"/>
              </a:solidFill>
              <a:latin typeface="Source Sans Pro"/>
              <a:ea typeface="Source Sans Pro"/>
              <a:cs typeface="Source Sans Pro"/>
              <a:sym typeface="Source Sans Pro"/>
            </a:endParaRPr>
          </a:p>
        </p:txBody>
      </p:sp>
      <p:pic>
        <p:nvPicPr>
          <p:cNvPr id="2" name="Picture 1" descr="Text&#10;&#10;Description automatically generated with low confidence">
            <a:extLst>
              <a:ext uri="{FF2B5EF4-FFF2-40B4-BE49-F238E27FC236}">
                <a16:creationId xmlns:a16="http://schemas.microsoft.com/office/drawing/2014/main" id="{FB2AEE3F-6906-EC08-D1E9-7953D2CB950A}"/>
              </a:ext>
            </a:extLst>
          </p:cNvPr>
          <p:cNvPicPr>
            <a:picLocks noChangeAspect="1"/>
          </p:cNvPicPr>
          <p:nvPr/>
        </p:nvPicPr>
        <p:blipFill>
          <a:blip r:embed="rId3"/>
          <a:stretch>
            <a:fillRect/>
          </a:stretch>
        </p:blipFill>
        <p:spPr>
          <a:xfrm>
            <a:off x="8229600" y="4324663"/>
            <a:ext cx="914400" cy="818838"/>
          </a:xfrm>
          <a:prstGeom prst="rect">
            <a:avLst/>
          </a:prstGeom>
        </p:spPr>
      </p:pic>
    </p:spTree>
    <p:extLst>
      <p:ext uri="{BB962C8B-B14F-4D97-AF65-F5344CB8AC3E}">
        <p14:creationId xmlns:p14="http://schemas.microsoft.com/office/powerpoint/2010/main" val="182228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5823678" y="629587"/>
            <a:ext cx="1716375" cy="532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0" dirty="0">
                <a:latin typeface="Agency FB" panose="020B0503020202020204" pitchFamily="34" charset="0"/>
              </a:rPr>
              <a:t>Deliverables</a:t>
            </a:r>
            <a:endParaRPr sz="2400" b="0" dirty="0">
              <a:latin typeface="Agency FB" panose="020B0503020202020204" pitchFamily="34" charset="0"/>
            </a:endParaRPr>
          </a:p>
        </p:txBody>
      </p:sp>
      <p:pic>
        <p:nvPicPr>
          <p:cNvPr id="2" name="Picture 1" descr="Text&#10;&#10;Description automatically generated with low confidence">
            <a:extLst>
              <a:ext uri="{FF2B5EF4-FFF2-40B4-BE49-F238E27FC236}">
                <a16:creationId xmlns:a16="http://schemas.microsoft.com/office/drawing/2014/main" id="{3DC3FCD1-C117-0DF8-52BF-C44E2144C6E4}"/>
              </a:ext>
            </a:extLst>
          </p:cNvPr>
          <p:cNvPicPr>
            <a:picLocks noChangeAspect="1"/>
          </p:cNvPicPr>
          <p:nvPr/>
        </p:nvPicPr>
        <p:blipFill>
          <a:blip r:embed="rId3"/>
          <a:stretch>
            <a:fillRect/>
          </a:stretch>
        </p:blipFill>
        <p:spPr>
          <a:xfrm>
            <a:off x="0" y="4324663"/>
            <a:ext cx="914400" cy="818838"/>
          </a:xfrm>
          <a:prstGeom prst="rect">
            <a:avLst/>
          </a:prstGeom>
        </p:spPr>
      </p:pic>
      <p:sp>
        <p:nvSpPr>
          <p:cNvPr id="5" name="Google Shape;76;p13">
            <a:extLst>
              <a:ext uri="{FF2B5EF4-FFF2-40B4-BE49-F238E27FC236}">
                <a16:creationId xmlns:a16="http://schemas.microsoft.com/office/drawing/2014/main" id="{8ECA0C52-6BB7-1329-9DF4-33639D72F9B1}"/>
              </a:ext>
            </a:extLst>
          </p:cNvPr>
          <p:cNvSpPr txBox="1"/>
          <p:nvPr/>
        </p:nvSpPr>
        <p:spPr>
          <a:xfrm>
            <a:off x="1453212" y="1290205"/>
            <a:ext cx="6109325" cy="3609534"/>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following outputs will be produced by the project:</a:t>
            </a: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A sentiment analysis model that can classify tweets about the movie "Anikulapo" into positive, negative, or neutral categories.</a:t>
            </a: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A report on the sentiment analysis of tweets about the movie, including visualizations of the sentiment trends and insights into the audience's reactions.</a:t>
            </a: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Feedback to the production team based on the analysis to improve future productions.</a:t>
            </a: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a:t>
            </a:r>
            <a:endParaRPr lang="en-NG" sz="24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2704238"/>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1445</TotalTime>
  <Words>981</Words>
  <Application>Microsoft Office PowerPoint</Application>
  <PresentationFormat>On-screen Show (16:9)</PresentationFormat>
  <Paragraphs>92</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Source Sans Pro</vt:lpstr>
      <vt:lpstr>Arial</vt:lpstr>
      <vt:lpstr>Agency FB</vt:lpstr>
      <vt:lpstr>Roboto Slab</vt:lpstr>
      <vt:lpstr>Cordelia template</vt:lpstr>
      <vt:lpstr>Twitter  Sentiment  Analysis</vt:lpstr>
      <vt:lpstr>Hello Everyone!</vt:lpstr>
      <vt:lpstr>PowerPoint Presentation</vt:lpstr>
      <vt:lpstr>Introduction</vt:lpstr>
      <vt:lpstr>Problem Statement</vt:lpstr>
      <vt:lpstr>Objectives</vt:lpstr>
      <vt:lpstr>Project Scope</vt:lpstr>
      <vt:lpstr>Methodology</vt:lpstr>
      <vt:lpstr>Deliverables</vt:lpstr>
      <vt:lpstr>Stakeholders</vt:lpstr>
      <vt:lpstr>Risk and Challenges</vt:lpstr>
      <vt:lpstr>Evaluation and Measurement</vt:lpstr>
      <vt:lpstr>Project Timeline</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Akon Usoh</dc:creator>
  <cp:lastModifiedBy>Akon Usoh</cp:lastModifiedBy>
  <cp:revision>6</cp:revision>
  <dcterms:modified xsi:type="dcterms:W3CDTF">2023-03-24T07:53:09Z</dcterms:modified>
</cp:coreProperties>
</file>