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60" r:id="rId9"/>
    <p:sldId id="273" r:id="rId10"/>
    <p:sldId id="262" r:id="rId11"/>
    <p:sldId id="263" r:id="rId12"/>
    <p:sldId id="274" r:id="rId13"/>
    <p:sldId id="269" r:id="rId14"/>
    <p:sldId id="265" r:id="rId15"/>
    <p:sldId id="266" r:id="rId16"/>
    <p:sldId id="267" r:id="rId17"/>
    <p:sldId id="275" r:id="rId18"/>
    <p:sldId id="2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64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4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6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0BB8-A5DF-4DEB-AFF9-AC4287BC307F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AD63-22A5-4929-A8AB-C37B25FB2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3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26142"/>
              </p:ext>
            </p:extLst>
          </p:nvPr>
        </p:nvGraphicFramePr>
        <p:xfrm>
          <a:off x="1115616" y="1772812"/>
          <a:ext cx="6984776" cy="374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33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20" dirty="0">
                          <a:latin typeface="나눔고딕"/>
                          <a:cs typeface="나눔고딕"/>
                        </a:rPr>
                        <a:t>구분</a:t>
                      </a:r>
                      <a:endParaRPr sz="1400" dirty="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20" dirty="0">
                          <a:latin typeface="나눔고딕"/>
                          <a:cs typeface="나눔고딕"/>
                        </a:rPr>
                        <a:t>설명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나눔고딕"/>
                          <a:cs typeface="나눔고딕"/>
                        </a:rPr>
                        <a:t>Objective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14" dirty="0">
                          <a:latin typeface="나눔고딕"/>
                          <a:cs typeface="나눔고딕"/>
                        </a:rPr>
                        <a:t>보험 </a:t>
                      </a:r>
                      <a:r>
                        <a:rPr sz="1400" spc="-130" dirty="0">
                          <a:latin typeface="나눔고딕"/>
                          <a:cs typeface="나눔고딕"/>
                        </a:rPr>
                        <a:t>사기자로 예상되는 사람들</a:t>
                      </a:r>
                      <a:r>
                        <a:rPr sz="1400" spc="-85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114" dirty="0">
                          <a:latin typeface="나눔고딕"/>
                          <a:cs typeface="나눔고딕"/>
                        </a:rPr>
                        <a:t>분류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나눔고딕"/>
                          <a:cs typeface="나눔고딕"/>
                        </a:rPr>
                        <a:t>Plan</a:t>
                      </a:r>
                      <a:r>
                        <a:rPr sz="1400" spc="11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70" dirty="0">
                          <a:latin typeface="나눔고딕"/>
                          <a:cs typeface="나눔고딕"/>
                        </a:rPr>
                        <a:t>Point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25" dirty="0">
                          <a:latin typeface="나눔고딕"/>
                          <a:cs typeface="나눔고딕"/>
                        </a:rPr>
                        <a:t>사기자</a:t>
                      </a:r>
                      <a:r>
                        <a:rPr sz="1400" spc="-45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120" dirty="0">
                          <a:latin typeface="나눔고딕"/>
                          <a:cs typeface="나눔고딕"/>
                        </a:rPr>
                        <a:t>예측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0" dirty="0">
                          <a:latin typeface="나눔고딕"/>
                          <a:cs typeface="나눔고딕"/>
                        </a:rPr>
                        <a:t>Goal </a:t>
                      </a:r>
                      <a:r>
                        <a:rPr sz="1400" spc="-70" dirty="0">
                          <a:latin typeface="나눔고딕"/>
                          <a:cs typeface="나눔고딕"/>
                        </a:rPr>
                        <a:t>(Quantitative,</a:t>
                      </a:r>
                      <a:r>
                        <a:rPr sz="1400" spc="-6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70" dirty="0">
                          <a:latin typeface="나눔고딕"/>
                          <a:cs typeface="나눔고딕"/>
                        </a:rPr>
                        <a:t>Qualitative)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30" dirty="0">
                          <a:latin typeface="나눔고딕"/>
                          <a:cs typeface="나눔고딕"/>
                        </a:rPr>
                        <a:t>보험사기자 예측률</a:t>
                      </a:r>
                      <a:r>
                        <a:rPr sz="1400" spc="-85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114" dirty="0">
                          <a:latin typeface="나눔고딕"/>
                          <a:cs typeface="나눔고딕"/>
                        </a:rPr>
                        <a:t>향상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6195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341">
                <a:tc>
                  <a:txBody>
                    <a:bodyPr/>
                    <a:lstStyle/>
                    <a:p>
                      <a:pPr marL="59690" algn="ctr">
                        <a:lnSpc>
                          <a:spcPts val="1115"/>
                        </a:lnSpc>
                      </a:pPr>
                      <a:r>
                        <a:rPr sz="1400" spc="-70" dirty="0">
                          <a:latin typeface="나눔고딕"/>
                          <a:cs typeface="나눔고딕"/>
                        </a:rPr>
                        <a:t>Analytic  </a:t>
                      </a:r>
                      <a:r>
                        <a:rPr sz="1400" spc="-65" dirty="0">
                          <a:latin typeface="나눔고딕"/>
                          <a:cs typeface="나눔고딕"/>
                        </a:rPr>
                        <a:t>(Classification, </a:t>
                      </a:r>
                      <a:r>
                        <a:rPr sz="1400" spc="-6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75" dirty="0">
                          <a:latin typeface="나눔고딕"/>
                          <a:cs typeface="나눔고딕"/>
                        </a:rPr>
                        <a:t>Estimation,</a:t>
                      </a:r>
                      <a:endParaRPr sz="1400" dirty="0">
                        <a:latin typeface="나눔고딕"/>
                        <a:cs typeface="나눔고딕"/>
                      </a:endParaRPr>
                    </a:p>
                    <a:p>
                      <a:pPr marL="59690" algn="ctr">
                        <a:lnSpc>
                          <a:spcPts val="1100"/>
                        </a:lnSpc>
                        <a:spcBef>
                          <a:spcPts val="95"/>
                        </a:spcBef>
                      </a:pPr>
                      <a:r>
                        <a:rPr sz="1400" spc="-70" dirty="0">
                          <a:latin typeface="나눔고딕"/>
                          <a:cs typeface="나눔고딕"/>
                        </a:rPr>
                        <a:t>Prediction,  Association,</a:t>
                      </a:r>
                      <a:r>
                        <a:rPr sz="1400" spc="11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70" dirty="0">
                          <a:latin typeface="나눔고딕"/>
                          <a:cs typeface="나눔고딕"/>
                        </a:rPr>
                        <a:t>Clustering)</a:t>
                      </a:r>
                      <a:endParaRPr sz="1400" dirty="0">
                        <a:latin typeface="나눔고딕"/>
                        <a:cs typeface="나눔고딕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130" dirty="0">
                          <a:latin typeface="나눔고딕"/>
                          <a:cs typeface="나눔고딕"/>
                        </a:rPr>
                        <a:t>일반인과 사기자로</a:t>
                      </a:r>
                      <a:r>
                        <a:rPr sz="1400" spc="-8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75" dirty="0">
                          <a:latin typeface="나눔고딕"/>
                          <a:cs typeface="나눔고딕"/>
                        </a:rPr>
                        <a:t>분류(Classification)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74295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0" dirty="0">
                          <a:latin typeface="나눔고딕"/>
                          <a:cs typeface="나눔고딕"/>
                        </a:rPr>
                        <a:t>Assess </a:t>
                      </a:r>
                      <a:r>
                        <a:rPr sz="1400" spc="-65" dirty="0">
                          <a:latin typeface="나눔고딕"/>
                          <a:cs typeface="나눔고딕"/>
                        </a:rPr>
                        <a:t>Criteria</a:t>
                      </a:r>
                      <a:r>
                        <a:rPr sz="1400" spc="9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70" dirty="0">
                          <a:latin typeface="나눔고딕"/>
                          <a:cs typeface="나눔고딕"/>
                        </a:rPr>
                        <a:t>(Quality)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85" dirty="0">
                          <a:latin typeface="나눔고딕"/>
                          <a:cs typeface="나눔고딕"/>
                        </a:rPr>
                        <a:t>F-measure를 </a:t>
                      </a:r>
                      <a:r>
                        <a:rPr sz="1400" spc="-125" dirty="0">
                          <a:latin typeface="나눔고딕"/>
                          <a:cs typeface="나눔고딕"/>
                        </a:rPr>
                        <a:t>이용한 </a:t>
                      </a:r>
                      <a:r>
                        <a:rPr sz="1400" spc="-120" dirty="0">
                          <a:latin typeface="나눔고딕"/>
                          <a:cs typeface="나눔고딕"/>
                        </a:rPr>
                        <a:t>모델</a:t>
                      </a:r>
                      <a:r>
                        <a:rPr sz="1400" spc="-11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114" dirty="0">
                          <a:latin typeface="나눔고딕"/>
                          <a:cs typeface="나눔고딕"/>
                        </a:rPr>
                        <a:t>검증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나눔고딕"/>
                          <a:cs typeface="나눔고딕"/>
                        </a:rPr>
                        <a:t>Required</a:t>
                      </a:r>
                      <a:r>
                        <a:rPr sz="1400" spc="10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80" dirty="0">
                          <a:latin typeface="나눔고딕"/>
                          <a:cs typeface="나눔고딕"/>
                        </a:rPr>
                        <a:t>Data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14" dirty="0">
                          <a:latin typeface="나눔고딕"/>
                          <a:cs typeface="나눔고딕"/>
                        </a:rPr>
                        <a:t>고객</a:t>
                      </a:r>
                      <a:r>
                        <a:rPr sz="1400" spc="-55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pc="-130" dirty="0">
                          <a:latin typeface="나눔고딕"/>
                          <a:cs typeface="나눔고딕"/>
                        </a:rPr>
                        <a:t>데이터</a:t>
                      </a:r>
                      <a:endParaRPr sz="140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trike="sngStrike" spc="-80" dirty="0">
                          <a:latin typeface="나눔고딕"/>
                          <a:cs typeface="나눔고딕"/>
                        </a:rPr>
                        <a:t>Teaming</a:t>
                      </a:r>
                      <a:endParaRPr sz="1400" strike="sngStrike" dirty="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trike="sngStrike" spc="-100" dirty="0">
                          <a:latin typeface="나눔고딕"/>
                          <a:cs typeface="나눔고딕"/>
                        </a:rPr>
                        <a:t>팀</a:t>
                      </a:r>
                      <a:r>
                        <a:rPr sz="1400" strike="sngStrike" spc="-7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trike="sngStrike" spc="-114" dirty="0">
                          <a:latin typeface="나눔고딕"/>
                          <a:cs typeface="나눔고딕"/>
                        </a:rPr>
                        <a:t>편성</a:t>
                      </a:r>
                      <a:endParaRPr sz="1400" strike="sngStrike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5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trike="sngStrike" spc="-80" dirty="0">
                          <a:latin typeface="나눔고딕"/>
                          <a:cs typeface="나눔고딕"/>
                        </a:rPr>
                        <a:t>Time Box </a:t>
                      </a:r>
                      <a:r>
                        <a:rPr sz="1400" strike="sngStrike" spc="-75" dirty="0">
                          <a:latin typeface="나눔고딕"/>
                          <a:cs typeface="나눔고딕"/>
                        </a:rPr>
                        <a:t>Schedule</a:t>
                      </a:r>
                      <a:endParaRPr sz="1400" strike="sngStrike" dirty="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trike="sngStrike" spc="-130" dirty="0">
                          <a:latin typeface="나눔고딕"/>
                          <a:cs typeface="나눔고딕"/>
                        </a:rPr>
                        <a:t>프로젝트</a:t>
                      </a:r>
                      <a:r>
                        <a:rPr sz="1400" strike="sngStrike" spc="-4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trike="sngStrike" spc="-125" dirty="0">
                          <a:latin typeface="나눔고딕"/>
                          <a:cs typeface="나눔고딕"/>
                        </a:rPr>
                        <a:t>일정표</a:t>
                      </a:r>
                      <a:endParaRPr sz="1400" strike="sngStrike" dirty="0">
                        <a:latin typeface="나눔고딕"/>
                        <a:cs typeface="나눔고딕"/>
                      </a:endParaRPr>
                    </a:p>
                  </a:txBody>
                  <a:tcPr marL="0" marR="0" marT="342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233"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trike="sngStrike" spc="-65" dirty="0">
                          <a:latin typeface="나눔고딕"/>
                          <a:cs typeface="나눔고딕"/>
                        </a:rPr>
                        <a:t>Risk</a:t>
                      </a:r>
                      <a:r>
                        <a:rPr sz="1400" strike="sngStrike" spc="100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trike="sngStrike" spc="-95" dirty="0">
                          <a:latin typeface="나눔고딕"/>
                          <a:cs typeface="나눔고딕"/>
                        </a:rPr>
                        <a:t>Management</a:t>
                      </a:r>
                      <a:endParaRPr sz="1400" strike="sngStrike" dirty="0">
                        <a:latin typeface="나눔고딕"/>
                        <a:cs typeface="나눔고딕"/>
                      </a:endParaRPr>
                    </a:p>
                  </a:txBody>
                  <a:tcPr marL="0" marR="0" marT="36194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trike="sngStrike" spc="-114" dirty="0">
                          <a:latin typeface="나눔고딕"/>
                          <a:cs typeface="나눔고딕"/>
                        </a:rPr>
                        <a:t>일정지연, </a:t>
                      </a:r>
                      <a:r>
                        <a:rPr sz="1400" strike="sngStrike" spc="-130" dirty="0">
                          <a:latin typeface="나눔고딕"/>
                          <a:cs typeface="나눔고딕"/>
                        </a:rPr>
                        <a:t>팀원손실 </a:t>
                      </a:r>
                      <a:r>
                        <a:rPr sz="1400" strike="sngStrike" spc="-100" dirty="0">
                          <a:latin typeface="나눔고딕"/>
                          <a:cs typeface="나눔고딕"/>
                        </a:rPr>
                        <a:t>등</a:t>
                      </a:r>
                      <a:r>
                        <a:rPr sz="1400" strike="sngStrike" spc="-15" dirty="0">
                          <a:latin typeface="나눔고딕"/>
                          <a:cs typeface="나눔고딕"/>
                        </a:rPr>
                        <a:t> </a:t>
                      </a:r>
                      <a:r>
                        <a:rPr sz="1400" strike="sngStrike" spc="-130" dirty="0">
                          <a:latin typeface="나눔고딕"/>
                          <a:cs typeface="나눔고딕"/>
                        </a:rPr>
                        <a:t>위험관리</a:t>
                      </a:r>
                      <a:endParaRPr sz="1400" strike="sngStrike" dirty="0">
                        <a:latin typeface="나눔고딕"/>
                        <a:cs typeface="나눔고딕"/>
                      </a:endParaRPr>
                    </a:p>
                  </a:txBody>
                  <a:tcPr marL="0" marR="0" marT="36194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파생변수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 </a:t>
            </a:r>
            <a:r>
              <a:rPr lang="ko-KR" altLang="en-US" sz="2400" dirty="0" smtClean="0"/>
              <a:t>사기자 여부에 영향을 주는 요인 </a:t>
            </a:r>
            <a:r>
              <a:rPr lang="en-US" altLang="ko-KR" sz="2400" dirty="0" smtClean="0"/>
              <a:t>&gt;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평균 입원일수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사고구분 및 청구사유 횟수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▶ </a:t>
            </a:r>
            <a:r>
              <a:rPr lang="ko-KR" altLang="en-US" sz="2400" dirty="0" smtClean="0"/>
              <a:t>보험청구 기록데이터를 활용하여 해당 요인을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고객정보 데이터에 파생변수로 추가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2" y="2996952"/>
            <a:ext cx="90297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&lt; </a:t>
            </a:r>
            <a:r>
              <a:rPr lang="ko-KR" altLang="en-US" sz="2000" dirty="0" smtClean="0"/>
              <a:t>고객 정보 데이터 </a:t>
            </a:r>
            <a:r>
              <a:rPr lang="en-US" altLang="ko-KR" sz="2000" dirty="0" smtClean="0"/>
              <a:t>&gt; </a:t>
            </a:r>
          </a:p>
          <a:p>
            <a:pPr marL="0" indent="0">
              <a:buNone/>
            </a:pPr>
            <a:r>
              <a:rPr lang="en-US" altLang="ko-KR" sz="2000" dirty="0" smtClean="0"/>
              <a:t>'CUST_ID', 'DIVIDED_SET', 'SIU_CUST_YN', 'SEX', 'AGE', 'RESI_COST', 'RESI_TYPE_CODE', 'FP_CAREER', 'CUST_RGST', 'CTPR', 'OCCP_GRP_1', 'OCCP_GRP_2', 'TOTALPREM', 'MINCRDT', 'MAXCRDT', 'WEDD_YN', 'MATE_OCCP_GRP_1', 'MATE_OCCP_GRP_2', 'CHLD_CNT', 'LTBN_CHLD_AGE', 'MAX_PAYM_YM', 'MAX_PRM', 'CUST_INCM', 'RCBASE_HSHD_INCM', 'JPBASE_HSHD_INCM‘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범주형 데이터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데이터 분류하여 사기자 라벨을 기준으로 데이터 탐색 수행하고 추후 최종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선정에 활용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624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최종변수</a:t>
            </a:r>
            <a:r>
              <a:rPr lang="ko-KR" altLang="en-US" sz="2000" dirty="0"/>
              <a:t> 선택 </a:t>
            </a:r>
            <a:r>
              <a:rPr lang="en-US" altLang="ko-KR" sz="2000" dirty="0"/>
              <a:t>: </a:t>
            </a:r>
            <a:r>
              <a:rPr lang="ko-KR" altLang="en-US" sz="2000" dirty="0"/>
              <a:t>선택 이유를 시각화 자료와 함께 제시</a:t>
            </a: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데이터 탐색</a:t>
            </a:r>
          </a:p>
          <a:p>
            <a:pPr marL="0" indent="0">
              <a:buNone/>
            </a:pPr>
            <a:r>
              <a:rPr lang="en-US" altLang="ko-KR" sz="2000" dirty="0" smtClean="0"/>
              <a:t># </a:t>
            </a:r>
            <a:r>
              <a:rPr lang="ko-KR" altLang="en-US" sz="2000" dirty="0" err="1"/>
              <a:t>사기자인</a:t>
            </a:r>
            <a:r>
              <a:rPr lang="ko-KR" altLang="en-US" sz="2000" dirty="0"/>
              <a:t> 사람들의 데이터</a:t>
            </a: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일반인인 사람들의 </a:t>
            </a:r>
            <a:r>
              <a:rPr lang="ko-KR" altLang="en-US" sz="2000" dirty="0" smtClean="0"/>
              <a:t>데이터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범주형 변수 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ko-KR" altLang="en-US" sz="1600" dirty="0" smtClean="0"/>
              <a:t>연령대별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ko-KR" altLang="en-US" sz="1600" dirty="0" smtClean="0"/>
              <a:t>성별</a:t>
            </a:r>
            <a:endParaRPr lang="ko-KR" altLang="en-US" sz="1600" dirty="0"/>
          </a:p>
          <a:p>
            <a:pPr lvl="1">
              <a:buFontTx/>
              <a:buChar char="-"/>
            </a:pP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직업군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=&gt;</a:t>
            </a:r>
          </a:p>
          <a:p>
            <a:pPr lvl="1">
              <a:buFontTx/>
              <a:buChar char="-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배우자 직업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=&gt;</a:t>
            </a:r>
          </a:p>
          <a:p>
            <a:pPr lvl="1">
              <a:buFontTx/>
              <a:buChar char="-"/>
            </a:pPr>
            <a:r>
              <a:rPr lang="ko-KR" altLang="en-US" sz="1600" dirty="0" err="1" smtClean="0"/>
              <a:t>자녀수</a:t>
            </a:r>
            <a:r>
              <a:rPr lang="en-US" altLang="ko-KR" sz="1600" dirty="0"/>
              <a:t>, </a:t>
            </a:r>
            <a:r>
              <a:rPr lang="ko-KR" altLang="en-US" sz="1600" dirty="0"/>
              <a:t>막내자녀연령 </a:t>
            </a:r>
            <a:r>
              <a:rPr lang="en-US" altLang="ko-KR" sz="1600" dirty="0"/>
              <a:t>=&gt; 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직업 속성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=&gt;</a:t>
            </a:r>
          </a:p>
          <a:p>
            <a:pPr lvl="1">
              <a:buFontTx/>
              <a:buChar char="-"/>
            </a:pPr>
            <a:r>
              <a:rPr lang="ko-KR" altLang="en-US" sz="1600" dirty="0" smtClean="0"/>
              <a:t>보험설계사 여부</a:t>
            </a:r>
            <a:endParaRPr lang="ko-KR" altLang="en-US" sz="1600" dirty="0"/>
          </a:p>
          <a:p>
            <a:pPr>
              <a:buFontTx/>
              <a:buChar char="-"/>
            </a:pPr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데이터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ko-KR" altLang="en-US" sz="1600" dirty="0"/>
              <a:t>최소 신용 등급</a:t>
            </a:r>
            <a:r>
              <a:rPr lang="en-US" altLang="ko-KR" sz="1600" dirty="0"/>
              <a:t>, </a:t>
            </a:r>
            <a:r>
              <a:rPr lang="ko-KR" altLang="en-US" sz="1600" dirty="0"/>
              <a:t>최고 </a:t>
            </a:r>
            <a:r>
              <a:rPr lang="ko-KR" altLang="en-US" sz="1600" dirty="0" smtClean="0"/>
              <a:t>신용등급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분산이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인 컬럼 삭제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2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최종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예측에 필요한 입력 데이터로 적합하지 않은 컬럼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MAX_PAYM_YM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MAX_PRM, MATE_OCCP_GRP_1,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CUST_RGST,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JPBASE_HSHD_INCM, DIVIDED_SET , CHLD_RANGE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LTBN_CHLD_AGE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중복 속성인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컬럼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OCCP_GRP_2, MATE_OCCP_GRP_2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MAXCRDT 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188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샘플링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8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 생성 및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모델링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XGBoost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RandomForest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81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예측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XGB, RF</a:t>
            </a:r>
          </a:p>
          <a:p>
            <a:r>
              <a:rPr lang="en-US" altLang="ko-KR" dirty="0" err="1" smtClean="0"/>
              <a:t>GridSearchCV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경우의 수는 각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개</a:t>
            </a:r>
            <a:r>
              <a:rPr lang="en-US" altLang="ko-KR" dirty="0"/>
              <a:t> </a:t>
            </a:r>
            <a:r>
              <a:rPr lang="ko-KR" altLang="en-US" dirty="0" smtClean="0"/>
              <a:t>정도로 적용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▶ eta [default=0.3] </a:t>
            </a:r>
            <a:r>
              <a:rPr lang="en-US" altLang="ko-KR" dirty="0" smtClean="0"/>
              <a:t> =&gt; </a:t>
            </a:r>
            <a:r>
              <a:rPr lang="en-US" altLang="ko-KR" dirty="0" err="1" smtClean="0"/>
              <a:t>XGBoost</a:t>
            </a:r>
            <a:r>
              <a:rPr lang="en-US" altLang="ko-KR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 err="1"/>
              <a:t>학습률을</a:t>
            </a:r>
            <a:r>
              <a:rPr lang="ko-KR" altLang="en-US" dirty="0"/>
              <a:t> 조정할 수 있고 모델 안정성을 높일 수 있음</a:t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일반적으로 </a:t>
            </a:r>
            <a:r>
              <a:rPr lang="en-US" altLang="ko-KR" dirty="0"/>
              <a:t>0.05-0.3</a:t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 ▶ </a:t>
            </a:r>
            <a:r>
              <a:rPr lang="en-US" altLang="ko-KR" dirty="0" err="1" smtClean="0"/>
              <a:t>max_features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, auto, log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 </a:t>
            </a:r>
            <a:r>
              <a:rPr lang="en-US" altLang="ko-KR" dirty="0"/>
              <a:t> ▶ </a:t>
            </a:r>
            <a:r>
              <a:rPr lang="en-US" altLang="ko-KR" dirty="0" err="1"/>
              <a:t>max_depth</a:t>
            </a:r>
            <a:r>
              <a:rPr lang="en-US" altLang="ko-KR" dirty="0"/>
              <a:t> [default=6]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트리의 최대 깊이</a:t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일반적으로 </a:t>
            </a:r>
            <a:r>
              <a:rPr lang="en-US" altLang="ko-KR" dirty="0"/>
              <a:t>3-10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8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예측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GridSearchCV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▶ eta [default=0.3] </a:t>
            </a:r>
            <a:br>
              <a:rPr lang="en-US" altLang="ko-KR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 err="1"/>
              <a:t>학습률을</a:t>
            </a:r>
            <a:r>
              <a:rPr lang="ko-KR" altLang="en-US" dirty="0"/>
              <a:t> 조정할 수 있고 모델 안정성을 높일 수 있음</a:t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일반적으로 </a:t>
            </a:r>
            <a:r>
              <a:rPr lang="en-US" altLang="ko-KR" dirty="0"/>
              <a:t>0.05-0.3</a:t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 ▶ </a:t>
            </a:r>
            <a:r>
              <a:rPr lang="en-US" altLang="ko-KR" dirty="0" err="1"/>
              <a:t>min_child_weight</a:t>
            </a:r>
            <a:r>
              <a:rPr lang="en-US" altLang="ko-KR" dirty="0"/>
              <a:t> [default=1] </a:t>
            </a:r>
            <a:br>
              <a:rPr lang="en-US" altLang="ko-KR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 err="1"/>
              <a:t>자식노드에</a:t>
            </a:r>
            <a:r>
              <a:rPr lang="ko-KR" altLang="en-US" dirty="0"/>
              <a:t> 대한 최소 가중치의 합</a:t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over-fitting vs under-fitting</a:t>
            </a:r>
            <a:r>
              <a:rPr lang="ko-KR" altLang="en-US" dirty="0"/>
              <a:t>을 조정하기 위한 </a:t>
            </a:r>
            <a:r>
              <a:rPr lang="ko-KR" altLang="en-US" dirty="0" err="1"/>
              <a:t>파라미터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값이 너무 크면 </a:t>
            </a:r>
            <a:r>
              <a:rPr lang="ko-KR" altLang="en-US" dirty="0" err="1"/>
              <a:t>과소적합</a:t>
            </a:r>
            <a:r>
              <a:rPr lang="en-US" altLang="ko-KR" dirty="0"/>
              <a:t>, </a:t>
            </a:r>
            <a:r>
              <a:rPr lang="ko-KR" altLang="en-US" dirty="0"/>
              <a:t>너무 작으면 </a:t>
            </a:r>
            <a:r>
              <a:rPr lang="ko-KR" altLang="en-US" dirty="0" err="1"/>
              <a:t>과대적합</a:t>
            </a:r>
            <a:r>
              <a:rPr lang="ko-KR" altLang="en-US" dirty="0"/>
              <a:t> 초래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 </a:t>
            </a:r>
            <a:r>
              <a:rPr lang="en-US" altLang="ko-KR" dirty="0"/>
              <a:t> ▶ </a:t>
            </a:r>
            <a:r>
              <a:rPr lang="en-US" altLang="ko-KR" dirty="0" err="1"/>
              <a:t>max_depth</a:t>
            </a:r>
            <a:r>
              <a:rPr lang="en-US" altLang="ko-KR" dirty="0"/>
              <a:t> [default=6] (Should be tuned using CV)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트리의 최대 깊이</a:t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일반적으로 </a:t>
            </a:r>
            <a:r>
              <a:rPr lang="en-US" altLang="ko-KR" dirty="0"/>
              <a:t>3-10</a:t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 ▶ </a:t>
            </a:r>
            <a:r>
              <a:rPr lang="en-US" altLang="ko-KR" dirty="0" err="1"/>
              <a:t>max_leaf_nodes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최종 노드의 최대 개수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en-US" altLang="ko-KR" dirty="0" err="1"/>
              <a:t>max_depth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이면 </a:t>
            </a:r>
            <a:r>
              <a:rPr lang="en-US" altLang="ko-KR" dirty="0" err="1"/>
              <a:t>max_leaf_nodes</a:t>
            </a:r>
            <a:r>
              <a:rPr lang="ko-KR" altLang="en-US" dirty="0"/>
              <a:t>는 </a:t>
            </a:r>
            <a:r>
              <a:rPr lang="en-US" altLang="ko-KR" dirty="0"/>
              <a:t>2^6</a:t>
            </a:r>
            <a:r>
              <a:rPr lang="ko-KR" altLang="en-US" dirty="0"/>
              <a:t>개로 계산됨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  <a:r>
              <a:rPr lang="en-US" altLang="ko-KR" dirty="0"/>
              <a:t> ▶ subsample [default=1]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각 트리 마다의 관측 데이터 샘플링 비율</a:t>
            </a:r>
            <a:br>
              <a:rPr lang="ko-KR" altLang="en-US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값을 너무 적게 </a:t>
            </a:r>
            <a:r>
              <a:rPr lang="ko-KR" altLang="en-US" dirty="0" err="1"/>
              <a:t>과소적합</a:t>
            </a:r>
            <a:r>
              <a:rPr lang="ko-KR" altLang="en-US" dirty="0"/>
              <a:t> 초래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일반적으로 </a:t>
            </a:r>
            <a:r>
              <a:rPr lang="en-US" altLang="ko-KR" dirty="0"/>
              <a:t>0.5-1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88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13153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/>
          <p:nvPr/>
        </p:nvSpPr>
        <p:spPr>
          <a:xfrm>
            <a:off x="755576" y="836712"/>
            <a:ext cx="7632848" cy="4290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&lt; </a:t>
            </a:r>
            <a:r>
              <a:rPr b="1" spc="-5" dirty="0" err="1" smtClean="0">
                <a:solidFill>
                  <a:srgbClr val="1F65B6"/>
                </a:solidFill>
                <a:latin typeface="나눔고딕 Light"/>
                <a:cs typeface="나눔고딕 Light"/>
              </a:rPr>
              <a:t>데이터</a:t>
            </a:r>
            <a:r>
              <a:rPr b="1" spc="17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 </a:t>
            </a:r>
            <a:r>
              <a:rPr b="1" spc="-5" dirty="0" err="1" smtClean="0">
                <a:solidFill>
                  <a:srgbClr val="1F65B6"/>
                </a:solidFill>
                <a:latin typeface="나눔고딕 Light"/>
                <a:cs typeface="나눔고딕 Light"/>
              </a:rPr>
              <a:t>설명</a:t>
            </a:r>
            <a:r>
              <a:rPr lang="en-US" b="1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 &gt;</a:t>
            </a:r>
            <a:endParaRPr b="1" dirty="0">
              <a:latin typeface="나눔고딕 Light"/>
              <a:cs typeface="나눔고딕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r>
              <a:rPr sz="1600" spc="-125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보험</a:t>
            </a:r>
            <a:r>
              <a:rPr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사기자를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예측하기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위해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제공되는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파일은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보험가입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0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고객의</a:t>
            </a:r>
            <a:r>
              <a:rPr sz="1600" spc="-13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정보</a:t>
            </a:r>
            <a:r>
              <a:rPr lang="en-US"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(CUST_DATA)</a:t>
            </a:r>
            <a:r>
              <a:rPr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와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고객들이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5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보험</a:t>
            </a:r>
            <a:r>
              <a:rPr sz="1600" spc="-1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청</a:t>
            </a:r>
            <a:r>
              <a:rPr sz="1600" spc="-125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구</a:t>
            </a:r>
            <a:r>
              <a:rPr lang="en-US"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lang="ko-KR" altLang="en-US"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기록</a:t>
            </a:r>
            <a:r>
              <a:rPr lang="en-US" altLang="ko-KR"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(CLAIM_DATA)</a:t>
            </a:r>
            <a:r>
              <a:rPr lang="ko-KR" altLang="en-US"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에 관한 데이터</a:t>
            </a:r>
            <a:endParaRPr lang="en-US" altLang="ko-KR" sz="1600" spc="-125" dirty="0" smtClean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76200" marR="5080" algn="just">
              <a:lnSpc>
                <a:spcPct val="1249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r>
              <a:rPr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고객의</a:t>
            </a:r>
            <a:r>
              <a:rPr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정보 </a:t>
            </a:r>
            <a:r>
              <a:rPr sz="1600" spc="-14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데이터에서 개인정보는 비식별조치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되었으며 </a:t>
            </a:r>
            <a:r>
              <a:rPr sz="1600" spc="-10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총 </a:t>
            </a:r>
            <a:r>
              <a:rPr sz="1600" spc="-9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25개 </a:t>
            </a:r>
            <a:r>
              <a:rPr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변수</a:t>
            </a:r>
            <a:r>
              <a:rPr lang="ko-KR" altLang="en-US"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로</a:t>
            </a:r>
            <a:r>
              <a:rPr lang="ko-KR" altLang="en-US"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구성</a:t>
            </a:r>
            <a:endParaRPr lang="en-US" altLang="ko-KR" sz="1600" spc="-130" dirty="0" smtClean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endParaRPr lang="en-US" altLang="ko-KR" sz="1600" spc="-130" dirty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r>
              <a:rPr sz="1600" spc="-125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보험</a:t>
            </a:r>
            <a:r>
              <a:rPr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청구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데이터의 </a:t>
            </a:r>
            <a:r>
              <a:rPr sz="1600" spc="-14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개인정보는 비식별조치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되었으며 </a:t>
            </a:r>
            <a:r>
              <a:rPr sz="1600" spc="-9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38개 </a:t>
            </a:r>
            <a:r>
              <a:rPr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변수</a:t>
            </a:r>
            <a:r>
              <a:rPr lang="ko-KR" altLang="en-US"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로</a:t>
            </a:r>
            <a:r>
              <a:rPr lang="ko-KR" altLang="en-US"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구성</a:t>
            </a:r>
            <a:endParaRPr lang="en-US" altLang="ko-KR" sz="1600" spc="-130" dirty="0" smtClean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r>
              <a:rPr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제공한</a:t>
            </a:r>
            <a:r>
              <a:rPr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고객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데이터의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9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DIVIDED_SET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변수는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학습용 </a:t>
            </a:r>
            <a:r>
              <a:rPr sz="1600" spc="-14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데이터셋은 </a:t>
            </a:r>
            <a:r>
              <a:rPr sz="1600" spc="-6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1,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평가용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4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데이터셋은 </a:t>
            </a:r>
            <a:r>
              <a:rPr sz="1600" spc="-5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2 </a:t>
            </a:r>
            <a:r>
              <a:rPr lang="ko-KR" altLang="en-US" sz="1600" spc="-55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로</a:t>
            </a:r>
            <a:r>
              <a:rPr lang="ko-KR" altLang="en-US" sz="1600" spc="-5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값을 구성</a:t>
            </a:r>
            <a:endParaRPr lang="en-US" altLang="ko-KR" sz="1600" spc="-55" dirty="0" smtClean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endParaRPr lang="en-US" altLang="ko-KR" sz="1600" spc="-55" dirty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  <a:p>
            <a:pPr marL="361950" marR="5080" indent="-285750" algn="just">
              <a:lnSpc>
                <a:spcPct val="124900"/>
              </a:lnSpc>
              <a:buFont typeface="Wingdings"/>
              <a:buChar char=""/>
            </a:pPr>
            <a:r>
              <a:rPr sz="1600" spc="-12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보험</a:t>
            </a:r>
            <a:r>
              <a:rPr sz="1600" spc="-12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사기자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여부를  저장하고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5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있는</a:t>
            </a:r>
            <a:r>
              <a:rPr sz="1600" spc="-1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lang="ko-KR" altLang="en-US" sz="1600" spc="-12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변수는</a:t>
            </a:r>
            <a:r>
              <a:rPr sz="1600" spc="-12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9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SIU_CUST_YN </a:t>
            </a:r>
            <a:r>
              <a:rPr sz="1600" spc="-1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이며 일반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고객이면</a:t>
            </a:r>
            <a:r>
              <a:rPr sz="1600" spc="2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6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‘N’, </a:t>
            </a:r>
            <a:r>
              <a:rPr sz="1600" spc="-14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보험사기자이면 </a:t>
            </a:r>
            <a:r>
              <a:rPr sz="1600" spc="-10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‘Y</a:t>
            </a:r>
            <a:r>
              <a:rPr sz="1600" spc="-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’</a:t>
            </a:r>
            <a:r>
              <a:rPr lang="en-US" sz="1600" spc="-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lang="ko-KR" altLang="en-US" sz="1600" spc="-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의 값을 가지고 </a:t>
            </a:r>
            <a:r>
              <a:rPr sz="1600" spc="-13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평가용</a:t>
            </a:r>
            <a:r>
              <a:rPr sz="1600" spc="-13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4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데이터셋에는 </a:t>
            </a:r>
            <a:r>
              <a:rPr sz="1600" spc="-12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값이 </a:t>
            </a:r>
            <a:r>
              <a:rPr sz="1600" spc="-135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할당되어 </a:t>
            </a:r>
            <a:r>
              <a:rPr sz="1600" spc="-125" dirty="0" err="1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있지</a:t>
            </a:r>
            <a:r>
              <a:rPr sz="1600" spc="-120" dirty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 </a:t>
            </a:r>
            <a:r>
              <a:rPr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않</a:t>
            </a:r>
            <a:r>
              <a:rPr lang="ko-KR" altLang="en-US" sz="1600" spc="-1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명조"/>
              </a:rPr>
              <a:t>음</a:t>
            </a:r>
            <a:endParaRPr sz="1600" dirty="0">
              <a:latin typeface="나눔고딕" panose="020D0604000000000000" pitchFamily="50" charset="-127"/>
              <a:ea typeface="나눔고딕" panose="020D0604000000000000" pitchFamily="50" charset="-127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42218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323528" y="1270114"/>
            <a:ext cx="8535102" cy="4607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79642" y="623783"/>
            <a:ext cx="1935786" cy="659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&lt; </a:t>
            </a:r>
            <a:r>
              <a:rPr lang="ko-KR" altLang="en-US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데이터 설명 </a:t>
            </a:r>
            <a:r>
              <a:rPr lang="en-US" altLang="ko-KR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&gt;</a:t>
            </a:r>
          </a:p>
          <a:p>
            <a:pPr marL="12700">
              <a:spcBef>
                <a:spcPts val="100"/>
              </a:spcBef>
            </a:pPr>
            <a:r>
              <a:rPr lang="ko-KR" altLang="en-US" b="1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고객 정보 데이터</a:t>
            </a:r>
            <a:endParaRPr lang="en-US" altLang="ko-KR" b="1" spc="-5" dirty="0">
              <a:solidFill>
                <a:srgbClr val="1F65B6"/>
              </a:solidFill>
              <a:latin typeface="나눔고딕 Light"/>
              <a:cs typeface="나눔고딕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642" y="62378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&lt; </a:t>
            </a:r>
            <a:r>
              <a:rPr lang="ko-KR" altLang="en-US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데이터 설명 </a:t>
            </a:r>
            <a:r>
              <a:rPr lang="en-US" altLang="ko-KR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&gt;</a:t>
            </a:r>
            <a:endParaRPr lang="en-US" altLang="ko-KR" spc="-5" dirty="0">
              <a:solidFill>
                <a:srgbClr val="1F65B6"/>
              </a:solidFill>
              <a:latin typeface="나눔고딕 Light"/>
              <a:cs typeface="나눔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0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/>
          <p:nvPr/>
        </p:nvSpPr>
        <p:spPr>
          <a:xfrm>
            <a:off x="1102085" y="769294"/>
            <a:ext cx="7148228" cy="5899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79642" y="116632"/>
            <a:ext cx="2459648" cy="659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&lt; </a:t>
            </a:r>
            <a:r>
              <a:rPr lang="ko-KR" altLang="en-US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데이터 설명 </a:t>
            </a:r>
            <a:r>
              <a:rPr lang="en-US" altLang="ko-KR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&gt;</a:t>
            </a:r>
          </a:p>
          <a:p>
            <a:pPr marL="12700">
              <a:spcBef>
                <a:spcPts val="100"/>
              </a:spcBef>
            </a:pPr>
            <a:r>
              <a:rPr lang="ko-KR" altLang="en-US" b="1" spc="-5" dirty="0" smtClean="0">
                <a:solidFill>
                  <a:srgbClr val="1F65B6"/>
                </a:solidFill>
                <a:latin typeface="나눔고딕 Light"/>
                <a:cs typeface="나눔고딕 Light"/>
              </a:rPr>
              <a:t>고객 청구 기록 데이터</a:t>
            </a:r>
            <a:endParaRPr lang="en-US" altLang="ko-KR" b="1" spc="-5" dirty="0">
              <a:solidFill>
                <a:srgbClr val="1F65B6"/>
              </a:solidFill>
              <a:latin typeface="나눔고딕 Light"/>
              <a:cs typeface="나눔고딕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0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정상인과 사기자 분포 확인</a:t>
            </a:r>
            <a:endParaRPr lang="en-US" altLang="ko-KR" sz="2800" dirty="0"/>
          </a:p>
          <a:p>
            <a:r>
              <a:rPr lang="ko-KR" altLang="en-US" sz="2800" dirty="0" smtClean="0"/>
              <a:t>분석대상을 포함한 정상인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사기자 분포 확인</a:t>
            </a:r>
            <a:endParaRPr lang="en-US" altLang="ko-KR" sz="2800" dirty="0" smtClean="0"/>
          </a:p>
          <a:p>
            <a:r>
              <a:rPr lang="ko-KR" altLang="en-US" sz="2800" dirty="0" err="1" smtClean="0"/>
              <a:t>결측치</a:t>
            </a:r>
            <a:r>
              <a:rPr lang="ko-KR" altLang="en-US" sz="2800" dirty="0" smtClean="0"/>
              <a:t> 확인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0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/>
              <a:t>명씩 나눠서 전처리 버전 나눠서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# </a:t>
            </a:r>
            <a:r>
              <a:rPr lang="ko-KR" altLang="en-US" b="1" dirty="0"/>
              <a:t>특정 값으로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대체</a:t>
            </a:r>
          </a:p>
          <a:p>
            <a:pPr marL="0" indent="0">
              <a:buNone/>
            </a:pPr>
            <a:r>
              <a:rPr lang="en-US" altLang="ko-KR" dirty="0"/>
              <a:t>- RESI_TYPE_CODE, TOTALPREM : </a:t>
            </a: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r>
              <a:rPr lang="en-US" altLang="ko-KR" dirty="0"/>
              <a:t>(</a:t>
            </a:r>
            <a:r>
              <a:rPr lang="ko-KR" altLang="en-US" dirty="0"/>
              <a:t>일괄</a:t>
            </a:r>
            <a:r>
              <a:rPr lang="en-US" altLang="ko-KR" dirty="0"/>
              <a:t>0, </a:t>
            </a:r>
            <a:r>
              <a:rPr lang="ko-KR" altLang="en-US" dirty="0" err="1"/>
              <a:t>최빈값</a:t>
            </a:r>
            <a:r>
              <a:rPr lang="en-US" altLang="ko-KR" dirty="0"/>
              <a:t>/</a:t>
            </a:r>
            <a:r>
              <a:rPr lang="ko-KR" altLang="en-US" dirty="0" err="1"/>
              <a:t>중위값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MINCRDT, MAXCRDT : </a:t>
            </a: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r>
              <a:rPr lang="en-US" altLang="ko-KR" dirty="0"/>
              <a:t>(</a:t>
            </a:r>
            <a:r>
              <a:rPr lang="ko-KR" altLang="en-US" dirty="0"/>
              <a:t>일괄</a:t>
            </a:r>
            <a:r>
              <a:rPr lang="en-US" altLang="ko-KR" dirty="0"/>
              <a:t>0, </a:t>
            </a:r>
            <a:r>
              <a:rPr lang="ko-KR" altLang="en-US" dirty="0" err="1"/>
              <a:t>중위값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CTPR </a:t>
            </a:r>
            <a:r>
              <a:rPr lang="en-US" altLang="ko-KR" dirty="0"/>
              <a:t>: </a:t>
            </a: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r>
              <a:rPr lang="en-US" altLang="ko-KR" dirty="0" smtClean="0"/>
              <a:t>( </a:t>
            </a:r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 smtClean="0"/>
              <a:t>)=&gt; </a:t>
            </a:r>
            <a:r>
              <a:rPr lang="ko-KR" altLang="en-US" dirty="0" err="1"/>
              <a:t>숫자형으로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# </a:t>
            </a:r>
            <a:r>
              <a:rPr lang="ko-KR" altLang="en-US" b="1" dirty="0"/>
              <a:t>관련 변수를 고려하여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대체</a:t>
            </a:r>
          </a:p>
          <a:p>
            <a:pPr marL="0" indent="0">
              <a:buNone/>
            </a:pPr>
            <a:r>
              <a:rPr lang="en-US" altLang="ko-KR" dirty="0"/>
              <a:t>- WEDD_YN : </a:t>
            </a: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r>
              <a:rPr lang="en-US" altLang="ko-KR" dirty="0"/>
              <a:t>('WEDD_YN', 'LTBN_CHLD_AGE', 'CHLD_CNT' </a:t>
            </a:r>
            <a:r>
              <a:rPr lang="ko-KR" altLang="en-US" dirty="0"/>
              <a:t>고려하여 처리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CUST_INCM </a:t>
            </a:r>
            <a:r>
              <a:rPr lang="en-US" altLang="ko-KR" dirty="0"/>
              <a:t>: </a:t>
            </a: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r>
              <a:rPr lang="en-US" altLang="ko-KR" dirty="0"/>
              <a:t>(</a:t>
            </a:r>
            <a:r>
              <a:rPr lang="ko-KR" altLang="en-US" dirty="0" err="1"/>
              <a:t>중위값</a:t>
            </a:r>
            <a:r>
              <a:rPr lang="en-US" altLang="ko-KR" dirty="0"/>
              <a:t>, OCCP_CODE </a:t>
            </a:r>
            <a:r>
              <a:rPr lang="ko-KR" altLang="en-US" dirty="0"/>
              <a:t>고려하여 </a:t>
            </a:r>
            <a:r>
              <a:rPr lang="ko-KR" altLang="en-US" dirty="0" err="1"/>
              <a:t>직업군</a:t>
            </a:r>
            <a:r>
              <a:rPr lang="ko-KR" altLang="en-US" dirty="0"/>
              <a:t> 평균소득으로 처리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55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- 2</a:t>
            </a:r>
            <a:r>
              <a:rPr lang="ko-KR" altLang="en-US" dirty="0"/>
              <a:t>명씩 나눠서 전처리 버전 나눠서 처리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 </a:t>
            </a:r>
            <a:r>
              <a:rPr lang="ko-KR" altLang="en-US" b="1" dirty="0"/>
              <a:t>모델링으로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대체</a:t>
            </a:r>
          </a:p>
          <a:p>
            <a:pPr>
              <a:buFontTx/>
              <a:buChar char="-"/>
            </a:pPr>
            <a:r>
              <a:rPr lang="en-US" altLang="ko-KR" dirty="0" smtClean="0"/>
              <a:t>OCCP_GRP_1 </a:t>
            </a:r>
            <a:r>
              <a:rPr lang="en-US" altLang="ko-KR" dirty="0"/>
              <a:t>: </a:t>
            </a:r>
            <a:r>
              <a:rPr lang="ko-KR" altLang="en-US" dirty="0" err="1"/>
              <a:t>직업코드</a:t>
            </a:r>
            <a:r>
              <a:rPr lang="ko-KR" altLang="en-US" dirty="0"/>
              <a:t>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, CUST_INCM </a:t>
            </a:r>
            <a:r>
              <a:rPr lang="ko-KR" altLang="en-US" dirty="0"/>
              <a:t>확인 후 </a:t>
            </a:r>
            <a:r>
              <a:rPr lang="en-US" altLang="ko-KR" dirty="0"/>
              <a:t>0</a:t>
            </a:r>
            <a:r>
              <a:rPr lang="ko-KR" altLang="en-US" dirty="0"/>
              <a:t>이면 무직으로 처리</a:t>
            </a:r>
            <a:r>
              <a:rPr lang="en-US" altLang="ko-KR" dirty="0"/>
              <a:t>, FP_CAREER, TOTALPREM, CUST_INCM </a:t>
            </a:r>
            <a:r>
              <a:rPr lang="ko-KR" altLang="en-US" dirty="0" err="1"/>
              <a:t>입력변수로</a:t>
            </a:r>
            <a:r>
              <a:rPr lang="ko-KR" altLang="en-US" dirty="0"/>
              <a:t> 하여 </a:t>
            </a:r>
            <a:r>
              <a:rPr lang="en-US" altLang="ko-KR" dirty="0"/>
              <a:t>OCCP_GRP_1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#  </a:t>
            </a:r>
            <a:r>
              <a:rPr lang="ko-KR" altLang="en-US" b="1" dirty="0" err="1"/>
              <a:t>유도변수</a:t>
            </a:r>
            <a:r>
              <a:rPr lang="ko-KR" altLang="en-US" b="1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나이대구간</a:t>
            </a:r>
            <a:r>
              <a:rPr lang="ko-KR" altLang="en-US" dirty="0"/>
              <a:t> </a:t>
            </a:r>
            <a:r>
              <a:rPr lang="en-US" altLang="ko-KR" dirty="0"/>
              <a:t>: AGE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자녀수구간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CHLD_CNT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6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SIU_CUST_YN, FP_CAREER, CTPR </a:t>
            </a:r>
            <a:r>
              <a:rPr lang="ko-KR" altLang="en-US" sz="2800" dirty="0" smtClean="0"/>
              <a:t>처리방법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▶ ?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07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1. SIU_CUST_YN, FP_CAREER, CTPR : </a:t>
            </a:r>
            <a:r>
              <a:rPr lang="ko-KR" altLang="en-US" sz="2800" dirty="0" err="1" smtClean="0"/>
              <a:t>매핑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▶ Y:1, N:0</a:t>
            </a:r>
            <a:endParaRPr lang="ko-KR" altLang="en-US" sz="2800" dirty="0" smtClean="0"/>
          </a:p>
          <a:p>
            <a:pPr marL="0" indent="0">
              <a:buNone/>
            </a:pPr>
            <a:r>
              <a:rPr lang="en-US" altLang="ko-KR" sz="2800" dirty="0" smtClean="0"/>
              <a:t>RESI_TYPE_CODE, TOTALPREM : </a:t>
            </a:r>
            <a:r>
              <a:rPr lang="ko-KR" altLang="en-US" sz="2800" dirty="0" err="1" smtClean="0"/>
              <a:t>결측치</a:t>
            </a:r>
            <a:r>
              <a:rPr lang="ko-KR" altLang="en-US" sz="2800" dirty="0" smtClean="0"/>
              <a:t> 처리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일괄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처리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▶ </a:t>
            </a:r>
            <a:r>
              <a:rPr lang="ko-KR" altLang="en-US" sz="2800" dirty="0" err="1" smtClean="0"/>
              <a:t>최빈값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중</a:t>
            </a:r>
            <a:r>
              <a:rPr lang="ko-KR" altLang="en-US" sz="2800" dirty="0" err="1"/>
              <a:t>위</a:t>
            </a:r>
            <a:r>
              <a:rPr lang="ko-KR" altLang="en-US" sz="2800" dirty="0" err="1" smtClean="0"/>
              <a:t>값으로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MINCRDT, MAXCRDT : </a:t>
            </a:r>
            <a:r>
              <a:rPr lang="ko-KR" altLang="en-US" sz="2800" dirty="0" err="1" smtClean="0"/>
              <a:t>결측치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▶ </a:t>
            </a:r>
            <a:r>
              <a:rPr lang="ko-KR" altLang="en-US" sz="2800" dirty="0" smtClean="0"/>
              <a:t>일괄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처리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▶ </a:t>
            </a:r>
            <a:r>
              <a:rPr lang="ko-KR" altLang="en-US" sz="2800" dirty="0" err="1" smtClean="0"/>
              <a:t>중위값으로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62855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630</Words>
  <Application>Microsoft Office PowerPoint</Application>
  <PresentationFormat>화면 슬라이드 쇼(4:3)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나눔고딕 Light</vt:lpstr>
      <vt:lpstr>나눔명조</vt:lpstr>
      <vt:lpstr>맑은 고딕</vt:lpstr>
      <vt:lpstr>Arial</vt:lpstr>
      <vt:lpstr>Times New Roman</vt:lpstr>
      <vt:lpstr>Wingdings</vt:lpstr>
      <vt:lpstr>Office 테마</vt:lpstr>
      <vt:lpstr>프로젝트 목적</vt:lpstr>
      <vt:lpstr>PowerPoint 프레젠테이션</vt:lpstr>
      <vt:lpstr>PowerPoint 프레젠테이션</vt:lpstr>
      <vt:lpstr>PowerPoint 프레젠테이션</vt:lpstr>
      <vt:lpstr>1. 데이터 파악</vt:lpstr>
      <vt:lpstr>2. 전처리</vt:lpstr>
      <vt:lpstr>2. 전처리</vt:lpstr>
      <vt:lpstr>2. 전처리</vt:lpstr>
      <vt:lpstr>2. 전처리</vt:lpstr>
      <vt:lpstr>3. 파생변수</vt:lpstr>
      <vt:lpstr>3. 데이터 탐색</vt:lpstr>
      <vt:lpstr>4. 데이터 탐색</vt:lpstr>
      <vt:lpstr>5. 최종 데이터셋 생성</vt:lpstr>
      <vt:lpstr>6. 데이터 샘플링</vt:lpstr>
      <vt:lpstr>7. 모델 생성 및 학습</vt:lpstr>
      <vt:lpstr>8. 예측 수행</vt:lpstr>
      <vt:lpstr>8. 예측 수행</vt:lpstr>
      <vt:lpstr>9. 모델 평가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ismail - [2010]</dc:creator>
  <cp:lastModifiedBy>user</cp:lastModifiedBy>
  <cp:revision>28</cp:revision>
  <dcterms:created xsi:type="dcterms:W3CDTF">2019-05-03T08:46:01Z</dcterms:created>
  <dcterms:modified xsi:type="dcterms:W3CDTF">2019-07-07T08:26:21Z</dcterms:modified>
</cp:coreProperties>
</file>