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7" r:id="rId1"/>
    <p:sldMasterId id="2147483648" r:id="rId2"/>
    <p:sldMasterId id="2147483660" r:id="rId3"/>
    <p:sldMasterId id="2147483688" r:id="rId4"/>
  </p:sldMasterIdLst>
  <p:notesMasterIdLst>
    <p:notesMasterId r:id="rId64"/>
  </p:notesMasterIdLst>
  <p:sldIdLst>
    <p:sldId id="965" r:id="rId5"/>
    <p:sldId id="257" r:id="rId6"/>
    <p:sldId id="258" r:id="rId7"/>
    <p:sldId id="259" r:id="rId8"/>
    <p:sldId id="260" r:id="rId9"/>
    <p:sldId id="295" r:id="rId10"/>
    <p:sldId id="296" r:id="rId11"/>
    <p:sldId id="297" r:id="rId12"/>
    <p:sldId id="298" r:id="rId13"/>
    <p:sldId id="299" r:id="rId14"/>
    <p:sldId id="962" r:id="rId15"/>
    <p:sldId id="478" r:id="rId16"/>
    <p:sldId id="477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482" r:id="rId30"/>
    <p:sldId id="966" r:id="rId31"/>
    <p:sldId id="967" r:id="rId32"/>
    <p:sldId id="968" r:id="rId33"/>
    <p:sldId id="969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970" r:id="rId49"/>
    <p:sldId id="971" r:id="rId50"/>
    <p:sldId id="795" r:id="rId51"/>
    <p:sldId id="854" r:id="rId52"/>
    <p:sldId id="972" r:id="rId53"/>
    <p:sldId id="957" r:id="rId54"/>
    <p:sldId id="958" r:id="rId55"/>
    <p:sldId id="487" r:id="rId56"/>
    <p:sldId id="488" r:id="rId57"/>
    <p:sldId id="796" r:id="rId58"/>
    <p:sldId id="798" r:id="rId59"/>
    <p:sldId id="857" r:id="rId60"/>
    <p:sldId id="856" r:id="rId61"/>
    <p:sldId id="964" r:id="rId62"/>
    <p:sldId id="973" r:id="rId63"/>
  </p:sldIdLst>
  <p:sldSz cx="9906000" cy="6858000" type="A4"/>
  <p:notesSz cx="6797675" cy="9926638"/>
  <p:embeddedFontLst>
    <p:embeddedFont>
      <p:font typeface="HY강B" panose="020B0600000101010101" charset="-127"/>
      <p:regular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맑은 고딕" panose="020B0503020000020004" pitchFamily="50" charset="-127"/>
      <p:regular r:id="rId70"/>
      <p:bold r:id="rId71"/>
    </p:embeddedFon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Arial Unicode MS" panose="020B0604020202020204" pitchFamily="50" charset="-127"/>
      <p:regular r:id="rId76"/>
    </p:embeddedFont>
    <p:embeddedFont>
      <p:font typeface="휴먼편지체" panose="02030504000101010101" pitchFamily="18" charset="-127"/>
      <p:regular r:id="rId77"/>
    </p:embeddedFont>
    <p:embeddedFont>
      <p:font typeface="Wingdings 2" panose="05020102010507070707" pitchFamily="18" charset="2"/>
      <p:regular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어문" id="{FCF46A76-6F4F-41B3-A0DF-174BF424D4A3}">
          <p14:sldIdLst>
            <p14:sldId id="965"/>
            <p14:sldId id="257"/>
            <p14:sldId id="258"/>
            <p14:sldId id="259"/>
            <p14:sldId id="260"/>
            <p14:sldId id="295"/>
            <p14:sldId id="296"/>
            <p14:sldId id="297"/>
            <p14:sldId id="298"/>
            <p14:sldId id="299"/>
            <p14:sldId id="962"/>
            <p14:sldId id="478"/>
            <p14:sldId id="477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482"/>
            <p14:sldId id="966"/>
            <p14:sldId id="967"/>
            <p14:sldId id="968"/>
            <p14:sldId id="96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970"/>
            <p14:sldId id="971"/>
            <p14:sldId id="795"/>
            <p14:sldId id="854"/>
            <p14:sldId id="972"/>
            <p14:sldId id="957"/>
            <p14:sldId id="958"/>
            <p14:sldId id="487"/>
            <p14:sldId id="488"/>
            <p14:sldId id="796"/>
            <p14:sldId id="798"/>
            <p14:sldId id="857"/>
            <p14:sldId id="856"/>
            <p14:sldId id="964"/>
            <p14:sldId id="9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86A9A"/>
    <a:srgbClr val="0070C0"/>
    <a:srgbClr val="F30B58"/>
    <a:srgbClr val="49D34C"/>
    <a:srgbClr val="3F9F5D"/>
    <a:srgbClr val="7030A0"/>
    <a:srgbClr val="81A43A"/>
    <a:srgbClr val="A0C458"/>
    <a:srgbClr val="F6B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6154" autoAdjust="0"/>
  </p:normalViewPr>
  <p:slideViewPr>
    <p:cSldViewPr>
      <p:cViewPr varScale="1">
        <p:scale>
          <a:sx n="124" d="100"/>
          <a:sy n="124" d="100"/>
        </p:scale>
        <p:origin x="708" y="132"/>
      </p:cViewPr>
      <p:guideLst>
        <p:guide orient="horz" pos="2341"/>
        <p:guide pos="2880"/>
        <p:guide pos="3120"/>
      </p:guideLst>
    </p:cSldViewPr>
  </p:slideViewPr>
  <p:outlineViewPr>
    <p:cViewPr>
      <p:scale>
        <a:sx n="33" d="100"/>
        <a:sy n="33" d="100"/>
      </p:scale>
      <p:origin x="0" y="-35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7" Type="http://schemas.openxmlformats.org/officeDocument/2006/relationships/slide" Target="slides/slide3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8.fntdata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4DE7B-8BD0-4A2E-B570-070D81CCF3E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6A643-9E8B-4AF6-BC60-BD0E9B61C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40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6CA48A-C2EC-40C8-B749-566CD4BBC88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95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345779" y="620689"/>
            <a:ext cx="5975711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VISION PRESENTATION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67000" y="1268769"/>
            <a:ext cx="4337528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67000" y="1531649"/>
            <a:ext cx="4337528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774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3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1-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0759" y="1134875"/>
            <a:ext cx="9204752" cy="4958421"/>
          </a:xfrm>
          <a:prstGeom prst="rect">
            <a:avLst/>
          </a:prstGeom>
        </p:spPr>
        <p:txBody>
          <a:bodyPr lIns="72000" anchor="t" anchorCtr="0"/>
          <a:lstStyle>
            <a:lvl1pPr marL="0" indent="0" algn="l"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6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1149" y="667529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Triangle 1"/>
          <p:cNvSpPr/>
          <p:nvPr userDrawn="1"/>
        </p:nvSpPr>
        <p:spPr>
          <a:xfrm flipH="1">
            <a:off x="0" y="2636912"/>
            <a:ext cx="9906000" cy="3672408"/>
          </a:xfrm>
          <a:prstGeom prst="rtTriangle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991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1149" y="667529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474370" y="2127291"/>
            <a:ext cx="1592309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2512" y="3627268"/>
            <a:ext cx="894698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2899884" y="4367255"/>
            <a:ext cx="1592309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295960" y="4149089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95960" y="4403556"/>
            <a:ext cx="1955833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2690753" y="2060857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2690753" y="2306936"/>
            <a:ext cx="1955833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61598" y="3013740"/>
            <a:ext cx="1614172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Isosceles Triangle 4"/>
          <p:cNvSpPr/>
          <p:nvPr userDrawn="1"/>
        </p:nvSpPr>
        <p:spPr>
          <a:xfrm>
            <a:off x="2888957" y="4009969"/>
            <a:ext cx="1614172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473626" y="3041736"/>
            <a:ext cx="1602142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2900982" y="4115533"/>
            <a:ext cx="1602142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5327255" y="2141254"/>
            <a:ext cx="1592309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5139758" y="4154663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5139758" y="4409130"/>
            <a:ext cx="1955833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5314482" y="3019314"/>
            <a:ext cx="1614172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5326507" y="3047310"/>
            <a:ext cx="1602142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6" name="그림 개체 틀 2"/>
          <p:cNvSpPr>
            <a:spLocks noGrp="1"/>
          </p:cNvSpPr>
          <p:nvPr>
            <p:ph type="pic" sz="quarter" idx="62" hasCustomPrompt="1"/>
          </p:nvPr>
        </p:nvSpPr>
        <p:spPr>
          <a:xfrm>
            <a:off x="7739898" y="4367255"/>
            <a:ext cx="1592309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7530759" y="2060857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7530759" y="2306936"/>
            <a:ext cx="1955833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Isosceles Triangle 4"/>
          <p:cNvSpPr/>
          <p:nvPr userDrawn="1"/>
        </p:nvSpPr>
        <p:spPr>
          <a:xfrm>
            <a:off x="7728962" y="4009969"/>
            <a:ext cx="1614172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 Placeholder 27"/>
          <p:cNvSpPr>
            <a:spLocks noGrp="1"/>
          </p:cNvSpPr>
          <p:nvPr>
            <p:ph type="body" sz="quarter" idx="65" hasCustomPrompt="1"/>
          </p:nvPr>
        </p:nvSpPr>
        <p:spPr>
          <a:xfrm>
            <a:off x="7740992" y="4115533"/>
            <a:ext cx="1602142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58684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1149" y="667529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1158272" y="2127291"/>
            <a:ext cx="1592309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2512" y="3627268"/>
            <a:ext cx="8946987" cy="0"/>
          </a:xfrm>
          <a:prstGeom prst="line">
            <a:avLst/>
          </a:prstGeom>
          <a:ln w="111125">
            <a:solidFill>
              <a:schemeClr val="bg1">
                <a:lumMod val="8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/>
          <p:cNvSpPr>
            <a:spLocks noGrp="1"/>
          </p:cNvSpPr>
          <p:nvPr>
            <p:ph type="pic" sz="quarter" idx="42" hasCustomPrompt="1"/>
          </p:nvPr>
        </p:nvSpPr>
        <p:spPr>
          <a:xfrm>
            <a:off x="3968213" y="4367255"/>
            <a:ext cx="1592309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979864" y="4149089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979864" y="4403556"/>
            <a:ext cx="1955833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3759082" y="2060857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3759082" y="2306936"/>
            <a:ext cx="1955833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1145502" y="3013740"/>
            <a:ext cx="1614172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F86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Isosceles Triangle 4"/>
          <p:cNvSpPr/>
          <p:nvPr userDrawn="1"/>
        </p:nvSpPr>
        <p:spPr>
          <a:xfrm>
            <a:off x="3957285" y="4009969"/>
            <a:ext cx="1614172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56" hasCustomPrompt="1"/>
          </p:nvPr>
        </p:nvSpPr>
        <p:spPr>
          <a:xfrm>
            <a:off x="1157527" y="3041736"/>
            <a:ext cx="1602142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57" hasCustomPrompt="1"/>
          </p:nvPr>
        </p:nvSpPr>
        <p:spPr>
          <a:xfrm>
            <a:off x="3969312" y="4115533"/>
            <a:ext cx="1602142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6754889" y="2141254"/>
            <a:ext cx="1592309" cy="87805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6567394" y="4154663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6567394" y="4409130"/>
            <a:ext cx="1955833" cy="864096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1" name="Isosceles Triangle 4"/>
          <p:cNvSpPr/>
          <p:nvPr userDrawn="1"/>
        </p:nvSpPr>
        <p:spPr>
          <a:xfrm rot="10800000">
            <a:off x="6742118" y="3019314"/>
            <a:ext cx="1614172" cy="383811"/>
          </a:xfrm>
          <a:custGeom>
            <a:avLst/>
            <a:gdLst/>
            <a:ahLst/>
            <a:cxnLst/>
            <a:rect l="l" t="t" r="r" b="b"/>
            <a:pathLst>
              <a:path w="1490005" h="383811">
                <a:moveTo>
                  <a:pt x="1490005" y="383811"/>
                </a:moveTo>
                <a:lnTo>
                  <a:pt x="0" y="383811"/>
                </a:lnTo>
                <a:lnTo>
                  <a:pt x="0" y="72008"/>
                </a:lnTo>
                <a:lnTo>
                  <a:pt x="702768" y="72008"/>
                </a:lnTo>
                <a:lnTo>
                  <a:pt x="745003" y="0"/>
                </a:lnTo>
                <a:lnTo>
                  <a:pt x="787238" y="72008"/>
                </a:lnTo>
                <a:lnTo>
                  <a:pt x="1490005" y="72008"/>
                </a:lnTo>
                <a:close/>
              </a:path>
            </a:pathLst>
          </a:custGeom>
          <a:solidFill>
            <a:srgbClr val="A0C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6754143" y="3047310"/>
            <a:ext cx="1602142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42798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1149" y="667529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5"/>
          <p:cNvSpPr/>
          <p:nvPr userDrawn="1"/>
        </p:nvSpPr>
        <p:spPr>
          <a:xfrm rot="10800000">
            <a:off x="3711820" y="1588454"/>
            <a:ext cx="55522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4257881" y="1821047"/>
            <a:ext cx="2184243" cy="1299793"/>
          </a:xfrm>
          <a:prstGeom prst="roundRect">
            <a:avLst>
              <a:gd name="adj" fmla="val 7223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6754163" y="1824696"/>
            <a:ext cx="2184243" cy="1299793"/>
          </a:xfrm>
          <a:prstGeom prst="roundRect">
            <a:avLst>
              <a:gd name="adj" fmla="val 7223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693888" y="1575851"/>
            <a:ext cx="251963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23056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20002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3B2D1">
                  <a:lumMod val="83000"/>
                </a:srgbClr>
              </a:gs>
              <a:gs pos="100000">
                <a:srgbClr val="73B2D1">
                  <a:lumMod val="7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591476" y="1764286"/>
            <a:ext cx="3354373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73B2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825499" y="1906221"/>
            <a:ext cx="2868384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825499" y="2152308"/>
            <a:ext cx="2868384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4257882" y="3192848"/>
            <a:ext cx="21995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6755373" y="3192848"/>
            <a:ext cx="21995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Rounded Rectangle 5"/>
          <p:cNvSpPr/>
          <p:nvPr userDrawn="1"/>
        </p:nvSpPr>
        <p:spPr>
          <a:xfrm rot="10800000">
            <a:off x="3711820" y="3781515"/>
            <a:ext cx="5552294" cy="2007865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8" hasCustomPrompt="1"/>
          </p:nvPr>
        </p:nvSpPr>
        <p:spPr>
          <a:xfrm>
            <a:off x="4257881" y="4014108"/>
            <a:ext cx="2184243" cy="1299793"/>
          </a:xfrm>
          <a:prstGeom prst="roundRect">
            <a:avLst>
              <a:gd name="adj" fmla="val 7223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9" hasCustomPrompt="1"/>
          </p:nvPr>
        </p:nvSpPr>
        <p:spPr>
          <a:xfrm>
            <a:off x="6754163" y="4017757"/>
            <a:ext cx="2184243" cy="1299793"/>
          </a:xfrm>
          <a:prstGeom prst="roundRect">
            <a:avLst>
              <a:gd name="adj" fmla="val 7223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Rectangle 13"/>
          <p:cNvSpPr/>
          <p:nvPr userDrawn="1"/>
        </p:nvSpPr>
        <p:spPr>
          <a:xfrm>
            <a:off x="3693888" y="3768912"/>
            <a:ext cx="251963" cy="2020467"/>
          </a:xfrm>
          <a:custGeom>
            <a:avLst/>
            <a:gdLst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2020467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0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42106"/>
              <a:gd name="connsiteY0" fmla="*/ 0 h 2020467"/>
              <a:gd name="connsiteX1" fmla="*/ 242106 w 242106"/>
              <a:gd name="connsiteY1" fmla="*/ 180975 h 2020467"/>
              <a:gd name="connsiteX2" fmla="*/ 232581 w 242106"/>
              <a:gd name="connsiteY2" fmla="*/ 1839492 h 2020467"/>
              <a:gd name="connsiteX3" fmla="*/ 0 w 242106"/>
              <a:gd name="connsiteY3" fmla="*/ 2020467 h 2020467"/>
              <a:gd name="connsiteX4" fmla="*/ 0 w 242106"/>
              <a:gd name="connsiteY4" fmla="*/ 0 h 2020467"/>
              <a:gd name="connsiteX0" fmla="*/ 0 w 232581"/>
              <a:gd name="connsiteY0" fmla="*/ 0 h 2020467"/>
              <a:gd name="connsiteX1" fmla="*/ 213531 w 232581"/>
              <a:gd name="connsiteY1" fmla="*/ 18097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  <a:gd name="connsiteX0" fmla="*/ 0 w 232581"/>
              <a:gd name="connsiteY0" fmla="*/ 0 h 2020467"/>
              <a:gd name="connsiteX1" fmla="*/ 232581 w 232581"/>
              <a:gd name="connsiteY1" fmla="*/ 200025 h 2020467"/>
              <a:gd name="connsiteX2" fmla="*/ 232581 w 232581"/>
              <a:gd name="connsiteY2" fmla="*/ 1839492 h 2020467"/>
              <a:gd name="connsiteX3" fmla="*/ 0 w 232581"/>
              <a:gd name="connsiteY3" fmla="*/ 2020467 h 2020467"/>
              <a:gd name="connsiteX4" fmla="*/ 0 w 232581"/>
              <a:gd name="connsiteY4" fmla="*/ 0 h 202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581" h="2020467">
                <a:moveTo>
                  <a:pt x="0" y="0"/>
                </a:moveTo>
                <a:lnTo>
                  <a:pt x="232581" y="200025"/>
                </a:lnTo>
                <a:lnTo>
                  <a:pt x="232581" y="1839492"/>
                </a:lnTo>
                <a:lnTo>
                  <a:pt x="0" y="202046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6BF4A">
                  <a:lumMod val="70000"/>
                </a:srgbClr>
              </a:gs>
              <a:gs pos="100000">
                <a:srgbClr val="F6BF4A">
                  <a:lumMod val="63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5"/>
          <p:cNvSpPr/>
          <p:nvPr userDrawn="1"/>
        </p:nvSpPr>
        <p:spPr>
          <a:xfrm>
            <a:off x="591476" y="3957347"/>
            <a:ext cx="3354373" cy="1656184"/>
          </a:xfrm>
          <a:custGeom>
            <a:avLst/>
            <a:gdLst/>
            <a:ahLst/>
            <a:cxnLst/>
            <a:rect l="l" t="t" r="r" b="b"/>
            <a:pathLst>
              <a:path w="3312368" h="1656184">
                <a:moveTo>
                  <a:pt x="141223" y="0"/>
                </a:moveTo>
                <a:lnTo>
                  <a:pt x="3312368" y="0"/>
                </a:lnTo>
                <a:lnTo>
                  <a:pt x="3312368" y="1656184"/>
                </a:lnTo>
                <a:lnTo>
                  <a:pt x="141223" y="1656184"/>
                </a:lnTo>
                <a:cubicBezTo>
                  <a:pt x="63228" y="1656184"/>
                  <a:pt x="0" y="1592956"/>
                  <a:pt x="0" y="1514961"/>
                </a:cubicBezTo>
                <a:lnTo>
                  <a:pt x="0" y="141223"/>
                </a:lnTo>
                <a:cubicBezTo>
                  <a:pt x="0" y="63228"/>
                  <a:pt x="63228" y="0"/>
                  <a:pt x="141223" y="0"/>
                </a:cubicBezTo>
                <a:close/>
              </a:path>
            </a:pathLst>
          </a:custGeom>
          <a:solidFill>
            <a:srgbClr val="F6BF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825499" y="4099290"/>
            <a:ext cx="2868384" cy="246087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825499" y="4345369"/>
            <a:ext cx="2868384" cy="1122064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4257882" y="5385909"/>
            <a:ext cx="21995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6755373" y="5385909"/>
            <a:ext cx="21995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47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1149" y="667529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 rot="19246847">
            <a:off x="6981225" y="1785239"/>
            <a:ext cx="2301256" cy="2016224"/>
            <a:chOff x="1331640" y="1700808"/>
            <a:chExt cx="2124236" cy="2016224"/>
          </a:xfrm>
        </p:grpSpPr>
        <p:sp>
          <p:nvSpPr>
            <p:cNvPr id="10" name="Oval 9"/>
            <p:cNvSpPr/>
            <p:nvPr/>
          </p:nvSpPr>
          <p:spPr>
            <a:xfrm>
              <a:off x="1331640" y="1700808"/>
              <a:ext cx="2016224" cy="2016224"/>
            </a:xfrm>
            <a:prstGeom prst="ellipse">
              <a:avLst/>
            </a:prstGeom>
            <a:noFill/>
            <a:ln>
              <a:solidFill>
                <a:srgbClr val="F86A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Oval 11"/>
            <p:cNvSpPr/>
            <p:nvPr/>
          </p:nvSpPr>
          <p:spPr>
            <a:xfrm>
              <a:off x="3239852" y="2600908"/>
              <a:ext cx="216024" cy="216024"/>
            </a:xfrm>
            <a:prstGeom prst="ellipse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rot="19246847">
            <a:off x="701528" y="1785239"/>
            <a:ext cx="2301256" cy="2016224"/>
            <a:chOff x="4355976" y="1684290"/>
            <a:chExt cx="2124236" cy="2016224"/>
          </a:xfrm>
        </p:grpSpPr>
        <p:sp>
          <p:nvSpPr>
            <p:cNvPr id="14" name="Oval 13"/>
            <p:cNvSpPr/>
            <p:nvPr/>
          </p:nvSpPr>
          <p:spPr>
            <a:xfrm>
              <a:off x="4355976" y="1684290"/>
              <a:ext cx="2016224" cy="2016224"/>
            </a:xfrm>
            <a:prstGeom prst="ellipse">
              <a:avLst/>
            </a:prstGeom>
            <a:noFill/>
            <a:ln>
              <a:solidFill>
                <a:srgbClr val="73B2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Oval 14"/>
            <p:cNvSpPr/>
            <p:nvPr/>
          </p:nvSpPr>
          <p:spPr>
            <a:xfrm>
              <a:off x="6264188" y="2584390"/>
              <a:ext cx="216024" cy="216024"/>
            </a:xfrm>
            <a:prstGeom prst="ellipse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 rot="19246847">
            <a:off x="3841376" y="1785239"/>
            <a:ext cx="2301256" cy="2016224"/>
            <a:chOff x="4355976" y="3988546"/>
            <a:chExt cx="2124236" cy="2016224"/>
          </a:xfrm>
        </p:grpSpPr>
        <p:sp>
          <p:nvSpPr>
            <p:cNvPr id="17" name="Oval 16"/>
            <p:cNvSpPr/>
            <p:nvPr/>
          </p:nvSpPr>
          <p:spPr>
            <a:xfrm>
              <a:off x="4355976" y="3988546"/>
              <a:ext cx="2016224" cy="2016224"/>
            </a:xfrm>
            <a:prstGeom prst="ellipse">
              <a:avLst/>
            </a:prstGeom>
            <a:noFill/>
            <a:ln>
              <a:solidFill>
                <a:srgbClr val="A0C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Oval 17"/>
            <p:cNvSpPr/>
            <p:nvPr/>
          </p:nvSpPr>
          <p:spPr>
            <a:xfrm>
              <a:off x="6264188" y="4888646"/>
              <a:ext cx="216024" cy="216024"/>
            </a:xfrm>
            <a:prstGeom prst="ellipse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9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875912" y="1965259"/>
            <a:ext cx="1872208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43" hasCustomPrompt="1"/>
          </p:nvPr>
        </p:nvSpPr>
        <p:spPr>
          <a:xfrm>
            <a:off x="4010574" y="1963402"/>
            <a:ext cx="1872208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145236" y="1961545"/>
            <a:ext cx="1872208" cy="1728192"/>
          </a:xfrm>
          <a:prstGeom prst="ellipse">
            <a:avLst/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27"/>
          <p:cNvSpPr>
            <a:spLocks noGrp="1"/>
          </p:cNvSpPr>
          <p:nvPr>
            <p:ph type="body" sz="quarter" idx="52"/>
          </p:nvPr>
        </p:nvSpPr>
        <p:spPr>
          <a:xfrm>
            <a:off x="828859" y="4053491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828859" y="4307967"/>
            <a:ext cx="1955833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826548" y="4701563"/>
            <a:ext cx="20013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826548" y="4909730"/>
            <a:ext cx="234028" cy="143208"/>
          </a:xfrm>
          <a:prstGeom prst="rect">
            <a:avLst/>
          </a:prstGeom>
        </p:spPr>
      </p:pic>
      <p:pic>
        <p:nvPicPr>
          <p:cNvPr id="25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3" y="5421643"/>
            <a:ext cx="99216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48" y="5205628"/>
            <a:ext cx="211008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27"/>
          <p:cNvSpPr>
            <a:spLocks noGrp="1"/>
          </p:cNvSpPr>
          <p:nvPr>
            <p:ph type="body" sz="quarter" idx="54"/>
          </p:nvPr>
        </p:nvSpPr>
        <p:spPr>
          <a:xfrm>
            <a:off x="1140894" y="4856544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55"/>
          </p:nvPr>
        </p:nvSpPr>
        <p:spPr>
          <a:xfrm>
            <a:off x="1140894" y="5124086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1140894" y="5391628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7"/>
          </p:nvPr>
        </p:nvSpPr>
        <p:spPr>
          <a:xfrm>
            <a:off x="3994499" y="4077081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58"/>
          </p:nvPr>
        </p:nvSpPr>
        <p:spPr>
          <a:xfrm>
            <a:off x="3994499" y="4331548"/>
            <a:ext cx="1955833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3992188" y="4725144"/>
            <a:ext cx="20013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3992185" y="4933311"/>
            <a:ext cx="234028" cy="143208"/>
          </a:xfrm>
          <a:prstGeom prst="rect">
            <a:avLst/>
          </a:prstGeom>
        </p:spPr>
      </p:pic>
      <p:pic>
        <p:nvPicPr>
          <p:cNvPr id="34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081" y="5445224"/>
            <a:ext cx="99216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88" y="5229209"/>
            <a:ext cx="211008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4306532" y="4880125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60"/>
          </p:nvPr>
        </p:nvSpPr>
        <p:spPr>
          <a:xfrm>
            <a:off x="4306532" y="5147667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61"/>
          </p:nvPr>
        </p:nvSpPr>
        <p:spPr>
          <a:xfrm>
            <a:off x="4306532" y="5415209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7139498" y="4100662"/>
            <a:ext cx="1955833" cy="246087"/>
          </a:xfrm>
          <a:prstGeom prst="rect">
            <a:avLst/>
          </a:prstGeom>
        </p:spPr>
        <p:txBody>
          <a:bodyPr lIns="0" anchor="ctr"/>
          <a:lstStyle>
            <a:lvl1pPr marL="0" indent="0" algn="ctr">
              <a:buFontTx/>
              <a:buNone/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63"/>
          </p:nvPr>
        </p:nvSpPr>
        <p:spPr>
          <a:xfrm>
            <a:off x="7139498" y="4355129"/>
            <a:ext cx="1955833" cy="249580"/>
          </a:xfrm>
          <a:prstGeom prst="rect">
            <a:avLst/>
          </a:prstGeom>
        </p:spPr>
        <p:txBody>
          <a:bodyPr lIns="0" anchor="t"/>
          <a:lstStyle>
            <a:lvl1pPr marL="0" indent="0" algn="ctr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7137187" y="4748725"/>
            <a:ext cx="200134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9" t="11419" r="13876" b="4363"/>
          <a:stretch/>
        </p:blipFill>
        <p:spPr>
          <a:xfrm>
            <a:off x="7137185" y="4956892"/>
            <a:ext cx="234028" cy="143208"/>
          </a:xfrm>
          <a:prstGeom prst="rect">
            <a:avLst/>
          </a:prstGeom>
        </p:spPr>
      </p:pic>
      <p:pic>
        <p:nvPicPr>
          <p:cNvPr id="43" name="Picture 2" descr="F:\002-KIMS BUSINESS\007-bizdesign.tv\000-PPT FOR KMONG\PNG-아이콘\001-비즈니스\수정\페이스북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081" y="5468805"/>
            <a:ext cx="99216" cy="19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" descr="F:\002-KIMS BUSINESS\007-bizdesign.tv\000-PPT FOR KMONG\PNG-아이콘\001-비즈니스\수정\트위터-새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187" y="5252790"/>
            <a:ext cx="211008" cy="13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 Placeholder 27"/>
          <p:cNvSpPr>
            <a:spLocks noGrp="1"/>
          </p:cNvSpPr>
          <p:nvPr>
            <p:ph type="body" sz="quarter" idx="64"/>
          </p:nvPr>
        </p:nvSpPr>
        <p:spPr>
          <a:xfrm>
            <a:off x="7451532" y="4903706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65"/>
          </p:nvPr>
        </p:nvSpPr>
        <p:spPr>
          <a:xfrm>
            <a:off x="7451532" y="5171248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7"/>
          <p:cNvSpPr>
            <a:spLocks noGrp="1"/>
          </p:cNvSpPr>
          <p:nvPr>
            <p:ph type="body" sz="quarter" idx="66"/>
          </p:nvPr>
        </p:nvSpPr>
        <p:spPr>
          <a:xfrm>
            <a:off x="7451532" y="5438790"/>
            <a:ext cx="1638182" cy="249580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4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1149" y="667529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7358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2078" y="1775192"/>
            <a:ext cx="1404156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8424936" y="1787674"/>
            <a:ext cx="974558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340262" y="2200284"/>
            <a:ext cx="5928659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709576" y="2730346"/>
            <a:ext cx="1404156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8432434" y="2742837"/>
            <a:ext cx="974558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347762" y="3155438"/>
            <a:ext cx="5928659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17074" y="3685491"/>
            <a:ext cx="1404156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8439932" y="3697985"/>
            <a:ext cx="974558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2355255" y="4110592"/>
            <a:ext cx="5928659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24571" y="4640654"/>
            <a:ext cx="1404156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8447429" y="4653145"/>
            <a:ext cx="974558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2362753" y="5065746"/>
            <a:ext cx="5928659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9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Layout-01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988670" y="2852936"/>
            <a:ext cx="7176800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10983" y="3597575"/>
            <a:ext cx="4337528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2922604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63702" y="1340768"/>
            <a:ext cx="883285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1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5235" y="1"/>
            <a:ext cx="1301831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5234" y="-17885"/>
            <a:ext cx="1301829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917329" y="2780928"/>
            <a:ext cx="1404156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785144" y="2914650"/>
            <a:ext cx="613218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56"/>
            <a:ext cx="6162685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GLASS TEMPLATE</a:t>
            </a:r>
            <a:endParaRPr lang="ko-KR" alt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80166" y="3669412"/>
            <a:ext cx="6158291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Date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80166" y="3869635"/>
            <a:ext cx="6158291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author’s name here</a:t>
            </a:r>
            <a:endParaRPr lang="ko-KR" alt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703889" y="4252738"/>
            <a:ext cx="5886813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5236" y="0"/>
            <a:ext cx="927021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96549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2860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938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2924775" y="595"/>
            <a:ext cx="3978442" cy="2420888"/>
            <a:chOff x="2699792" y="595"/>
            <a:chExt cx="3672408" cy="2420888"/>
          </a:xfrm>
        </p:grpSpPr>
        <p:sp>
          <p:nvSpPr>
            <p:cNvPr id="7" name="Rectangle 6"/>
            <p:cNvSpPr/>
            <p:nvPr userDrawn="1"/>
          </p:nvSpPr>
          <p:spPr>
            <a:xfrm>
              <a:off x="2699792" y="595"/>
              <a:ext cx="864096" cy="2420888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635896" y="595"/>
              <a:ext cx="864096" cy="2420888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572000" y="595"/>
              <a:ext cx="864096" cy="2420888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508104" y="595"/>
              <a:ext cx="864096" cy="2420888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428496" y="3108380"/>
            <a:ext cx="9049005" cy="4613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algn="ctr"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8498" y="3832648"/>
            <a:ext cx="9049006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Add Text Here</a:t>
            </a:r>
            <a:endParaRPr lang="ko-KR" alt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34730" y="3701164"/>
            <a:ext cx="4836537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333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2019-04-14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259176" y="236539"/>
            <a:ext cx="635635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7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63702" y="1340768"/>
            <a:ext cx="883285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429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7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957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51612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539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61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60400" y="1752600"/>
            <a:ext cx="173355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723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Layout-01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988670" y="2852936"/>
            <a:ext cx="7176800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40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10983" y="3597575"/>
            <a:ext cx="4337528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2205154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769100" y="6248401"/>
            <a:ext cx="288925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733550" y="6248207"/>
            <a:ext cx="4953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4236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22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099300" y="6248403"/>
            <a:ext cx="239395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95302" y="6248208"/>
            <a:ext cx="603794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28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4796985" y="2852936"/>
            <a:ext cx="4368485" cy="7200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r">
              <a:lnSpc>
                <a:spcPct val="100000"/>
              </a:lnSpc>
              <a:defRPr sz="5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10983" y="3597575"/>
            <a:ext cx="4337528" cy="263475"/>
          </a:xfrm>
          <a:prstGeom prst="rect">
            <a:avLst/>
          </a:prstGeom>
        </p:spPr>
        <p:txBody>
          <a:bodyPr lIns="108000" anchor="ctr"/>
          <a:lstStyle>
            <a:lvl1pPr marL="0" indent="0" algn="r">
              <a:buNone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</p:spTree>
    <p:extLst>
      <p:ext uri="{BB962C8B-B14F-4D97-AF65-F5344CB8AC3E}">
        <p14:creationId xmlns:p14="http://schemas.microsoft.com/office/powerpoint/2010/main" val="35435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Layout-02">
    <p:bg>
      <p:bgPr>
        <a:pattFill prst="dash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Triangle 22"/>
          <p:cNvSpPr/>
          <p:nvPr userDrawn="1"/>
        </p:nvSpPr>
        <p:spPr>
          <a:xfrm>
            <a:off x="-15235" y="1"/>
            <a:ext cx="1301831" cy="6871294"/>
          </a:xfrm>
          <a:prstGeom prst="rtTriangle">
            <a:avLst/>
          </a:prstGeom>
          <a:solidFill>
            <a:srgbClr val="F86A9A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Right Triangle 21"/>
          <p:cNvSpPr/>
          <p:nvPr userDrawn="1"/>
        </p:nvSpPr>
        <p:spPr>
          <a:xfrm rot="10800000" flipH="1">
            <a:off x="-15234" y="-17885"/>
            <a:ext cx="1301829" cy="6858000"/>
          </a:xfrm>
          <a:prstGeom prst="rtTriangle">
            <a:avLst/>
          </a:prstGeom>
          <a:solidFill>
            <a:srgbClr val="73B2D1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917329" y="2780928"/>
            <a:ext cx="1404156" cy="288032"/>
            <a:chOff x="6084168" y="3009528"/>
            <a:chExt cx="1296144" cy="288032"/>
          </a:xfrm>
        </p:grpSpPr>
        <p:sp>
          <p:nvSpPr>
            <p:cNvPr id="3" name="Rectangle 2"/>
            <p:cNvSpPr/>
            <p:nvPr userDrawn="1"/>
          </p:nvSpPr>
          <p:spPr>
            <a:xfrm>
              <a:off x="6084168" y="3009528"/>
              <a:ext cx="288032" cy="288032"/>
            </a:xfrm>
            <a:prstGeom prst="rect">
              <a:avLst/>
            </a:prstGeom>
            <a:solidFill>
              <a:srgbClr val="73B2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6420205" y="3009528"/>
              <a:ext cx="288032" cy="288032"/>
            </a:xfrm>
            <a:prstGeom prst="rect">
              <a:avLst/>
            </a:prstGeom>
            <a:solidFill>
              <a:srgbClr val="A0C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6756242" y="3009528"/>
              <a:ext cx="288032" cy="288032"/>
            </a:xfrm>
            <a:prstGeom prst="rect">
              <a:avLst/>
            </a:prstGeom>
            <a:solidFill>
              <a:srgbClr val="F6B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7092280" y="3009528"/>
              <a:ext cx="288032" cy="288032"/>
            </a:xfrm>
            <a:prstGeom prst="rect">
              <a:avLst/>
            </a:prstGeom>
            <a:solidFill>
              <a:srgbClr val="F86A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9" name="Straight Connector 8"/>
          <p:cNvCxnSpPr>
            <a:endCxn id="3" idx="1"/>
          </p:cNvCxnSpPr>
          <p:nvPr userDrawn="1"/>
        </p:nvCxnSpPr>
        <p:spPr>
          <a:xfrm>
            <a:off x="1785144" y="2914650"/>
            <a:ext cx="6132186" cy="1029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1676638" y="3108756"/>
            <a:ext cx="6162685" cy="57606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indent="0" algn="l">
              <a:lnSpc>
                <a:spcPct val="100000"/>
              </a:lnSpc>
              <a:defRPr sz="5400" b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80166" y="3764658"/>
            <a:ext cx="6158291" cy="1608558"/>
          </a:xfrm>
          <a:prstGeom prst="rect">
            <a:avLst/>
          </a:prstGeom>
        </p:spPr>
        <p:txBody>
          <a:bodyPr lIns="108000" anchor="t" anchorCtr="0"/>
          <a:lstStyle>
            <a:lvl1pPr marL="342900" indent="-342900" algn="l">
              <a:buFont typeface="+mj-lt"/>
              <a:buAutoNum type="arabicPeriod"/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This text can be replaced with your own text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1703889" y="4252738"/>
            <a:ext cx="5886813" cy="0"/>
          </a:xfrm>
          <a:prstGeom prst="line">
            <a:avLst/>
          </a:prstGeom>
          <a:ln w="12700"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Triangle 20"/>
          <p:cNvSpPr/>
          <p:nvPr userDrawn="1"/>
        </p:nvSpPr>
        <p:spPr>
          <a:xfrm rot="10800000" flipH="1">
            <a:off x="-15236" y="0"/>
            <a:ext cx="927021" cy="6858000"/>
          </a:xfrm>
          <a:prstGeom prst="rtTriangle">
            <a:avLst/>
          </a:prstGeom>
          <a:solidFill>
            <a:srgbClr val="A0C458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Right Triangle 19"/>
          <p:cNvSpPr/>
          <p:nvPr userDrawn="1"/>
        </p:nvSpPr>
        <p:spPr>
          <a:xfrm>
            <a:off x="0" y="0"/>
            <a:ext cx="896549" cy="6858000"/>
          </a:xfrm>
          <a:prstGeom prst="rtTriangle">
            <a:avLst/>
          </a:prstGeom>
          <a:solidFill>
            <a:srgbClr val="F6BF4A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9985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1149" y="667529"/>
            <a:ext cx="9204752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73581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/>
          <p:cNvSpPr>
            <a:spLocks noGrp="1"/>
          </p:cNvSpPr>
          <p:nvPr>
            <p:ph type="pic" sz="quarter" idx="42" hasCustomPrompt="1"/>
          </p:nvPr>
        </p:nvSpPr>
        <p:spPr>
          <a:xfrm>
            <a:off x="702078" y="1775192"/>
            <a:ext cx="1404156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27"/>
          <p:cNvSpPr>
            <a:spLocks noGrp="1"/>
          </p:cNvSpPr>
          <p:nvPr>
            <p:ph type="body" sz="quarter" idx="52" hasCustomPrompt="1"/>
          </p:nvPr>
        </p:nvSpPr>
        <p:spPr>
          <a:xfrm>
            <a:off x="8424936" y="1787674"/>
            <a:ext cx="974558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27"/>
          <p:cNvSpPr>
            <a:spLocks noGrp="1"/>
          </p:cNvSpPr>
          <p:nvPr>
            <p:ph type="body" sz="quarter" idx="53"/>
          </p:nvPr>
        </p:nvSpPr>
        <p:spPr>
          <a:xfrm>
            <a:off x="2340262" y="2200284"/>
            <a:ext cx="5928659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4" hasCustomPrompt="1"/>
          </p:nvPr>
        </p:nvSpPr>
        <p:spPr>
          <a:xfrm>
            <a:off x="709576" y="2730346"/>
            <a:ext cx="1404156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27"/>
          <p:cNvSpPr>
            <a:spLocks noGrp="1"/>
          </p:cNvSpPr>
          <p:nvPr>
            <p:ph type="body" sz="quarter" idx="55" hasCustomPrompt="1"/>
          </p:nvPr>
        </p:nvSpPr>
        <p:spPr>
          <a:xfrm>
            <a:off x="8432434" y="2742837"/>
            <a:ext cx="974558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4" name="Text Placeholder 27"/>
          <p:cNvSpPr>
            <a:spLocks noGrp="1"/>
          </p:cNvSpPr>
          <p:nvPr>
            <p:ph type="body" sz="quarter" idx="56"/>
          </p:nvPr>
        </p:nvSpPr>
        <p:spPr>
          <a:xfrm>
            <a:off x="2347762" y="3155438"/>
            <a:ext cx="5928659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57" hasCustomPrompt="1"/>
          </p:nvPr>
        </p:nvSpPr>
        <p:spPr>
          <a:xfrm>
            <a:off x="717074" y="3685491"/>
            <a:ext cx="1404156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58" hasCustomPrompt="1"/>
          </p:nvPr>
        </p:nvSpPr>
        <p:spPr>
          <a:xfrm>
            <a:off x="8439932" y="3697985"/>
            <a:ext cx="974558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59"/>
          </p:nvPr>
        </p:nvSpPr>
        <p:spPr>
          <a:xfrm>
            <a:off x="2355255" y="4110592"/>
            <a:ext cx="5928659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60" hasCustomPrompt="1"/>
          </p:nvPr>
        </p:nvSpPr>
        <p:spPr>
          <a:xfrm>
            <a:off x="724571" y="4640654"/>
            <a:ext cx="1404156" cy="861729"/>
          </a:xfrm>
          <a:prstGeom prst="roundRect">
            <a:avLst>
              <a:gd name="adj" fmla="val 7223"/>
            </a:avLst>
          </a:prstGeom>
        </p:spPr>
        <p:txBody>
          <a:bodyPr/>
          <a:lstStyle>
            <a:lvl1pPr marL="0" marR="0" indent="0" algn="ctr" defTabSz="91439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61" hasCustomPrompt="1"/>
          </p:nvPr>
        </p:nvSpPr>
        <p:spPr>
          <a:xfrm>
            <a:off x="8447429" y="4653145"/>
            <a:ext cx="974558" cy="355849"/>
          </a:xfrm>
          <a:prstGeom prst="rect">
            <a:avLst/>
          </a:prstGeom>
        </p:spPr>
        <p:txBody>
          <a:bodyPr lIns="72000" rIns="72000" anchor="ctr"/>
          <a:lstStyle>
            <a:lvl1pPr marL="0" indent="0" algn="l">
              <a:buFontTx/>
              <a:buNone/>
              <a:defRPr sz="2800" b="1">
                <a:solidFill>
                  <a:srgbClr val="73B2D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62"/>
          </p:nvPr>
        </p:nvSpPr>
        <p:spPr>
          <a:xfrm>
            <a:off x="2362753" y="5065746"/>
            <a:ext cx="5928659" cy="432445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FontTx/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0759" y="716692"/>
            <a:ext cx="9204752" cy="308919"/>
          </a:xfrm>
          <a:prstGeom prst="rect">
            <a:avLst/>
          </a:prstGeom>
        </p:spPr>
        <p:txBody>
          <a:bodyPr lIns="72000" anchor="t" anchorCtr="0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2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0759" y="1134875"/>
            <a:ext cx="9204752" cy="4958421"/>
          </a:xfrm>
          <a:prstGeom prst="rect">
            <a:avLst/>
          </a:prstGeom>
        </p:spPr>
        <p:txBody>
          <a:bodyPr lIns="72000" anchor="t" anchorCtr="0"/>
          <a:lstStyle>
            <a:lvl1pPr marL="0" indent="0" algn="l"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10527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919" y="121537"/>
            <a:ext cx="9187592" cy="550897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ko-KR" dirty="0"/>
              <a:t>CLICK TO EDIT TITLE</a:t>
            </a:r>
            <a:endParaRPr lang="ko-KR" altLang="en-US" dirty="0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350759" y="716692"/>
            <a:ext cx="9204752" cy="308919"/>
          </a:xfrm>
          <a:prstGeom prst="rect">
            <a:avLst/>
          </a:prstGeom>
        </p:spPr>
        <p:txBody>
          <a:bodyPr lIns="72000" anchor="t" anchorCtr="0"/>
          <a:lstStyle>
            <a:lvl1pPr marL="0" indent="0" algn="l">
              <a:buFontTx/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052736"/>
            <a:ext cx="9906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5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90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80" r:id="rId3"/>
    <p:sldLayoutId id="2147483662" r:id="rId4"/>
    <p:sldLayoutId id="2147483663" r:id="rId5"/>
    <p:sldLayoutId id="2147483667" r:id="rId6"/>
    <p:sldLayoutId id="2147483683" r:id="rId7"/>
  </p:sldLayoutIdLst>
  <p:hf hdr="0" ftr="0" dt="0"/>
  <p:txStyles>
    <p:titleStyle>
      <a:lvl1pPr algn="ctr" defTabSz="9143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6" algn="l" defTabSz="9143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7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7" algn="l" defTabSz="9143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6" indent="-228597" algn="l" defTabSz="9143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0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6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0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5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4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9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3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91752"/>
            <a:ext cx="9906000" cy="5662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 userDrawn="1"/>
        </p:nvSpPr>
        <p:spPr>
          <a:xfrm>
            <a:off x="9060200" y="6353896"/>
            <a:ext cx="491145" cy="453365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16533" y="643385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4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8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49" r:id="rId2"/>
    <p:sldLayoutId id="2147483685" r:id="rId3"/>
    <p:sldLayoutId id="2147483679" r:id="rId4"/>
    <p:sldLayoutId id="2147483656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82" r:id="rId11"/>
    <p:sldLayoutId id="2147483686" r:id="rId12"/>
    <p:sldLayoutId id="2147483687" r:id="rId13"/>
  </p:sldLayoutIdLst>
  <p:hf hdr="0" ftr="0" dt="0"/>
  <p:txStyles>
    <p:titleStyle>
      <a:lvl1pPr algn="ctr" defTabSz="9143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6" algn="l" defTabSz="9143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7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7" algn="l" defTabSz="9143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6" indent="-228597" algn="l" defTabSz="9143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0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6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0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5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4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9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3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3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39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6" algn="l" defTabSz="91439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7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7" algn="l" defTabSz="91439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6" indent="-228597" algn="l" defTabSz="91439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0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6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0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5" indent="-228597" algn="l" defTabSz="91439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4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9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3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8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39763" y="1394460"/>
            <a:ext cx="883285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직사각형 7"/>
          <p:cNvSpPr/>
          <p:nvPr/>
        </p:nvSpPr>
        <p:spPr>
          <a:xfrm>
            <a:off x="-9452" y="1052736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직사각형 8"/>
          <p:cNvSpPr/>
          <p:nvPr/>
        </p:nvSpPr>
        <p:spPr>
          <a:xfrm>
            <a:off x="639762" y="1052736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9452" y="1036860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7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1. 1</a:t>
            </a:r>
            <a:r>
              <a:rPr lang="ko-KR" altLang="en-US" dirty="0" err="1"/>
              <a:t>회차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8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: main()</a:t>
            </a:r>
            <a:r>
              <a:rPr lang="ko-KR" altLang="en-US" dirty="0"/>
              <a:t>의 인자들을 받아서 평균값을 계산하는 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2640" y="2060849"/>
            <a:ext cx="542928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class </a:t>
            </a:r>
            <a:r>
              <a:rPr lang="en-US" altLang="ko-KR" sz="1600" dirty="0" err="1"/>
              <a:t>MainParameter</a:t>
            </a:r>
            <a:r>
              <a:rPr lang="en-US" altLang="ko-KR" sz="1600" dirty="0"/>
              <a:t> {</a:t>
            </a:r>
          </a:p>
          <a:p>
            <a:pPr defTabSz="180000"/>
            <a:r>
              <a:rPr lang="en-US" altLang="ko-KR" sz="1600" dirty="0"/>
              <a:t>	public static void main 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pPr defTabSz="180000"/>
            <a:r>
              <a:rPr lang="en-US" altLang="ko-KR" sz="1600" dirty="0"/>
              <a:t>		double sum = 0.0;</a:t>
            </a:r>
          </a:p>
          <a:p>
            <a:pPr defTabSz="180000"/>
            <a:r>
              <a:rPr lang="en-US" altLang="ko-KR" sz="1600" dirty="0"/>
              <a:t>		</a:t>
            </a:r>
          </a:p>
          <a:p>
            <a:pPr defTabSz="180000"/>
            <a:r>
              <a:rPr lang="en-US" altLang="ko-KR" sz="1600" dirty="0"/>
              <a:t>		for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i=0; i&lt;</a:t>
            </a:r>
            <a:r>
              <a:rPr lang="en-US" altLang="ko-KR" sz="1600" b="1" dirty="0" err="1"/>
              <a:t>args.length</a:t>
            </a:r>
            <a:r>
              <a:rPr lang="en-US" altLang="ko-KR" sz="1600" dirty="0"/>
              <a:t>; i++)</a:t>
            </a:r>
          </a:p>
          <a:p>
            <a:pPr defTabSz="180000"/>
            <a:r>
              <a:rPr lang="en-US" altLang="ko-KR" sz="1600" dirty="0"/>
              <a:t>			sum += </a:t>
            </a:r>
            <a:r>
              <a:rPr lang="en-US" altLang="ko-KR" sz="1600" dirty="0" err="1"/>
              <a:t>Double.parseDouble</a:t>
            </a:r>
            <a:r>
              <a:rPr lang="en-US" altLang="ko-KR" sz="1600" dirty="0"/>
              <a:t>(</a:t>
            </a:r>
            <a:r>
              <a:rPr lang="en-US" altLang="ko-KR" sz="1600" b="1" dirty="0" err="1"/>
              <a:t>args</a:t>
            </a:r>
            <a:r>
              <a:rPr lang="en-US" altLang="ko-KR" sz="1600" b="1" dirty="0"/>
              <a:t>[i]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합계 </a:t>
            </a:r>
            <a:r>
              <a:rPr lang="en-US" altLang="ko-KR" sz="1600" dirty="0"/>
              <a:t>:" + sum);</a:t>
            </a:r>
          </a:p>
          <a:p>
            <a:pPr defTabSz="180000"/>
            <a:r>
              <a:rPr lang="en-US" altLang="ko-KR" sz="1600" dirty="0"/>
              <a:t>		</a:t>
            </a:r>
            <a:r>
              <a:rPr lang="en-US" altLang="ko-KR" sz="1600" dirty="0" err="1"/>
              <a:t>System.out.println</a:t>
            </a:r>
            <a:r>
              <a:rPr lang="en-US" altLang="ko-KR" sz="1600" dirty="0"/>
              <a:t>("</a:t>
            </a:r>
            <a:r>
              <a:rPr lang="ko-KR" altLang="en-US" sz="1600" dirty="0"/>
              <a:t>평균 </a:t>
            </a:r>
            <a:r>
              <a:rPr lang="en-US" altLang="ko-KR" sz="1600" dirty="0"/>
              <a:t>:" + sum/</a:t>
            </a:r>
            <a:r>
              <a:rPr lang="en-US" altLang="ko-KR" sz="1600" dirty="0" err="1"/>
              <a:t>args.length</a:t>
            </a:r>
            <a:r>
              <a:rPr lang="en-US" altLang="ko-KR" sz="1600" dirty="0"/>
              <a:t>);</a:t>
            </a:r>
          </a:p>
          <a:p>
            <a:pPr defTabSz="180000"/>
            <a:r>
              <a:rPr lang="en-US" altLang="ko-KR" sz="1600" dirty="0"/>
              <a:t>	}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52472" y="1268761"/>
            <a:ext cx="832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여러 개의 실수를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main() </a:t>
            </a:r>
            <a:r>
              <a:rPr lang="ko-KR" altLang="en-US" dirty="0" err="1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메소드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 인자로 전달받아 평균값을 구하는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33" y="4864120"/>
            <a:ext cx="34766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31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5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584515" y="1052737"/>
            <a:ext cx="85809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/>
            <a:r>
              <a:rPr lang="ko-KR" altLang="en-US" sz="1400" dirty="0" err="1"/>
              <a:t>분기문</a:t>
            </a:r>
            <a:r>
              <a:rPr lang="en-US" altLang="ko-KR" sz="1400" dirty="0"/>
              <a:t>(if, </a:t>
            </a:r>
            <a:r>
              <a:rPr lang="en-US" altLang="ko-KR" sz="1400" dirty="0" err="1"/>
              <a:t>switch~case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200" dirty="0"/>
              <a:t>if(</a:t>
            </a:r>
            <a:r>
              <a:rPr lang="ko-KR" altLang="en-US" sz="1200" dirty="0" err="1"/>
              <a:t>조건식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switch(</a:t>
            </a:r>
            <a:r>
              <a:rPr lang="ko-KR" altLang="en-US" sz="1200" dirty="0"/>
              <a:t>수식</a:t>
            </a:r>
            <a:r>
              <a:rPr lang="en-US" altLang="ko-KR" sz="1200" dirty="0"/>
              <a:t>)</a:t>
            </a:r>
          </a:p>
          <a:p>
            <a:pPr lvl="2" indent="-182563"/>
            <a:r>
              <a:rPr lang="ko-KR" altLang="en-US" sz="1400" dirty="0"/>
              <a:t>수식의 결과는 </a:t>
            </a:r>
            <a:r>
              <a:rPr lang="en-US" altLang="ko-KR" sz="1400" dirty="0" err="1"/>
              <a:t>int</a:t>
            </a:r>
            <a:r>
              <a:rPr lang="ko-KR" altLang="en-US" sz="1400" dirty="0"/>
              <a:t>형으로 자동 </a:t>
            </a:r>
            <a:r>
              <a:rPr lang="ko-KR" altLang="en-US" sz="1400" dirty="0" err="1"/>
              <a:t>형변환</a:t>
            </a:r>
            <a:r>
              <a:rPr lang="ko-KR" altLang="en-US" sz="1400" dirty="0"/>
              <a:t> 가능한 타입 또는 </a:t>
            </a:r>
            <a:r>
              <a:rPr lang="en-US" altLang="ko-KR" sz="1400" dirty="0" err="1"/>
              <a:t>enum</a:t>
            </a:r>
            <a:r>
              <a:rPr lang="en-US" altLang="ko-KR" sz="1400" dirty="0"/>
              <a:t> </a:t>
            </a:r>
            <a:r>
              <a:rPr lang="ko-KR" altLang="en-US" sz="1400" dirty="0"/>
              <a:t>타입뿐임</a:t>
            </a:r>
            <a:endParaRPr lang="en-US" altLang="ko-KR" sz="1400" dirty="0"/>
          </a:p>
          <a:p>
            <a:pPr lvl="2" indent="-182563"/>
            <a:r>
              <a:rPr lang="en-US" altLang="ko-KR" sz="1400" dirty="0"/>
              <a:t>JDK 1.7 </a:t>
            </a:r>
            <a:r>
              <a:rPr lang="ko-KR" altLang="en-US" sz="1400" dirty="0"/>
              <a:t>부터 문자열로 비교 가능</a:t>
            </a:r>
            <a:endParaRPr lang="en-US" altLang="ko-KR" sz="1400" dirty="0"/>
          </a:p>
          <a:p>
            <a:pPr lvl="2" indent="-182563"/>
            <a:endParaRPr lang="en-US" altLang="ko-KR" sz="1400" dirty="0"/>
          </a:p>
          <a:p>
            <a:pPr marL="273050" indent="-273050"/>
            <a:r>
              <a:rPr lang="ko-KR" altLang="en-US" sz="1400" dirty="0" err="1"/>
              <a:t>반복문</a:t>
            </a:r>
            <a:r>
              <a:rPr lang="en-US" altLang="ko-KR" sz="1400" dirty="0"/>
              <a:t>(for, while, </a:t>
            </a:r>
            <a:r>
              <a:rPr lang="en-US" altLang="ko-KR" sz="1400" dirty="0" err="1"/>
              <a:t>do~while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200" dirty="0"/>
              <a:t>for : </a:t>
            </a:r>
            <a:r>
              <a:rPr lang="ko-KR" altLang="en-US" sz="1200" dirty="0"/>
              <a:t>반복 횟수가 정해져 있을 때</a:t>
            </a:r>
            <a:endParaRPr lang="en-US" altLang="ko-KR" sz="1200" dirty="0"/>
          </a:p>
          <a:p>
            <a:pPr lvl="2"/>
            <a:r>
              <a:rPr lang="en-US" altLang="ko-KR" sz="1100" dirty="0"/>
              <a:t>for(</a:t>
            </a:r>
            <a:r>
              <a:rPr lang="ko-KR" altLang="en-US" sz="1100" dirty="0"/>
              <a:t>초기값</a:t>
            </a:r>
            <a:r>
              <a:rPr lang="en-US" altLang="ko-KR" sz="1100" dirty="0"/>
              <a:t>; </a:t>
            </a:r>
            <a:r>
              <a:rPr lang="ko-KR" altLang="en-US" sz="1100" dirty="0" err="1"/>
              <a:t>조건식</a:t>
            </a:r>
            <a:r>
              <a:rPr lang="en-US" altLang="ko-KR" sz="1100" dirty="0"/>
              <a:t>; </a:t>
            </a:r>
            <a:r>
              <a:rPr lang="ko-KR" altLang="en-US" sz="1100" dirty="0"/>
              <a:t>증</a:t>
            </a:r>
            <a:r>
              <a:rPr lang="en-US" altLang="ko-KR" sz="1100" dirty="0"/>
              <a:t>/</a:t>
            </a:r>
            <a:r>
              <a:rPr lang="ko-KR" altLang="en-US" sz="1100" dirty="0" err="1"/>
              <a:t>감문</a:t>
            </a:r>
            <a:r>
              <a:rPr lang="en-US" altLang="ko-KR" sz="1100" dirty="0"/>
              <a:t>) {</a:t>
            </a:r>
            <a:br>
              <a:rPr lang="en-US" altLang="ko-KR" sz="1100" dirty="0"/>
            </a:br>
            <a:r>
              <a:rPr lang="en-US" altLang="ko-KR" sz="1100" dirty="0"/>
              <a:t>	</a:t>
            </a:r>
            <a:r>
              <a:rPr lang="ko-KR" altLang="en-US" sz="1100" dirty="0"/>
              <a:t>반복될 문장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}</a:t>
            </a:r>
            <a:endParaRPr lang="ko-KR" altLang="en-US" sz="1100" dirty="0"/>
          </a:p>
          <a:p>
            <a:pPr lvl="1"/>
            <a:r>
              <a:rPr lang="en-US" altLang="ko-KR" sz="1200" dirty="0"/>
              <a:t>while : </a:t>
            </a:r>
            <a:r>
              <a:rPr lang="ko-KR" altLang="en-US" sz="1200" dirty="0"/>
              <a:t>반복 횟수가 정해져 있지 않을 때</a:t>
            </a:r>
            <a:endParaRPr lang="en-US" altLang="ko-KR" sz="1200" dirty="0"/>
          </a:p>
          <a:p>
            <a:pPr lvl="2"/>
            <a:r>
              <a:rPr lang="ko-KR" altLang="en-US" sz="1100" dirty="0"/>
              <a:t>초기값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while(</a:t>
            </a:r>
            <a:r>
              <a:rPr lang="ko-KR" altLang="en-US" sz="1100" dirty="0" err="1"/>
              <a:t>조건식</a:t>
            </a:r>
            <a:r>
              <a:rPr lang="en-US" altLang="ko-KR" sz="1100" dirty="0"/>
              <a:t>) {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ko-KR" altLang="en-US" sz="1100" dirty="0"/>
              <a:t>반복될 문장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ko-KR" altLang="en-US" sz="1100" dirty="0"/>
              <a:t>증</a:t>
            </a:r>
            <a:r>
              <a:rPr lang="en-US" altLang="ko-KR" sz="1100" dirty="0"/>
              <a:t>/</a:t>
            </a:r>
            <a:r>
              <a:rPr lang="ko-KR" altLang="en-US" sz="1100" dirty="0" err="1"/>
              <a:t>감문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en-US" altLang="ko-KR" sz="1100" dirty="0"/>
              <a:t>}</a:t>
            </a:r>
            <a:endParaRPr lang="ko-KR" altLang="en-US" sz="1100" dirty="0"/>
          </a:p>
          <a:p>
            <a:pPr lvl="1"/>
            <a:r>
              <a:rPr lang="en-US" altLang="ko-KR" sz="1200" dirty="0" err="1"/>
              <a:t>do~while</a:t>
            </a:r>
            <a:r>
              <a:rPr lang="en-US" altLang="ko-KR" sz="1200" dirty="0"/>
              <a:t> : </a:t>
            </a:r>
            <a:r>
              <a:rPr lang="ko-KR" altLang="en-US" sz="1200" dirty="0"/>
              <a:t>반드시 한번 이상 실행할 필요가 있을 때</a:t>
            </a:r>
            <a:endParaRPr lang="en-US" altLang="ko-KR" sz="1200" dirty="0"/>
          </a:p>
          <a:p>
            <a:pPr lvl="2"/>
            <a:r>
              <a:rPr lang="en-US" altLang="ko-KR" sz="1100" dirty="0"/>
              <a:t>do {</a:t>
            </a:r>
            <a:br>
              <a:rPr lang="en-US" altLang="ko-KR" sz="1100" dirty="0"/>
            </a:br>
            <a:r>
              <a:rPr lang="en-US" altLang="ko-KR" sz="1100" dirty="0"/>
              <a:t>    </a:t>
            </a:r>
            <a:r>
              <a:rPr lang="ko-KR" altLang="en-US" sz="1100" dirty="0"/>
              <a:t>반복될 문장</a:t>
            </a:r>
            <a:r>
              <a:rPr lang="en-US" altLang="ko-KR" sz="1100" dirty="0"/>
              <a:t>;</a:t>
            </a:r>
            <a:br>
              <a:rPr lang="en-US" altLang="ko-KR" sz="1100" dirty="0"/>
            </a:br>
            <a:r>
              <a:rPr lang="en-US" altLang="ko-KR" sz="1100" dirty="0"/>
              <a:t>}while(</a:t>
            </a:r>
            <a:r>
              <a:rPr lang="ko-KR" altLang="en-US" sz="1100" dirty="0" err="1"/>
              <a:t>조건식</a:t>
            </a:r>
            <a:r>
              <a:rPr lang="en-US" altLang="ko-KR" sz="1100" dirty="0"/>
              <a:t>) </a:t>
            </a:r>
            <a:r>
              <a:rPr lang="en-US" altLang="ko-KR" sz="1100" dirty="0">
                <a:solidFill>
                  <a:srgbClr val="FF0000"/>
                </a:solidFill>
              </a:rPr>
              <a:t>;</a:t>
            </a:r>
          </a:p>
          <a:p>
            <a:pPr lvl="2"/>
            <a:r>
              <a:rPr lang="ko-KR" altLang="en-US" sz="1100" dirty="0"/>
              <a:t>최초 한번 실행한 다음 </a:t>
            </a:r>
            <a:r>
              <a:rPr lang="ko-KR" altLang="en-US" sz="1100" dirty="0" err="1"/>
              <a:t>조건식을</a:t>
            </a:r>
            <a:r>
              <a:rPr lang="ko-KR" altLang="en-US" sz="1100" dirty="0"/>
              <a:t> 비교함</a:t>
            </a:r>
            <a:endParaRPr lang="en-US" altLang="ko-KR" sz="1100" dirty="0"/>
          </a:p>
          <a:p>
            <a:pPr lvl="1"/>
            <a:endParaRPr lang="ko-KR" altLang="en-US" sz="1400" dirty="0"/>
          </a:p>
          <a:p>
            <a:pPr marL="273050" indent="-273050"/>
            <a:r>
              <a:rPr lang="ko-KR" altLang="en-US" sz="1400" dirty="0" err="1"/>
              <a:t>탈출문</a:t>
            </a:r>
            <a:r>
              <a:rPr lang="en-US" altLang="ko-KR" sz="1400" dirty="0"/>
              <a:t>(break, continue)</a:t>
            </a:r>
          </a:p>
          <a:p>
            <a:pPr lvl="1"/>
            <a:r>
              <a:rPr lang="en-US" altLang="ko-KR" sz="1200" dirty="0"/>
              <a:t>break : </a:t>
            </a:r>
            <a:r>
              <a:rPr lang="ko-KR" altLang="en-US" sz="1200" dirty="0" err="1"/>
              <a:t>반복문을</a:t>
            </a:r>
            <a:r>
              <a:rPr lang="ko-KR" altLang="en-US" sz="1200" dirty="0"/>
              <a:t> 더 이상 수행 안 함</a:t>
            </a:r>
          </a:p>
          <a:p>
            <a:pPr lvl="1"/>
            <a:r>
              <a:rPr lang="en-US" altLang="ko-KR" sz="1200" dirty="0"/>
              <a:t>continue : </a:t>
            </a:r>
            <a:r>
              <a:rPr lang="ko-KR" altLang="en-US" sz="1200" dirty="0" err="1"/>
              <a:t>반복문을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회 </a:t>
            </a:r>
            <a:r>
              <a:rPr lang="en-US" altLang="ko-KR" sz="1200" dirty="0"/>
              <a:t>skip</a:t>
            </a:r>
            <a:r>
              <a:rPr lang="ko-KR" altLang="en-US" sz="1200" dirty="0"/>
              <a:t>함</a:t>
            </a:r>
            <a:endParaRPr lang="en-US" altLang="ko-KR" sz="1200" dirty="0"/>
          </a:p>
          <a:p>
            <a:pPr lvl="1"/>
            <a:r>
              <a:rPr lang="en-US" altLang="ko-KR" sz="1200" dirty="0"/>
              <a:t>* return </a:t>
            </a:r>
            <a:r>
              <a:rPr lang="ko-KR" altLang="en-US" sz="1200" dirty="0"/>
              <a:t>문도 제어구조를 탈출하는 용도로 사용됨</a:t>
            </a:r>
          </a:p>
        </p:txBody>
      </p:sp>
    </p:spTree>
    <p:extLst>
      <p:ext uri="{BB962C8B-B14F-4D97-AF65-F5344CB8AC3E}">
        <p14:creationId xmlns:p14="http://schemas.microsoft.com/office/powerpoint/2010/main" val="25396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2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 – 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20717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단순 </a:t>
            </a:r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다음의 괄호 안에는 </a:t>
            </a:r>
            <a:r>
              <a:rPr lang="ko-KR" altLang="en-US" dirty="0" err="1"/>
              <a:t>조건식</a:t>
            </a:r>
            <a:r>
              <a:rPr lang="en-US" altLang="ko-KR" dirty="0"/>
              <a:t>(</a:t>
            </a:r>
            <a:r>
              <a:rPr lang="ko-KR" altLang="en-US" dirty="0"/>
              <a:t>논리형 변수나 논리 연산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조건식의</a:t>
            </a:r>
            <a:r>
              <a:rPr lang="ko-KR" altLang="en-US" dirty="0"/>
              <a:t> 값</a:t>
            </a:r>
            <a:endParaRPr lang="en-US" altLang="ko-KR" dirty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인 경우</a:t>
            </a:r>
            <a:r>
              <a:rPr lang="en-US" altLang="ko-KR" dirty="0"/>
              <a:t>, if</a:t>
            </a:r>
            <a:r>
              <a:rPr lang="ko-KR" altLang="en-US" dirty="0"/>
              <a:t>문을 벗어나</a:t>
            </a:r>
            <a:r>
              <a:rPr lang="en-US" altLang="ko-KR" dirty="0"/>
              <a:t> </a:t>
            </a:r>
            <a:r>
              <a:rPr lang="ko-KR" altLang="en-US" dirty="0"/>
              <a:t>다음 문장이 실행된다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의 경우에는 </a:t>
            </a:r>
            <a:r>
              <a:rPr lang="en-US" altLang="ko-KR" dirty="0"/>
              <a:t>if </a:t>
            </a:r>
            <a:r>
              <a:rPr lang="ko-KR" altLang="en-US" dirty="0"/>
              <a:t>다음의 문장이 실행되지 않고 </a:t>
            </a:r>
            <a:r>
              <a:rPr lang="en-US" altLang="ko-KR" dirty="0"/>
              <a:t>if </a:t>
            </a:r>
            <a:r>
              <a:rPr lang="ko-KR" altLang="en-US" dirty="0"/>
              <a:t>문을</a:t>
            </a:r>
            <a:r>
              <a:rPr lang="en-US" altLang="ko-KR" dirty="0"/>
              <a:t> </a:t>
            </a:r>
            <a:r>
              <a:rPr lang="ko-KR" altLang="en-US" dirty="0"/>
              <a:t>빠져 나온다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실행문장이 단일 문장인 경우 둘러싸는 </a:t>
            </a:r>
            <a:r>
              <a:rPr lang="en-US" altLang="ko-KR" dirty="0"/>
              <a:t>{, }</a:t>
            </a:r>
            <a:r>
              <a:rPr lang="ko-KR" altLang="en-US" dirty="0"/>
              <a:t> 생략 가능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81" y="3501008"/>
            <a:ext cx="572452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: if</a:t>
            </a:r>
            <a:r>
              <a:rPr lang="ko-KR" altLang="en-US" dirty="0"/>
              <a:t>문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8624" y="1862445"/>
            <a:ext cx="57984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SuccessOrFail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in = new Scanner(System.in);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점수를 입력하시오</a:t>
            </a:r>
            <a:r>
              <a:rPr lang="en-US" altLang="ko-KR" sz="1400" dirty="0"/>
              <a:t>: ");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score = </a:t>
            </a:r>
            <a:r>
              <a:rPr lang="en-US" altLang="ko-KR" sz="1400" dirty="0" err="1"/>
              <a:t>in.nextInt</a:t>
            </a:r>
            <a:r>
              <a:rPr lang="en-US" altLang="ko-KR" sz="1400" dirty="0"/>
              <a:t>();</a:t>
            </a:r>
          </a:p>
          <a:p>
            <a:pPr defTabSz="180000"/>
            <a:r>
              <a:rPr lang="en-US" altLang="ko-KR" sz="1400" dirty="0"/>
              <a:t>		if (score &gt;= 80)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축하합니다</a:t>
            </a:r>
            <a:r>
              <a:rPr lang="en-US" altLang="ko-KR" sz="1400" dirty="0"/>
              <a:t>! </a:t>
            </a:r>
            <a:r>
              <a:rPr lang="ko-KR" altLang="en-US" sz="1400" dirty="0"/>
              <a:t>합격입니다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0553" y="1340768"/>
            <a:ext cx="7569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시험 점수가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80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점이 이상이면 합격 판별을 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68624" y="4633972"/>
            <a:ext cx="579844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+mj-lt"/>
              </a:rPr>
              <a:t>점수를 입력하시오</a:t>
            </a:r>
            <a:r>
              <a:rPr lang="en-US" altLang="ko-KR" sz="1400" dirty="0">
                <a:latin typeface="+mj-lt"/>
              </a:rPr>
              <a:t>: </a:t>
            </a:r>
            <a:r>
              <a:rPr lang="en-US" altLang="ko-KR" sz="1400" dirty="0">
                <a:solidFill>
                  <a:srgbClr val="00B050"/>
                </a:solidFill>
                <a:latin typeface="+mj-lt"/>
              </a:rPr>
              <a:t>95</a:t>
            </a:r>
          </a:p>
          <a:p>
            <a:r>
              <a:rPr lang="ko-KR" altLang="en-US" sz="1400" dirty="0">
                <a:latin typeface="+mj-lt"/>
              </a:rPr>
              <a:t>축하합니다</a:t>
            </a:r>
            <a:r>
              <a:rPr lang="en-US" altLang="ko-KR" sz="1400" dirty="0">
                <a:latin typeface="+mj-lt"/>
              </a:rPr>
              <a:t>! </a:t>
            </a:r>
            <a:r>
              <a:rPr lang="ko-KR" altLang="en-US" sz="1400" dirty="0">
                <a:latin typeface="+mj-lt"/>
              </a:rPr>
              <a:t>합격입니다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0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if-else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1785950"/>
          </a:xfrm>
        </p:spPr>
        <p:txBody>
          <a:bodyPr/>
          <a:lstStyle/>
          <a:p>
            <a:r>
              <a:rPr lang="en-US" altLang="ko-KR"/>
              <a:t>if-else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조건식이 </a:t>
            </a:r>
            <a:r>
              <a:rPr lang="en-US" altLang="ko-KR"/>
              <a:t>true</a:t>
            </a:r>
            <a:r>
              <a:rPr lang="ko-KR" altLang="en-US"/>
              <a:t>면 실행문장</a:t>
            </a:r>
            <a:r>
              <a:rPr lang="en-US" altLang="ko-KR"/>
              <a:t>1</a:t>
            </a:r>
            <a:r>
              <a:rPr lang="ko-KR" altLang="en-US"/>
              <a:t> 실행 후</a:t>
            </a:r>
            <a:r>
              <a:rPr lang="en-US" altLang="ko-KR"/>
              <a:t> </a:t>
            </a:r>
            <a:r>
              <a:rPr lang="en-US" altLang="ko-KR" dirty="0"/>
              <a:t>if-else</a:t>
            </a:r>
            <a:r>
              <a:rPr lang="ko-KR" altLang="en-US"/>
              <a:t>문을 벗어남</a:t>
            </a:r>
            <a:endParaRPr lang="en-US" altLang="ko-KR"/>
          </a:p>
          <a:p>
            <a:pPr lvl="1"/>
            <a:r>
              <a:rPr lang="en-US" altLang="ko-KR"/>
              <a:t>false</a:t>
            </a:r>
            <a:r>
              <a:rPr lang="ko-KR" altLang="en-US" dirty="0"/>
              <a:t>인 경우에 </a:t>
            </a:r>
            <a:r>
              <a:rPr lang="ko-KR" altLang="en-US"/>
              <a:t>실행문장</a:t>
            </a:r>
            <a:r>
              <a:rPr lang="en-US" altLang="ko-KR"/>
              <a:t>2</a:t>
            </a:r>
            <a:r>
              <a:rPr lang="ko-KR" altLang="en-US"/>
              <a:t> 실행후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dirty="0"/>
              <a:t>if-else</a:t>
            </a:r>
            <a:r>
              <a:rPr lang="ko-KR" altLang="en-US"/>
              <a:t>문을 벗어남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515" y="2708921"/>
            <a:ext cx="701992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: if-else</a:t>
            </a:r>
            <a:r>
              <a:rPr lang="ko-KR" altLang="en-US" dirty="0"/>
              <a:t> 사용하기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76" y="1807046"/>
            <a:ext cx="5798448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import </a:t>
            </a:r>
            <a:r>
              <a:rPr lang="en-US" altLang="ko-KR" sz="1400" dirty="0" err="1"/>
              <a:t>java.util.Scanner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MultipleOfThree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 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Scanner in = new Scanner(System.in);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</a:t>
            </a:r>
            <a:r>
              <a:rPr lang="en-US" altLang="ko-KR" sz="1400" dirty="0"/>
              <a:t>("</a:t>
            </a:r>
            <a:r>
              <a:rPr lang="ko-KR" altLang="en-US" sz="1400" dirty="0"/>
              <a:t>수를 입력하시오</a:t>
            </a:r>
            <a:r>
              <a:rPr lang="en-US" altLang="ko-KR" sz="1400" dirty="0"/>
              <a:t>: ");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number = </a:t>
            </a:r>
            <a:r>
              <a:rPr lang="en-US" altLang="ko-KR" sz="1400" dirty="0" err="1"/>
              <a:t>in.nextInt</a:t>
            </a:r>
            <a:r>
              <a:rPr lang="en-US" altLang="ko-KR" sz="1400" dirty="0"/>
              <a:t>();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if (number % 3 == 0)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("3</a:t>
            </a:r>
            <a:r>
              <a:rPr lang="ko-KR" altLang="en-US" sz="1400" dirty="0"/>
              <a:t>의 배수입니다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else 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("3</a:t>
            </a:r>
            <a:r>
              <a:rPr lang="ko-KR" altLang="en-US" sz="1400" dirty="0"/>
              <a:t>의 배수가 아닙니다</a:t>
            </a:r>
            <a:r>
              <a:rPr lang="en-US" altLang="ko-KR" sz="1400" dirty="0"/>
              <a:t>.");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20553" y="1400829"/>
            <a:ext cx="636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입력된 수가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의 배수인지 판별하는 프로그램을 작성하시오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36576" y="5271592"/>
            <a:ext cx="5798448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lt"/>
              </a:rPr>
              <a:t>수를 입력하시오</a:t>
            </a:r>
            <a:r>
              <a:rPr lang="en-US" altLang="ko-KR" sz="1200" dirty="0">
                <a:latin typeface="+mj-lt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129</a:t>
            </a:r>
          </a:p>
          <a:p>
            <a:r>
              <a:rPr lang="en-US" altLang="ko-KR" sz="1200" dirty="0">
                <a:latin typeface="+mj-lt"/>
              </a:rPr>
              <a:t>3</a:t>
            </a:r>
            <a:r>
              <a:rPr lang="ko-KR" altLang="en-US" sz="1200" dirty="0">
                <a:latin typeface="+mj-lt"/>
              </a:rPr>
              <a:t>의 배수입니다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2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다중 </a:t>
            </a:r>
            <a:r>
              <a:rPr lang="en-US" altLang="ko-KR" dirty="0"/>
              <a:t>if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116965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다중 </a:t>
            </a:r>
            <a:r>
              <a:rPr lang="en-US" altLang="ko-KR" dirty="0"/>
              <a:t>if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실행문장이 다시 </a:t>
            </a:r>
            <a:r>
              <a:rPr lang="en-US" altLang="ko-KR" dirty="0"/>
              <a:t>if</a:t>
            </a:r>
            <a:r>
              <a:rPr lang="ko-KR" altLang="en-US" dirty="0"/>
              <a:t>문 또는 </a:t>
            </a:r>
            <a:r>
              <a:rPr lang="en-US" altLang="ko-KR" dirty="0"/>
              <a:t>if-else</a:t>
            </a:r>
            <a:r>
              <a:rPr lang="ko-KR" altLang="en-US" dirty="0"/>
              <a:t>문을 포함</a:t>
            </a:r>
            <a:endParaRPr lang="en-US" altLang="ko-KR" dirty="0"/>
          </a:p>
          <a:p>
            <a:pPr lvl="1"/>
            <a:r>
              <a:rPr lang="en-US" altLang="ko-KR" dirty="0"/>
              <a:t>else </a:t>
            </a:r>
            <a:r>
              <a:rPr lang="ko-KR" altLang="en-US" dirty="0"/>
              <a:t>문은 바로 전의 </a:t>
            </a:r>
            <a:r>
              <a:rPr lang="en-US" altLang="ko-KR" dirty="0"/>
              <a:t>if</a:t>
            </a:r>
            <a:r>
              <a:rPr lang="ko-KR" altLang="en-US" dirty="0"/>
              <a:t>문과 짝을 이룬다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조건문이</a:t>
            </a:r>
            <a:r>
              <a:rPr lang="ko-KR" altLang="en-US" dirty="0"/>
              <a:t> 너무 많은 경우</a:t>
            </a:r>
            <a:r>
              <a:rPr lang="en-US" altLang="ko-KR" dirty="0"/>
              <a:t>, switch </a:t>
            </a:r>
            <a:r>
              <a:rPr lang="ko-KR" altLang="en-US" dirty="0"/>
              <a:t>문 사용 권장                                                              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3" y="2492896"/>
            <a:ext cx="8790011" cy="3961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1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: </a:t>
            </a:r>
            <a:r>
              <a:rPr lang="ko-KR" altLang="en-US" dirty="0"/>
              <a:t>학점 매기기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6692" y="2050970"/>
            <a:ext cx="5801298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Grading {</a:t>
            </a:r>
          </a:p>
          <a:p>
            <a:pPr defTabSz="180000"/>
            <a:r>
              <a:rPr lang="en-US" altLang="ko-KR" sz="1200" dirty="0"/>
              <a:t>	public 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char grade;</a:t>
            </a:r>
          </a:p>
          <a:p>
            <a:pPr defTabSz="180000"/>
            <a:r>
              <a:rPr lang="en-US" altLang="ko-KR" sz="1200" dirty="0"/>
              <a:t>		Scanner a = new Scanner(System.in);</a:t>
            </a:r>
          </a:p>
          <a:p>
            <a:pPr defTabSz="180000"/>
            <a:r>
              <a:rPr lang="en-US" altLang="ko-KR" sz="1200" dirty="0"/>
              <a:t>		while (</a:t>
            </a:r>
            <a:r>
              <a:rPr lang="en-US" altLang="ko-KR" sz="1200" b="1" dirty="0" err="1"/>
              <a:t>a.hasNext</a:t>
            </a:r>
            <a:r>
              <a:rPr lang="en-US" altLang="ko-KR" sz="1200" b="1" dirty="0"/>
              <a:t>()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score = </a:t>
            </a:r>
            <a:r>
              <a:rPr lang="en-US" altLang="ko-KR" sz="1200" b="1" dirty="0" err="1"/>
              <a:t>a.nextInt</a:t>
            </a:r>
            <a:r>
              <a:rPr lang="en-US" altLang="ko-KR" sz="1200" b="1" dirty="0"/>
              <a:t>();</a:t>
            </a:r>
          </a:p>
          <a:p>
            <a:pPr defTabSz="180000"/>
            <a:r>
              <a:rPr lang="en-US" altLang="ko-KR" sz="1200" dirty="0"/>
              <a:t>			if(score &gt;= 90.0)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90.0 </a:t>
            </a:r>
            <a:r>
              <a:rPr lang="ko-KR" altLang="en-US" sz="1200" dirty="0"/>
              <a:t>이상인 경우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			grade = 'A';</a:t>
            </a:r>
          </a:p>
          <a:p>
            <a:pPr defTabSz="180000"/>
            <a:r>
              <a:rPr lang="en-US" altLang="ko-KR" sz="1200" dirty="0"/>
              <a:t>			else if(score &gt;= 80.0)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80.0 </a:t>
            </a:r>
            <a:r>
              <a:rPr lang="ko-KR" altLang="en-US" sz="1200" dirty="0"/>
              <a:t>이상이면서 </a:t>
            </a:r>
            <a:r>
              <a:rPr lang="en-US" altLang="ko-KR" sz="1200" dirty="0"/>
              <a:t>90.0 </a:t>
            </a:r>
            <a:r>
              <a:rPr lang="ko-KR" altLang="en-US" sz="1200" dirty="0"/>
              <a:t>미만인 경우</a:t>
            </a:r>
          </a:p>
          <a:p>
            <a:pPr defTabSz="180000"/>
            <a:r>
              <a:rPr lang="en-US" altLang="ko-KR" sz="1200" dirty="0"/>
              <a:t>				grade = 'B';</a:t>
            </a:r>
          </a:p>
          <a:p>
            <a:pPr defTabSz="180000"/>
            <a:r>
              <a:rPr lang="en-US" altLang="ko-KR" sz="1200" dirty="0"/>
              <a:t>			else if(score &gt;= 70.0)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70.0 </a:t>
            </a:r>
            <a:r>
              <a:rPr lang="ko-KR" altLang="en-US" sz="1200" dirty="0"/>
              <a:t>이상이면서 </a:t>
            </a:r>
            <a:r>
              <a:rPr lang="en-US" altLang="ko-KR" sz="1200" dirty="0"/>
              <a:t>80.0 </a:t>
            </a:r>
            <a:r>
              <a:rPr lang="ko-KR" altLang="en-US" sz="1200" dirty="0"/>
              <a:t>이만인 경우</a:t>
            </a:r>
          </a:p>
          <a:p>
            <a:pPr defTabSz="180000"/>
            <a:r>
              <a:rPr lang="en-US" altLang="ko-KR" sz="1200" dirty="0"/>
              <a:t>				grade = 'C';</a:t>
            </a:r>
          </a:p>
          <a:p>
            <a:pPr defTabSz="180000"/>
            <a:r>
              <a:rPr lang="en-US" altLang="ko-KR" sz="1200" dirty="0"/>
              <a:t>			else if(score &gt;= 60.0)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60.0 </a:t>
            </a:r>
            <a:r>
              <a:rPr lang="ko-KR" altLang="en-US" sz="1200" dirty="0"/>
              <a:t>이상이면서 </a:t>
            </a:r>
            <a:r>
              <a:rPr lang="en-US" altLang="ko-KR" sz="1200" dirty="0"/>
              <a:t>70.0 </a:t>
            </a:r>
            <a:r>
              <a:rPr lang="ko-KR" altLang="en-US" sz="1200" dirty="0"/>
              <a:t>이만인 경우</a:t>
            </a:r>
          </a:p>
          <a:p>
            <a:pPr defTabSz="180000"/>
            <a:r>
              <a:rPr lang="en-US" altLang="ko-KR" sz="1200" dirty="0"/>
              <a:t>				grade = 'D';</a:t>
            </a:r>
          </a:p>
          <a:p>
            <a:pPr defTabSz="180000"/>
            <a:r>
              <a:rPr lang="en-US" altLang="ko-KR" sz="1200" dirty="0"/>
              <a:t>			else // score</a:t>
            </a:r>
            <a:r>
              <a:rPr lang="ko-KR" altLang="en-US" sz="1200" dirty="0"/>
              <a:t>가 </a:t>
            </a:r>
            <a:r>
              <a:rPr lang="en-US" altLang="ko-KR" sz="1200" dirty="0"/>
              <a:t>60.0 </a:t>
            </a:r>
            <a:r>
              <a:rPr lang="ko-KR" altLang="en-US" sz="1200" dirty="0"/>
              <a:t>이만인 경우</a:t>
            </a:r>
          </a:p>
          <a:p>
            <a:pPr defTabSz="180000"/>
            <a:r>
              <a:rPr lang="en-US" altLang="ko-KR" sz="1200" dirty="0"/>
              <a:t>				grade = 'F';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(“</a:t>
            </a:r>
            <a:r>
              <a:rPr lang="ko-KR" altLang="en-US" sz="1200" dirty="0"/>
              <a:t>학점은 </a:t>
            </a:r>
            <a:r>
              <a:rPr lang="en-US" altLang="ko-KR" sz="1200" dirty="0"/>
              <a:t>“+grade+"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”);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}</a:t>
            </a:r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15368" y="1404640"/>
            <a:ext cx="5287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if-else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이용하여 키보드 입력된 성적에 대해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학점을 부여하는 프로그램을 작성해보자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13240" y="4964976"/>
            <a:ext cx="129614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80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B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90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A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76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C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232920" y="2924944"/>
            <a:ext cx="2304256" cy="648072"/>
          </a:xfrm>
          <a:prstGeom prst="wedgeRoundRectCallout">
            <a:avLst>
              <a:gd name="adj1" fmla="val -104632"/>
              <a:gd name="adj2" fmla="val 104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키가 입력될 때까지 기다리며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입력된 키가 있는 경우 </a:t>
            </a:r>
            <a:r>
              <a:rPr lang="en-US" altLang="ko-KR" sz="1000" dirty="0">
                <a:solidFill>
                  <a:schemeClr val="tx1"/>
                </a:solidFill>
              </a:rPr>
              <a:t>true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  <a:r>
              <a:rPr lang="en-US" altLang="ko-KR" sz="1000" dirty="0">
                <a:solidFill>
                  <a:schemeClr val="tx1"/>
                </a:solidFill>
              </a:rPr>
              <a:t>. ctrl-z </a:t>
            </a:r>
            <a:r>
              <a:rPr lang="ko-KR" altLang="en-US" sz="1000" dirty="0">
                <a:solidFill>
                  <a:schemeClr val="tx1"/>
                </a:solidFill>
              </a:rPr>
              <a:t>키가 입력되면 </a:t>
            </a:r>
            <a:r>
              <a:rPr lang="en-US" altLang="ko-KR" sz="1000" dirty="0">
                <a:solidFill>
                  <a:schemeClr val="tx1"/>
                </a:solidFill>
              </a:rPr>
              <a:t>false </a:t>
            </a:r>
            <a:r>
              <a:rPr lang="ko-KR" altLang="en-US" sz="1000" dirty="0">
                <a:solidFill>
                  <a:schemeClr val="tx1"/>
                </a:solidFill>
              </a:rPr>
              <a:t>리턴</a:t>
            </a:r>
          </a:p>
        </p:txBody>
      </p:sp>
    </p:spTree>
    <p:extLst>
      <p:ext uri="{BB962C8B-B14F-4D97-AF65-F5344CB8AC3E}">
        <p14:creationId xmlns:p14="http://schemas.microsoft.com/office/powerpoint/2010/main" val="242271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 구조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56656" y="1405800"/>
            <a:ext cx="5400601" cy="5191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400" dirty="0">
                <a:solidFill>
                  <a:srgbClr val="0070C0"/>
                </a:solidFill>
              </a:rPr>
              <a:t>/* </a:t>
            </a:r>
          </a:p>
          <a:p>
            <a:pPr defTabSz="180000"/>
            <a:r>
              <a:rPr lang="en-US" altLang="ko-KR" sz="1400" dirty="0">
                <a:solidFill>
                  <a:srgbClr val="0070C0"/>
                </a:solidFill>
              </a:rPr>
              <a:t>*	</a:t>
            </a:r>
            <a:r>
              <a:rPr lang="ko-KR" altLang="en-US" sz="1400" dirty="0">
                <a:solidFill>
                  <a:srgbClr val="0070C0"/>
                </a:solidFill>
              </a:rPr>
              <a:t>맛보기 예제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</a:p>
          <a:p>
            <a:pPr defTabSz="180000"/>
            <a:r>
              <a:rPr lang="en-US" altLang="ko-KR" sz="1400" dirty="0">
                <a:solidFill>
                  <a:srgbClr val="0070C0"/>
                </a:solidFill>
              </a:rPr>
              <a:t>*	</a:t>
            </a:r>
            <a:r>
              <a:rPr lang="ko-KR" altLang="en-US" sz="1400" dirty="0">
                <a:solidFill>
                  <a:srgbClr val="0070C0"/>
                </a:solidFill>
              </a:rPr>
              <a:t>소스 파일 </a:t>
            </a:r>
            <a:r>
              <a:rPr lang="en-US" altLang="ko-KR" sz="1400" dirty="0">
                <a:solidFill>
                  <a:srgbClr val="0070C0"/>
                </a:solidFill>
              </a:rPr>
              <a:t>: Hello2.java</a:t>
            </a:r>
          </a:p>
          <a:p>
            <a:pPr defTabSz="180000"/>
            <a:r>
              <a:rPr lang="ko-KR" altLang="en-US" sz="1400" dirty="0">
                <a:solidFill>
                  <a:srgbClr val="0070C0"/>
                </a:solidFill>
              </a:rPr>
              <a:t>*</a:t>
            </a:r>
            <a:r>
              <a:rPr lang="en-US" altLang="ko-KR" sz="1400" dirty="0">
                <a:solidFill>
                  <a:srgbClr val="0070C0"/>
                </a:solidFill>
              </a:rPr>
              <a:t>/</a:t>
            </a:r>
          </a:p>
          <a:p>
            <a:pPr defTabSz="180000"/>
            <a:r>
              <a:rPr lang="en-US" altLang="ko-KR" sz="1400" b="1" dirty="0"/>
              <a:t>public class Hello2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m)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return n + m;</a:t>
            </a:r>
            <a:endParaRPr lang="ko-KR" altLang="en-US" sz="1400" dirty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>
                <a:solidFill>
                  <a:srgbClr val="0070C0"/>
                </a:solidFill>
              </a:rPr>
              <a:t>// main() </a:t>
            </a:r>
            <a:r>
              <a:rPr lang="ko-KR" altLang="en-US" sz="1400" dirty="0" err="1">
                <a:solidFill>
                  <a:srgbClr val="0070C0"/>
                </a:solidFill>
              </a:rPr>
              <a:t>메소드에서</a:t>
            </a:r>
            <a:r>
              <a:rPr lang="ko-KR" altLang="en-US" sz="1400" dirty="0">
                <a:solidFill>
                  <a:srgbClr val="0070C0"/>
                </a:solidFill>
              </a:rPr>
              <a:t> 실행 시작</a:t>
            </a:r>
            <a:endParaRPr lang="en-US" altLang="ko-KR" sz="1400" dirty="0">
              <a:solidFill>
                <a:srgbClr val="0070C0"/>
              </a:solidFill>
            </a:endParaRP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public static void main(String[] 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) </a:t>
            </a:r>
            <a:r>
              <a:rPr lang="en-US" altLang="ko-KR" sz="1400" dirty="0"/>
              <a:t>{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 = 20;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s;</a:t>
            </a:r>
          </a:p>
          <a:p>
            <a:pPr defTabSz="180000"/>
            <a:r>
              <a:rPr lang="en-US" altLang="ko-KR" sz="1400" dirty="0"/>
              <a:t>		char a;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	s = sum(i, 10); </a:t>
            </a:r>
            <a:r>
              <a:rPr lang="en-US" altLang="ko-KR" sz="1400" dirty="0">
                <a:solidFill>
                  <a:srgbClr val="0070C0"/>
                </a:solidFill>
              </a:rPr>
              <a:t>// sum() </a:t>
            </a:r>
            <a:r>
              <a:rPr lang="ko-KR" altLang="en-US" sz="1400" dirty="0" err="1">
                <a:solidFill>
                  <a:srgbClr val="0070C0"/>
                </a:solidFill>
              </a:rPr>
              <a:t>메소드</a:t>
            </a:r>
            <a:r>
              <a:rPr lang="ko-KR" altLang="en-US" sz="1400" dirty="0">
                <a:solidFill>
                  <a:srgbClr val="0070C0"/>
                </a:solidFill>
              </a:rPr>
              <a:t> 호출</a:t>
            </a:r>
          </a:p>
          <a:p>
            <a:pPr defTabSz="180000"/>
            <a:r>
              <a:rPr lang="en-US" altLang="ko-KR" sz="1400" dirty="0"/>
              <a:t>		a = '?';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(a); </a:t>
            </a:r>
            <a:r>
              <a:rPr lang="en-US" altLang="ko-KR" sz="1400" dirty="0">
                <a:solidFill>
                  <a:srgbClr val="0070C0"/>
                </a:solidFill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</a:rPr>
              <a:t>문자 </a:t>
            </a:r>
            <a:r>
              <a:rPr lang="en-US" altLang="ko-KR" sz="1400" dirty="0">
                <a:solidFill>
                  <a:srgbClr val="0070C0"/>
                </a:solidFill>
              </a:rPr>
              <a:t>'?' </a:t>
            </a:r>
            <a:r>
              <a:rPr lang="ko-KR" altLang="en-US" sz="1400" dirty="0">
                <a:solidFill>
                  <a:srgbClr val="0070C0"/>
                </a:solidFill>
              </a:rPr>
              <a:t>화면 출력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("Hello2"); </a:t>
            </a:r>
            <a:r>
              <a:rPr lang="en-US" altLang="ko-KR" sz="1400" dirty="0">
                <a:solidFill>
                  <a:srgbClr val="0070C0"/>
                </a:solidFill>
              </a:rPr>
              <a:t>// "Hello2" </a:t>
            </a:r>
            <a:r>
              <a:rPr lang="ko-KR" altLang="en-US" sz="1400" dirty="0">
                <a:solidFill>
                  <a:srgbClr val="0070C0"/>
                </a:solidFill>
              </a:rPr>
              <a:t>문자열 화면 출력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(s); </a:t>
            </a:r>
            <a:r>
              <a:rPr lang="en-US" altLang="ko-KR" sz="1400" dirty="0">
                <a:solidFill>
                  <a:srgbClr val="0070C0"/>
                </a:solidFill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</a:rPr>
              <a:t>정수 </a:t>
            </a:r>
            <a:r>
              <a:rPr lang="en-US" altLang="ko-KR" sz="1400" dirty="0">
                <a:solidFill>
                  <a:srgbClr val="0070C0"/>
                </a:solidFill>
              </a:rPr>
              <a:t>s </a:t>
            </a:r>
            <a:r>
              <a:rPr lang="ko-KR" altLang="en-US" sz="1400" dirty="0">
                <a:solidFill>
                  <a:srgbClr val="0070C0"/>
                </a:solidFill>
              </a:rPr>
              <a:t>값 화면 출력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76918" y="28996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49126" y="495365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C00000"/>
                </a:solidFill>
              </a:rPr>
              <a:t>메소드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4529" y="41639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클래스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52940" y="1405800"/>
            <a:ext cx="1071180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Hello2</a:t>
            </a:r>
          </a:p>
          <a:p>
            <a:r>
              <a:rPr lang="en-US" altLang="ko-KR" sz="1400" dirty="0"/>
              <a:t>30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5122457" y="2780928"/>
            <a:ext cx="288033" cy="576064"/>
          </a:xfrm>
          <a:prstGeom prst="rightBrace">
            <a:avLst>
              <a:gd name="adj1" fmla="val 23099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/>
          <p:cNvSpPr/>
          <p:nvPr/>
        </p:nvSpPr>
        <p:spPr>
          <a:xfrm>
            <a:off x="6844729" y="3933056"/>
            <a:ext cx="360041" cy="2379752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중괄호 18"/>
          <p:cNvSpPr/>
          <p:nvPr/>
        </p:nvSpPr>
        <p:spPr>
          <a:xfrm rot="10800000">
            <a:off x="1412436" y="2420888"/>
            <a:ext cx="444221" cy="4032448"/>
          </a:xfrm>
          <a:prstGeom prst="rightBrace">
            <a:avLst>
              <a:gd name="adj1" fmla="val 8216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8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Tip: if</a:t>
            </a:r>
            <a:r>
              <a:rPr lang="ko-KR" altLang="en-US" dirty="0"/>
              <a:t>문과 조건</a:t>
            </a:r>
            <a:r>
              <a:rPr lang="en-US" altLang="ko-KR" dirty="0"/>
              <a:t> </a:t>
            </a:r>
            <a:r>
              <a:rPr lang="ko-KR" altLang="en-US" dirty="0"/>
              <a:t>연산자 </a:t>
            </a:r>
            <a:r>
              <a:rPr lang="en-US" altLang="ko-KR" dirty="0"/>
              <a:t>?: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연산자 </a:t>
            </a:r>
            <a:r>
              <a:rPr lang="en-US" altLang="ko-KR" dirty="0"/>
              <a:t>?:</a:t>
            </a:r>
            <a:r>
              <a:rPr lang="ko-KR" altLang="en-US" dirty="0"/>
              <a:t>는 </a:t>
            </a:r>
            <a:r>
              <a:rPr lang="en-US" altLang="ko-KR" dirty="0"/>
              <a:t>if-else</a:t>
            </a:r>
            <a:r>
              <a:rPr lang="ko-KR" altLang="en-US" dirty="0"/>
              <a:t>로 바꿀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80992" y="1986717"/>
            <a:ext cx="2000142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</a:rPr>
              <a:t>if (a&gt;b)</a:t>
            </a:r>
          </a:p>
          <a:p>
            <a:pPr lvl="1"/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 = a – b;</a:t>
            </a:r>
          </a:p>
          <a:p>
            <a:r>
              <a:rPr lang="en-US" altLang="ko-KR" sz="1600" dirty="0">
                <a:solidFill>
                  <a:prstClr val="black"/>
                </a:solidFill>
              </a:rPr>
              <a:t>else</a:t>
            </a:r>
          </a:p>
          <a:p>
            <a:pPr lvl="1"/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 = b – a;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9676" y="2248327"/>
            <a:ext cx="2071702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prstClr val="black"/>
                </a:solidFill>
              </a:rPr>
              <a:t>i</a:t>
            </a:r>
            <a:r>
              <a:rPr lang="en-US" altLang="ko-KR" sz="1600" dirty="0">
                <a:solidFill>
                  <a:prstClr val="black"/>
                </a:solidFill>
              </a:rPr>
              <a:t> = a&gt;</a:t>
            </a:r>
            <a:r>
              <a:rPr lang="en-US" altLang="ko-KR" sz="1600" dirty="0" err="1">
                <a:solidFill>
                  <a:prstClr val="black"/>
                </a:solidFill>
              </a:rPr>
              <a:t>b?a</a:t>
            </a:r>
            <a:r>
              <a:rPr lang="en-US" altLang="ko-KR" sz="1600" dirty="0">
                <a:solidFill>
                  <a:prstClr val="black"/>
                </a:solidFill>
              </a:rPr>
              <a:t>-b:b-a;</a:t>
            </a:r>
          </a:p>
        </p:txBody>
      </p:sp>
      <p:sp>
        <p:nvSpPr>
          <p:cNvPr id="6" name="아래쪽 화살표 5"/>
          <p:cNvSpPr/>
          <p:nvPr/>
        </p:nvSpPr>
        <p:spPr>
          <a:xfrm rot="16200000">
            <a:off x="4128898" y="2165576"/>
            <a:ext cx="28005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33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142873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문은 식과 </a:t>
            </a:r>
            <a:r>
              <a:rPr lang="en-US" altLang="ko-KR" dirty="0"/>
              <a:t>case </a:t>
            </a:r>
            <a:r>
              <a:rPr lang="ko-KR" altLang="en-US" dirty="0"/>
              <a:t>문의 값과 비교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일치하면 해당 </a:t>
            </a:r>
            <a:r>
              <a:rPr lang="en-US" altLang="ko-KR" dirty="0"/>
              <a:t>case</a:t>
            </a:r>
            <a:r>
              <a:rPr lang="ko-KR" altLang="en-US" dirty="0"/>
              <a:t>문의 실행문장 수행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break</a:t>
            </a:r>
            <a:r>
              <a:rPr lang="ko-KR" altLang="en-US" dirty="0"/>
              <a:t>를 만나면 </a:t>
            </a:r>
            <a:r>
              <a:rPr lang="en-US" altLang="ko-KR" dirty="0"/>
              <a:t>switch</a:t>
            </a:r>
            <a:r>
              <a:rPr lang="ko-KR" altLang="en-US" dirty="0"/>
              <a:t>문을 벗어남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의 비교 값과 일치하는 것이 없으면 </a:t>
            </a:r>
            <a:r>
              <a:rPr lang="en-US" altLang="ko-KR" dirty="0"/>
              <a:t>default</a:t>
            </a:r>
            <a:r>
              <a:rPr lang="ko-KR" altLang="en-US" dirty="0"/>
              <a:t> 문 실행</a:t>
            </a:r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문은 생략 가능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3" y="2687166"/>
            <a:ext cx="7022827" cy="398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68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784648" y="3140968"/>
            <a:ext cx="4572000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char grade='A';</a:t>
            </a:r>
          </a:p>
          <a:p>
            <a:pPr defTabSz="180000"/>
            <a:r>
              <a:rPr lang="en-US" altLang="ko-KR" sz="1400" dirty="0"/>
              <a:t>switch (grade) {</a:t>
            </a:r>
          </a:p>
          <a:p>
            <a:pPr defTabSz="180000"/>
            <a:r>
              <a:rPr lang="en-US" altLang="ko-KR" sz="1400" dirty="0"/>
              <a:t>	case 'A': 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("90 ~ 100</a:t>
            </a:r>
            <a:r>
              <a:rPr lang="ko-KR" altLang="en-US" sz="1400" dirty="0"/>
              <a:t>점입니다</a:t>
            </a:r>
            <a:r>
              <a:rPr lang="en-US" altLang="ko-KR" sz="1400" dirty="0"/>
              <a:t>.“);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strike="sngStrike" dirty="0"/>
              <a:t>break;</a:t>
            </a:r>
          </a:p>
          <a:p>
            <a:pPr defTabSz="180000"/>
            <a:r>
              <a:rPr lang="en-US" altLang="ko-KR" sz="1400" dirty="0"/>
              <a:t>	case 'B':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("80 ~ 89</a:t>
            </a:r>
            <a:r>
              <a:rPr lang="ko-KR" altLang="en-US" sz="1400" dirty="0"/>
              <a:t>점입니다</a:t>
            </a:r>
            <a:r>
              <a:rPr lang="en-US" altLang="ko-KR" sz="1400" dirty="0"/>
              <a:t>.“);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	case 'C':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("70 ~ 79</a:t>
            </a:r>
            <a:r>
              <a:rPr lang="ko-KR" altLang="en-US" sz="1400" dirty="0"/>
              <a:t>점입니다</a:t>
            </a:r>
            <a:r>
              <a:rPr lang="en-US" altLang="ko-KR" sz="1400" dirty="0"/>
              <a:t>.“);</a:t>
            </a:r>
          </a:p>
          <a:p>
            <a:pPr defTabSz="180000"/>
            <a:r>
              <a:rPr lang="en-US" altLang="ko-KR" sz="1400" dirty="0"/>
              <a:t>		break;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15" name="타원 14"/>
          <p:cNvSpPr/>
          <p:nvPr/>
        </p:nvSpPr>
        <p:spPr>
          <a:xfrm>
            <a:off x="2081030" y="4056748"/>
            <a:ext cx="720080" cy="19963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자유형 15"/>
          <p:cNvSpPr/>
          <p:nvPr/>
        </p:nvSpPr>
        <p:spPr>
          <a:xfrm>
            <a:off x="2801111" y="4056749"/>
            <a:ext cx="1276709" cy="155456"/>
          </a:xfrm>
          <a:custGeom>
            <a:avLst/>
            <a:gdLst>
              <a:gd name="connsiteX0" fmla="*/ 0 w 1276709"/>
              <a:gd name="connsiteY0" fmla="*/ 129396 h 224287"/>
              <a:gd name="connsiteX1" fmla="*/ 51758 w 1276709"/>
              <a:gd name="connsiteY1" fmla="*/ 86264 h 224287"/>
              <a:gd name="connsiteX2" fmla="*/ 77637 w 1276709"/>
              <a:gd name="connsiteY2" fmla="*/ 77638 h 224287"/>
              <a:gd name="connsiteX3" fmla="*/ 112143 w 1276709"/>
              <a:gd name="connsiteY3" fmla="*/ 60385 h 224287"/>
              <a:gd name="connsiteX4" fmla="*/ 163902 w 1276709"/>
              <a:gd name="connsiteY4" fmla="*/ 51759 h 224287"/>
              <a:gd name="connsiteX5" fmla="*/ 284671 w 1276709"/>
              <a:gd name="connsiteY5" fmla="*/ 60385 h 224287"/>
              <a:gd name="connsiteX6" fmla="*/ 319177 w 1276709"/>
              <a:gd name="connsiteY6" fmla="*/ 69012 h 224287"/>
              <a:gd name="connsiteX7" fmla="*/ 379562 w 1276709"/>
              <a:gd name="connsiteY7" fmla="*/ 103517 h 224287"/>
              <a:gd name="connsiteX8" fmla="*/ 327803 w 1276709"/>
              <a:gd name="connsiteY8" fmla="*/ 146649 h 224287"/>
              <a:gd name="connsiteX9" fmla="*/ 336430 w 1276709"/>
              <a:gd name="connsiteY9" fmla="*/ 112144 h 224287"/>
              <a:gd name="connsiteX10" fmla="*/ 388188 w 1276709"/>
              <a:gd name="connsiteY10" fmla="*/ 77638 h 224287"/>
              <a:gd name="connsiteX11" fmla="*/ 414068 w 1276709"/>
              <a:gd name="connsiteY11" fmla="*/ 60385 h 224287"/>
              <a:gd name="connsiteX12" fmla="*/ 439947 w 1276709"/>
              <a:gd name="connsiteY12" fmla="*/ 43132 h 224287"/>
              <a:gd name="connsiteX13" fmla="*/ 491705 w 1276709"/>
              <a:gd name="connsiteY13" fmla="*/ 34506 h 224287"/>
              <a:gd name="connsiteX14" fmla="*/ 543464 w 1276709"/>
              <a:gd name="connsiteY14" fmla="*/ 60385 h 224287"/>
              <a:gd name="connsiteX15" fmla="*/ 552090 w 1276709"/>
              <a:gd name="connsiteY15" fmla="*/ 86264 h 224287"/>
              <a:gd name="connsiteX16" fmla="*/ 526211 w 1276709"/>
              <a:gd name="connsiteY16" fmla="*/ 94891 h 224287"/>
              <a:gd name="connsiteX17" fmla="*/ 508958 w 1276709"/>
              <a:gd name="connsiteY17" fmla="*/ 43132 h 224287"/>
              <a:gd name="connsiteX18" fmla="*/ 560717 w 1276709"/>
              <a:gd name="connsiteY18" fmla="*/ 0 h 224287"/>
              <a:gd name="connsiteX19" fmla="*/ 638354 w 1276709"/>
              <a:gd name="connsiteY19" fmla="*/ 8627 h 224287"/>
              <a:gd name="connsiteX20" fmla="*/ 664234 w 1276709"/>
              <a:gd name="connsiteY20" fmla="*/ 25880 h 224287"/>
              <a:gd name="connsiteX21" fmla="*/ 698739 w 1276709"/>
              <a:gd name="connsiteY21" fmla="*/ 43132 h 224287"/>
              <a:gd name="connsiteX22" fmla="*/ 707366 w 1276709"/>
              <a:gd name="connsiteY22" fmla="*/ 172529 h 224287"/>
              <a:gd name="connsiteX23" fmla="*/ 681486 w 1276709"/>
              <a:gd name="connsiteY23" fmla="*/ 189781 h 224287"/>
              <a:gd name="connsiteX24" fmla="*/ 664234 w 1276709"/>
              <a:gd name="connsiteY24" fmla="*/ 163902 h 224287"/>
              <a:gd name="connsiteX25" fmla="*/ 672860 w 1276709"/>
              <a:gd name="connsiteY25" fmla="*/ 129396 h 224287"/>
              <a:gd name="connsiteX26" fmla="*/ 724619 w 1276709"/>
              <a:gd name="connsiteY26" fmla="*/ 77638 h 224287"/>
              <a:gd name="connsiteX27" fmla="*/ 785003 w 1276709"/>
              <a:gd name="connsiteY27" fmla="*/ 69012 h 224287"/>
              <a:gd name="connsiteX28" fmla="*/ 836762 w 1276709"/>
              <a:gd name="connsiteY28" fmla="*/ 60385 h 224287"/>
              <a:gd name="connsiteX29" fmla="*/ 897147 w 1276709"/>
              <a:gd name="connsiteY29" fmla="*/ 69012 h 224287"/>
              <a:gd name="connsiteX30" fmla="*/ 905773 w 1276709"/>
              <a:gd name="connsiteY30" fmla="*/ 94891 h 224287"/>
              <a:gd name="connsiteX31" fmla="*/ 897147 w 1276709"/>
              <a:gd name="connsiteY31" fmla="*/ 189781 h 224287"/>
              <a:gd name="connsiteX32" fmla="*/ 871268 w 1276709"/>
              <a:gd name="connsiteY32" fmla="*/ 181155 h 224287"/>
              <a:gd name="connsiteX33" fmla="*/ 871268 w 1276709"/>
              <a:gd name="connsiteY33" fmla="*/ 112144 h 224287"/>
              <a:gd name="connsiteX34" fmla="*/ 879894 w 1276709"/>
              <a:gd name="connsiteY34" fmla="*/ 86264 h 224287"/>
              <a:gd name="connsiteX35" fmla="*/ 948905 w 1276709"/>
              <a:gd name="connsiteY35" fmla="*/ 60385 h 224287"/>
              <a:gd name="connsiteX36" fmla="*/ 1026543 w 1276709"/>
              <a:gd name="connsiteY36" fmla="*/ 69012 h 224287"/>
              <a:gd name="connsiteX37" fmla="*/ 1069675 w 1276709"/>
              <a:gd name="connsiteY37" fmla="*/ 112144 h 224287"/>
              <a:gd name="connsiteX38" fmla="*/ 1095554 w 1276709"/>
              <a:gd name="connsiteY38" fmla="*/ 138023 h 224287"/>
              <a:gd name="connsiteX39" fmla="*/ 1104181 w 1276709"/>
              <a:gd name="connsiteY39" fmla="*/ 163902 h 224287"/>
              <a:gd name="connsiteX40" fmla="*/ 1086928 w 1276709"/>
              <a:gd name="connsiteY40" fmla="*/ 224287 h 224287"/>
              <a:gd name="connsiteX41" fmla="*/ 1078302 w 1276709"/>
              <a:gd name="connsiteY41" fmla="*/ 129396 h 224287"/>
              <a:gd name="connsiteX42" fmla="*/ 1112807 w 1276709"/>
              <a:gd name="connsiteY42" fmla="*/ 103517 h 224287"/>
              <a:gd name="connsiteX43" fmla="*/ 1164566 w 1276709"/>
              <a:gd name="connsiteY43" fmla="*/ 51759 h 224287"/>
              <a:gd name="connsiteX44" fmla="*/ 1199071 w 1276709"/>
              <a:gd name="connsiteY44" fmla="*/ 43132 h 224287"/>
              <a:gd name="connsiteX45" fmla="*/ 1250830 w 1276709"/>
              <a:gd name="connsiteY45" fmla="*/ 25880 h 224287"/>
              <a:gd name="connsiteX46" fmla="*/ 1276709 w 1276709"/>
              <a:gd name="connsiteY46" fmla="*/ 17253 h 22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6709" h="224287">
                <a:moveTo>
                  <a:pt x="0" y="129396"/>
                </a:moveTo>
                <a:cubicBezTo>
                  <a:pt x="19077" y="110319"/>
                  <a:pt x="27739" y="98273"/>
                  <a:pt x="51758" y="86264"/>
                </a:cubicBezTo>
                <a:cubicBezTo>
                  <a:pt x="59891" y="82198"/>
                  <a:pt x="69279" y="81220"/>
                  <a:pt x="77637" y="77638"/>
                </a:cubicBezTo>
                <a:cubicBezTo>
                  <a:pt x="89457" y="72572"/>
                  <a:pt x="99826" y="64080"/>
                  <a:pt x="112143" y="60385"/>
                </a:cubicBezTo>
                <a:cubicBezTo>
                  <a:pt x="128896" y="55359"/>
                  <a:pt x="146649" y="54634"/>
                  <a:pt x="163902" y="51759"/>
                </a:cubicBezTo>
                <a:cubicBezTo>
                  <a:pt x="204158" y="54634"/>
                  <a:pt x="244559" y="55928"/>
                  <a:pt x="284671" y="60385"/>
                </a:cubicBezTo>
                <a:cubicBezTo>
                  <a:pt x="296455" y="61694"/>
                  <a:pt x="308573" y="63710"/>
                  <a:pt x="319177" y="69012"/>
                </a:cubicBezTo>
                <a:cubicBezTo>
                  <a:pt x="423619" y="121233"/>
                  <a:pt x="300413" y="77135"/>
                  <a:pt x="379562" y="103517"/>
                </a:cubicBezTo>
                <a:cubicBezTo>
                  <a:pt x="378940" y="107249"/>
                  <a:pt x="379357" y="211091"/>
                  <a:pt x="327803" y="146649"/>
                </a:cubicBezTo>
                <a:cubicBezTo>
                  <a:pt x="320397" y="137391"/>
                  <a:pt x="328623" y="121066"/>
                  <a:pt x="336430" y="112144"/>
                </a:cubicBezTo>
                <a:cubicBezTo>
                  <a:pt x="350084" y="96539"/>
                  <a:pt x="370935" y="89140"/>
                  <a:pt x="388188" y="77638"/>
                </a:cubicBezTo>
                <a:lnTo>
                  <a:pt x="414068" y="60385"/>
                </a:lnTo>
                <a:cubicBezTo>
                  <a:pt x="422694" y="54634"/>
                  <a:pt x="429720" y="44836"/>
                  <a:pt x="439947" y="43132"/>
                </a:cubicBezTo>
                <a:lnTo>
                  <a:pt x="491705" y="34506"/>
                </a:lnTo>
                <a:cubicBezTo>
                  <a:pt x="508754" y="40189"/>
                  <a:pt x="531301" y="45181"/>
                  <a:pt x="543464" y="60385"/>
                </a:cubicBezTo>
                <a:cubicBezTo>
                  <a:pt x="549144" y="67485"/>
                  <a:pt x="549215" y="77638"/>
                  <a:pt x="552090" y="86264"/>
                </a:cubicBezTo>
                <a:cubicBezTo>
                  <a:pt x="543464" y="89140"/>
                  <a:pt x="535304" y="94891"/>
                  <a:pt x="526211" y="94891"/>
                </a:cubicBezTo>
                <a:cubicBezTo>
                  <a:pt x="488418" y="94891"/>
                  <a:pt x="495331" y="73793"/>
                  <a:pt x="508958" y="43132"/>
                </a:cubicBezTo>
                <a:cubicBezTo>
                  <a:pt x="525306" y="6348"/>
                  <a:pt x="530677" y="10014"/>
                  <a:pt x="560717" y="0"/>
                </a:cubicBezTo>
                <a:cubicBezTo>
                  <a:pt x="586596" y="2876"/>
                  <a:pt x="613093" y="2312"/>
                  <a:pt x="638354" y="8627"/>
                </a:cubicBezTo>
                <a:cubicBezTo>
                  <a:pt x="648412" y="11142"/>
                  <a:pt x="655232" y="20736"/>
                  <a:pt x="664234" y="25880"/>
                </a:cubicBezTo>
                <a:cubicBezTo>
                  <a:pt x="675399" y="32260"/>
                  <a:pt x="687237" y="37381"/>
                  <a:pt x="698739" y="43132"/>
                </a:cubicBezTo>
                <a:cubicBezTo>
                  <a:pt x="716152" y="95372"/>
                  <a:pt x="729560" y="111496"/>
                  <a:pt x="707366" y="172529"/>
                </a:cubicBezTo>
                <a:cubicBezTo>
                  <a:pt x="703823" y="182272"/>
                  <a:pt x="690113" y="184030"/>
                  <a:pt x="681486" y="189781"/>
                </a:cubicBezTo>
                <a:cubicBezTo>
                  <a:pt x="675735" y="181155"/>
                  <a:pt x="665700" y="174165"/>
                  <a:pt x="664234" y="163902"/>
                </a:cubicBezTo>
                <a:cubicBezTo>
                  <a:pt x="662557" y="152165"/>
                  <a:pt x="668190" y="140293"/>
                  <a:pt x="672860" y="129396"/>
                </a:cubicBezTo>
                <a:cubicBezTo>
                  <a:pt x="681360" y="109561"/>
                  <a:pt x="705016" y="84766"/>
                  <a:pt x="724619" y="77638"/>
                </a:cubicBezTo>
                <a:cubicBezTo>
                  <a:pt x="743727" y="70690"/>
                  <a:pt x="764907" y="72104"/>
                  <a:pt x="785003" y="69012"/>
                </a:cubicBezTo>
                <a:cubicBezTo>
                  <a:pt x="802291" y="66352"/>
                  <a:pt x="819509" y="63261"/>
                  <a:pt x="836762" y="60385"/>
                </a:cubicBezTo>
                <a:cubicBezTo>
                  <a:pt x="856890" y="63261"/>
                  <a:pt x="878961" y="59919"/>
                  <a:pt x="897147" y="69012"/>
                </a:cubicBezTo>
                <a:cubicBezTo>
                  <a:pt x="905280" y="73079"/>
                  <a:pt x="905773" y="85798"/>
                  <a:pt x="905773" y="94891"/>
                </a:cubicBezTo>
                <a:cubicBezTo>
                  <a:pt x="905773" y="126651"/>
                  <a:pt x="900022" y="158151"/>
                  <a:pt x="897147" y="189781"/>
                </a:cubicBezTo>
                <a:cubicBezTo>
                  <a:pt x="888521" y="186906"/>
                  <a:pt x="876948" y="188255"/>
                  <a:pt x="871268" y="181155"/>
                </a:cubicBezTo>
                <a:cubicBezTo>
                  <a:pt x="854317" y="159966"/>
                  <a:pt x="865214" y="133333"/>
                  <a:pt x="871268" y="112144"/>
                </a:cubicBezTo>
                <a:cubicBezTo>
                  <a:pt x="873766" y="103401"/>
                  <a:pt x="873464" y="92694"/>
                  <a:pt x="879894" y="86264"/>
                </a:cubicBezTo>
                <a:cubicBezTo>
                  <a:pt x="894928" y="71230"/>
                  <a:pt x="929653" y="65198"/>
                  <a:pt x="948905" y="60385"/>
                </a:cubicBezTo>
                <a:cubicBezTo>
                  <a:pt x="974784" y="63261"/>
                  <a:pt x="1001282" y="62697"/>
                  <a:pt x="1026543" y="69012"/>
                </a:cubicBezTo>
                <a:cubicBezTo>
                  <a:pt x="1053180" y="75671"/>
                  <a:pt x="1054540" y="93982"/>
                  <a:pt x="1069675" y="112144"/>
                </a:cubicBezTo>
                <a:cubicBezTo>
                  <a:pt x="1077485" y="121516"/>
                  <a:pt x="1086928" y="129397"/>
                  <a:pt x="1095554" y="138023"/>
                </a:cubicBezTo>
                <a:cubicBezTo>
                  <a:pt x="1098430" y="146649"/>
                  <a:pt x="1104181" y="154809"/>
                  <a:pt x="1104181" y="163902"/>
                </a:cubicBezTo>
                <a:cubicBezTo>
                  <a:pt x="1104181" y="174731"/>
                  <a:pt x="1090995" y="212085"/>
                  <a:pt x="1086928" y="224287"/>
                </a:cubicBezTo>
                <a:cubicBezTo>
                  <a:pt x="1063764" y="189542"/>
                  <a:pt x="1052851" y="185389"/>
                  <a:pt x="1078302" y="129396"/>
                </a:cubicBezTo>
                <a:cubicBezTo>
                  <a:pt x="1084251" y="116308"/>
                  <a:pt x="1102641" y="113683"/>
                  <a:pt x="1112807" y="103517"/>
                </a:cubicBezTo>
                <a:cubicBezTo>
                  <a:pt x="1147832" y="68492"/>
                  <a:pt x="1108180" y="79952"/>
                  <a:pt x="1164566" y="51759"/>
                </a:cubicBezTo>
                <a:cubicBezTo>
                  <a:pt x="1175170" y="46457"/>
                  <a:pt x="1187715" y="46539"/>
                  <a:pt x="1199071" y="43132"/>
                </a:cubicBezTo>
                <a:cubicBezTo>
                  <a:pt x="1216490" y="37906"/>
                  <a:pt x="1233577" y="31631"/>
                  <a:pt x="1250830" y="25880"/>
                </a:cubicBezTo>
                <a:lnTo>
                  <a:pt x="1276709" y="17253"/>
                </a:lnTo>
              </a:path>
            </a:pathLst>
          </a:cu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문에서 벗어나기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1999124"/>
          </a:xfrm>
        </p:spPr>
        <p:txBody>
          <a:bodyPr>
            <a:normAutofit/>
          </a:bodyPr>
          <a:lstStyle/>
          <a:p>
            <a:r>
              <a:rPr lang="en-US" altLang="ko-KR" dirty="0"/>
              <a:t>switch</a:t>
            </a:r>
            <a:r>
              <a:rPr lang="ko-KR" altLang="en-US" dirty="0"/>
              <a:t>문 내의 </a:t>
            </a:r>
            <a:r>
              <a:rPr lang="en-US" altLang="ko-KR" dirty="0"/>
              <a:t>break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break </a:t>
            </a:r>
            <a:r>
              <a:rPr lang="ko-KR" altLang="en-US" dirty="0"/>
              <a:t>문장을 만나면 </a:t>
            </a:r>
            <a:r>
              <a:rPr lang="en-US" altLang="ko-KR" dirty="0"/>
              <a:t>switch</a:t>
            </a:r>
            <a:r>
              <a:rPr lang="ko-KR" altLang="en-US" dirty="0"/>
              <a:t>문을 벗어남</a:t>
            </a:r>
          </a:p>
          <a:p>
            <a:pPr lvl="1"/>
            <a:r>
              <a:rPr lang="ko-KR" altLang="en-US" dirty="0"/>
              <a:t>만일 </a:t>
            </a:r>
            <a:r>
              <a:rPr lang="en-US" altLang="ko-KR" dirty="0"/>
              <a:t>case </a:t>
            </a:r>
            <a:r>
              <a:rPr lang="ko-KR" altLang="en-US" dirty="0"/>
              <a:t>문에 </a:t>
            </a:r>
            <a:r>
              <a:rPr lang="en-US" altLang="ko-KR" dirty="0"/>
              <a:t>break</a:t>
            </a:r>
            <a:r>
              <a:rPr lang="ko-KR" altLang="en-US" dirty="0"/>
              <a:t>문이 없다면</a:t>
            </a:r>
            <a:r>
              <a:rPr lang="en-US" altLang="ko-KR" dirty="0"/>
              <a:t>,</a:t>
            </a:r>
            <a:r>
              <a:rPr lang="ko-KR" altLang="en-US" dirty="0"/>
              <a:t> 다음 </a:t>
            </a:r>
            <a:r>
              <a:rPr lang="en-US" altLang="ko-KR" dirty="0"/>
              <a:t>case</a:t>
            </a:r>
            <a:r>
              <a:rPr lang="ko-KR" altLang="en-US" dirty="0"/>
              <a:t>문의 실행 문장으로 실행을 계속하게 되며</a:t>
            </a:r>
            <a:r>
              <a:rPr lang="en-US" altLang="ko-KR" dirty="0"/>
              <a:t>,</a:t>
            </a:r>
            <a:r>
              <a:rPr lang="ko-KR" altLang="en-US" dirty="0"/>
              <a:t> 언젠가 </a:t>
            </a:r>
            <a:r>
              <a:rPr lang="en-US" altLang="ko-KR" dirty="0"/>
              <a:t>break</a:t>
            </a:r>
            <a:r>
              <a:rPr lang="ko-KR" altLang="en-US" dirty="0"/>
              <a:t>를 만날 때까지 계속 내려감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560163" y="5295404"/>
            <a:ext cx="1669554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lt"/>
              </a:rPr>
              <a:t>90 ~ 100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  <a:p>
            <a:r>
              <a:rPr lang="en-US" altLang="ko-KR" sz="1400" dirty="0">
                <a:latin typeface="+mj-lt"/>
              </a:rPr>
              <a:t>80 ~ 89</a:t>
            </a:r>
            <a:r>
              <a:rPr lang="ko-KR" altLang="en-US" sz="1400" dirty="0">
                <a:latin typeface="+mj-lt"/>
              </a:rPr>
              <a:t>점입니다</a:t>
            </a:r>
            <a:r>
              <a:rPr lang="en-US" altLang="ko-KR" sz="1400" dirty="0">
                <a:latin typeface="+mj-lt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1742050" y="3534404"/>
            <a:ext cx="303159" cy="201168"/>
          </a:xfrm>
          <a:custGeom>
            <a:avLst/>
            <a:gdLst>
              <a:gd name="connsiteX0" fmla="*/ 92847 w 303159"/>
              <a:gd name="connsiteY0" fmla="*/ 0 h 201168"/>
              <a:gd name="connsiteX1" fmla="*/ 10551 w 303159"/>
              <a:gd name="connsiteY1" fmla="*/ 82296 h 201168"/>
              <a:gd name="connsiteX2" fmla="*/ 303159 w 303159"/>
              <a:gd name="connsiteY2" fmla="*/ 201168 h 20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59" h="201168">
                <a:moveTo>
                  <a:pt x="92847" y="0"/>
                </a:moveTo>
                <a:cubicBezTo>
                  <a:pt x="34173" y="24384"/>
                  <a:pt x="-24501" y="48768"/>
                  <a:pt x="10551" y="82296"/>
                </a:cubicBezTo>
                <a:cubicBezTo>
                  <a:pt x="45603" y="115824"/>
                  <a:pt x="174381" y="158496"/>
                  <a:pt x="303159" y="201168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932100" y="3763004"/>
            <a:ext cx="295988" cy="173736"/>
          </a:xfrm>
          <a:custGeom>
            <a:avLst/>
            <a:gdLst>
              <a:gd name="connsiteX0" fmla="*/ 76532 w 295988"/>
              <a:gd name="connsiteY0" fmla="*/ 0 h 173736"/>
              <a:gd name="connsiteX1" fmla="*/ 12524 w 295988"/>
              <a:gd name="connsiteY1" fmla="*/ 100584 h 173736"/>
              <a:gd name="connsiteX2" fmla="*/ 295988 w 295988"/>
              <a:gd name="connsiteY2" fmla="*/ 173736 h 1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988" h="173736">
                <a:moveTo>
                  <a:pt x="76532" y="0"/>
                </a:moveTo>
                <a:cubicBezTo>
                  <a:pt x="26240" y="35814"/>
                  <a:pt x="-24052" y="71628"/>
                  <a:pt x="12524" y="100584"/>
                </a:cubicBezTo>
                <a:cubicBezTo>
                  <a:pt x="49100" y="129540"/>
                  <a:pt x="172544" y="151638"/>
                  <a:pt x="295988" y="173736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944570" y="3955028"/>
            <a:ext cx="265230" cy="640080"/>
          </a:xfrm>
          <a:custGeom>
            <a:avLst/>
            <a:gdLst>
              <a:gd name="connsiteX0" fmla="*/ 246942 w 265230"/>
              <a:gd name="connsiteY0" fmla="*/ 0 h 640080"/>
              <a:gd name="connsiteX1" fmla="*/ 54 w 265230"/>
              <a:gd name="connsiteY1" fmla="*/ 420624 h 640080"/>
              <a:gd name="connsiteX2" fmla="*/ 265230 w 26523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230" h="640080">
                <a:moveTo>
                  <a:pt x="246942" y="0"/>
                </a:moveTo>
                <a:cubicBezTo>
                  <a:pt x="121974" y="156972"/>
                  <a:pt x="-2994" y="313944"/>
                  <a:pt x="54" y="420624"/>
                </a:cubicBezTo>
                <a:cubicBezTo>
                  <a:pt x="3102" y="527304"/>
                  <a:pt x="134166" y="583692"/>
                  <a:pt x="265230" y="6400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072418" y="4613396"/>
            <a:ext cx="155671" cy="182880"/>
          </a:xfrm>
          <a:custGeom>
            <a:avLst/>
            <a:gdLst>
              <a:gd name="connsiteX0" fmla="*/ 128239 w 155671"/>
              <a:gd name="connsiteY0" fmla="*/ 0 h 182880"/>
              <a:gd name="connsiteX1" fmla="*/ 223 w 155671"/>
              <a:gd name="connsiteY1" fmla="*/ 91440 h 182880"/>
              <a:gd name="connsiteX2" fmla="*/ 155671 w 155671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671" h="182880">
                <a:moveTo>
                  <a:pt x="128239" y="0"/>
                </a:moveTo>
                <a:cubicBezTo>
                  <a:pt x="61945" y="30480"/>
                  <a:pt x="-4349" y="60960"/>
                  <a:pt x="223" y="91440"/>
                </a:cubicBezTo>
                <a:cubicBezTo>
                  <a:pt x="4795" y="121920"/>
                  <a:pt x="80233" y="152400"/>
                  <a:pt x="155671" y="18288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833986" y="4805420"/>
            <a:ext cx="366671" cy="1143000"/>
          </a:xfrm>
          <a:custGeom>
            <a:avLst/>
            <a:gdLst>
              <a:gd name="connsiteX0" fmla="*/ 366671 w 366671"/>
              <a:gd name="connsiteY0" fmla="*/ 0 h 1143000"/>
              <a:gd name="connsiteX1" fmla="*/ 28343 w 366671"/>
              <a:gd name="connsiteY1" fmla="*/ 237744 h 1143000"/>
              <a:gd name="connsiteX2" fmla="*/ 19199 w 366671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671" h="1143000">
                <a:moveTo>
                  <a:pt x="366671" y="0"/>
                </a:moveTo>
                <a:cubicBezTo>
                  <a:pt x="226463" y="23622"/>
                  <a:pt x="86255" y="47244"/>
                  <a:pt x="28343" y="237744"/>
                </a:cubicBezTo>
                <a:cubicBezTo>
                  <a:pt x="-29569" y="428244"/>
                  <a:pt x="19199" y="1143000"/>
                  <a:pt x="19199" y="11430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30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: switch</a:t>
            </a:r>
            <a:r>
              <a:rPr lang="ko-KR" altLang="en-US" dirty="0"/>
              <a:t>문의 </a:t>
            </a:r>
            <a:r>
              <a:rPr lang="en-US" altLang="ko-KR" dirty="0"/>
              <a:t>break </a:t>
            </a:r>
            <a:r>
              <a:rPr lang="ko-KR" altLang="en-US" dirty="0"/>
              <a:t>사용하기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6576" y="2211384"/>
            <a:ext cx="580129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GradeSwitch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char grade='C';</a:t>
            </a:r>
          </a:p>
          <a:p>
            <a:pPr defTabSz="180000"/>
            <a:r>
              <a:rPr lang="en-US" altLang="ko-KR" sz="1400" dirty="0"/>
              <a:t>		switch (grade) {</a:t>
            </a:r>
          </a:p>
          <a:p>
            <a:pPr defTabSz="180000"/>
            <a:r>
              <a:rPr lang="en-US" altLang="ko-KR" sz="1400" dirty="0"/>
              <a:t>			case 'A': </a:t>
            </a:r>
          </a:p>
          <a:p>
            <a:pPr defTabSz="180000"/>
            <a:r>
              <a:rPr lang="en-US" altLang="ko-KR" sz="1400" dirty="0"/>
              <a:t>			case 'B':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참 잘하였습니다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/>
              <a:t>break;</a:t>
            </a:r>
          </a:p>
          <a:p>
            <a:pPr defTabSz="180000"/>
            <a:r>
              <a:rPr lang="en-US" altLang="ko-KR" sz="1400" dirty="0"/>
              <a:t>			case 'C':</a:t>
            </a:r>
          </a:p>
          <a:p>
            <a:pPr defTabSz="180000"/>
            <a:r>
              <a:rPr lang="en-US" altLang="ko-KR" sz="1400" dirty="0"/>
              <a:t>			case 'D':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좀 더 노력하세요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/>
              <a:t>break;</a:t>
            </a:r>
          </a:p>
          <a:p>
            <a:pPr defTabSz="180000"/>
            <a:r>
              <a:rPr lang="en-US" altLang="ko-KR" sz="1400" dirty="0"/>
              <a:t>			case 'F':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다음 학기에 다시 수강하세요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b="1" dirty="0"/>
              <a:t>break;</a:t>
            </a:r>
          </a:p>
          <a:p>
            <a:pPr defTabSz="180000"/>
            <a:r>
              <a:rPr lang="en-US" altLang="ko-KR" sz="1400" dirty="0"/>
              <a:t>			default:</a:t>
            </a:r>
          </a:p>
          <a:p>
            <a:pPr defTabSz="180000"/>
            <a:r>
              <a:rPr lang="en-US" altLang="ko-KR" sz="1400" dirty="0"/>
              <a:t>		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</a:t>
            </a:r>
            <a:r>
              <a:rPr lang="ko-KR" altLang="en-US" sz="1400" dirty="0"/>
              <a:t>잘못된 학점입니다</a:t>
            </a:r>
            <a:r>
              <a:rPr lang="en-US" altLang="ko-KR" sz="1400" dirty="0"/>
              <a:t>.“);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48544" y="1214422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A, B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“참 잘하였습니다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.",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C, D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”좀 더 노력하세요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.“,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학점이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인 학생에게는 ”다음 학기에 다시 수강하세요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.“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출력하는 프로그램을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문의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break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를 잘 활용하여 작성하여라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41232" y="6335590"/>
            <a:ext cx="1872208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j-lt"/>
              </a:rPr>
              <a:t>좀 더 노력하세요</a:t>
            </a:r>
            <a:r>
              <a:rPr lang="en-US" altLang="ko-KR" sz="1200" dirty="0">
                <a:latin typeface="+mj-lt"/>
              </a:rPr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ko-KR" altLang="en-US" dirty="0"/>
              <a:t>문의 값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76536" y="2980982"/>
            <a:ext cx="4608512" cy="3600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/>
            <a:r>
              <a:rPr lang="en-US" altLang="ko-KR" sz="1200" dirty="0" err="1"/>
              <a:t>int</a:t>
            </a:r>
            <a:r>
              <a:rPr lang="en-US" altLang="ko-KR" sz="1200" dirty="0"/>
              <a:t> a = 0;</a:t>
            </a:r>
          </a:p>
          <a:p>
            <a:pPr defTabSz="180000" fontAlgn="base"/>
            <a:r>
              <a:rPr lang="en-US" altLang="ko-KR" sz="1200" dirty="0" err="1"/>
              <a:t>int</a:t>
            </a:r>
            <a:r>
              <a:rPr lang="en-US" altLang="ko-KR" sz="1200" dirty="0"/>
              <a:t> b = 1;</a:t>
            </a:r>
          </a:p>
          <a:p>
            <a:pPr defTabSz="180000" fontAlgn="base"/>
            <a:r>
              <a:rPr lang="en-US" altLang="ko-KR" sz="1200" dirty="0" err="1"/>
              <a:t>int</a:t>
            </a:r>
            <a:r>
              <a:rPr lang="en-US" altLang="ko-KR" sz="1200" dirty="0"/>
              <a:t> c = 25;</a:t>
            </a:r>
          </a:p>
          <a:p>
            <a:pPr defTabSz="180000" fontAlgn="base"/>
            <a:r>
              <a:rPr lang="en-US" altLang="ko-KR" sz="1200" b="1" dirty="0"/>
              <a:t>switch(c%2) </a:t>
            </a:r>
            <a:r>
              <a:rPr lang="en-US" altLang="ko-KR" sz="1200" dirty="0"/>
              <a:t>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/>
              <a:t>case 1 </a:t>
            </a:r>
            <a:r>
              <a:rPr lang="en-US" altLang="ko-KR" sz="1200" dirty="0"/>
              <a:t>: //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리터럴</a:t>
            </a:r>
            <a:endParaRPr lang="ko-KR" altLang="en-US" sz="1200" dirty="0"/>
          </a:p>
          <a:p>
            <a:pPr defTabSz="180000" fontAlgn="base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/>
            <a:r>
              <a:rPr lang="en-US" altLang="ko-KR" sz="1200" dirty="0"/>
              <a:t>	case 2: // </a:t>
            </a:r>
            <a:r>
              <a:rPr lang="ko-KR" altLang="en-US" sz="1200" dirty="0"/>
              <a:t>정수 </a:t>
            </a:r>
            <a:r>
              <a:rPr lang="ko-KR" altLang="en-US" sz="1200" dirty="0" err="1"/>
              <a:t>리터럴</a:t>
            </a:r>
            <a:endParaRPr lang="ko-KR" altLang="en-US" sz="1200" dirty="0"/>
          </a:p>
          <a:p>
            <a:pPr defTabSz="180000" fontAlgn="base"/>
            <a:r>
              <a:rPr lang="en-US" altLang="ko-KR" sz="1200" dirty="0"/>
              <a:t>}</a:t>
            </a:r>
          </a:p>
          <a:p>
            <a:pPr defTabSz="180000" fontAlgn="base"/>
            <a:endParaRPr lang="ko-KR" altLang="en-US" sz="1200" dirty="0"/>
          </a:p>
          <a:p>
            <a:pPr defTabSz="180000" fontAlgn="base"/>
            <a:r>
              <a:rPr lang="en-US" altLang="ko-KR" sz="1200" dirty="0"/>
              <a:t>String s = "</a:t>
            </a:r>
            <a:r>
              <a:rPr lang="ko-KR" altLang="en-US" sz="1200" dirty="0"/>
              <a:t>예“</a:t>
            </a:r>
            <a:r>
              <a:rPr lang="en-US" altLang="ko-KR" sz="1200" dirty="0"/>
              <a:t>;</a:t>
            </a:r>
            <a:endParaRPr lang="ko-KR" altLang="en-US" sz="1200" dirty="0"/>
          </a:p>
          <a:p>
            <a:pPr defTabSz="180000" fontAlgn="base"/>
            <a:r>
              <a:rPr lang="en-US" altLang="ko-KR" sz="1200" b="1" dirty="0"/>
              <a:t>switch(s) </a:t>
            </a:r>
            <a:r>
              <a:rPr lang="en-US" altLang="ko-KR" sz="1200" dirty="0"/>
              <a:t>{</a:t>
            </a:r>
          </a:p>
          <a:p>
            <a:pPr defTabSz="180000" fontAlgn="base"/>
            <a:r>
              <a:rPr lang="en-US" altLang="ko-KR" sz="1200" dirty="0"/>
              <a:t>	</a:t>
            </a:r>
            <a:r>
              <a:rPr lang="en-US" altLang="ko-KR" sz="1200" b="1" dirty="0"/>
              <a:t>case "</a:t>
            </a:r>
            <a:r>
              <a:rPr lang="ko-KR" altLang="en-US" sz="1200" b="1" dirty="0"/>
              <a:t>예</a:t>
            </a:r>
            <a:r>
              <a:rPr lang="en-US" altLang="ko-KR" sz="1200" b="1" dirty="0"/>
              <a:t>"</a:t>
            </a:r>
            <a:r>
              <a:rPr lang="ko-KR" altLang="en-US" sz="1200" b="1" dirty="0"/>
              <a:t> </a:t>
            </a:r>
            <a:r>
              <a:rPr lang="en-US" altLang="ko-KR" sz="1200" dirty="0"/>
              <a:t>: // </a:t>
            </a:r>
            <a:r>
              <a:rPr lang="ko-KR" altLang="en-US" sz="1200" dirty="0"/>
              <a:t>문자열 </a:t>
            </a:r>
            <a:r>
              <a:rPr lang="ko-KR" altLang="en-US" sz="1200" dirty="0" err="1"/>
              <a:t>리터럴</a:t>
            </a:r>
            <a:r>
              <a:rPr lang="ko-KR" altLang="en-US" sz="1200" dirty="0"/>
              <a:t> 사용 가능</a:t>
            </a:r>
            <a:r>
              <a:rPr lang="en-US" altLang="ko-KR" sz="1200" dirty="0"/>
              <a:t>. JDK1.7</a:t>
            </a:r>
            <a:r>
              <a:rPr lang="ko-KR" altLang="en-US" sz="1200" dirty="0"/>
              <a:t>부터 적용</a:t>
            </a:r>
          </a:p>
          <a:p>
            <a:pPr defTabSz="180000" fontAlgn="base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/>
            <a:r>
              <a:rPr lang="en-US" altLang="ko-KR" sz="1200" dirty="0"/>
              <a:t>	case "</a:t>
            </a:r>
            <a:r>
              <a:rPr lang="ko-KR" altLang="en-US" sz="1200" dirty="0"/>
              <a:t>아니요“ </a:t>
            </a:r>
            <a:r>
              <a:rPr lang="en-US" altLang="ko-KR" sz="1200" dirty="0"/>
              <a:t>: // </a:t>
            </a:r>
            <a:r>
              <a:rPr lang="ko-KR" altLang="en-US" sz="1200" dirty="0"/>
              <a:t>문자열 </a:t>
            </a:r>
            <a:r>
              <a:rPr lang="ko-KR" altLang="en-US" sz="1200" dirty="0" err="1"/>
              <a:t>리터럴</a:t>
            </a:r>
            <a:r>
              <a:rPr lang="ko-KR" altLang="en-US" sz="1200" dirty="0"/>
              <a:t> 사용 가능</a:t>
            </a:r>
            <a:r>
              <a:rPr lang="en-US" altLang="ko-KR" sz="1200" dirty="0"/>
              <a:t>. JDK1.7</a:t>
            </a:r>
            <a:r>
              <a:rPr lang="ko-KR" altLang="en-US" sz="1200" dirty="0"/>
              <a:t>부터 적용</a:t>
            </a:r>
          </a:p>
          <a:p>
            <a:pPr defTabSz="180000" fontAlgn="base"/>
            <a:r>
              <a:rPr lang="ko-KR" altLang="en-US" sz="1200" dirty="0"/>
              <a:t>		</a:t>
            </a:r>
            <a:r>
              <a:rPr lang="en-US" altLang="ko-KR" sz="1200" dirty="0"/>
              <a:t>...;</a:t>
            </a:r>
            <a:endParaRPr lang="ko-KR" altLang="en-US" sz="1200" dirty="0"/>
          </a:p>
          <a:p>
            <a:pPr defTabSz="180000" fontAlgn="base"/>
            <a:r>
              <a:rPr lang="ko-KR" altLang="en-US" sz="1200" dirty="0"/>
              <a:t>		</a:t>
            </a:r>
            <a:r>
              <a:rPr lang="en-US" altLang="ko-KR" sz="1200" dirty="0"/>
              <a:t>break;</a:t>
            </a:r>
          </a:p>
          <a:p>
            <a:pPr defTabSz="180000" fontAlgn="base"/>
            <a:r>
              <a:rPr lang="en-US" altLang="ko-KR" sz="1200" dirty="0"/>
              <a:t>}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1783100"/>
          </a:xfrm>
        </p:spPr>
        <p:txBody>
          <a:bodyPr>
            <a:normAutofit/>
          </a:bodyPr>
          <a:lstStyle/>
          <a:p>
            <a:r>
              <a:rPr lang="en-US" altLang="ko-KR" dirty="0"/>
              <a:t>case </a:t>
            </a:r>
            <a:r>
              <a:rPr lang="ko-KR" altLang="en-US" dirty="0"/>
              <a:t>문의 값의 특징</a:t>
            </a:r>
            <a:endParaRPr lang="en-US" altLang="ko-KR" dirty="0"/>
          </a:p>
          <a:p>
            <a:pPr lvl="1"/>
            <a:r>
              <a:rPr lang="en-US" altLang="ko-KR" dirty="0"/>
              <a:t>switch </a:t>
            </a:r>
            <a:r>
              <a:rPr lang="ko-KR" altLang="en-US" dirty="0"/>
              <a:t>문은 식의 결과 값을 </a:t>
            </a:r>
            <a:r>
              <a:rPr lang="en-US" altLang="ko-KR" dirty="0"/>
              <a:t>case </a:t>
            </a:r>
            <a:r>
              <a:rPr lang="ko-KR" altLang="en-US" dirty="0"/>
              <a:t>문과 비교</a:t>
            </a:r>
          </a:p>
          <a:p>
            <a:pPr lvl="1"/>
            <a:r>
              <a:rPr lang="ko-KR" altLang="en-US" dirty="0"/>
              <a:t>사용 가능한 </a:t>
            </a:r>
            <a:r>
              <a:rPr lang="en-US" altLang="ko-KR" dirty="0"/>
              <a:t>case</a:t>
            </a:r>
            <a:r>
              <a:rPr lang="ko-KR" altLang="en-US" dirty="0"/>
              <a:t>문의 비교 값</a:t>
            </a:r>
            <a:endParaRPr lang="en-US" altLang="ko-KR" dirty="0"/>
          </a:p>
          <a:p>
            <a:pPr lvl="2"/>
            <a:r>
              <a:rPr lang="ko-KR" altLang="en-US" dirty="0"/>
              <a:t>정수 타입 </a:t>
            </a:r>
            <a:r>
              <a:rPr lang="ko-KR" altLang="en-US" dirty="0" err="1"/>
              <a:t>리터럴</a:t>
            </a:r>
            <a:r>
              <a:rPr lang="en-US" altLang="ko-KR" dirty="0"/>
              <a:t>, JDK 1.7</a:t>
            </a:r>
            <a:r>
              <a:rPr lang="ko-KR" altLang="en-US" dirty="0"/>
              <a:t>부터는 문자열 </a:t>
            </a:r>
            <a:r>
              <a:rPr lang="ko-KR" altLang="en-US" dirty="0" err="1"/>
              <a:t>리터럴도</a:t>
            </a:r>
            <a:r>
              <a:rPr lang="ko-KR" altLang="en-US" dirty="0"/>
              <a:t> 허용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5673080" y="2997541"/>
            <a:ext cx="367240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switch(a) {</a:t>
            </a:r>
          </a:p>
          <a:p>
            <a:pPr defTabSz="180000"/>
            <a:r>
              <a:rPr lang="en-US" altLang="ko-KR" sz="1400" dirty="0"/>
              <a:t>	case a : 			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변수 사용 안됨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case a &gt; 3 : 	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수식 안됨</a:t>
            </a:r>
          </a:p>
          <a:p>
            <a:pPr defTabSz="180000"/>
            <a:r>
              <a:rPr lang="en-US" altLang="ko-KR" sz="1400" dirty="0"/>
              <a:t>	case a == 1 : 	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수식 안됨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89104" y="6255604"/>
            <a:ext cx="900100" cy="324036"/>
          </a:xfrm>
          <a:prstGeom prst="wedgeRoundRectCallout">
            <a:avLst>
              <a:gd name="adj1" fmla="val -104632"/>
              <a:gd name="adj2" fmla="val 1047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정상적인 </a:t>
            </a:r>
            <a:r>
              <a:rPr lang="en-US" altLang="ko-KR" sz="1000" dirty="0">
                <a:solidFill>
                  <a:schemeClr val="tx1"/>
                </a:solidFill>
              </a:rPr>
              <a:t>case 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673080" y="4365104"/>
            <a:ext cx="900100" cy="324036"/>
          </a:xfrm>
          <a:prstGeom prst="wedgeRoundRectCallout">
            <a:avLst>
              <a:gd name="adj1" fmla="val -27425"/>
              <a:gd name="adj2" fmla="val -108048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잘못된  </a:t>
            </a:r>
            <a:r>
              <a:rPr lang="en-US" altLang="ko-KR" sz="1000" dirty="0">
                <a:solidFill>
                  <a:schemeClr val="tx1"/>
                </a:solidFill>
              </a:rPr>
              <a:t>case </a:t>
            </a:r>
            <a:r>
              <a:rPr lang="ko-KR" altLang="en-US" sz="1000" dirty="0">
                <a:solidFill>
                  <a:schemeClr val="tx1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6551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 : </a:t>
            </a:r>
            <a:r>
              <a:rPr lang="ko-KR" altLang="en-US" dirty="0"/>
              <a:t>성적 분류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60912" y="1292421"/>
            <a:ext cx="4536504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import </a:t>
            </a:r>
            <a:r>
              <a:rPr lang="en-US" altLang="ko-KR" sz="1200" dirty="0" err="1"/>
              <a:t>java.util.Scanner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public class Grading2 {</a:t>
            </a:r>
          </a:p>
          <a:p>
            <a:pPr defTabSz="180000"/>
            <a:r>
              <a:rPr lang="en-US" altLang="ko-KR" sz="1200" dirty="0"/>
              <a:t>	public static void main 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	char grade;</a:t>
            </a:r>
          </a:p>
          <a:p>
            <a:pPr defTabSz="180000"/>
            <a:r>
              <a:rPr lang="en-US" altLang="ko-KR" sz="1200" dirty="0"/>
              <a:t>		Scanner a = new Scanner(System.in);</a:t>
            </a:r>
          </a:p>
          <a:p>
            <a:pPr defTabSz="180000"/>
            <a:r>
              <a:rPr lang="en-US" altLang="ko-KR" sz="1200" dirty="0"/>
              <a:t>		while (</a:t>
            </a:r>
            <a:r>
              <a:rPr lang="en-US" altLang="ko-KR" sz="1200" dirty="0" err="1"/>
              <a:t>a.hasNext</a:t>
            </a:r>
            <a:r>
              <a:rPr lang="en-US" altLang="ko-KR" sz="1200" dirty="0"/>
              <a:t>()) {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score = </a:t>
            </a:r>
            <a:r>
              <a:rPr lang="en-US" altLang="ko-KR" sz="1200" dirty="0" err="1"/>
              <a:t>a.nextInt</a:t>
            </a:r>
            <a:r>
              <a:rPr lang="en-US" altLang="ko-KR" sz="1200" dirty="0"/>
              <a:t>();</a:t>
            </a:r>
          </a:p>
          <a:p>
            <a:pPr defTabSz="180000"/>
            <a:r>
              <a:rPr lang="en-US" altLang="ko-KR" sz="1200" dirty="0"/>
              <a:t>			switch (score/10) {</a:t>
            </a:r>
          </a:p>
          <a:p>
            <a:pPr defTabSz="180000"/>
            <a:r>
              <a:rPr lang="en-US" altLang="ko-KR" sz="1200" dirty="0"/>
              <a:t>				case 10:</a:t>
            </a:r>
          </a:p>
          <a:p>
            <a:pPr defTabSz="180000"/>
            <a:r>
              <a:rPr lang="en-US" altLang="ko-KR" sz="1200" dirty="0"/>
              <a:t>				case 9:</a:t>
            </a:r>
          </a:p>
          <a:p>
            <a:pPr defTabSz="180000"/>
            <a:r>
              <a:rPr lang="en-US" altLang="ko-KR" sz="1200" dirty="0"/>
              <a:t>					grade = 'A';</a:t>
            </a:r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	case 8:</a:t>
            </a:r>
          </a:p>
          <a:p>
            <a:pPr defTabSz="180000"/>
            <a:r>
              <a:rPr lang="en-US" altLang="ko-KR" sz="1200" dirty="0"/>
              <a:t>					grade = 'B';</a:t>
            </a:r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	case 7:</a:t>
            </a:r>
          </a:p>
          <a:p>
            <a:pPr defTabSz="180000"/>
            <a:r>
              <a:rPr lang="en-US" altLang="ko-KR" sz="1200" dirty="0"/>
              <a:t>					grade = 'C';</a:t>
            </a:r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	case 6:</a:t>
            </a:r>
          </a:p>
          <a:p>
            <a:pPr defTabSz="180000"/>
            <a:r>
              <a:rPr lang="en-US" altLang="ko-KR" sz="1200" dirty="0"/>
              <a:t>					grade = 'D';</a:t>
            </a:r>
          </a:p>
          <a:p>
            <a:pPr defTabSz="180000"/>
            <a:r>
              <a:rPr lang="en-US" altLang="ko-KR" sz="1200" dirty="0"/>
              <a:t>					break;</a:t>
            </a:r>
          </a:p>
          <a:p>
            <a:pPr defTabSz="180000"/>
            <a:r>
              <a:rPr lang="en-US" altLang="ko-KR" sz="1200" dirty="0"/>
              <a:t>				default:</a:t>
            </a:r>
          </a:p>
          <a:p>
            <a:pPr defTabSz="180000"/>
            <a:r>
              <a:rPr lang="en-US" altLang="ko-KR" sz="1200" dirty="0"/>
              <a:t>					grade = 'F';</a:t>
            </a:r>
          </a:p>
          <a:p>
            <a:pPr defTabSz="180000"/>
            <a:r>
              <a:rPr lang="en-US" altLang="ko-KR" sz="1200" dirty="0"/>
              <a:t>			}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학점은 </a:t>
            </a:r>
            <a:r>
              <a:rPr lang="en-US" altLang="ko-KR" sz="1200" dirty="0"/>
              <a:t>"+grade+"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");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05688" y="1292420"/>
            <a:ext cx="2867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앞의 다중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if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문을 이용한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성적 분류 프로그램을 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switch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문으로 바꾸시오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720752" y="5535137"/>
            <a:ext cx="1296144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100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A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55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F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  <a:p>
            <a:r>
              <a:rPr lang="en-US" altLang="ko-KR" sz="1200" dirty="0">
                <a:solidFill>
                  <a:srgbClr val="00B050"/>
                </a:solidFill>
                <a:latin typeface="+mj-lt"/>
              </a:rPr>
              <a:t>76</a:t>
            </a:r>
          </a:p>
          <a:p>
            <a:r>
              <a:rPr lang="ko-KR" altLang="en-US" sz="1200" dirty="0">
                <a:latin typeface="+mj-lt"/>
              </a:rPr>
              <a:t>학점은 </a:t>
            </a:r>
            <a:r>
              <a:rPr lang="en-US" altLang="ko-KR" sz="1200" dirty="0">
                <a:latin typeface="+mj-lt"/>
              </a:rPr>
              <a:t>C</a:t>
            </a:r>
            <a:r>
              <a:rPr lang="ko-KR" altLang="en-US" sz="1200" dirty="0">
                <a:latin typeface="+mj-lt"/>
              </a:rPr>
              <a:t>입니다</a:t>
            </a:r>
            <a:endParaRPr lang="en-US" altLang="ko-KR" sz="1200" dirty="0">
              <a:latin typeface="+mj-lt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2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1783100"/>
          </a:xfrm>
        </p:spPr>
        <p:txBody>
          <a:bodyPr/>
          <a:lstStyle/>
          <a:p>
            <a:r>
              <a:rPr lang="ko-KR" altLang="en-US" dirty="0"/>
              <a:t>자바 반복문의 종류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en-US" altLang="ko-KR" dirty="0"/>
              <a:t>do 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284985"/>
            <a:ext cx="8820472" cy="3102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75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7" y="1359816"/>
            <a:ext cx="4027089" cy="202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993648" y="228600"/>
            <a:ext cx="8153400" cy="700070"/>
          </a:xfrm>
        </p:spPr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41935" y="3304901"/>
            <a:ext cx="462819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for 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문이 실행한 후 오직 한번만 실행되는 초기화 작업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콤마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(‘,’)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로 구분하여 여러 문장 나열 가능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초기할 일이 없으면 비어둘 수 있음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73223" y="4468011"/>
            <a:ext cx="4535216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논리형 변수나 논리 연산만 가능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반복 조건이 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이면 반복 계속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, false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이면 반복 종료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반복 조건이 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상수인 경우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무한 반복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반복 조건이 비어 있으면 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로 간주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84104" y="5840514"/>
            <a:ext cx="352814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반복 작업 문장들의 실행 후 처리 작업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콤마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(‘,’)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로 구분하여 여러 문장 나열 가능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271" y="32203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/>
              </a:rPr>
              <a:t>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4049" y="436079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/>
              </a:rPr>
              <a:t>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94253" y="573088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/>
              </a:rPr>
              <a:t>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1359815"/>
            <a:ext cx="28384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82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557339"/>
            <a:ext cx="28384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실행 과정을 나타내는 순서도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41" y="1514477"/>
            <a:ext cx="6067425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654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F4A67B53-7801-4DEF-A08B-CA4AFD0D6043}"/>
              </a:ext>
            </a:extLst>
          </p:cNvPr>
          <p:cNvSpPr txBox="1">
            <a:spLocks/>
          </p:cNvSpPr>
          <p:nvPr/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/>
          <a:lstStyle>
            <a:lvl1pPr algn="ctr" defTabSz="91439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A3CC98C6-3343-43E8-BE53-EBA8874BBCB1}"/>
              </a:ext>
            </a:extLst>
          </p:cNvPr>
          <p:cNvSpPr txBox="1">
            <a:spLocks/>
          </p:cNvSpPr>
          <p:nvPr/>
        </p:nvSpPr>
        <p:spPr>
          <a:xfrm>
            <a:off x="471486" y="1285860"/>
            <a:ext cx="4029076" cy="5572140"/>
          </a:xfrm>
          <a:prstGeom prst="rect">
            <a:avLst/>
          </a:prstGeom>
        </p:spPr>
        <p:txBody>
          <a:bodyPr>
            <a:normAutofit/>
          </a:bodyPr>
          <a:lstStyle>
            <a:lvl1pPr marL="342896" indent="-342896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41" indent="-285746" algn="l" defTabSz="9143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7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1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76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0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6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0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5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클래스 만들기</a:t>
            </a:r>
            <a:endParaRPr lang="en-US" altLang="ko-KR" sz="1400" dirty="0"/>
          </a:p>
          <a:p>
            <a:pPr lvl="1"/>
            <a:r>
              <a:rPr lang="en-US" altLang="ko-KR" sz="1100" dirty="0"/>
              <a:t>Hello2</a:t>
            </a:r>
            <a:r>
              <a:rPr lang="ko-KR" altLang="en-US" sz="1100" dirty="0"/>
              <a:t> 이름의 클래스 선언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en-US" altLang="ko-KR" sz="1100" dirty="0"/>
              <a:t>class </a:t>
            </a:r>
            <a:r>
              <a:rPr lang="ko-KR" altLang="en-US" sz="1100" dirty="0"/>
              <a:t>키워드로 클래스 정의</a:t>
            </a:r>
            <a:r>
              <a:rPr lang="en-US" altLang="ko-KR" sz="1100" dirty="0"/>
              <a:t>(4</a:t>
            </a:r>
            <a:r>
              <a:rPr lang="ko-KR" altLang="en-US" sz="1100" dirty="0"/>
              <a:t>장</a:t>
            </a:r>
            <a:r>
              <a:rPr lang="en-US" altLang="ko-KR" sz="1100" dirty="0"/>
              <a:t> </a:t>
            </a:r>
            <a:r>
              <a:rPr lang="ko-KR" altLang="en-US" sz="1100" dirty="0"/>
              <a:t>참고</a:t>
            </a:r>
            <a:r>
              <a:rPr lang="en-US" altLang="ko-KR" sz="1100" dirty="0"/>
              <a:t>)</a:t>
            </a:r>
          </a:p>
          <a:p>
            <a:pPr lvl="1"/>
            <a:r>
              <a:rPr lang="en-US" altLang="ko-KR" sz="1100" dirty="0"/>
              <a:t>public</a:t>
            </a:r>
            <a:r>
              <a:rPr lang="ko-KR" altLang="en-US" sz="1100" dirty="0"/>
              <a:t>으로 선언하면 다른 클래스에서도 접근 가능</a:t>
            </a:r>
            <a:endParaRPr lang="en-US" altLang="ko-KR" sz="1100" dirty="0"/>
          </a:p>
          <a:p>
            <a:pPr lvl="1"/>
            <a:r>
              <a:rPr lang="ko-KR" altLang="en-US" sz="1100" dirty="0"/>
              <a:t>클래스 본문은 ‘</a:t>
            </a:r>
            <a:r>
              <a:rPr lang="en-US" altLang="ko-KR" sz="1100" dirty="0"/>
              <a:t>{</a:t>
            </a:r>
            <a:r>
              <a:rPr lang="ko-KR" altLang="en-US" sz="1100" dirty="0"/>
              <a:t>’으로 시작하여 ‘</a:t>
            </a:r>
            <a:r>
              <a:rPr lang="en-US" altLang="ko-KR" sz="1100" dirty="0"/>
              <a:t>}</a:t>
            </a:r>
            <a:r>
              <a:rPr lang="ko-KR" altLang="en-US" sz="1100" dirty="0"/>
              <a:t>’으로 끝남</a:t>
            </a:r>
            <a:endParaRPr lang="en-US" altLang="ko-KR" sz="1100" dirty="0"/>
          </a:p>
          <a:p>
            <a:r>
              <a:rPr lang="en-US" altLang="ko-KR" sz="1400" dirty="0"/>
              <a:t>main() </a:t>
            </a:r>
            <a:r>
              <a:rPr lang="ko-KR" altLang="en-US" sz="1400" dirty="0"/>
              <a:t>메소드</a:t>
            </a:r>
            <a:endParaRPr lang="en-US" altLang="ko-KR" sz="1100" dirty="0"/>
          </a:p>
          <a:p>
            <a:pPr lvl="1"/>
            <a:r>
              <a:rPr lang="en-US" altLang="ko-KR" sz="1100" dirty="0"/>
              <a:t>public</a:t>
            </a:r>
            <a:r>
              <a:rPr lang="ko-KR" altLang="en-US" sz="1100" dirty="0"/>
              <a:t> </a:t>
            </a:r>
            <a:r>
              <a:rPr lang="en-US" altLang="ko-KR" sz="1100" dirty="0"/>
              <a:t>static void</a:t>
            </a:r>
            <a:r>
              <a:rPr lang="ko-KR" altLang="en-US" sz="1100" dirty="0"/>
              <a:t>으로 선언되어야 함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100" dirty="0"/>
              <a:t>자바 프로그램은 </a:t>
            </a:r>
            <a:r>
              <a:rPr lang="en-US" altLang="ko-KR" sz="1100" dirty="0"/>
              <a:t>main() </a:t>
            </a:r>
            <a:r>
              <a:rPr lang="ko-KR" altLang="en-US" sz="1100" dirty="0"/>
              <a:t>메소드부터 실행 시작</a:t>
            </a:r>
            <a:endParaRPr lang="en-US" altLang="ko-KR" sz="1100" dirty="0"/>
          </a:p>
          <a:p>
            <a:pPr lvl="1"/>
            <a:r>
              <a:rPr lang="en-US" altLang="ko-KR" sz="1100" dirty="0"/>
              <a:t>String[] </a:t>
            </a:r>
            <a:r>
              <a:rPr lang="en-US" altLang="ko-KR" sz="1100" dirty="0" err="1"/>
              <a:t>args</a:t>
            </a:r>
            <a:r>
              <a:rPr lang="ko-KR" altLang="en-US" sz="1100" dirty="0"/>
              <a:t>로 실행 인자를 전달 받음</a:t>
            </a:r>
            <a:r>
              <a:rPr lang="en-US" altLang="ko-KR" sz="1100" dirty="0"/>
              <a:t>(3</a:t>
            </a:r>
            <a:r>
              <a:rPr lang="ko-KR" altLang="en-US" sz="1100" dirty="0"/>
              <a:t>장 참고</a:t>
            </a:r>
            <a:r>
              <a:rPr lang="en-US" altLang="ko-KR" sz="1100" dirty="0"/>
              <a:t>)</a:t>
            </a:r>
          </a:p>
          <a:p>
            <a:r>
              <a:rPr lang="ko-KR" altLang="en-US" sz="1400" dirty="0"/>
              <a:t>멤버 메소드</a:t>
            </a:r>
            <a:endParaRPr lang="en-US" altLang="ko-KR" sz="1400" dirty="0"/>
          </a:p>
          <a:p>
            <a:pPr lvl="1"/>
            <a:r>
              <a:rPr lang="ko-KR" altLang="en-US" sz="1200" dirty="0"/>
              <a:t>메소드 </a:t>
            </a:r>
            <a:r>
              <a:rPr lang="en-US" altLang="ko-KR" sz="1200" dirty="0"/>
              <a:t>sum() </a:t>
            </a:r>
            <a:r>
              <a:rPr lang="ko-KR" altLang="en-US" sz="1200" dirty="0"/>
              <a:t>정의</a:t>
            </a:r>
            <a:endParaRPr lang="en-US" altLang="ko-KR" sz="1200" dirty="0"/>
          </a:p>
          <a:p>
            <a:pPr lvl="1">
              <a:buFont typeface="Arial" pitchFamily="34" charset="0"/>
              <a:buNone/>
            </a:pP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100" dirty="0"/>
              <a:t>클래스 에 속한 함수</a:t>
            </a:r>
            <a:r>
              <a:rPr lang="en-US" altLang="ko-KR" sz="1100" dirty="0"/>
              <a:t>, </a:t>
            </a:r>
            <a:r>
              <a:rPr lang="ko-KR" altLang="en-US" sz="1100" dirty="0"/>
              <a:t>클래스 내에서만 선언</a:t>
            </a:r>
            <a:endParaRPr lang="en-US" altLang="ko-KR" sz="1100" dirty="0"/>
          </a:p>
          <a:p>
            <a:pPr lvl="1"/>
            <a:r>
              <a:rPr lang="ko-KR" altLang="en-US" sz="1100" dirty="0"/>
              <a:t>인자들의 타입과 변수 명을 ‘</a:t>
            </a:r>
            <a:r>
              <a:rPr lang="en-US" altLang="ko-KR" sz="1100" dirty="0"/>
              <a:t>,</a:t>
            </a:r>
            <a:r>
              <a:rPr lang="ko-KR" altLang="en-US" sz="1100" dirty="0"/>
              <a:t>’로 분리하여 나열</a:t>
            </a:r>
            <a:endParaRPr lang="en-US" altLang="ko-KR" sz="1100" dirty="0"/>
          </a:p>
          <a:p>
            <a:pPr lvl="1"/>
            <a:r>
              <a:rPr lang="ko-KR" altLang="en-US" sz="1100" dirty="0"/>
              <a:t>메소드 코드는 ‘</a:t>
            </a:r>
            <a:r>
              <a:rPr lang="en-US" altLang="ko-KR" sz="1100" dirty="0"/>
              <a:t>{</a:t>
            </a:r>
            <a:r>
              <a:rPr lang="ko-KR" altLang="en-US" sz="1100" dirty="0"/>
              <a:t>’과 ‘</a:t>
            </a:r>
            <a:r>
              <a:rPr lang="en-US" altLang="ko-KR" sz="1100" dirty="0"/>
              <a:t>}</a:t>
            </a:r>
            <a:r>
              <a:rPr lang="ko-KR" altLang="en-US" sz="1100" dirty="0"/>
              <a:t>’ 사이에 작성</a:t>
            </a:r>
            <a:endParaRPr lang="en-US" altLang="ko-KR" sz="1100" dirty="0"/>
          </a:p>
        </p:txBody>
      </p:sp>
      <p:sp>
        <p:nvSpPr>
          <p:cNvPr id="19" name="내용 개체 틀 5">
            <a:extLst>
              <a:ext uri="{FF2B5EF4-FFF2-40B4-BE49-F238E27FC236}">
                <a16:creationId xmlns:a16="http://schemas.microsoft.com/office/drawing/2014/main" xmlns="" id="{D32A8ADF-A80B-4085-8D55-F8A77AC85D2E}"/>
              </a:ext>
            </a:extLst>
          </p:cNvPr>
          <p:cNvSpPr txBox="1">
            <a:spLocks/>
          </p:cNvSpPr>
          <p:nvPr/>
        </p:nvSpPr>
        <p:spPr>
          <a:xfrm>
            <a:off x="4844900" y="1285860"/>
            <a:ext cx="4299099" cy="5311492"/>
          </a:xfrm>
          <a:prstGeom prst="rect">
            <a:avLst/>
          </a:prstGeom>
        </p:spPr>
        <p:txBody>
          <a:bodyPr>
            <a:normAutofit/>
          </a:bodyPr>
          <a:lstStyle>
            <a:lvl1pPr marL="342896" indent="-342896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41" indent="-285746" algn="l" defTabSz="9143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87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81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76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70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6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0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5" indent="-228597" algn="l" defTabSz="9143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변수 선언</a:t>
            </a:r>
            <a:endParaRPr lang="en-US" altLang="ko-KR" sz="1400" dirty="0"/>
          </a:p>
          <a:p>
            <a:pPr lvl="1"/>
            <a:r>
              <a:rPr lang="ko-KR" altLang="en-US" sz="1200" dirty="0"/>
              <a:t>변수 타입과 변수 이름 선언</a:t>
            </a:r>
            <a:endParaRPr lang="en-US" altLang="ko-KR" sz="12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lvl="1"/>
            <a:r>
              <a:rPr lang="ko-KR" altLang="en-US" sz="1200" dirty="0"/>
              <a:t>메소드 내에서 선언된 변수는 지역 변수</a:t>
            </a:r>
            <a:endParaRPr lang="en-US" altLang="ko-KR" sz="1200" dirty="0"/>
          </a:p>
          <a:p>
            <a:pPr lvl="2"/>
            <a:r>
              <a:rPr lang="ko-KR" altLang="en-US" sz="900" dirty="0"/>
              <a:t>지역 변수는 메소드 실행이 끝나면 저장 공간 반환</a:t>
            </a:r>
            <a:endParaRPr lang="en-US" altLang="ko-KR" sz="900" dirty="0"/>
          </a:p>
          <a:p>
            <a:r>
              <a:rPr lang="ko-KR" altLang="en-US" sz="1400" dirty="0"/>
              <a:t>메소드 호출</a:t>
            </a:r>
            <a:endParaRPr lang="en-US" altLang="ko-KR" sz="1400" dirty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/>
              <a:t>메소드 </a:t>
            </a:r>
            <a:r>
              <a:rPr lang="ko-KR" altLang="en-US" sz="1100" dirty="0" err="1"/>
              <a:t>호춯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/>
              <a:t>메소드의 호출 시 변수 </a:t>
            </a:r>
            <a:r>
              <a:rPr lang="en-US" altLang="ko-KR" sz="1100" dirty="0" err="1"/>
              <a:t>i</a:t>
            </a:r>
            <a:r>
              <a:rPr lang="ko-KR" altLang="en-US" sz="1100" dirty="0"/>
              <a:t>의 값과 정수 </a:t>
            </a:r>
            <a:r>
              <a:rPr lang="en-US" altLang="ko-KR" sz="1100" dirty="0"/>
              <a:t>10</a:t>
            </a:r>
            <a:r>
              <a:rPr lang="ko-KR" altLang="en-US" sz="1100" dirty="0"/>
              <a:t>을 전달</a:t>
            </a:r>
            <a:endParaRPr lang="en-US" altLang="ko-KR" sz="1100" dirty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/>
              <a:t>메소드의 인자인 </a:t>
            </a:r>
            <a:r>
              <a:rPr lang="en-US" altLang="ko-KR" sz="1100" dirty="0"/>
              <a:t>n, m</a:t>
            </a:r>
            <a:r>
              <a:rPr lang="ko-KR" altLang="en-US" sz="1100" dirty="0"/>
              <a:t>에 각각 </a:t>
            </a:r>
            <a:r>
              <a:rPr lang="en-US" altLang="ko-KR" sz="1100" dirty="0"/>
              <a:t>20, 10</a:t>
            </a:r>
            <a:r>
              <a:rPr lang="ko-KR" altLang="en-US" sz="1100" dirty="0"/>
              <a:t> 값 전달</a:t>
            </a:r>
            <a:endParaRPr lang="en-US" altLang="ko-KR" sz="1100" dirty="0"/>
          </a:p>
          <a:p>
            <a:pPr lvl="1"/>
            <a:r>
              <a:rPr lang="en-US" altLang="ko-KR" sz="1100" dirty="0"/>
              <a:t>sum() </a:t>
            </a:r>
            <a:r>
              <a:rPr lang="ko-KR" altLang="en-US" sz="1100" dirty="0"/>
              <a:t>메소드는 </a:t>
            </a:r>
            <a:r>
              <a:rPr lang="en-US" altLang="ko-KR" sz="1100" dirty="0"/>
              <a:t>n</a:t>
            </a:r>
            <a:r>
              <a:rPr lang="ko-KR" altLang="en-US" sz="1100" dirty="0"/>
              <a:t>과 </a:t>
            </a:r>
            <a:r>
              <a:rPr lang="en-US" altLang="ko-KR" sz="1100" dirty="0"/>
              <a:t>m </a:t>
            </a:r>
            <a:r>
              <a:rPr lang="ko-KR" altLang="en-US" sz="1100" dirty="0"/>
              <a:t>값을 더한 </a:t>
            </a:r>
            <a:r>
              <a:rPr lang="en-US" altLang="ko-KR" sz="1100" dirty="0"/>
              <a:t>30</a:t>
            </a:r>
            <a:r>
              <a:rPr lang="ko-KR" altLang="en-US" sz="1100" dirty="0"/>
              <a:t> 리턴</a:t>
            </a:r>
            <a:endParaRPr lang="en-US" altLang="ko-KR" sz="1100" dirty="0"/>
          </a:p>
          <a:p>
            <a:pPr lvl="1"/>
            <a:r>
              <a:rPr lang="ko-KR" altLang="en-US" sz="1100" dirty="0"/>
              <a:t>변수 </a:t>
            </a:r>
            <a:r>
              <a:rPr lang="en-US" altLang="ko-KR" sz="1100" dirty="0"/>
              <a:t>s</a:t>
            </a:r>
            <a:r>
              <a:rPr lang="ko-KR" altLang="en-US" sz="1100" dirty="0"/>
              <a:t>는 정수 </a:t>
            </a:r>
            <a:r>
              <a:rPr lang="en-US" altLang="ko-KR" sz="1100" dirty="0"/>
              <a:t>30</a:t>
            </a:r>
            <a:r>
              <a:rPr lang="ko-KR" altLang="en-US" sz="1100" dirty="0"/>
              <a:t>을 전달받아 저장</a:t>
            </a:r>
            <a:endParaRPr lang="en-US" altLang="ko-KR" sz="1400" dirty="0"/>
          </a:p>
          <a:p>
            <a:endParaRPr lang="en-US" altLang="ko-KR" sz="1200" dirty="0"/>
          </a:p>
          <a:p>
            <a:pPr lvl="1"/>
            <a:endParaRPr lang="en-US" altLang="ko-KR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787C2B-4826-4D20-9EDC-5049BDB6D49A}"/>
              </a:ext>
            </a:extLst>
          </p:cNvPr>
          <p:cNvSpPr txBox="1"/>
          <p:nvPr/>
        </p:nvSpPr>
        <p:spPr>
          <a:xfrm>
            <a:off x="1281292" y="1728391"/>
            <a:ext cx="2214578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class Hello2 {</a:t>
            </a:r>
          </a:p>
          <a:p>
            <a:r>
              <a:rPr lang="en-US" altLang="ko-KR" sz="1050" dirty="0"/>
              <a:t> 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BCEEDD2-30E2-4786-9B1D-49C066FC4BBC}"/>
              </a:ext>
            </a:extLst>
          </p:cNvPr>
          <p:cNvSpPr txBox="1"/>
          <p:nvPr/>
        </p:nvSpPr>
        <p:spPr>
          <a:xfrm>
            <a:off x="1281292" y="3212657"/>
            <a:ext cx="250033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static void main(String[] </a:t>
            </a:r>
            <a:r>
              <a:rPr lang="en-US" altLang="ko-KR" sz="1050" dirty="0" err="1"/>
              <a:t>args</a:t>
            </a:r>
            <a:r>
              <a:rPr lang="en-US" altLang="ko-KR" sz="1050" dirty="0"/>
              <a:t>) {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3ACA135-3944-48D6-80C9-85C3A4158599}"/>
              </a:ext>
            </a:extLst>
          </p:cNvPr>
          <p:cNvSpPr txBox="1"/>
          <p:nvPr/>
        </p:nvSpPr>
        <p:spPr>
          <a:xfrm>
            <a:off x="5689148" y="3420406"/>
            <a:ext cx="2601408" cy="281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defTabSz="180000"/>
            <a:r>
              <a:rPr lang="en-US" altLang="ko-KR" sz="1050" dirty="0"/>
              <a:t>s = sum(1,10); // </a:t>
            </a:r>
            <a:r>
              <a:rPr lang="ko-KR" altLang="en-US" sz="1050" dirty="0" err="1"/>
              <a:t>메소드</a:t>
            </a:r>
            <a:r>
              <a:rPr lang="ko-KR" altLang="en-US" sz="1050" dirty="0"/>
              <a:t> </a:t>
            </a:r>
            <a:r>
              <a:rPr lang="en-US" altLang="ko-KR" sz="1050" dirty="0"/>
              <a:t>sum() </a:t>
            </a:r>
            <a:r>
              <a:rPr lang="ko-KR" altLang="en-US" sz="1050" dirty="0"/>
              <a:t>호출</a:t>
            </a:r>
            <a:endParaRPr lang="en-US" altLang="ko-KR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4D353FE-186D-45EE-89EF-300943C313EE}"/>
              </a:ext>
            </a:extLst>
          </p:cNvPr>
          <p:cNvSpPr txBox="1"/>
          <p:nvPr/>
        </p:nvSpPr>
        <p:spPr>
          <a:xfrm>
            <a:off x="1281292" y="4509120"/>
            <a:ext cx="2062582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public static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sum(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n,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m) {</a:t>
            </a:r>
          </a:p>
          <a:p>
            <a:r>
              <a:rPr lang="en-US" altLang="ko-KR" sz="1050" dirty="0"/>
              <a:t>...</a:t>
            </a:r>
          </a:p>
          <a:p>
            <a:r>
              <a:rPr lang="en-US" altLang="ko-KR" sz="1050" dirty="0"/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EC90AE3-1E0E-4645-962E-E92ED6DE7732}"/>
              </a:ext>
            </a:extLst>
          </p:cNvPr>
          <p:cNvSpPr txBox="1"/>
          <p:nvPr/>
        </p:nvSpPr>
        <p:spPr>
          <a:xfrm>
            <a:off x="5715008" y="1855348"/>
            <a:ext cx="1571636" cy="5770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050" dirty="0" err="1"/>
              <a:t>int</a:t>
            </a:r>
            <a:r>
              <a:rPr lang="en-US" altLang="ko-KR" sz="1050" dirty="0"/>
              <a:t> i=20;</a:t>
            </a:r>
          </a:p>
          <a:p>
            <a:pPr defTabSz="180000"/>
            <a:r>
              <a:rPr lang="en-US" altLang="ko-KR" sz="1050" dirty="0" err="1"/>
              <a:t>int</a:t>
            </a:r>
            <a:r>
              <a:rPr lang="en-US" altLang="ko-KR" sz="1050" dirty="0"/>
              <a:t> s;</a:t>
            </a:r>
          </a:p>
          <a:p>
            <a:pPr defTabSz="180000"/>
            <a:r>
              <a:rPr lang="en-US" altLang="ko-KR" sz="1050" dirty="0"/>
              <a:t>char a;</a:t>
            </a:r>
          </a:p>
        </p:txBody>
      </p:sp>
    </p:spTree>
    <p:extLst>
      <p:ext uri="{BB962C8B-B14F-4D97-AF65-F5344CB8AC3E}">
        <p14:creationId xmlns:p14="http://schemas.microsoft.com/office/powerpoint/2010/main" val="38530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예시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23910" y="1697044"/>
            <a:ext cx="2786082" cy="777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0;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&lt; 10;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++) {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08356" y="1368311"/>
            <a:ext cx="2358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1"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9</a:t>
            </a:r>
            <a:r>
              <a:rPr lang="ko-KR" altLang="en-US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까지 정수 출력 </a:t>
            </a:r>
            <a:endParaRPr lang="en-US" altLang="ko-KR" sz="1400" dirty="0">
              <a:solidFill>
                <a:srgbClr val="DD8047">
                  <a:lumMod val="75000"/>
                </a:srgb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47920" y="1711326"/>
            <a:ext cx="2786082" cy="5655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0;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&lt; 10;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++) 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3910" y="3054366"/>
            <a:ext cx="6357982" cy="572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 latinLnBrk="1"/>
            <a:r>
              <a:rPr lang="nn-NO" sz="1400" dirty="0">
                <a:solidFill>
                  <a:prstClr val="black"/>
                </a:solidFill>
                <a:latin typeface="맑은 고딕"/>
              </a:rPr>
              <a:t>for (</a:t>
            </a:r>
            <a:r>
              <a:rPr lang="nn-NO" sz="1400" b="1" dirty="0">
                <a:solidFill>
                  <a:srgbClr val="0070C0"/>
                </a:solidFill>
                <a:latin typeface="맑은 고딕"/>
              </a:rPr>
              <a:t>int i = 0</a:t>
            </a:r>
            <a:r>
              <a:rPr lang="nn-NO" sz="1400" dirty="0">
                <a:solidFill>
                  <a:prstClr val="black"/>
                </a:solidFill>
                <a:latin typeface="맑은 고딕"/>
              </a:rPr>
              <a:t>; i &lt; 10; i++) //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변수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문을 벗어나서 사용할 수 없음</a:t>
            </a:r>
            <a:endParaRPr lang="nn-NO" sz="1400" dirty="0">
              <a:solidFill>
                <a:prstClr val="black"/>
              </a:solidFill>
              <a:latin typeface="맑은 고딕"/>
            </a:endParaRPr>
          </a:p>
          <a:p>
            <a:pPr defTabSz="180000" latinLnBrk="1"/>
            <a:r>
              <a:rPr lang="nn-NO" sz="1400" dirty="0">
                <a:solidFill>
                  <a:prstClr val="black"/>
                </a:solidFill>
                <a:latin typeface="맑은 고딕"/>
              </a:rPr>
              <a:t>	System.out.print(i);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38158" y="2697177"/>
            <a:ext cx="24561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1">
              <a:buFont typeface="Arial" pitchFamily="34" charset="0"/>
              <a:buChar char="•"/>
            </a:pPr>
            <a:r>
              <a:rPr lang="ko-KR" altLang="en-US" sz="1400" dirty="0" err="1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반복문에</a:t>
            </a:r>
            <a:r>
              <a:rPr lang="ko-KR" altLang="en-US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 변수 선언 가능</a:t>
            </a:r>
            <a:endParaRPr lang="en-US" altLang="ko-KR" sz="1400" dirty="0">
              <a:solidFill>
                <a:srgbClr val="DD8047">
                  <a:lumMod val="75000"/>
                </a:srgb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38620" y="4483126"/>
            <a:ext cx="378621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latinLnBrk="1"/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sum;</a:t>
            </a:r>
          </a:p>
          <a:p>
            <a:pPr defTabSz="180000"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for (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= 0, sum=0;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&lt;= 100;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++) </a:t>
            </a:r>
          </a:p>
          <a:p>
            <a:pPr defTabSz="180000"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	sum +=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;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8158" y="4054499"/>
            <a:ext cx="2674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latinLnBrk="1">
              <a:buFont typeface="Arial" pitchFamily="34" charset="0"/>
              <a:buChar char="•"/>
            </a:pPr>
            <a:r>
              <a:rPr lang="en-US" altLang="ko-KR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0</a:t>
            </a:r>
            <a:r>
              <a:rPr lang="ko-KR" altLang="en-US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solidFill>
                  <a:srgbClr val="DD8047">
                    <a:lumMod val="75000"/>
                  </a:srgbClr>
                </a:solidFill>
                <a:latin typeface="맑은 고딕"/>
                <a:ea typeface="맑은 고딕" panose="020B0503020000020004" pitchFamily="50" charset="-127"/>
              </a:rPr>
              <a:t>까지의 합 구하기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3910" y="4483126"/>
            <a:ext cx="30003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latinLnBrk="1"/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sum = 0;</a:t>
            </a:r>
          </a:p>
          <a:p>
            <a:pPr defTabSz="180000"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for (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= 0;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&lt;= 100;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++) </a:t>
            </a:r>
          </a:p>
          <a:p>
            <a:pPr defTabSz="180000"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	sum +=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023910" y="5426640"/>
            <a:ext cx="30003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latinLnBrk="1"/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sum = 0;</a:t>
            </a:r>
          </a:p>
          <a:p>
            <a:pPr defTabSz="180000"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for (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= 100;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 &gt;= 0;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--) </a:t>
            </a:r>
          </a:p>
          <a:p>
            <a:pPr defTabSz="180000"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	sum +=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5662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문의 특이한 형태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40632" y="1519687"/>
            <a:ext cx="6601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for(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초기작업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 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반복후작업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 //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 조건이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이면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무한 반복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40632" y="2656425"/>
            <a:ext cx="66019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for(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초기작업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 ; 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반복후작업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 //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반복조건이 비어 있으면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간주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무한 반복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640632" y="3808554"/>
            <a:ext cx="660193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//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초기 작업과 </a:t>
            </a:r>
            <a:r>
              <a:rPr lang="ko-KR" altLang="en-US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반복후작업은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‘,’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분리하여 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여러 문장 나열 가능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/>
            <a:endParaRPr lang="en-US" sz="1400" dirty="0">
              <a:solidFill>
                <a:prstClr val="black"/>
              </a:solidFill>
              <a:latin typeface="맑은 고딕"/>
            </a:endParaRPr>
          </a:p>
          <a:p>
            <a:pPr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for(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=0; </a:t>
            </a:r>
            <a:r>
              <a:rPr lang="en-US" sz="1400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&lt;10; </a:t>
            </a:r>
            <a:r>
              <a:rPr lang="en-US" sz="1400" b="1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b="1" dirty="0">
                <a:solidFill>
                  <a:prstClr val="black"/>
                </a:solidFill>
                <a:latin typeface="맑은 고딕"/>
              </a:rPr>
              <a:t>++, </a:t>
            </a:r>
            <a:r>
              <a:rPr lang="en-US" sz="1400" b="1" dirty="0" err="1">
                <a:solidFill>
                  <a:prstClr val="black"/>
                </a:solidFill>
                <a:latin typeface="맑은 고딕"/>
              </a:rPr>
              <a:t>System.out.println</a:t>
            </a:r>
            <a:r>
              <a:rPr lang="en-US" sz="1400" b="1" dirty="0">
                <a:solidFill>
                  <a:prstClr val="black"/>
                </a:solidFill>
                <a:latin typeface="맑은 고딕"/>
              </a:rPr>
              <a:t>(</a:t>
            </a:r>
            <a:r>
              <a:rPr lang="en-US" sz="1400" b="1" dirty="0" err="1">
                <a:solidFill>
                  <a:prstClr val="black"/>
                </a:solidFill>
                <a:latin typeface="맑은 고딕"/>
              </a:rPr>
              <a:t>i</a:t>
            </a:r>
            <a:r>
              <a:rPr lang="en-US" sz="1400" b="1" dirty="0">
                <a:solidFill>
                  <a:prstClr val="black"/>
                </a:solidFill>
                <a:latin typeface="맑은 고딕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맑은 고딕"/>
              </a:rPr>
              <a:t>) { </a:t>
            </a:r>
          </a:p>
          <a:p>
            <a:pPr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.........................</a:t>
            </a:r>
          </a:p>
          <a:p>
            <a:pPr latinLnBrk="1"/>
            <a:r>
              <a:rPr lang="en-US" sz="1400" dirty="0">
                <a:solidFill>
                  <a:prstClr val="black"/>
                </a:solidFill>
                <a:latin typeface="맑은 고딕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626823" y="5248714"/>
            <a:ext cx="660193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//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</a:t>
            </a:r>
            <a:r>
              <a:rPr lang="ko-KR" altLang="en-US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 내에 변수 선언</a:t>
            </a:r>
            <a:endParaRPr lang="en-US" altLang="ko-KR" sz="1400" b="1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for(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i=0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 i&lt;10; i++) { //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변수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 내에서만 사용 가능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08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36576" y="1701962"/>
            <a:ext cx="5572164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ForSample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public static void main (String[]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i, j;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(j=0,i=1; i &lt;= 10; i++)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{ 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j += i;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(i);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if(i==10)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("=");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(j);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}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else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("+");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}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}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 :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숫자의 합을 출력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2560" y="1340768"/>
            <a:ext cx="680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10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까지 덧셈을 표시하고 합을 구하시오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6871" y="5692166"/>
            <a:ext cx="2727029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/>
            </a:lvl1pPr>
          </a:lstStyle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1+2+3+4+5+6+7+8+9+10=55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36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4" y="1666875"/>
            <a:ext cx="71913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93648" y="228600"/>
            <a:ext cx="8153400" cy="700070"/>
          </a:xfrm>
        </p:spPr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6576" y="4918161"/>
            <a:ext cx="500066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반복 조건이 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이면 반복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, false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이면 반복 종료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반복 조건이 없으면 컴파일 오류</a:t>
            </a:r>
            <a:endParaRPr lang="en-US" altLang="ko-KR" sz="1400" dirty="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처음부터 반복조건을 통과한 후 </a:t>
            </a:r>
            <a:r>
              <a:rPr lang="ko-KR" altLang="en-US" sz="1400" dirty="0" err="1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작업문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수행</a:t>
            </a:r>
          </a:p>
        </p:txBody>
      </p:sp>
    </p:spTree>
    <p:extLst>
      <p:ext uri="{BB962C8B-B14F-4D97-AF65-F5344CB8AC3E}">
        <p14:creationId xmlns:p14="http://schemas.microsoft.com/office/powerpoint/2010/main" val="13459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3" y="2141190"/>
            <a:ext cx="28575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993648" y="228600"/>
            <a:ext cx="8153400" cy="700070"/>
          </a:xfrm>
        </p:spPr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실행 과정을 나타내는 순서도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23" y="1916833"/>
            <a:ext cx="5719618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081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68" y="2206322"/>
            <a:ext cx="799288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import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java.util.Scanner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public class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WhileSample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{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public static void main (String[]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Scanner 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rd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new Scanner(System.in);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n = 0;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double sum = 0;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i=0;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while (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(i = </a:t>
            </a:r>
            <a:r>
              <a:rPr lang="en-US" altLang="ko-KR" sz="14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rd.nextInt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()) != 0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 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sum += i;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n++;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}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System.out.println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("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입력된 수의 개수는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 + n + "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개이며 평균은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 + sum / n + "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입니다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.");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}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 : </a:t>
            </a:r>
            <a:r>
              <a:rPr lang="ko-KR" altLang="en-US" dirty="0"/>
              <a:t>입력된 수의 평균 구하기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2560" y="1282991"/>
            <a:ext cx="781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문을 이용하여 키보드에서 숫자를 입력 받아 입력 받은 모든 수의 평균을 출력하는 프로그램을 작성해보자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 </a:t>
            </a:r>
          </a:p>
          <a:p>
            <a:pPr latinLnBrk="1"/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0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이 입력되면 입력이 종료되고 평균을 구하여 출력한다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4568" y="5373217"/>
            <a:ext cx="7992888" cy="120032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2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10</a:t>
            </a:r>
          </a:p>
          <a:p>
            <a:pPr latinLnBrk="1"/>
            <a:r>
              <a:rPr lang="en-US" altLang="ko-KR" sz="12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20</a:t>
            </a:r>
          </a:p>
          <a:p>
            <a:pPr latinLnBrk="1"/>
            <a:r>
              <a:rPr lang="en-US" altLang="ko-KR" sz="12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30</a:t>
            </a:r>
          </a:p>
          <a:p>
            <a:pPr latinLnBrk="1"/>
            <a:r>
              <a:rPr lang="en-US" altLang="ko-KR" sz="12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40</a:t>
            </a:r>
          </a:p>
          <a:p>
            <a:pPr latinLnBrk="1"/>
            <a:r>
              <a:rPr lang="en-US" altLang="ko-KR" sz="12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0</a:t>
            </a:r>
          </a:p>
          <a:p>
            <a:pPr latinLnBrk="1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입력된 수의 개수는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개이며 평균은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25.0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입니다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856656" y="5811362"/>
            <a:ext cx="1512168" cy="324036"/>
          </a:xfrm>
          <a:prstGeom prst="wedgeRoundRectCallout">
            <a:avLst>
              <a:gd name="adj1" fmla="val -88374"/>
              <a:gd name="adj2" fmla="val 8301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0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마지막 입력을 뜻함</a:t>
            </a:r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0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93" y="1303176"/>
            <a:ext cx="64484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93648" y="228600"/>
            <a:ext cx="8153400" cy="700070"/>
          </a:xfrm>
        </p:spPr>
        <p:txBody>
          <a:bodyPr/>
          <a:lstStyle/>
          <a:p>
            <a:r>
              <a:rPr lang="en-US" altLang="ko-KR" dirty="0"/>
              <a:t>do-while </a:t>
            </a:r>
            <a:r>
              <a:rPr lang="ko-KR" altLang="en-US" dirty="0"/>
              <a:t>문의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52106" y="4406839"/>
            <a:ext cx="229261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무조건 최소 한번은 실행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2106" y="5210036"/>
            <a:ext cx="411362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latinLnBrk="1">
              <a:buFont typeface="Arial" pitchFamily="34" charset="0"/>
              <a:buChar char="•"/>
            </a:pPr>
            <a:r>
              <a:rPr lang="ko-KR" altLang="en-US" sz="140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반복 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조건이 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true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이면 반복</a:t>
            </a:r>
            <a:r>
              <a:rPr lang="en-US" altLang="ko-KR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, false</a:t>
            </a:r>
            <a:r>
              <a:rPr lang="ko-KR" altLang="en-US" sz="1400" dirty="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이면 </a:t>
            </a:r>
            <a:r>
              <a:rPr lang="ko-KR" altLang="en-US" sz="140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반복 종료</a:t>
            </a:r>
            <a:endParaRPr lang="en-US" altLang="ko-KR" sz="140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  <a:p>
            <a:pPr latinLnBrk="1">
              <a:buFont typeface="Arial" pitchFamily="34" charset="0"/>
              <a:buChar char="•"/>
            </a:pPr>
            <a:r>
              <a:rPr lang="ko-KR" altLang="en-US" sz="1400">
                <a:solidFill>
                  <a:srgbClr val="0070C0"/>
                </a:solidFill>
                <a:latin typeface="맑은 고딕"/>
                <a:ea typeface="맑은 고딕" panose="020B0503020000020004" pitchFamily="50" charset="-127"/>
              </a:rPr>
              <a:t> 반복 조건이 없으며 컴파일 오류</a:t>
            </a:r>
            <a:endParaRPr lang="en-US" altLang="ko-KR" sz="1400">
              <a:solidFill>
                <a:srgbClr val="0070C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36934" y="434528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/>
              </a:rPr>
              <a:t></a:t>
            </a: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636934" y="5183823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ko-KR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sym typeface="Wingdings"/>
              </a:rPr>
              <a:t>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22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7" y="1810694"/>
            <a:ext cx="2634270" cy="3346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제목 1"/>
          <p:cNvSpPr>
            <a:spLocks noGrp="1"/>
          </p:cNvSpPr>
          <p:nvPr>
            <p:ph type="title"/>
          </p:nvPr>
        </p:nvSpPr>
        <p:spPr>
          <a:xfrm>
            <a:off x="993648" y="228600"/>
            <a:ext cx="8153400" cy="700070"/>
          </a:xfrm>
        </p:spPr>
        <p:txBody>
          <a:bodyPr/>
          <a:lstStyle/>
          <a:p>
            <a:r>
              <a:rPr lang="en-US" altLang="ko-KR" dirty="0"/>
              <a:t>do-while</a:t>
            </a:r>
            <a:r>
              <a:rPr lang="ko-KR" altLang="en-US" dirty="0"/>
              <a:t>문의 실행 과정을 나타내는 순서도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832" y="1797721"/>
            <a:ext cx="5708526" cy="357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09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 : a-z</a:t>
            </a:r>
            <a:r>
              <a:rPr lang="ko-KR" altLang="en-US" dirty="0"/>
              <a:t>까지 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89146" y="1835533"/>
            <a:ext cx="569610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DoWhileSample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public static void main (String[]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char a = 'a';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do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a = (char) (a + 1);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} while (a &lt;= 'z'); 	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}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2560" y="1282991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do-while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문을 이용하여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a’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z’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까지 출력하는 프로그램을 작성하시오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9146" y="4715852"/>
            <a:ext cx="5696102" cy="369332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abcdefghijklmnopqrstuvwxyz</a:t>
            </a:r>
            <a:endParaRPr lang="ko-KR" altLang="en-US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4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중첩 반복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672" y="3284985"/>
            <a:ext cx="604867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for(i=0; i&lt;100; i++) { // 100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개의 학교 모두의 성적을 더한다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.....</a:t>
            </a:r>
          </a:p>
          <a:p>
            <a:pPr defTabSz="180000" latinLnBrk="1"/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latinLnBrk="1"/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latinLnBrk="1"/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latinLnBrk="1"/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</a:p>
          <a:p>
            <a:pPr defTabSz="180000" latinLnBrk="1"/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.....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60712" y="3861048"/>
            <a:ext cx="5256584" cy="12241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0000" latinLnBrk="1"/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for(j=0; j&lt;10000; j++) { // 10000 </a:t>
            </a:r>
            <a:r>
              <a:rPr lang="ko-KR" altLang="en-US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명의 학생 성적을 더한다</a:t>
            </a:r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.</a:t>
            </a:r>
          </a:p>
          <a:p>
            <a:pPr defTabSz="180000" latinLnBrk="1"/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   .....</a:t>
            </a:r>
          </a:p>
          <a:p>
            <a:pPr defTabSz="180000" latinLnBrk="1"/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   .....</a:t>
            </a:r>
          </a:p>
          <a:p>
            <a:pPr defTabSz="180000" latinLnBrk="1"/>
            <a:r>
              <a:rPr lang="en-US" altLang="ko-KR" sz="14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}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17831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중첩 반복</a:t>
            </a:r>
            <a:endParaRPr lang="en-US" altLang="ko-KR" dirty="0"/>
          </a:p>
          <a:p>
            <a:pPr lvl="1"/>
            <a:r>
              <a:rPr lang="ko-KR" altLang="en-US" dirty="0" err="1"/>
              <a:t>반복문이</a:t>
            </a:r>
            <a:r>
              <a:rPr lang="ko-KR" altLang="en-US" dirty="0"/>
              <a:t> 다른 </a:t>
            </a:r>
            <a:r>
              <a:rPr lang="ko-KR" altLang="en-US" dirty="0" err="1"/>
              <a:t>반복문을</a:t>
            </a:r>
            <a:r>
              <a:rPr lang="ko-KR" altLang="en-US" dirty="0"/>
              <a:t> 내포하는 구조</a:t>
            </a:r>
            <a:endParaRPr lang="en-US" altLang="ko-KR" dirty="0"/>
          </a:p>
          <a:p>
            <a:pPr lvl="1"/>
            <a:r>
              <a:rPr lang="ko-KR" altLang="en-US" dirty="0"/>
              <a:t>이론적으로는 몇 번이고 중첩 반복 가능</a:t>
            </a:r>
            <a:endParaRPr lang="en-US" altLang="ko-KR" dirty="0"/>
          </a:p>
          <a:p>
            <a:pPr lvl="1"/>
            <a:r>
              <a:rPr lang="ko-KR" altLang="en-US" dirty="0"/>
              <a:t>너무 많은 중첩 반복은 프로그램 구조를 복잡하게 하므로 </a:t>
            </a:r>
            <a:r>
              <a:rPr lang="en-US" altLang="ko-KR" sz="1600" dirty="0"/>
              <a:t>2</a:t>
            </a:r>
            <a:r>
              <a:rPr lang="ko-KR" altLang="en-US" dirty="0"/>
              <a:t>중 또는 </a:t>
            </a:r>
            <a:r>
              <a:rPr lang="en-US" altLang="ko-KR" sz="1600" dirty="0"/>
              <a:t>3</a:t>
            </a:r>
            <a:r>
              <a:rPr lang="ko-KR" altLang="en-US" dirty="0"/>
              <a:t>중 반복이 적당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00672" y="5628911"/>
            <a:ext cx="573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10000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명의 학생이 있는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100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개 대학의 모든 학생 성적의 합을 구할 때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algn="ctr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</a:t>
            </a:r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문을 이용한 이중 중첩 구조</a:t>
            </a:r>
          </a:p>
        </p:txBody>
      </p:sp>
    </p:spTree>
    <p:extLst>
      <p:ext uri="{BB962C8B-B14F-4D97-AF65-F5344CB8AC3E}">
        <p14:creationId xmlns:p14="http://schemas.microsoft.com/office/powerpoint/2010/main" val="266762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sum() </a:t>
            </a:r>
            <a:r>
              <a:rPr lang="ko-KR" altLang="en-US" dirty="0" err="1"/>
              <a:t>메소드</a:t>
            </a:r>
            <a:r>
              <a:rPr lang="ko-KR" altLang="en-US" dirty="0"/>
              <a:t> 호출과 리턴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6656" y="2492897"/>
            <a:ext cx="34563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600" dirty="0"/>
              <a:t>public static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sum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n,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m) { </a:t>
            </a:r>
            <a:endParaRPr lang="ko-KR" altLang="en-US" sz="1600" dirty="0"/>
          </a:p>
          <a:p>
            <a:pPr defTabSz="180000"/>
            <a:r>
              <a:rPr lang="en-US" altLang="ko-KR" sz="1600" dirty="0"/>
              <a:t>	return n + m; </a:t>
            </a:r>
            <a:r>
              <a:rPr lang="en-US" altLang="ko-KR" sz="1600" dirty="0">
                <a:solidFill>
                  <a:srgbClr val="0070C0"/>
                </a:solidFill>
              </a:rPr>
              <a:t>// 30 </a:t>
            </a:r>
            <a:r>
              <a:rPr lang="ko-KR" altLang="en-US" sz="1600" dirty="0">
                <a:solidFill>
                  <a:srgbClr val="0070C0"/>
                </a:solidFill>
              </a:rPr>
              <a:t>리턴</a:t>
            </a:r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56656" y="3861049"/>
            <a:ext cx="345638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int i=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ko-KR" sz="1600"/>
              <a:t>;</a:t>
            </a:r>
          </a:p>
          <a:p>
            <a:endParaRPr lang="en-US" altLang="ko-KR" sz="1600"/>
          </a:p>
          <a:p>
            <a:r>
              <a:rPr lang="en-US" altLang="ko-KR" sz="1600"/>
              <a:t>s = </a:t>
            </a:r>
            <a:r>
              <a:rPr lang="en-US" altLang="ko-KR" sz="1600">
                <a:solidFill>
                  <a:srgbClr val="FF0000"/>
                </a:solidFill>
              </a:rPr>
              <a:t>sum</a:t>
            </a:r>
            <a:r>
              <a:rPr lang="en-US" altLang="ko-KR" sz="1600"/>
              <a:t>(i, </a:t>
            </a:r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US" altLang="ko-KR" sz="1600"/>
              <a:t>);</a:t>
            </a:r>
            <a:endParaRPr lang="ko-KR" altLang="en-US" sz="1600"/>
          </a:p>
        </p:txBody>
      </p:sp>
      <p:sp>
        <p:nvSpPr>
          <p:cNvPr id="14" name="TextBox 13"/>
          <p:cNvSpPr txBox="1"/>
          <p:nvPr/>
        </p:nvSpPr>
        <p:spPr>
          <a:xfrm>
            <a:off x="5313040" y="2420888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n</a:t>
            </a:r>
            <a:endParaRPr lang="ko-KR" altLang="en-US" sz="1600"/>
          </a:p>
        </p:txBody>
      </p:sp>
      <p:sp>
        <p:nvSpPr>
          <p:cNvPr id="15" name="직사각형 14"/>
          <p:cNvSpPr/>
          <p:nvPr/>
        </p:nvSpPr>
        <p:spPr>
          <a:xfrm>
            <a:off x="5601072" y="249289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13040" y="2780928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m</a:t>
            </a:r>
            <a:endParaRPr lang="ko-KR" altLang="en-US" sz="1600"/>
          </a:p>
        </p:txBody>
      </p:sp>
      <p:sp>
        <p:nvSpPr>
          <p:cNvPr id="17" name="직사각형 16"/>
          <p:cNvSpPr/>
          <p:nvPr/>
        </p:nvSpPr>
        <p:spPr>
          <a:xfrm>
            <a:off x="5601072" y="2852936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10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3368824" y="2587926"/>
            <a:ext cx="4655181" cy="1993203"/>
          </a:xfrm>
          <a:custGeom>
            <a:avLst/>
            <a:gdLst>
              <a:gd name="connsiteX0" fmla="*/ 0 w 4666891"/>
              <a:gd name="connsiteY0" fmla="*/ 1526875 h 1526875"/>
              <a:gd name="connsiteX1" fmla="*/ 3467819 w 4666891"/>
              <a:gd name="connsiteY1" fmla="*/ 1293962 h 1526875"/>
              <a:gd name="connsiteX2" fmla="*/ 4563374 w 4666891"/>
              <a:gd name="connsiteY2" fmla="*/ 526211 h 1526875"/>
              <a:gd name="connsiteX3" fmla="*/ 2846717 w 4666891"/>
              <a:gd name="connsiteY3" fmla="*/ 0 h 152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6891" h="1526875">
                <a:moveTo>
                  <a:pt x="0" y="1526875"/>
                </a:moveTo>
                <a:cubicBezTo>
                  <a:pt x="1353628" y="1493807"/>
                  <a:pt x="2707257" y="1460739"/>
                  <a:pt x="3467819" y="1293962"/>
                </a:cubicBezTo>
                <a:cubicBezTo>
                  <a:pt x="4228381" y="1127185"/>
                  <a:pt x="4666891" y="741871"/>
                  <a:pt x="4563374" y="526211"/>
                </a:cubicBezTo>
                <a:cubicBezTo>
                  <a:pt x="4459857" y="310551"/>
                  <a:pt x="3653287" y="155275"/>
                  <a:pt x="2846717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105128" y="4365104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sum() </a:t>
            </a:r>
            <a:r>
              <a:rPr lang="ko-KR" altLang="en-US" sz="1600"/>
              <a:t>메소드 호출</a:t>
            </a:r>
          </a:p>
        </p:txBody>
      </p:sp>
      <p:sp>
        <p:nvSpPr>
          <p:cNvPr id="24" name="자유형 23"/>
          <p:cNvSpPr/>
          <p:nvPr/>
        </p:nvSpPr>
        <p:spPr>
          <a:xfrm>
            <a:off x="1522562" y="2967487"/>
            <a:ext cx="514710" cy="1578634"/>
          </a:xfrm>
          <a:custGeom>
            <a:avLst/>
            <a:gdLst>
              <a:gd name="connsiteX0" fmla="*/ 514710 w 514710"/>
              <a:gd name="connsiteY0" fmla="*/ 0 h 1578634"/>
              <a:gd name="connsiteX1" fmla="*/ 23004 w 514710"/>
              <a:gd name="connsiteY1" fmla="*/ 862641 h 1578634"/>
              <a:gd name="connsiteX2" fmla="*/ 376687 w 514710"/>
              <a:gd name="connsiteY2" fmla="*/ 1578634 h 157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710" h="1578634">
                <a:moveTo>
                  <a:pt x="514710" y="0"/>
                </a:moveTo>
                <a:cubicBezTo>
                  <a:pt x="280359" y="299767"/>
                  <a:pt x="46008" y="599535"/>
                  <a:pt x="23004" y="862641"/>
                </a:cubicBezTo>
                <a:cubicBezTo>
                  <a:pt x="0" y="1125747"/>
                  <a:pt x="188343" y="1352190"/>
                  <a:pt x="376687" y="1578634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856656" y="4797152"/>
            <a:ext cx="272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s</a:t>
            </a:r>
            <a:endParaRPr lang="ko-KR" altLang="en-US" sz="1600"/>
          </a:p>
        </p:txBody>
      </p:sp>
      <p:sp>
        <p:nvSpPr>
          <p:cNvPr id="26" name="직사각형 25"/>
          <p:cNvSpPr/>
          <p:nvPr/>
        </p:nvSpPr>
        <p:spPr>
          <a:xfrm>
            <a:off x="2144688" y="4869160"/>
            <a:ext cx="50405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accent2">
                    <a:lumMod val="75000"/>
                  </a:schemeClr>
                </a:solidFill>
              </a:rPr>
              <a:t>30</a:t>
            </a:r>
            <a:endParaRPr lang="ko-KR" altLang="en-US" sz="1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 : </a:t>
            </a:r>
            <a:r>
              <a:rPr lang="ko-KR" altLang="en-US" dirty="0"/>
              <a:t>구구단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3605" y="1988841"/>
            <a:ext cx="7075976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public class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NestedLoop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{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public static void main (String[]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args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i, j;</a:t>
            </a:r>
          </a:p>
          <a:p>
            <a:pPr defTabSz="180000" latinLnBrk="1"/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for (i = 1; 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&lt; 10; i++,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System.out.println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()) {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for (j = 1; j &lt; 10; j++,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('\t')) {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	</a:t>
            </a:r>
            <a:r>
              <a:rPr lang="en-US" altLang="ko-KR" sz="14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(i + "*" + j + "=" + i*j);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}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}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}</a:t>
            </a:r>
          </a:p>
          <a:p>
            <a:pPr defTabSz="180000"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631" y="1342510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중 중첩된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문을 사용하여 구구단을 출력하는 프로그램을 작성하시오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 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한 줄에 한 단씩 출력한다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632" y="4653136"/>
            <a:ext cx="7099379" cy="1754326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1*1=1	1*2=2	1*3=3	1*4=4	1*5=5	1*6=6	1*7=7	1*8=8	1*9=9</a:t>
            </a:r>
          </a:p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2*1=2	2*2=4	2*3=6	2*4=8	2*5=10	2*6=12	2*7=14	2*8=16	2*9=18</a:t>
            </a:r>
          </a:p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3*1=3	3*2=6	3*3=9	3*4=12	3*5=15	3*6=18	3*7=21	3*8=24	3*9=27</a:t>
            </a:r>
          </a:p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4*1=4	4*2=8	4*3=12	4*4=16	4*5=20	4*6=24	4*7=28	4*8=32	4*9=36</a:t>
            </a:r>
          </a:p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5*1=5	5*2=10	5*3=15	5*4=20	5*5=25	5*6=30	5*7=35	5*8=40	5*9=45</a:t>
            </a:r>
          </a:p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6*1=6	6*2=12	6*3=18	6*4=24	6*5=30	6*6=36	6*7=42	6*8=48	6*9=54</a:t>
            </a:r>
          </a:p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7*1=7	7*2=14	7*3=21	7*4=28	7*5=35	7*6=42	7*7=49	7*8=56	7*9=63</a:t>
            </a:r>
          </a:p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8*1=8	8*2=16	8*3=24	8*4=32	8*5=40	8*6=48	8*7=56	8*8=64	8*9=72</a:t>
            </a:r>
          </a:p>
          <a:p>
            <a:pPr defTabSz="396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9*1=9	9*2=18	9*3=27	9*4=36	9*5=45	9*6=54	9*7=63	9*8=72	9*9=81</a:t>
            </a:r>
            <a:endParaRPr lang="ko-KR" altLang="en-US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285860"/>
            <a:ext cx="8153400" cy="2503180"/>
          </a:xfrm>
        </p:spPr>
        <p:txBody>
          <a:bodyPr>
            <a:normAutofit/>
          </a:bodyPr>
          <a:lstStyle/>
          <a:p>
            <a:r>
              <a:rPr lang="en-US" altLang="ko-KR" dirty="0"/>
              <a:t>continue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빠져 나가지 않으면서</a:t>
            </a:r>
            <a:endParaRPr lang="en-US" altLang="ko-KR" dirty="0"/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실행 도중 다음 반복을 진행</a:t>
            </a:r>
            <a:endParaRPr lang="en-US" altLang="ko-K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2600" y="2852937"/>
            <a:ext cx="292895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 latinLnBrk="1"/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</a:t>
            </a:r>
            <a:r>
              <a:rPr lang="ko-KR" altLang="en-US" sz="14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초기문</a:t>
            </a:r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 </a:t>
            </a:r>
            <a:r>
              <a:rPr lang="ko-KR" altLang="en-US" sz="14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 </a:t>
            </a:r>
            <a:r>
              <a:rPr lang="ko-KR" altLang="en-US" sz="14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반복후작업</a:t>
            </a:r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...............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continue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...............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10186" y="2852937"/>
            <a:ext cx="15694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 latinLnBrk="1"/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while (</a:t>
            </a:r>
            <a:r>
              <a:rPr lang="ko-KR" altLang="en-US" sz="14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...............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continue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...............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11" name="자유형 10"/>
          <p:cNvSpPr/>
          <p:nvPr/>
        </p:nvSpPr>
        <p:spPr>
          <a:xfrm>
            <a:off x="2495610" y="3143249"/>
            <a:ext cx="698989" cy="294463"/>
          </a:xfrm>
          <a:custGeom>
            <a:avLst/>
            <a:gdLst>
              <a:gd name="connsiteX0" fmla="*/ 0 w 820271"/>
              <a:gd name="connsiteY0" fmla="*/ 385483 h 400424"/>
              <a:gd name="connsiteX1" fmla="*/ 358588 w 820271"/>
              <a:gd name="connsiteY1" fmla="*/ 376518 h 400424"/>
              <a:gd name="connsiteX2" fmla="*/ 744071 w 820271"/>
              <a:gd name="connsiteY2" fmla="*/ 242047 h 400424"/>
              <a:gd name="connsiteX3" fmla="*/ 815788 w 820271"/>
              <a:gd name="connsiteY3" fmla="*/ 0 h 40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271" h="400424">
                <a:moveTo>
                  <a:pt x="0" y="385483"/>
                </a:moveTo>
                <a:cubicBezTo>
                  <a:pt x="117288" y="392953"/>
                  <a:pt x="234576" y="400424"/>
                  <a:pt x="358588" y="376518"/>
                </a:cubicBezTo>
                <a:cubicBezTo>
                  <a:pt x="482600" y="352612"/>
                  <a:pt x="667871" y="304800"/>
                  <a:pt x="744071" y="242047"/>
                </a:cubicBezTo>
                <a:cubicBezTo>
                  <a:pt x="820271" y="179294"/>
                  <a:pt x="818029" y="89647"/>
                  <a:pt x="815788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1"/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5864259" y="3137916"/>
            <a:ext cx="339938" cy="294463"/>
          </a:xfrm>
          <a:custGeom>
            <a:avLst/>
            <a:gdLst>
              <a:gd name="connsiteX0" fmla="*/ 0 w 176306"/>
              <a:gd name="connsiteY0" fmla="*/ 385482 h 385482"/>
              <a:gd name="connsiteX1" fmla="*/ 143435 w 176306"/>
              <a:gd name="connsiteY1" fmla="*/ 259977 h 385482"/>
              <a:gd name="connsiteX2" fmla="*/ 152400 w 176306"/>
              <a:gd name="connsiteY2" fmla="*/ 98612 h 385482"/>
              <a:gd name="connsiteX3" fmla="*/ 0 w 176306"/>
              <a:gd name="connsiteY3" fmla="*/ 0 h 38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306" h="385482">
                <a:moveTo>
                  <a:pt x="0" y="385482"/>
                </a:moveTo>
                <a:cubicBezTo>
                  <a:pt x="59017" y="346635"/>
                  <a:pt x="118035" y="307789"/>
                  <a:pt x="143435" y="259977"/>
                </a:cubicBezTo>
                <a:cubicBezTo>
                  <a:pt x="168835" y="212165"/>
                  <a:pt x="176306" y="141941"/>
                  <a:pt x="152400" y="98612"/>
                </a:cubicBezTo>
                <a:cubicBezTo>
                  <a:pt x="128494" y="55283"/>
                  <a:pt x="64247" y="27641"/>
                  <a:pt x="0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1"/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1192" y="2852937"/>
            <a:ext cx="1569404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2" latinLnBrk="1"/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do {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...............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</a:t>
            </a:r>
            <a:r>
              <a:rPr lang="en-US" altLang="ko-KR" sz="14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continue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 ...............</a:t>
            </a:r>
          </a:p>
          <a:p>
            <a:pPr latinLnBrk="1"/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while (</a:t>
            </a:r>
            <a:r>
              <a:rPr lang="ko-KR" altLang="en-US" sz="1400" dirty="0" err="1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lang="nn-NO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 </a:t>
            </a:r>
            <a:endParaRPr lang="en-US" altLang="ko-KR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7741145" y="3456741"/>
            <a:ext cx="367689" cy="368590"/>
          </a:xfrm>
          <a:custGeom>
            <a:avLst/>
            <a:gdLst>
              <a:gd name="connsiteX0" fmla="*/ 0 w 213659"/>
              <a:gd name="connsiteY0" fmla="*/ 0 h 286871"/>
              <a:gd name="connsiteX1" fmla="*/ 197224 w 213659"/>
              <a:gd name="connsiteY1" fmla="*/ 89647 h 286871"/>
              <a:gd name="connsiteX2" fmla="*/ 98612 w 213659"/>
              <a:gd name="connsiteY2" fmla="*/ 286871 h 28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59" h="286871">
                <a:moveTo>
                  <a:pt x="0" y="0"/>
                </a:moveTo>
                <a:cubicBezTo>
                  <a:pt x="90394" y="20917"/>
                  <a:pt x="180789" y="41835"/>
                  <a:pt x="197224" y="89647"/>
                </a:cubicBezTo>
                <a:cubicBezTo>
                  <a:pt x="213659" y="137459"/>
                  <a:pt x="156135" y="212165"/>
                  <a:pt x="98612" y="286871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1"/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46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: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짝수의 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6748" y="1700808"/>
            <a:ext cx="687058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ContinueExample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public static void main (String[]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sum = 0;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for (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i = 1; i &lt;= 100; i++)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if (i%2 == 1) 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	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continue;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</a:t>
            </a:r>
            <a:r>
              <a:rPr lang="en-US" altLang="ko-KR" sz="160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+= i;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}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("1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까지 짝수의 합은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 + sum);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}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2560" y="1233620"/>
            <a:ext cx="7816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for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continue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문을 사용하여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1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부터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100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까지 짝수의 합을 구해보자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6748" y="4941168"/>
            <a:ext cx="6870588" cy="33855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부터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까지 짝수의 합은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2550</a:t>
            </a:r>
            <a:endParaRPr lang="ko-KR" altLang="en-US" sz="16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2858846" y="2708921"/>
            <a:ext cx="1086043" cy="434328"/>
          </a:xfrm>
          <a:custGeom>
            <a:avLst/>
            <a:gdLst>
              <a:gd name="connsiteX0" fmla="*/ 0 w 820271"/>
              <a:gd name="connsiteY0" fmla="*/ 385483 h 400424"/>
              <a:gd name="connsiteX1" fmla="*/ 358588 w 820271"/>
              <a:gd name="connsiteY1" fmla="*/ 376518 h 400424"/>
              <a:gd name="connsiteX2" fmla="*/ 744071 w 820271"/>
              <a:gd name="connsiteY2" fmla="*/ 242047 h 400424"/>
              <a:gd name="connsiteX3" fmla="*/ 815788 w 820271"/>
              <a:gd name="connsiteY3" fmla="*/ 0 h 40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271" h="400424">
                <a:moveTo>
                  <a:pt x="0" y="385483"/>
                </a:moveTo>
                <a:cubicBezTo>
                  <a:pt x="117288" y="392953"/>
                  <a:pt x="234576" y="400424"/>
                  <a:pt x="358588" y="376518"/>
                </a:cubicBezTo>
                <a:cubicBezTo>
                  <a:pt x="482600" y="352612"/>
                  <a:pt x="667871" y="304800"/>
                  <a:pt x="744071" y="242047"/>
                </a:cubicBezTo>
                <a:cubicBezTo>
                  <a:pt x="820271" y="179294"/>
                  <a:pt x="818029" y="89647"/>
                  <a:pt x="815788" y="0"/>
                </a:cubicBezTo>
              </a:path>
            </a:pathLst>
          </a:cu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latinLnBrk="1"/>
            <a:endParaRPr lang="ko-KR" altLang="en-US" sz="140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41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52472" y="1214422"/>
            <a:ext cx="8001056" cy="5310922"/>
          </a:xfrm>
        </p:spPr>
        <p:txBody>
          <a:bodyPr>
            <a:normAutofit/>
          </a:bodyPr>
          <a:lstStyle/>
          <a:p>
            <a:r>
              <a:rPr lang="en-US" altLang="ko-KR" dirty="0"/>
              <a:t>break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완전히 빠져 나갈 때 사용</a:t>
            </a:r>
            <a:endParaRPr lang="en-US" altLang="ko-KR" dirty="0"/>
          </a:p>
          <a:p>
            <a:pPr lvl="1"/>
            <a:r>
              <a:rPr lang="en-US" altLang="ko-KR" dirty="0"/>
              <a:t>break</a:t>
            </a:r>
            <a:r>
              <a:rPr lang="ko-KR" altLang="en-US" dirty="0"/>
              <a:t>문은 하나의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2"/>
            <a:r>
              <a:rPr lang="ko-KR" altLang="en-US" dirty="0"/>
              <a:t>중첩 반복의 경우 안쪽 </a:t>
            </a:r>
            <a:r>
              <a:rPr lang="ko-KR" altLang="en-US" dirty="0" err="1"/>
              <a:t>반복문이</a:t>
            </a:r>
            <a:r>
              <a:rPr lang="ko-KR" altLang="en-US" dirty="0"/>
              <a:t> </a:t>
            </a:r>
            <a:r>
              <a:rPr lang="en-US" altLang="ko-KR" dirty="0"/>
              <a:t>break </a:t>
            </a:r>
            <a:r>
              <a:rPr lang="ko-KR" altLang="en-US" dirty="0"/>
              <a:t>문을 포함하고 있으면 안쪽</a:t>
            </a:r>
            <a:r>
              <a:rPr lang="en-US" altLang="ko-KR" dirty="0"/>
              <a:t> </a:t>
            </a:r>
            <a:r>
              <a:rPr lang="ko-KR" altLang="en-US" dirty="0" err="1"/>
              <a:t>반복문만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37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 : </a:t>
            </a:r>
            <a:r>
              <a:rPr lang="ko-KR" altLang="en-US" dirty="0"/>
              <a:t>입력된 숫자 개수 세기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560" y="1233621"/>
            <a:ext cx="781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while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문과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break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문을 사용하여 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-1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이 입력될 때까지 입력된 숫자의 개수를 출력하시오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 </a:t>
            </a:r>
            <a:endParaRPr lang="ko-KR" altLang="en-US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8544" y="2060848"/>
            <a:ext cx="599346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import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java.util.Scanner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public class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BreakExample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public static void main (String[]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args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Scanner in = new Scanner(System.in);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0;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while (true)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{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if (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in.nextInt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 == -1)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	</a:t>
            </a:r>
            <a:r>
              <a:rPr lang="en-US" altLang="ko-KR" sz="16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break;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++;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}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System.out.println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("</a:t>
            </a:r>
            <a:r>
              <a:rPr lang="ko-KR" altLang="en-US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입력된 숫자 개수는 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 + </a:t>
            </a:r>
            <a:r>
              <a:rPr lang="en-US" altLang="ko-KR" sz="16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);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}</a:t>
            </a:r>
          </a:p>
          <a:p>
            <a:pPr defTabSz="180000" latinLnBrk="1"/>
            <a:r>
              <a:rPr lang="en-US" altLang="ko-KR" sz="16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endParaRPr lang="ko-KR" altLang="en-US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1233" y="4204246"/>
            <a:ext cx="1907895" cy="138499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4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10</a:t>
            </a:r>
          </a:p>
          <a:p>
            <a:pPr latinLnBrk="1"/>
            <a:r>
              <a:rPr lang="en-US" altLang="ko-KR" sz="14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8</a:t>
            </a:r>
          </a:p>
          <a:p>
            <a:pPr latinLnBrk="1"/>
            <a:r>
              <a:rPr lang="en-US" altLang="ko-KR" sz="14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9</a:t>
            </a:r>
          </a:p>
          <a:p>
            <a:pPr latinLnBrk="1"/>
            <a:r>
              <a:rPr lang="en-US" altLang="ko-KR" sz="14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5</a:t>
            </a:r>
          </a:p>
          <a:p>
            <a:pPr latinLnBrk="1"/>
            <a:r>
              <a:rPr lang="en-US" altLang="ko-KR" sz="1400" dirty="0">
                <a:solidFill>
                  <a:srgbClr val="00B050"/>
                </a:solidFill>
                <a:latin typeface="맑은 고딕"/>
                <a:ea typeface="맑은 고딕" panose="020B0503020000020004" pitchFamily="50" charset="-127"/>
              </a:rPr>
              <a:t>-1</a:t>
            </a:r>
          </a:p>
          <a:p>
            <a:pPr latinLnBrk="1"/>
            <a:r>
              <a:rPr lang="ko-KR" altLang="en-US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입력된 숫자 개수는 </a:t>
            </a:r>
            <a:r>
              <a:rPr lang="en-US" altLang="ko-KR" sz="14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4</a:t>
            </a:r>
            <a:endParaRPr lang="ko-KR" altLang="en-US" sz="14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7833320" y="4789528"/>
            <a:ext cx="1512168" cy="324036"/>
          </a:xfrm>
          <a:prstGeom prst="wedgeRoundRectCallout">
            <a:avLst>
              <a:gd name="adj1" fmla="val -78926"/>
              <a:gd name="adj2" fmla="val 80079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100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마지막 입력을 뜻함</a:t>
            </a:r>
            <a:endParaRPr lang="ko-KR" altLang="en-US" sz="10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038409" y="4171950"/>
            <a:ext cx="533216" cy="742950"/>
          </a:xfrm>
          <a:custGeom>
            <a:avLst/>
            <a:gdLst>
              <a:gd name="connsiteX0" fmla="*/ 533216 w 533216"/>
              <a:gd name="connsiteY0" fmla="*/ 0 h 742950"/>
              <a:gd name="connsiteX1" fmla="*/ 9341 w 533216"/>
              <a:gd name="connsiteY1" fmla="*/ 371475 h 742950"/>
              <a:gd name="connsiteX2" fmla="*/ 247466 w 533216"/>
              <a:gd name="connsiteY2" fmla="*/ 74295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3216" h="742950">
                <a:moveTo>
                  <a:pt x="533216" y="0"/>
                </a:moveTo>
                <a:cubicBezTo>
                  <a:pt x="295091" y="123825"/>
                  <a:pt x="56966" y="247650"/>
                  <a:pt x="9341" y="371475"/>
                </a:cubicBezTo>
                <a:cubicBezTo>
                  <a:pt x="-38284" y="495300"/>
                  <a:pt x="104591" y="619125"/>
                  <a:pt x="247466" y="742950"/>
                </a:cubicBezTo>
              </a:path>
            </a:pathLst>
          </a:custGeom>
          <a:noFill/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5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</a:t>
            </a:r>
            <a:r>
              <a:rPr lang="en-US" altLang="ko-KR" dirty="0"/>
              <a:t>for-each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93648" y="1340768"/>
            <a:ext cx="8153400" cy="93610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for-each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이나 나열</a:t>
            </a:r>
            <a:r>
              <a:rPr lang="en-US" altLang="ko-KR" dirty="0"/>
              <a:t>(enumeration)</a:t>
            </a:r>
            <a:r>
              <a:rPr lang="ko-KR" altLang="en-US" dirty="0"/>
              <a:t>의 각 원소를 순차적으로 접근하는데 유용한 </a:t>
            </a:r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640632" y="2420889"/>
            <a:ext cx="6840760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/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[]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{ 1,2,3,4,5 };</a:t>
            </a:r>
          </a:p>
          <a:p>
            <a:pPr defTabSz="180000" fontAlgn="base"/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sum = 0;</a:t>
            </a:r>
          </a:p>
          <a:p>
            <a:pPr defTabSz="180000" fontAlgn="base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k :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반복될 때마다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k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[0],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[1], ...,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[4]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값으로 설정</a:t>
            </a:r>
          </a:p>
          <a:p>
            <a:pPr defTabSz="180000" fontAlgn="base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sum += k;</a:t>
            </a:r>
          </a:p>
          <a:p>
            <a:pPr defTabSz="180000" fontAlgn="base"/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System.out.println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합은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 + sum);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0632" y="4005066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String names[] = {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사과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바나나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체리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딸기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포도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 } ;</a:t>
            </a:r>
            <a:endParaRPr lang="ko-KR" altLang="en-US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fontAlgn="base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(String s : names)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반복할 때마다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names[0], names[1], ..., names[5]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설정</a:t>
            </a:r>
          </a:p>
          <a:p>
            <a:pPr defTabSz="180000" fontAlgn="base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(s + “ ”);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0632" y="5240234"/>
            <a:ext cx="684076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/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Week {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화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목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금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토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  <a:endParaRPr lang="ko-KR" altLang="en-US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fontAlgn="base"/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(Week day :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Week.values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())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//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반복될 때마다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day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월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화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목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금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토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일로 설정 </a:t>
            </a:r>
          </a:p>
          <a:p>
            <a:pPr defTabSz="180000" fontAlgn="base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(day +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요일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");</a:t>
            </a:r>
            <a:endParaRPr lang="ko-KR" altLang="en-US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38004" y="3512042"/>
            <a:ext cx="716863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합은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15</a:t>
            </a:r>
            <a:endParaRPr lang="ko-KR" altLang="en-US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40632" y="4736178"/>
            <a:ext cx="230383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사과 배 바나나 체리 딸기 포도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638003" y="5960314"/>
            <a:ext cx="3743332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월요일 화요일 수요일 목요일 금요일 토요일 일요일</a:t>
            </a:r>
          </a:p>
        </p:txBody>
      </p:sp>
    </p:spTree>
    <p:extLst>
      <p:ext uri="{BB962C8B-B14F-4D97-AF65-F5344CB8AC3E}">
        <p14:creationId xmlns:p14="http://schemas.microsoft.com/office/powerpoint/2010/main" val="183271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: for-each </a:t>
            </a:r>
            <a:r>
              <a:rPr lang="ko-KR" altLang="en-US" dirty="0"/>
              <a:t>문을 이용한 </a:t>
            </a:r>
            <a:r>
              <a:rPr lang="ko-KR" altLang="en-US" dirty="0" err="1"/>
              <a:t>반복문</a:t>
            </a:r>
            <a:r>
              <a:rPr lang="ko-KR" altLang="en-US" dirty="0"/>
              <a:t> 활용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8584" y="125697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for-each </a:t>
            </a:r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문을 </a:t>
            </a:r>
            <a:endParaRPr lang="en-US" altLang="ko-KR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  <a:p>
            <a:pPr latinLnBrk="1"/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활용하는 </a:t>
            </a:r>
            <a:endParaRPr lang="en-US" altLang="ko-KR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  <a:p>
            <a:pPr latinLnBrk="1"/>
            <a:r>
              <a:rPr lang="ko-KR" altLang="en-US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사례를 보자</a:t>
            </a:r>
            <a:r>
              <a:rPr lang="en-US" altLang="ko-KR" dirty="0">
                <a:solidFill>
                  <a:srgbClr val="DD8047">
                    <a:lumMod val="75000"/>
                  </a:srgbClr>
                </a:solidFill>
                <a:latin typeface="HY강B" pitchFamily="18" charset="-127"/>
                <a:ea typeface="HY강B" pitchFamily="18" charset="-127"/>
              </a:rPr>
              <a:t>.</a:t>
            </a:r>
            <a:endParaRPr lang="ko-KR" altLang="en-US" dirty="0">
              <a:solidFill>
                <a:srgbClr val="DD8047">
                  <a:lumMod val="75000"/>
                </a:srgbClr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2800" y="1340769"/>
            <a:ext cx="5466264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public class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foreachEx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{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enum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Week {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화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목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금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토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public static void main(String[]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args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{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[]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= { 1,2,3,4,5 };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String names[] = {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사과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배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바나나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체리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딸기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",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포도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 } ;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sum = 0;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//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아래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for-each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k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[0],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[1], ...,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[4]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반복됨</a:t>
            </a:r>
          </a:p>
          <a:p>
            <a:pPr defTabSz="180000" latinLnBrk="1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int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k :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sum += k;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System.out.println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합은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 + sum);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//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아래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for-each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names[0], names[1], ..., names[5]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로 반복됨</a:t>
            </a:r>
          </a:p>
          <a:p>
            <a:pPr defTabSz="180000" latinLnBrk="1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(String s : names) 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(s + " ");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System.out.println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</a:t>
            </a:r>
          </a:p>
          <a:p>
            <a:pPr defTabSz="180000" latinLnBrk="1"/>
            <a:endParaRPr lang="en-US" altLang="ko-KR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   	//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아래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for-each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day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는 월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화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수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목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금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토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일 값으로 반복됨 </a:t>
            </a:r>
          </a:p>
          <a:p>
            <a:pPr defTabSz="180000" latinLnBrk="1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for (Week day : </a:t>
            </a:r>
            <a:r>
              <a:rPr lang="en-US" altLang="ko-KR" sz="1200" b="1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Week.values</a:t>
            </a:r>
            <a:r>
              <a:rPr lang="en-US" altLang="ko-KR" sz="1200" b="1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())  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		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(day + "</a:t>
            </a:r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요일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");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    </a:t>
            </a:r>
            <a:r>
              <a:rPr lang="en-US" altLang="ko-KR" sz="120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System.out.println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();		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}</a:t>
            </a:r>
          </a:p>
          <a:p>
            <a:pPr defTabSz="180000" latinLnBrk="1"/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152800" y="5901726"/>
            <a:ext cx="5466264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 latinLnBrk="1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합은 </a:t>
            </a:r>
            <a:r>
              <a:rPr lang="en-US" altLang="ko-KR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15</a:t>
            </a:r>
            <a:endParaRPr lang="ko-KR" altLang="en-US" sz="120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fontAlgn="base" latinLnBrk="1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사과 배 바나나 체리 딸기 포도 </a:t>
            </a:r>
          </a:p>
          <a:p>
            <a:pPr fontAlgn="base" latinLnBrk="1"/>
            <a:r>
              <a:rPr lang="ko-KR" altLang="en-US" sz="120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월요일 화요일 수요일 목요일 금요일 토요일 일요일 </a:t>
            </a:r>
          </a:p>
        </p:txBody>
      </p:sp>
    </p:spTree>
    <p:extLst>
      <p:ext uri="{BB962C8B-B14F-4D97-AF65-F5344CB8AC3E}">
        <p14:creationId xmlns:p14="http://schemas.microsoft.com/office/powerpoint/2010/main" val="15268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피라미드 출력하기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11" y="1352550"/>
            <a:ext cx="8739981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0793" y="5620598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나머지 예제들도 구현해 보세요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7268" y="530120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0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피라미드 출력하기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53" y="1988840"/>
            <a:ext cx="885825" cy="146685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09644"/>
              </p:ext>
            </p:extLst>
          </p:nvPr>
        </p:nvGraphicFramePr>
        <p:xfrm>
          <a:off x="663775" y="1122015"/>
          <a:ext cx="331236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>
                  <a:extLst>
                    <a:ext uri="{9D8B030D-6E8A-4147-A177-3AD203B41FA5}">
                      <a16:colId xmlns:a16="http://schemas.microsoft.com/office/drawing/2014/main" xmlns="" val="1713316343"/>
                    </a:ext>
                  </a:extLst>
                </a:gridCol>
                <a:gridCol w="709793">
                  <a:extLst>
                    <a:ext uri="{9D8B030D-6E8A-4147-A177-3AD203B41FA5}">
                      <a16:colId xmlns:a16="http://schemas.microsoft.com/office/drawing/2014/main" xmlns="" val="1054365477"/>
                    </a:ext>
                  </a:extLst>
                </a:gridCol>
                <a:gridCol w="1025257">
                  <a:extLst>
                    <a:ext uri="{9D8B030D-6E8A-4147-A177-3AD203B41FA5}">
                      <a16:colId xmlns:a16="http://schemas.microsoft.com/office/drawing/2014/main" xmlns="" val="2810959879"/>
                    </a:ext>
                  </a:extLst>
                </a:gridCol>
                <a:gridCol w="788659">
                  <a:extLst>
                    <a:ext uri="{9D8B030D-6E8A-4147-A177-3AD203B41FA5}">
                      <a16:colId xmlns:a16="http://schemas.microsoft.com/office/drawing/2014/main" xmlns="" val="193139211"/>
                    </a:ext>
                  </a:extLst>
                </a:gridCol>
              </a:tblGrid>
              <a:tr h="238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&lt; </a:t>
                      </a:r>
                      <a:r>
                        <a:rPr lang="en-US" altLang="ko-KR" sz="1400" dirty="0" err="1"/>
                        <a:t>dan-i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1361722"/>
                  </a:ext>
                </a:extLst>
              </a:tr>
              <a:tr h="905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</a:p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2</a:t>
                      </a:r>
                    </a:p>
                    <a:p>
                      <a:pPr latinLnBrk="1"/>
                      <a:r>
                        <a:rPr lang="en-US" altLang="ko-KR" sz="1400" dirty="0"/>
                        <a:t>3</a:t>
                      </a:r>
                    </a:p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*****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8340849"/>
                  </a:ext>
                </a:extLst>
              </a:tr>
              <a:tr h="73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</a:p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2</a:t>
                      </a:r>
                    </a:p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****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903512"/>
                  </a:ext>
                </a:extLst>
              </a:tr>
              <a:tr h="571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</a:p>
                    <a:p>
                      <a:pPr latinLnBrk="1"/>
                      <a:r>
                        <a:rPr lang="en-US" altLang="ko-KR" sz="1400" dirty="0"/>
                        <a:t>1</a:t>
                      </a:r>
                    </a:p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795318"/>
                  </a:ext>
                </a:extLst>
              </a:tr>
              <a:tr h="4049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</a:p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835468"/>
                  </a:ext>
                </a:extLst>
              </a:tr>
              <a:tr h="2381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975074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41693"/>
              </p:ext>
            </p:extLst>
          </p:nvPr>
        </p:nvGraphicFramePr>
        <p:xfrm>
          <a:off x="6064348" y="1122015"/>
          <a:ext cx="331236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>
                  <a:extLst>
                    <a:ext uri="{9D8B030D-6E8A-4147-A177-3AD203B41FA5}">
                      <a16:colId xmlns:a16="http://schemas.microsoft.com/office/drawing/2014/main" xmlns="" val="1713316343"/>
                    </a:ext>
                  </a:extLst>
                </a:gridCol>
                <a:gridCol w="709793">
                  <a:extLst>
                    <a:ext uri="{9D8B030D-6E8A-4147-A177-3AD203B41FA5}">
                      <a16:colId xmlns:a16="http://schemas.microsoft.com/office/drawing/2014/main" xmlns="" val="1054365477"/>
                    </a:ext>
                  </a:extLst>
                </a:gridCol>
                <a:gridCol w="1025257">
                  <a:extLst>
                    <a:ext uri="{9D8B030D-6E8A-4147-A177-3AD203B41FA5}">
                      <a16:colId xmlns:a16="http://schemas.microsoft.com/office/drawing/2014/main" xmlns="" val="2810959879"/>
                    </a:ext>
                  </a:extLst>
                </a:gridCol>
                <a:gridCol w="788659">
                  <a:extLst>
                    <a:ext uri="{9D8B030D-6E8A-4147-A177-3AD203B41FA5}">
                      <a16:colId xmlns:a16="http://schemas.microsoft.com/office/drawing/2014/main" xmlns="" val="193139211"/>
                    </a:ext>
                  </a:extLst>
                </a:gridCol>
              </a:tblGrid>
              <a:tr h="256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&gt; dan-i-1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1361722"/>
                  </a:ext>
                </a:extLst>
              </a:tr>
              <a:tr h="746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</a:p>
                    <a:p>
                      <a:pPr latinLnBrk="1"/>
                      <a:r>
                        <a:rPr lang="en-US" altLang="ko-KR" sz="1400" dirty="0"/>
                        <a:t>4</a:t>
                      </a:r>
                    </a:p>
                    <a:p>
                      <a:pPr latinLnBrk="1"/>
                      <a:r>
                        <a:rPr lang="en-US" altLang="ko-KR" sz="1400" dirty="0"/>
                        <a:t>3</a:t>
                      </a:r>
                    </a:p>
                    <a:p>
                      <a:pPr latinLnBrk="1"/>
                      <a:r>
                        <a:rPr lang="en-US" altLang="ko-KR" sz="1400" dirty="0"/>
                        <a:t>2</a:t>
                      </a:r>
                    </a:p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*****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8340849"/>
                  </a:ext>
                </a:extLst>
              </a:tr>
              <a:tr h="6073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</a:p>
                    <a:p>
                      <a:pPr latinLnBrk="1"/>
                      <a:r>
                        <a:rPr lang="en-US" altLang="ko-KR" sz="1400" dirty="0"/>
                        <a:t>4</a:t>
                      </a:r>
                    </a:p>
                    <a:p>
                      <a:pPr latinLnBrk="1"/>
                      <a:r>
                        <a:rPr lang="en-US" altLang="ko-KR" sz="1400" dirty="0"/>
                        <a:t>3</a:t>
                      </a:r>
                    </a:p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****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903512"/>
                  </a:ext>
                </a:extLst>
              </a:tr>
              <a:tr h="4685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</a:p>
                    <a:p>
                      <a:pPr latinLnBrk="1"/>
                      <a:r>
                        <a:rPr lang="en-US" altLang="ko-KR" sz="1400" dirty="0"/>
                        <a:t>4</a:t>
                      </a:r>
                    </a:p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795318"/>
                  </a:ext>
                </a:extLst>
              </a:tr>
              <a:tr h="329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</a:p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4835468"/>
                  </a:ext>
                </a:extLst>
              </a:tr>
              <a:tr h="2562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*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975074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939561" y="5013176"/>
            <a:ext cx="3765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dan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=5;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5938" y="5062306"/>
            <a:ext cx="34080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dan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dan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7411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역삼각형 피라미드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41032" y="1213196"/>
            <a:ext cx="4953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n-NO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-2)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-2;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+2)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-2;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032" y="1340768"/>
            <a:ext cx="4953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=5;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&lt;=5;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=1;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=5;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60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내용 개체 틀 5"/>
          <p:cNvSpPr>
            <a:spLocks noGrp="1"/>
          </p:cNvSpPr>
          <p:nvPr>
            <p:ph sz="quarter" idx="2"/>
          </p:nvPr>
        </p:nvSpPr>
        <p:spPr>
          <a:xfrm>
            <a:off x="524415" y="474808"/>
            <a:ext cx="4356578" cy="5022890"/>
          </a:xfrm>
        </p:spPr>
        <p:txBody>
          <a:bodyPr>
            <a:normAutofit/>
          </a:bodyPr>
          <a:lstStyle/>
          <a:p>
            <a:r>
              <a:rPr lang="ko-KR" altLang="en-US" sz="1400" dirty="0" err="1"/>
              <a:t>주석문</a:t>
            </a:r>
            <a:endParaRPr lang="en-US" altLang="ko-KR" sz="1200" dirty="0"/>
          </a:p>
          <a:p>
            <a:pPr lvl="1"/>
            <a:r>
              <a:rPr lang="en-US" altLang="ko-KR" sz="1100" dirty="0"/>
              <a:t>//</a:t>
            </a:r>
            <a:r>
              <a:rPr lang="ko-KR" altLang="en-US" sz="1100" dirty="0"/>
              <a:t>을 만나면 행 끝날 때가지 한 라인을 </a:t>
            </a:r>
            <a:r>
              <a:rPr lang="ko-KR" altLang="en-US" sz="1100" dirty="0" err="1"/>
              <a:t>주석문</a:t>
            </a:r>
            <a:r>
              <a:rPr lang="ko-KR" altLang="en-US" sz="1100" dirty="0"/>
              <a:t> 처리</a:t>
            </a:r>
            <a:endParaRPr lang="en-US" altLang="ko-KR" sz="1100" dirty="0"/>
          </a:p>
          <a:p>
            <a:pPr lvl="1"/>
            <a:r>
              <a:rPr lang="en-US" altLang="ko-KR" sz="1100" dirty="0"/>
              <a:t>“/*”</a:t>
            </a:r>
            <a:r>
              <a:rPr lang="ko-KR" altLang="en-US" sz="1100" dirty="0"/>
              <a:t>을 만나면 </a:t>
            </a:r>
            <a:r>
              <a:rPr lang="en-US" altLang="ko-KR" sz="1100" dirty="0"/>
              <a:t>“*/”</a:t>
            </a:r>
            <a:r>
              <a:rPr lang="ko-KR" altLang="en-US" sz="1100" dirty="0"/>
              <a:t>을 만날 때까지 여러 행을 </a:t>
            </a:r>
            <a:r>
              <a:rPr lang="ko-KR" altLang="en-US" sz="1100" dirty="0" err="1"/>
              <a:t>주석문</a:t>
            </a:r>
            <a:r>
              <a:rPr lang="ko-KR" altLang="en-US" sz="1100" dirty="0"/>
              <a:t> 처리</a:t>
            </a:r>
            <a:endParaRPr lang="en-US" altLang="ko-KR" sz="1100" dirty="0"/>
          </a:p>
          <a:p>
            <a:r>
              <a:rPr lang="ko-KR" altLang="en-US" sz="1400" dirty="0"/>
              <a:t>화면 출력</a:t>
            </a:r>
            <a:endParaRPr lang="en-US" altLang="ko-KR" sz="1100" dirty="0"/>
          </a:p>
          <a:p>
            <a:pPr lvl="1">
              <a:defRPr/>
            </a:pPr>
            <a:r>
              <a:rPr lang="ko-KR" altLang="en-US" sz="1100" dirty="0"/>
              <a:t>표준</a:t>
            </a:r>
            <a:r>
              <a:rPr lang="en-US" altLang="ko-KR" sz="1100" dirty="0"/>
              <a:t> </a:t>
            </a:r>
            <a:r>
              <a:rPr lang="ko-KR" altLang="en-US" sz="1100" dirty="0"/>
              <a:t>출력 </a:t>
            </a:r>
            <a:r>
              <a:rPr lang="ko-KR" altLang="en-US" sz="1100" dirty="0" err="1"/>
              <a:t>스트림에</a:t>
            </a:r>
            <a:r>
              <a:rPr lang="ko-KR" altLang="en-US" sz="1100" dirty="0"/>
              <a:t> 메시지 출력</a:t>
            </a: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endParaRPr lang="en-US" altLang="ko-KR" sz="1100" dirty="0"/>
          </a:p>
          <a:p>
            <a:pPr lvl="1">
              <a:defRPr/>
            </a:pPr>
            <a:r>
              <a:rPr lang="ko-KR" altLang="en-US" sz="1100" dirty="0"/>
              <a:t>표준 출력 </a:t>
            </a:r>
            <a:r>
              <a:rPr lang="ko-KR" altLang="en-US" sz="1100" dirty="0" err="1"/>
              <a:t>스트림</a:t>
            </a:r>
            <a:r>
              <a:rPr lang="ko-KR" altLang="en-US" sz="1100" dirty="0"/>
              <a:t> </a:t>
            </a:r>
            <a:r>
              <a:rPr lang="en-US" altLang="ko-KR" sz="1100" dirty="0" err="1"/>
              <a:t>System.out</a:t>
            </a:r>
            <a:r>
              <a:rPr lang="ko-KR" altLang="en-US" sz="1100" dirty="0"/>
              <a:t>의 </a:t>
            </a:r>
            <a:r>
              <a:rPr lang="en-US" altLang="ko-KR" sz="1100" dirty="0" err="1"/>
              <a:t>println</a:t>
            </a:r>
            <a:r>
              <a:rPr lang="en-US" altLang="ko-KR" sz="1100" dirty="0"/>
              <a:t>()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호출</a:t>
            </a:r>
            <a:endParaRPr lang="en-US" altLang="ko-KR" sz="1100" dirty="0"/>
          </a:p>
          <a:p>
            <a:pPr lvl="1">
              <a:defRPr/>
            </a:pPr>
            <a:r>
              <a:rPr lang="en-US" altLang="ko-KR" sz="1100" dirty="0" err="1"/>
              <a:t>println</a:t>
            </a:r>
            <a:r>
              <a:rPr lang="en-US" altLang="ko-KR" sz="1100" dirty="0"/>
              <a:t>()</a:t>
            </a:r>
            <a:r>
              <a:rPr lang="ko-KR" altLang="en-US" sz="1100" dirty="0"/>
              <a:t>은 여러 종류 데이터 타입 출력 가능</a:t>
            </a:r>
            <a:endParaRPr lang="en-US" altLang="ko-KR" sz="1100" dirty="0"/>
          </a:p>
          <a:p>
            <a:pPr lvl="1">
              <a:defRPr/>
            </a:pPr>
            <a:r>
              <a:rPr lang="en-US" altLang="ko-KR" sz="1100" dirty="0" err="1"/>
              <a:t>println</a:t>
            </a:r>
            <a:r>
              <a:rPr lang="en-US" altLang="ko-KR" sz="1100" dirty="0"/>
              <a:t>()</a:t>
            </a:r>
            <a:r>
              <a:rPr lang="ko-KR" altLang="en-US" sz="1100" dirty="0"/>
              <a:t>은 출력 후 다음 행으로 커서 이동</a:t>
            </a:r>
          </a:p>
          <a:p>
            <a:endParaRPr lang="en-US" altLang="ko-KR" sz="1400" dirty="0"/>
          </a:p>
          <a:p>
            <a:endParaRPr lang="en-US" altLang="ko-KR" sz="1200" dirty="0"/>
          </a:p>
          <a:p>
            <a:pPr lvl="1"/>
            <a:endParaRPr lang="en-US" altLang="ko-KR" sz="1100" dirty="0"/>
          </a:p>
        </p:txBody>
      </p:sp>
      <p:sp>
        <p:nvSpPr>
          <p:cNvPr id="29" name="내용 개체 틀 5"/>
          <p:cNvSpPr>
            <a:spLocks noGrp="1"/>
          </p:cNvSpPr>
          <p:nvPr>
            <p:ph sz="quarter" idx="2"/>
          </p:nvPr>
        </p:nvSpPr>
        <p:spPr>
          <a:xfrm>
            <a:off x="5313040" y="989278"/>
            <a:ext cx="4176464" cy="4879444"/>
          </a:xfrm>
        </p:spPr>
        <p:txBody>
          <a:bodyPr>
            <a:normAutofit/>
          </a:bodyPr>
          <a:lstStyle/>
          <a:p>
            <a:r>
              <a:rPr lang="ko-KR" altLang="en-US" sz="1200" dirty="0"/>
              <a:t>문장</a:t>
            </a:r>
            <a:endParaRPr lang="en-US" altLang="ko-KR" sz="1100" dirty="0"/>
          </a:p>
          <a:p>
            <a:pPr lvl="1"/>
            <a:r>
              <a:rPr lang="en-US" altLang="ko-KR" sz="1100" dirty="0"/>
              <a:t>;</a:t>
            </a:r>
            <a:r>
              <a:rPr lang="ko-KR" altLang="en-US" sz="1100" dirty="0"/>
              <a:t>로 한 문장의 끝을 인식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100" dirty="0"/>
              <a:t>한 문장을 여러 줄에 작성해도 무방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r>
              <a:rPr lang="ko-KR" altLang="en-US" sz="1100" dirty="0" err="1"/>
              <a:t>주석문</a:t>
            </a:r>
            <a:r>
              <a:rPr lang="ko-KR" altLang="en-US" sz="1100" dirty="0"/>
              <a:t> 끝에는 ‘</a:t>
            </a:r>
            <a:r>
              <a:rPr lang="en-US" altLang="ko-KR" sz="1100" dirty="0"/>
              <a:t>;</a:t>
            </a:r>
            <a:r>
              <a:rPr lang="ko-KR" altLang="en-US" sz="1100" dirty="0"/>
              <a:t>’를 붙이지 않음</a:t>
            </a:r>
            <a:endParaRPr lang="en-US" altLang="ko-KR" sz="1100" dirty="0"/>
          </a:p>
          <a:p>
            <a:r>
              <a:rPr lang="ko-KR" altLang="en-US" sz="1300" dirty="0"/>
              <a:t>블록</a:t>
            </a:r>
            <a:endParaRPr lang="en-US" altLang="ko-KR" sz="1100" dirty="0"/>
          </a:p>
          <a:p>
            <a:pPr lvl="1"/>
            <a:r>
              <a:rPr lang="ko-KR" altLang="en-US" sz="1100" dirty="0"/>
              <a:t>블록은 </a:t>
            </a:r>
            <a:r>
              <a:rPr lang="en-US" altLang="ko-KR" sz="1100" dirty="0"/>
              <a:t>{ </a:t>
            </a:r>
            <a:r>
              <a:rPr lang="ko-KR" altLang="en-US" sz="1100" dirty="0"/>
              <a:t>로 시작하여 </a:t>
            </a:r>
            <a:r>
              <a:rPr lang="en-US" altLang="ko-KR" sz="1100" dirty="0"/>
              <a:t>} </a:t>
            </a:r>
            <a:r>
              <a:rPr lang="ko-KR" altLang="en-US" sz="1100" dirty="0"/>
              <a:t>로 끝남</a:t>
            </a:r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lvl="1"/>
            <a:endParaRPr lang="en-US" altLang="ko-KR" sz="1100" dirty="0"/>
          </a:p>
          <a:p>
            <a:pPr marL="365760" lvl="1" indent="0">
              <a:buNone/>
            </a:pPr>
            <a:endParaRPr lang="en-US" altLang="ko-KR" sz="1100" dirty="0"/>
          </a:p>
          <a:p>
            <a:pPr marL="365760" lvl="1" indent="0">
              <a:buNone/>
            </a:pPr>
            <a:endParaRPr lang="en-US" altLang="ko-KR" sz="1100" dirty="0"/>
          </a:p>
          <a:p>
            <a:pPr lvl="1"/>
            <a:r>
              <a:rPr lang="ko-KR" altLang="en-US" sz="1100" dirty="0"/>
              <a:t>클래스 선언과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선언 등은 블록으로 구성</a:t>
            </a:r>
            <a:endParaRPr lang="en-US" altLang="ko-KR" sz="1100" dirty="0"/>
          </a:p>
          <a:p>
            <a:pPr lvl="1"/>
            <a:endParaRPr lang="en-US" altLang="ko-KR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6118927" y="1422868"/>
            <a:ext cx="1448140" cy="600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int</a:t>
            </a:r>
            <a:r>
              <a:rPr lang="en-US" altLang="ko-KR" sz="1100" dirty="0"/>
              <a:t> i=20;</a:t>
            </a:r>
          </a:p>
          <a:p>
            <a:r>
              <a:rPr lang="en-US" altLang="ko-KR" sz="1100" dirty="0"/>
              <a:t>b = ’?’;</a:t>
            </a:r>
          </a:p>
          <a:p>
            <a:r>
              <a:rPr lang="en-US" altLang="ko-KR" sz="1100" dirty="0"/>
              <a:t>s = sum(i, 20);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01138" y="3293534"/>
            <a:ext cx="2600268" cy="1277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public class Hello2 {</a:t>
            </a:r>
          </a:p>
          <a:p>
            <a:r>
              <a:rPr lang="en-US" altLang="ko-KR" sz="1100" dirty="0"/>
              <a:t>....</a:t>
            </a:r>
          </a:p>
          <a:p>
            <a:r>
              <a:rPr lang="en-US" altLang="ko-KR" sz="1100" dirty="0"/>
              <a:t>} // Hello2 </a:t>
            </a:r>
            <a:r>
              <a:rPr lang="ko-KR" altLang="en-US" sz="1100" dirty="0"/>
              <a:t>클래스 선언문 끝</a:t>
            </a:r>
            <a:endParaRPr lang="en-US" altLang="ko-KR" sz="1100" dirty="0"/>
          </a:p>
          <a:p>
            <a:endParaRPr lang="ko-KR" altLang="en-US" sz="1100" dirty="0"/>
          </a:p>
          <a:p>
            <a:r>
              <a:rPr lang="en-US" altLang="ko-KR" sz="1100" dirty="0"/>
              <a:t>public static void main(String[] </a:t>
            </a:r>
            <a:r>
              <a:rPr lang="en-US" altLang="ko-KR" sz="1100" dirty="0" err="1"/>
              <a:t>args</a:t>
            </a:r>
            <a:r>
              <a:rPr lang="en-US" altLang="ko-KR" sz="1100" dirty="0"/>
              <a:t>) {</a:t>
            </a:r>
          </a:p>
          <a:p>
            <a:r>
              <a:rPr lang="en-US" altLang="ko-KR" sz="1100" dirty="0"/>
              <a:t>...</a:t>
            </a:r>
          </a:p>
          <a:p>
            <a:r>
              <a:rPr lang="en-US" altLang="ko-KR" sz="1100" dirty="0"/>
              <a:t>} // </a:t>
            </a:r>
            <a:r>
              <a:rPr lang="ko-KR" altLang="en-US" sz="1100" dirty="0" err="1"/>
              <a:t>메소드</a:t>
            </a:r>
            <a:r>
              <a:rPr lang="ko-KR" altLang="en-US" sz="1100" dirty="0"/>
              <a:t> </a:t>
            </a:r>
            <a:r>
              <a:rPr lang="en-US" altLang="ko-KR" sz="1100" dirty="0"/>
              <a:t>main() </a:t>
            </a:r>
            <a:r>
              <a:rPr lang="ko-KR" altLang="en-US" sz="1100" dirty="0"/>
              <a:t>선언문 끝</a:t>
            </a:r>
            <a:endParaRPr lang="en-US" altLang="ko-KR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6118927" y="2219265"/>
            <a:ext cx="1448140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</a:t>
            </a:r>
          </a:p>
          <a:p>
            <a:r>
              <a:rPr lang="en-US" altLang="ko-KR" sz="1000" dirty="0"/>
              <a:t>= </a:t>
            </a:r>
            <a:r>
              <a:rPr lang="ko-KR" altLang="en-US" sz="1000" dirty="0"/>
              <a:t>’</a:t>
            </a:r>
            <a:r>
              <a:rPr lang="en-US" altLang="ko-KR" sz="1000" dirty="0"/>
              <a:t>?’;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72580AF-5EBC-4AFD-A169-B43EDC91E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3" y="3429000"/>
            <a:ext cx="5000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소수 구하기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20552" y="1484784"/>
            <a:ext cx="770485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PrimeNumber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"======= Prime Number ======="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for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&lt;=100; 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342900" indent="-342900">
              <a:buFont typeface="+mj-lt"/>
              <a:buAutoNum type="arabicPeriod"/>
            </a:pPr>
            <a:r>
              <a:rPr lang="nb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for</a:t>
            </a:r>
            <a:r>
              <a:rPr lang="nb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b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=1; </a:t>
            </a:r>
            <a:r>
              <a:rPr lang="nb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nb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b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if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== 2)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5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단어 거꾸로 출력하기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5.2.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96616" y="1628800"/>
            <a:ext cx="6912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ReverseWord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ko-KR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&gt;0;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-1));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3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탈출문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5.3. </a:t>
            </a:r>
            <a:r>
              <a:rPr lang="ko-KR" altLang="en-US" dirty="0" err="1"/>
              <a:t>탈출문</a:t>
            </a:r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904" y="1340768"/>
            <a:ext cx="4818856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7" y="2708920"/>
            <a:ext cx="8688388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787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5.3. </a:t>
            </a:r>
            <a:r>
              <a:rPr lang="ko-KR" altLang="en-US" dirty="0" err="1"/>
              <a:t>탈출문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821" y="1340769"/>
            <a:ext cx="4818856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37" y="2852936"/>
            <a:ext cx="8719344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5.3. </a:t>
            </a:r>
            <a:r>
              <a:rPr lang="ko-KR" altLang="en-US" dirty="0" err="1"/>
              <a:t>탈출문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741" y="1268760"/>
            <a:ext cx="481885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4" y="2636912"/>
            <a:ext cx="868838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5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다이아몬드 만들기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01072" y="1062973"/>
            <a:ext cx="4680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StarDiamond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>
              <a:lnSpc>
                <a:spcPct val="70000"/>
              </a:lnSpc>
            </a:pP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dan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70000"/>
              </a:lnSpc>
            </a:pPr>
            <a:r>
              <a:rPr lang="nb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for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b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&lt;2*</a:t>
            </a:r>
            <a:r>
              <a:rPr lang="nb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+1; </a:t>
            </a:r>
            <a:r>
              <a:rPr lang="nb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 ||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==2*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%2==1)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endParaRPr lang="ko-KR" altLang="en-US" sz="1200" dirty="0"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for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dan-1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70000"/>
              </a:lnSpc>
            </a:pPr>
            <a:r>
              <a:rPr lang="nb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for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b-NO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b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b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b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+1; </a:t>
            </a:r>
            <a:r>
              <a:rPr lang="nb-NO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nb-NO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for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&lt;2*(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-1)-1; </a:t>
            </a:r>
            <a:r>
              <a:rPr lang="en-US" altLang="ko-K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==0 || 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==2*(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dan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-2))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    if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%2==1)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"$"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35" y="2037902"/>
            <a:ext cx="1400175" cy="3133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74" y="1988840"/>
            <a:ext cx="1400175" cy="31623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422" y="2018852"/>
            <a:ext cx="1419225" cy="3152775"/>
          </a:xfrm>
          <a:prstGeom prst="rect">
            <a:avLst/>
          </a:prstGeom>
        </p:spPr>
      </p:pic>
      <p:sp>
        <p:nvSpPr>
          <p:cNvPr id="10" name="화살표: 오른쪽 9"/>
          <p:cNvSpPr/>
          <p:nvPr/>
        </p:nvSpPr>
        <p:spPr>
          <a:xfrm>
            <a:off x="1732049" y="3478062"/>
            <a:ext cx="426880" cy="6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/>
          <p:cNvSpPr/>
          <p:nvPr/>
        </p:nvSpPr>
        <p:spPr>
          <a:xfrm>
            <a:off x="3546248" y="3478062"/>
            <a:ext cx="426880" cy="6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085309" y="5321311"/>
            <a:ext cx="1571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처음과 마지막 </a:t>
            </a:r>
            <a:r>
              <a:rPr lang="en-US" altLang="ko-KR" sz="1400" dirty="0"/>
              <a:t>*</a:t>
            </a:r>
            <a:r>
              <a:rPr lang="ko-KR" altLang="en-US" sz="1400" dirty="0"/>
              <a:t>을 제외한 나머지 </a:t>
            </a:r>
            <a:r>
              <a:rPr lang="en-US" altLang="ko-KR" sz="1400" dirty="0"/>
              <a:t>*</a:t>
            </a:r>
            <a:r>
              <a:rPr lang="ko-KR" altLang="en-US" sz="1400" dirty="0"/>
              <a:t>을 공백으로 출력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36292" y="5321311"/>
            <a:ext cx="1537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짝수 인덱스 위치에 </a:t>
            </a:r>
            <a:r>
              <a:rPr lang="en-US" altLang="ko-KR" sz="1400" dirty="0"/>
              <a:t>$ </a:t>
            </a:r>
            <a:r>
              <a:rPr lang="ko-KR" altLang="en-US" sz="1400" dirty="0"/>
              <a:t>출력 </a:t>
            </a:r>
            <a:r>
              <a:rPr lang="en-US" altLang="ko-KR" sz="1400" dirty="0"/>
              <a:t>(0</a:t>
            </a:r>
            <a:r>
              <a:rPr lang="ko-KR" altLang="en-US" sz="1400" dirty="0"/>
              <a:t>부터 시작하므로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6236" y="5321311"/>
            <a:ext cx="1571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먼저 다이아몬드 모양을 만드세요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689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Palindrome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67919" y="1124744"/>
            <a:ext cx="91875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 </a:t>
            </a:r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</a:rPr>
              <a:t>palindrome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 is a word, phrase,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</a:rPr>
              <a:t>number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or other sequence of </a:t>
            </a:r>
            <a:r>
              <a:rPr lang="en-US" altLang="ko-KR" dirty="0">
                <a:solidFill>
                  <a:srgbClr val="0B0080"/>
                </a:solidFill>
                <a:latin typeface="Arial" panose="020B0604020202020204" pitchFamily="34" charset="0"/>
              </a:rPr>
              <a:t>characters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 which reads the same backward as forward, such as </a:t>
            </a:r>
            <a:r>
              <a:rPr lang="en-US" altLang="ko-KR" i="1" dirty="0">
                <a:solidFill>
                  <a:srgbClr val="222222"/>
                </a:solidFill>
                <a:latin typeface="Arial" panose="020B0604020202020204" pitchFamily="34" charset="0"/>
              </a:rPr>
              <a:t>madam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 or </a:t>
            </a:r>
            <a:r>
              <a:rPr lang="en-US" altLang="ko-KR" i="1" dirty="0">
                <a:solidFill>
                  <a:srgbClr val="222222"/>
                </a:solidFill>
                <a:latin typeface="Arial" panose="020B0604020202020204" pitchFamily="34" charset="0"/>
              </a:rPr>
              <a:t>racecar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Sentence-length palindromes may be written when allowances are made for adjustments to capital letters, punctuation, and word dividers, such as "A man, a plan, a canal, Panama!", "Was it a car or a cat I saw?" or "No 'x' in Nixon". -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wikipedia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37860" y="4941168"/>
            <a:ext cx="583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받은 문자열이 회문</a:t>
            </a:r>
            <a:r>
              <a:rPr lang="en-US" altLang="ko-KR" dirty="0"/>
              <a:t>(</a:t>
            </a:r>
            <a:r>
              <a:rPr lang="ko-KR" altLang="en-US" dirty="0"/>
              <a:t>回文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팰린드롬</a:t>
            </a:r>
            <a:r>
              <a:rPr lang="en-US" altLang="ko-KR" dirty="0"/>
              <a:t>)</a:t>
            </a:r>
            <a:r>
              <a:rPr lang="ko-KR" altLang="en-US" dirty="0"/>
              <a:t> 문자열이면 </a:t>
            </a:r>
            <a:r>
              <a:rPr lang="en-US" altLang="ko-KR" dirty="0"/>
              <a:t>true</a:t>
            </a:r>
            <a:r>
              <a:rPr lang="ko-KR" altLang="en-US" dirty="0"/>
              <a:t>를 출력하고 아니면 </a:t>
            </a:r>
            <a:r>
              <a:rPr lang="en-US" altLang="ko-KR" dirty="0"/>
              <a:t>false</a:t>
            </a:r>
            <a:r>
              <a:rPr lang="ko-KR" altLang="en-US" dirty="0"/>
              <a:t>를 출력하는 프로그램을 작성하세요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0512" y="2735673"/>
            <a:ext cx="4953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다 좋은 것은 좋다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소주 만 병만 주소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여보 안경 안 보여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다 큰 도라지라도 큰다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아들딸이 다 컸다 이 딸들아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대한전선 사장이 장사 선전한대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다 간다 이 일요일 일요일이 다 간다</a:t>
            </a:r>
            <a:endParaRPr lang="ko-KR" alt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Palindrome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1B04293F-0801-4AE3-BE93-937F7CE54D18}"/>
              </a:ext>
            </a:extLst>
          </p:cNvPr>
          <p:cNvSpPr/>
          <p:nvPr/>
        </p:nvSpPr>
        <p:spPr>
          <a:xfrm>
            <a:off x="632520" y="1028343"/>
            <a:ext cx="878497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public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boolean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isPalindrome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(String string) {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Ubuntu Condensed"/>
              </a:rPr>
            </a:b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int p = 0;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int q =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string.length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() - 1;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Ubuntu Condensed"/>
              </a:rPr>
              <a:t/>
            </a:r>
            <a:br>
              <a:rPr lang="en-US" altLang="ko-KR" dirty="0">
                <a:solidFill>
                  <a:srgbClr val="000000"/>
                </a:solidFill>
                <a:latin typeface="Ubuntu Condensed"/>
              </a:rPr>
            </a:b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while (p &lt; q) {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if (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string.charAt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(p) !=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</a:rPr>
              <a:t>string.charAt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(q))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return false;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p += 1;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q -= 1;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return true;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ko-KR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ko-KR" dirty="0" err="1">
                <a:solidFill>
                  <a:srgbClr val="666666"/>
                </a:solidFill>
                <a:latin typeface="Arial Unicode MS"/>
              </a:rPr>
              <a:t>str</a:t>
            </a:r>
            <a:r>
              <a:rPr lang="ko-KR" altLang="ko-KR" dirty="0">
                <a:solidFill>
                  <a:srgbClr val="666666"/>
                </a:solidFill>
                <a:latin typeface="Arial Unicode MS"/>
              </a:rPr>
              <a:t> = </a:t>
            </a:r>
            <a:r>
              <a:rPr lang="ko-KR" altLang="ko-KR" dirty="0" err="1">
                <a:solidFill>
                  <a:srgbClr val="666666"/>
                </a:solidFill>
                <a:latin typeface="Arial Unicode MS"/>
              </a:rPr>
              <a:t>str.replaceAll</a:t>
            </a:r>
            <a:r>
              <a:rPr lang="ko-KR" altLang="ko-KR" dirty="0">
                <a:solidFill>
                  <a:srgbClr val="666666"/>
                </a:solidFill>
                <a:latin typeface="Arial Unicode MS"/>
              </a:rPr>
              <a:t>(" ", "");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5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Palindrome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64568" y="672434"/>
            <a:ext cx="921702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Tri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isPalindrome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=0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() -1;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while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q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return</a:t>
            </a:r>
            <a:r>
              <a:rPr lang="en-US" altLang="ko-KR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+=1;</a:t>
            </a:r>
          </a:p>
          <a:p>
            <a:r>
              <a:rPr lang="en-US" altLang="ko-KR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q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-=1;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altLang="ko-KR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ko-KR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.replaceAll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ko-KR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3F7F5F"/>
                </a:solidFill>
                <a:latin typeface="Consolas" panose="020B0609020204030204" pitchFamily="49" charset="0"/>
              </a:rPr>
              <a:t>띄어쓰기 제거</a:t>
            </a:r>
          </a:p>
          <a:p>
            <a:r>
              <a:rPr lang="en-US" altLang="ko-K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isPalindrome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altLang="ko-K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1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4" y="2447925"/>
            <a:ext cx="64293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61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main(string 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ko-KR" altLang="en-US" dirty="0" err="1"/>
              <a:t>메소드의</a:t>
            </a:r>
            <a:r>
              <a:rPr lang="ko-KR" altLang="en-US" dirty="0"/>
              <a:t> 인자 전달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320005" y="1540262"/>
            <a:ext cx="134496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631855" y="1556222"/>
            <a:ext cx="2149522" cy="17281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617272" y="1484784"/>
            <a:ext cx="32744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C:\&gt;</a:t>
            </a:r>
            <a:r>
              <a:rPr lang="en-US" dirty="0"/>
              <a:t>java Hello </a:t>
            </a:r>
            <a:r>
              <a:rPr lang="en-US" b="1" dirty="0" err="1"/>
              <a:t>abc</a:t>
            </a:r>
            <a:r>
              <a:rPr lang="en-US" b="1" dirty="0"/>
              <a:t> 3 % 5.7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17272" y="3628494"/>
            <a:ext cx="4536504" cy="2392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80000"/>
            <a:endParaRPr lang="en-US" altLang="ko-KR" sz="1600" dirty="0"/>
          </a:p>
          <a:p>
            <a:pPr defTabSz="180000"/>
            <a:endParaRPr lang="en-US" altLang="ko-KR" sz="1600" dirty="0"/>
          </a:p>
        </p:txBody>
      </p:sp>
      <p:sp>
        <p:nvSpPr>
          <p:cNvPr id="34" name="직사각형 33"/>
          <p:cNvSpPr/>
          <p:nvPr/>
        </p:nvSpPr>
        <p:spPr>
          <a:xfrm>
            <a:off x="6333622" y="1840028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i="1" dirty="0">
                <a:solidFill>
                  <a:srgbClr val="FF0000"/>
                </a:solidFill>
              </a:rPr>
              <a:t>“</a:t>
            </a:r>
            <a:r>
              <a:rPr lang="en-US" altLang="ko-KR" sz="1600" i="1" dirty="0" err="1">
                <a:solidFill>
                  <a:srgbClr val="FF0000"/>
                </a:solidFill>
              </a:rPr>
              <a:t>abc</a:t>
            </a:r>
            <a:r>
              <a:rPr lang="en-US" altLang="ko-KR" sz="1600" i="1" dirty="0">
                <a:solidFill>
                  <a:srgbClr val="FF0000"/>
                </a:solidFill>
              </a:rPr>
              <a:t>”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33622" y="2125780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“3”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3622" y="2411532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“%”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333623" y="2697284"/>
            <a:ext cx="786101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600" i="1" dirty="0">
                <a:solidFill>
                  <a:srgbClr val="FF0000"/>
                </a:solidFill>
              </a:rPr>
              <a:t>“5.7”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 rot="1020374">
            <a:off x="4646969" y="1803674"/>
            <a:ext cx="1115662" cy="45719"/>
          </a:xfrm>
          <a:custGeom>
            <a:avLst/>
            <a:gdLst>
              <a:gd name="connsiteX0" fmla="*/ 0 w 744717"/>
              <a:gd name="connsiteY0" fmla="*/ 10998 h 359789"/>
              <a:gd name="connsiteX1" fmla="*/ 179109 w 744717"/>
              <a:gd name="connsiteY1" fmla="*/ 10998 h 359789"/>
              <a:gd name="connsiteX2" fmla="*/ 424206 w 744717"/>
              <a:gd name="connsiteY2" fmla="*/ 58132 h 359789"/>
              <a:gd name="connsiteX3" fmla="*/ 744717 w 744717"/>
              <a:gd name="connsiteY3" fmla="*/ 359789 h 35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717" h="359789">
                <a:moveTo>
                  <a:pt x="0" y="10998"/>
                </a:moveTo>
                <a:cubicBezTo>
                  <a:pt x="54204" y="7070"/>
                  <a:pt x="108408" y="3142"/>
                  <a:pt x="179109" y="10998"/>
                </a:cubicBezTo>
                <a:cubicBezTo>
                  <a:pt x="249810" y="18854"/>
                  <a:pt x="329938" y="0"/>
                  <a:pt x="424206" y="58132"/>
                </a:cubicBezTo>
                <a:cubicBezTo>
                  <a:pt x="518474" y="116264"/>
                  <a:pt x="631595" y="238026"/>
                  <a:pt x="744717" y="359789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5320006" y="15721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생성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61762" y="327130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Hello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586493" y="3845658"/>
            <a:ext cx="31627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public static 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4" name="직사각형 43"/>
          <p:cNvSpPr/>
          <p:nvPr/>
        </p:nvSpPr>
        <p:spPr>
          <a:xfrm>
            <a:off x="1700244" y="4214990"/>
            <a:ext cx="4250182" cy="1687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a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[0]; // a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b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[1]; // b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"3"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c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[2]; // c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"%"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   String d = </a:t>
            </a:r>
            <a:r>
              <a:rPr lang="en-US" altLang="ko-KR" sz="1600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[3]; // d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"5.7"</a:t>
            </a:r>
          </a:p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00167" y="3845658"/>
            <a:ext cx="52809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args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03678" y="3916526"/>
            <a:ext cx="42862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연결자 50"/>
          <p:cNvSpPr>
            <a:spLocks noChangeAspect="1"/>
          </p:cNvSpPr>
          <p:nvPr/>
        </p:nvSpPr>
        <p:spPr>
          <a:xfrm>
            <a:off x="5747694" y="3988534"/>
            <a:ext cx="154734" cy="16757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1" idx="7"/>
            <a:endCxn id="34" idx="1"/>
          </p:cNvCxnSpPr>
          <p:nvPr/>
        </p:nvCxnSpPr>
        <p:spPr>
          <a:xfrm flipV="1">
            <a:off x="5879768" y="1982904"/>
            <a:ext cx="453854" cy="20301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153777" y="4473799"/>
            <a:ext cx="13496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args.length</a:t>
            </a:r>
            <a:r>
              <a:rPr lang="en-US" altLang="ko-KR" sz="1400" dirty="0"/>
              <a:t> =&gt; 4</a:t>
            </a:r>
          </a:p>
          <a:p>
            <a:r>
              <a:rPr lang="en-US" altLang="ko-KR" sz="1400" dirty="0" err="1"/>
              <a:t>args</a:t>
            </a:r>
            <a:r>
              <a:rPr lang="en-US" altLang="ko-KR" sz="1400" dirty="0"/>
              <a:t>[0] =&gt; “</a:t>
            </a:r>
            <a:r>
              <a:rPr lang="en-US" altLang="ko-KR" sz="1400" dirty="0" err="1"/>
              <a:t>abc</a:t>
            </a:r>
            <a:r>
              <a:rPr lang="en-US" altLang="ko-KR" sz="1400" dirty="0"/>
              <a:t>”</a:t>
            </a:r>
          </a:p>
          <a:p>
            <a:r>
              <a:rPr lang="en-US" altLang="ko-KR" sz="1400" dirty="0" err="1"/>
              <a:t>args</a:t>
            </a:r>
            <a:r>
              <a:rPr lang="en-US" altLang="ko-KR" sz="1400" dirty="0"/>
              <a:t>[1] =&gt; “3</a:t>
            </a:r>
            <a:endParaRPr lang="ko-KR" altLang="en-US" sz="1400" dirty="0"/>
          </a:p>
          <a:p>
            <a:r>
              <a:rPr lang="en-US" altLang="ko-KR" sz="1400" dirty="0" err="1"/>
              <a:t>args</a:t>
            </a:r>
            <a:r>
              <a:rPr lang="en-US" altLang="ko-KR" sz="1400" dirty="0"/>
              <a:t>[2] =&gt; “%”</a:t>
            </a:r>
            <a:endParaRPr lang="ko-KR" altLang="en-US" sz="1400" dirty="0"/>
          </a:p>
          <a:p>
            <a:r>
              <a:rPr lang="en-US" altLang="ko-KR" sz="1400" dirty="0" err="1"/>
              <a:t>args</a:t>
            </a:r>
            <a:r>
              <a:rPr lang="en-US" altLang="ko-KR" sz="1400" dirty="0"/>
              <a:t>[3] =&gt; “5.7”</a:t>
            </a:r>
            <a:endParaRPr lang="ko-KR" altLang="en-US" sz="1400" dirty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98209" y="2009917"/>
            <a:ext cx="4651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 </a:t>
            </a:r>
            <a:r>
              <a:rPr lang="ko-KR" altLang="en-US" dirty="0" smtClean="0"/>
              <a:t>클래스에서 인자 값을 전달하는 방법</a:t>
            </a:r>
            <a:endParaRPr lang="en-US" altLang="ko-KR" dirty="0" smtClean="0"/>
          </a:p>
          <a:p>
            <a:r>
              <a:rPr lang="ko-KR" altLang="en-US" dirty="0" smtClean="0"/>
              <a:t>커맨드 라인에서 자바를 실행시킬 때 매개변수를 전달할 수 있게 지원해주는 용도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45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784" y="1295016"/>
            <a:ext cx="5688632" cy="535310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이클립스에서</a:t>
            </a:r>
            <a:r>
              <a:rPr lang="ko-KR" altLang="en-US" dirty="0"/>
              <a:t> </a:t>
            </a:r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인자전달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376936" y="2638076"/>
            <a:ext cx="93610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6536" y="1340768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Run </a:t>
            </a:r>
            <a:r>
              <a:rPr lang="ko-KR" altLang="en-US" dirty="0"/>
              <a:t>메뉴의 </a:t>
            </a:r>
            <a:endParaRPr lang="en-US" altLang="ko-KR" dirty="0"/>
          </a:p>
          <a:p>
            <a:r>
              <a:rPr lang="en-US" altLang="ko-KR" dirty="0"/>
              <a:t>Run Configurations </a:t>
            </a:r>
          </a:p>
          <a:p>
            <a:r>
              <a:rPr lang="ko-KR" altLang="en-US" dirty="0"/>
              <a:t>항목에서 </a:t>
            </a:r>
            <a:endParaRPr lang="en-US" altLang="ko-KR" dirty="0"/>
          </a:p>
          <a:p>
            <a:r>
              <a:rPr lang="en-US" altLang="ko-KR" dirty="0"/>
              <a:t>main() </a:t>
            </a:r>
            <a:r>
              <a:rPr lang="ko-KR" altLang="en-US" dirty="0" err="1"/>
              <a:t>메소드의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인자 나열</a:t>
            </a:r>
          </a:p>
        </p:txBody>
      </p:sp>
    </p:spTree>
    <p:extLst>
      <p:ext uri="{BB962C8B-B14F-4D97-AF65-F5344CB8AC3E}">
        <p14:creationId xmlns:p14="http://schemas.microsoft.com/office/powerpoint/2010/main" val="306597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의 인자 이용 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4608" y="1484784"/>
            <a:ext cx="6984776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400" dirty="0"/>
              <a:t>public class </a:t>
            </a:r>
            <a:r>
              <a:rPr lang="en-US" altLang="ko-KR" sz="1400" dirty="0" err="1"/>
              <a:t>Calc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public static void main(String[]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 = 0;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i=0; i&lt;</a:t>
            </a:r>
            <a:r>
              <a:rPr lang="en-US" altLang="ko-KR" sz="1400" b="1" dirty="0" err="1"/>
              <a:t>args.length</a:t>
            </a:r>
            <a:r>
              <a:rPr lang="en-US" altLang="ko-KR" sz="1400" dirty="0"/>
              <a:t>; i++) { // 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인자의 개수만큼 반복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</a:t>
            </a:r>
            <a:r>
              <a:rPr lang="en-US" altLang="ko-KR" sz="1400" dirty="0" err="1"/>
              <a:t>Integer.parseInt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args</a:t>
            </a:r>
            <a:r>
              <a:rPr lang="en-US" altLang="ko-KR" sz="1400" b="1" dirty="0"/>
              <a:t>[i]</a:t>
            </a:r>
            <a:r>
              <a:rPr lang="en-US" altLang="ko-KR" sz="1400" dirty="0"/>
              <a:t>); // </a:t>
            </a:r>
            <a:r>
              <a:rPr lang="ko-KR" altLang="en-US" sz="1400" dirty="0" err="1"/>
              <a:t>명령행</a:t>
            </a:r>
            <a:r>
              <a:rPr lang="ko-KR" altLang="en-US" sz="1400" dirty="0"/>
              <a:t> 인자인 문자열을 정수로 변환</a:t>
            </a:r>
          </a:p>
          <a:p>
            <a:pPr defTabSz="180000"/>
            <a:r>
              <a:rPr lang="en-US" altLang="ko-KR" sz="1400" dirty="0"/>
              <a:t>			sum += n; // </a:t>
            </a:r>
            <a:r>
              <a:rPr lang="ko-KR" altLang="en-US" sz="1400" dirty="0"/>
              <a:t>숫자를 합한다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}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System.out.println</a:t>
            </a:r>
            <a:r>
              <a:rPr lang="en-US" altLang="ko-KR" sz="1400" dirty="0"/>
              <a:t>("sum = " + sum);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64457264" descr="EMB0000056436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10" y="4005066"/>
            <a:ext cx="2376263" cy="105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241032" y="4221088"/>
            <a:ext cx="1512168" cy="474380"/>
          </a:xfrm>
          <a:prstGeom prst="wedgeRoundRectCallout">
            <a:avLst>
              <a:gd name="adj1" fmla="val -250256"/>
              <a:gd name="adj2" fmla="val -516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명령행</a:t>
            </a:r>
            <a:r>
              <a:rPr lang="ko-KR" altLang="en-US" sz="1000" dirty="0">
                <a:solidFill>
                  <a:schemeClr val="tx1"/>
                </a:solidFill>
              </a:rPr>
              <a:t> 인자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2, 44, 68</a:t>
            </a:r>
            <a:r>
              <a:rPr lang="ko-KR" altLang="en-US" sz="1000" dirty="0">
                <a:solidFill>
                  <a:schemeClr val="tx1"/>
                </a:solidFill>
              </a:rPr>
              <a:t>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모두 합하여 출력</a:t>
            </a:r>
          </a:p>
        </p:txBody>
      </p:sp>
    </p:spTree>
    <p:extLst>
      <p:ext uri="{BB962C8B-B14F-4D97-AF65-F5344CB8AC3E}">
        <p14:creationId xmlns:p14="http://schemas.microsoft.com/office/powerpoint/2010/main" val="34459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Cover_End_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LASS TEMPLATE">
      <a:majorFont>
        <a:latin typeface="Calibri"/>
        <a:ea typeface="옥션고딕 M"/>
        <a:cs typeface=""/>
      </a:majorFont>
      <a:minorFont>
        <a:latin typeface="Arial"/>
        <a:ea typeface="뫼비우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BFBFBF"/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s Master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LASS TEMPLATE">
      <a:majorFont>
        <a:latin typeface="Calibri"/>
        <a:ea typeface="옥션고딕 M"/>
        <a:cs typeface=""/>
      </a:majorFont>
      <a:minorFont>
        <a:latin typeface="Calibri"/>
        <a:ea typeface="뫼비우스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21403</TotalTime>
  <Words>2908</Words>
  <Application>Microsoft Office PowerPoint</Application>
  <PresentationFormat>A4 용지(210x297mm)</PresentationFormat>
  <Paragraphs>979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59</vt:i4>
      </vt:variant>
    </vt:vector>
  </HeadingPairs>
  <TitlesOfParts>
    <vt:vector size="76" baseType="lpstr">
      <vt:lpstr>HY강B</vt:lpstr>
      <vt:lpstr>Consolas</vt:lpstr>
      <vt:lpstr>Wingdings</vt:lpstr>
      <vt:lpstr>HY나무L</vt:lpstr>
      <vt:lpstr>맑은 고딕</vt:lpstr>
      <vt:lpstr>Calibri</vt:lpstr>
      <vt:lpstr>Ubuntu Condensed</vt:lpstr>
      <vt:lpstr>Arial Unicode MS</vt:lpstr>
      <vt:lpstr>뫼비우스 Regular</vt:lpstr>
      <vt:lpstr>휴먼편지체</vt:lpstr>
      <vt:lpstr>Arial</vt:lpstr>
      <vt:lpstr>Wingdings 2</vt:lpstr>
      <vt:lpstr>옥션고딕 M</vt:lpstr>
      <vt:lpstr>Cover_End_ Slide Master</vt:lpstr>
      <vt:lpstr>Contents Master Slide </vt:lpstr>
      <vt:lpstr>Section Break Slide Master</vt:lpstr>
      <vt:lpstr>가을</vt:lpstr>
      <vt:lpstr>1. 1회차</vt:lpstr>
      <vt:lpstr>자바 프로그램 구조</vt:lpstr>
      <vt:lpstr>PowerPoint 프레젠테이션</vt:lpstr>
      <vt:lpstr>sum() 메소드 호출과 리턴</vt:lpstr>
      <vt:lpstr>PowerPoint 프레젠테이션</vt:lpstr>
      <vt:lpstr>main() 메소드</vt:lpstr>
      <vt:lpstr>main(string [] args) 메소드의 인자 전달</vt:lpstr>
      <vt:lpstr>이클립스에서 main() 메소드의 인자전달</vt:lpstr>
      <vt:lpstr>main()의 인자 이용 예</vt:lpstr>
      <vt:lpstr>예제 : main()의 인자들을 받아서 평균값을 계산하는 예제</vt:lpstr>
      <vt:lpstr>2. 제어문</vt:lpstr>
      <vt:lpstr>제어문</vt:lpstr>
      <vt:lpstr>3. 조건문</vt:lpstr>
      <vt:lpstr>조건문 – if문</vt:lpstr>
      <vt:lpstr>예제 : if문 사용하기 </vt:lpstr>
      <vt:lpstr>조건문 – if-else</vt:lpstr>
      <vt:lpstr>예제 : if-else 사용하기 </vt:lpstr>
      <vt:lpstr>조건문 – 다중 if</vt:lpstr>
      <vt:lpstr>예제 : 학점 매기기</vt:lpstr>
      <vt:lpstr>Tip: if문과 조건 연산자 ?:</vt:lpstr>
      <vt:lpstr>switch문</vt:lpstr>
      <vt:lpstr>switch문에서 벗어나기</vt:lpstr>
      <vt:lpstr>예제 : switch문의 break 사용하기</vt:lpstr>
      <vt:lpstr>case 문의 값</vt:lpstr>
      <vt:lpstr>예제  : 성적 분류</vt:lpstr>
      <vt:lpstr>4. 반복문</vt:lpstr>
      <vt:lpstr>반복문의 특징</vt:lpstr>
      <vt:lpstr>for 문의 구성</vt:lpstr>
      <vt:lpstr>for문의 실행 과정을 나타내는 순서도</vt:lpstr>
      <vt:lpstr>for문의 예시</vt:lpstr>
      <vt:lpstr>for문의 특이한 형태</vt:lpstr>
      <vt:lpstr>예제  : 1부터 10까지 숫자의 합을 출력</vt:lpstr>
      <vt:lpstr>while 문의 구성</vt:lpstr>
      <vt:lpstr>while문의 실행 과정을 나타내는 순서도</vt:lpstr>
      <vt:lpstr>예제  : 입력된 수의 평균 구하기</vt:lpstr>
      <vt:lpstr>do-while 문의 구성</vt:lpstr>
      <vt:lpstr>do-while문의 실행 과정을 나타내는 순서도</vt:lpstr>
      <vt:lpstr>예제  : a-z까지 출력</vt:lpstr>
      <vt:lpstr>중첩 반복</vt:lpstr>
      <vt:lpstr>예제  : 구구단</vt:lpstr>
      <vt:lpstr>continue문</vt:lpstr>
      <vt:lpstr>예제 : 1부터 100까지 짝수의 합</vt:lpstr>
      <vt:lpstr>break문</vt:lpstr>
      <vt:lpstr>예제  : 입력된 숫자 개수 세기</vt:lpstr>
      <vt:lpstr>배열과 for-each 문</vt:lpstr>
      <vt:lpstr>예제 : for-each 문을 이용한 반복문 활용</vt:lpstr>
      <vt:lpstr>피라미드 출력하기</vt:lpstr>
      <vt:lpstr>피라미드 출력하기</vt:lpstr>
      <vt:lpstr>역삼각형 피라미드 코드</vt:lpstr>
      <vt:lpstr>소수 구하기</vt:lpstr>
      <vt:lpstr>단어 거꾸로 출력하기</vt:lpstr>
      <vt:lpstr>5. 탈출문</vt:lpstr>
      <vt:lpstr>break</vt:lpstr>
      <vt:lpstr>continue</vt:lpstr>
      <vt:lpstr>return</vt:lpstr>
      <vt:lpstr>다이아몬드 만들기</vt:lpstr>
      <vt:lpstr>Palindrome</vt:lpstr>
      <vt:lpstr>Palindrome</vt:lpstr>
      <vt:lpstr>Palindrome 코드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VISION-POWERPOINT-TEMPALTES</dc:title>
  <dc:creator>bizdesign.net</dc:creator>
  <cp:lastModifiedBy>조 희원</cp:lastModifiedBy>
  <cp:revision>803</cp:revision>
  <cp:lastPrinted>2016-12-20T05:54:07Z</cp:lastPrinted>
  <dcterms:created xsi:type="dcterms:W3CDTF">2015-01-26T02:39:09Z</dcterms:created>
  <dcterms:modified xsi:type="dcterms:W3CDTF">2019-04-14T04:44:19Z</dcterms:modified>
</cp:coreProperties>
</file>