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5"/>
  </p:notesMasterIdLst>
  <p:sldIdLst>
    <p:sldId id="852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7" r:id="rId57"/>
    <p:sldId id="318" r:id="rId58"/>
    <p:sldId id="319" r:id="rId59"/>
    <p:sldId id="320" r:id="rId60"/>
    <p:sldId id="321" r:id="rId61"/>
    <p:sldId id="851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265" r:id="rId71"/>
    <p:sldId id="266" r:id="rId72"/>
    <p:sldId id="267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25" autoAdjust="0"/>
  </p:normalViewPr>
  <p:slideViewPr>
    <p:cSldViewPr>
      <p:cViewPr varScale="1">
        <p:scale>
          <a:sx n="62" d="100"/>
          <a:sy n="62" d="100"/>
        </p:scale>
        <p:origin x="67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2019-04-23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Layout-01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835696" y="2852936"/>
            <a:ext cx="6624738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3692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40907" y="3597575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29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99775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31640" y="2852936"/>
            <a:ext cx="7128794" cy="720080"/>
          </a:xfrm>
        </p:spPr>
        <p:txBody>
          <a:bodyPr/>
          <a:lstStyle/>
          <a:p>
            <a:r>
              <a:rPr lang="ko-KR" altLang="en-US" dirty="0"/>
              <a:t>패키지 개념과 자바 기본 패키지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0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/>
              <a:t>패키지 </a:t>
            </a:r>
            <a:r>
              <a:rPr lang="en-US" altLang="ko-KR"/>
              <a:t>lib </a:t>
            </a:r>
            <a:r>
              <a:rPr lang="ko-KR" altLang="en-US"/>
              <a:t>작성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43108" y="249574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133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제네릭과</a:t>
            </a:r>
            <a:r>
              <a:rPr lang="ko-KR" altLang="en-US" dirty="0"/>
              <a:t>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제네릭에서</a:t>
            </a:r>
            <a:r>
              <a:rPr lang="ko-KR" altLang="en-US" dirty="0"/>
              <a:t> 배열의 제한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인터페이스의 배열을 허용하지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타입의 배열도 허용되지 않음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앞 예제에서는 </a:t>
            </a:r>
            <a:r>
              <a:rPr lang="en-US" altLang="ko-KR" dirty="0"/>
              <a:t>Object </a:t>
            </a:r>
            <a:r>
              <a:rPr lang="ko-KR" altLang="en-US" dirty="0"/>
              <a:t>타입으로 배열 생성 후 실제 사용할 때 타입 캐스팅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타입 매개변수의 배열에 </a:t>
            </a:r>
            <a:r>
              <a:rPr lang="ko-KR" altLang="en-US" dirty="0" err="1"/>
              <a:t>레퍼런스는</a:t>
            </a:r>
            <a:r>
              <a:rPr lang="ko-KR" altLang="en-US" dirty="0"/>
              <a:t> 허용</a:t>
            </a:r>
            <a:endParaRPr lang="en-US" altLang="ko-KR" dirty="0"/>
          </a:p>
          <a:p>
            <a:pPr marL="1143000" lvl="3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02133"/>
            <a:ext cx="4494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sv-SE" altLang="ko-KR" sz="1400" strike="sngStrike" dirty="0"/>
              <a:t>GStack&lt;Integer&gt;[] gs = new GStack&lt;Integer&gt;[10];</a:t>
            </a:r>
            <a:endParaRPr lang="en-US" altLang="ko-KR" sz="1400" strike="sngStrike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3341302"/>
            <a:ext cx="16561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strike="sngStrike" dirty="0"/>
              <a:t>T[] a = new T[10];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544" y="5085184"/>
            <a:ext cx="26642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myArray</a:t>
            </a:r>
            <a:r>
              <a:rPr lang="en-US" altLang="ko-KR" sz="1400" dirty="0"/>
              <a:t>(T[] a) {....}</a:t>
            </a:r>
            <a:endParaRPr lang="en-US" altLang="ko-KR" sz="1400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1398544" y="4293096"/>
            <a:ext cx="4757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return (T)</a:t>
            </a:r>
            <a:r>
              <a:rPr lang="en-US" altLang="ko-KR" sz="1400" dirty="0" err="1"/>
              <a:t>stck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tos</a:t>
            </a:r>
            <a:r>
              <a:rPr lang="en-US" altLang="ko-KR" sz="1400" dirty="0"/>
              <a:t>]; // </a:t>
            </a:r>
            <a:r>
              <a:rPr lang="ko-KR" altLang="en-US" sz="1400" dirty="0"/>
              <a:t>타입 매개 변수 </a:t>
            </a:r>
            <a:r>
              <a:rPr lang="en-US" altLang="ko-KR" sz="1400" dirty="0"/>
              <a:t>T</a:t>
            </a:r>
            <a:r>
              <a:rPr lang="ko-KR" altLang="en-US" sz="1400" dirty="0"/>
              <a:t>타입으로 캐스팅</a:t>
            </a:r>
            <a:endParaRPr lang="en-US" altLang="ko-KR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70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en-US" altLang="ko-KR" dirty="0"/>
              <a:t> </a:t>
            </a:r>
            <a:r>
              <a:rPr lang="ko-KR" altLang="en-US"/>
              <a:t>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때는 컴파일러가 </a:t>
            </a:r>
            <a:r>
              <a:rPr lang="ko-KR" altLang="en-US" dirty="0" err="1"/>
              <a:t>메소드의</a:t>
            </a:r>
            <a:r>
              <a:rPr lang="ko-KR" altLang="en-US" dirty="0"/>
              <a:t> 인자를 통해 이미 타입을 알고 있으므로 타입을 명시하지 않아도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sa</a:t>
            </a:r>
            <a:r>
              <a:rPr lang="ko-KR" altLang="en-US" dirty="0"/>
              <a:t>는 </a:t>
            </a:r>
            <a:r>
              <a:rPr lang="en-US" altLang="ko-KR" dirty="0"/>
              <a:t>String[], </a:t>
            </a:r>
            <a:r>
              <a:rPr lang="en-US" altLang="ko-KR" dirty="0" err="1"/>
              <a:t>gss</a:t>
            </a:r>
            <a:r>
              <a:rPr lang="ko-KR" altLang="en-US" dirty="0"/>
              <a:t>는 </a:t>
            </a:r>
            <a:r>
              <a:rPr lang="en-US" altLang="ko-KR" dirty="0" err="1"/>
              <a:t>GStack</a:t>
            </a:r>
            <a:r>
              <a:rPr lang="en-US" altLang="ko-KR" dirty="0"/>
              <a:t>&lt;String&gt; </a:t>
            </a:r>
            <a:r>
              <a:rPr lang="ko-KR" altLang="en-US" dirty="0"/>
              <a:t>타입이므로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유추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4494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GenericMethodEx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b="1" dirty="0"/>
              <a:t>&lt;T&gt;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toStack</a:t>
            </a:r>
            <a:r>
              <a:rPr lang="en-US" altLang="ko-KR" sz="1400" dirty="0"/>
              <a:t>(</a:t>
            </a:r>
            <a:r>
              <a:rPr lang="en-US" altLang="ko-KR" sz="1400" b="1" dirty="0"/>
              <a:t>T</a:t>
            </a:r>
            <a:r>
              <a:rPr lang="en-US" altLang="ko-KR" sz="1400" dirty="0"/>
              <a:t>[] a,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</a:t>
            </a:r>
            <a:r>
              <a:rPr lang="en-US" altLang="ko-KR" sz="1400" b="1" dirty="0"/>
              <a:t>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nn-NO" altLang="ko-KR" sz="1400" dirty="0"/>
              <a:t>		for (int i = 0; i &lt; a.length; i++)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gs.push</a:t>
            </a:r>
            <a:r>
              <a:rPr lang="en-US" altLang="ko-KR" sz="1400" dirty="0"/>
              <a:t>(a[i]);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581128"/>
            <a:ext cx="639043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String[] 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 = new String[100];</a:t>
            </a:r>
          </a:p>
          <a:p>
            <a:r>
              <a:rPr lang="en-US" altLang="ko-KR" sz="1400" dirty="0" err="1"/>
              <a:t>GStack</a:t>
            </a:r>
            <a:r>
              <a:rPr lang="en-US" altLang="ko-KR" sz="1400" dirty="0"/>
              <a:t>&lt;String&gt; </a:t>
            </a:r>
            <a:r>
              <a:rPr lang="en-US" altLang="ko-KR" sz="1400" dirty="0" err="1"/>
              <a:t>gss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&lt;String&gt;();</a:t>
            </a:r>
          </a:p>
          <a:p>
            <a:r>
              <a:rPr lang="en-US" altLang="ko-KR" sz="1400" dirty="0" err="1"/>
              <a:t>GenericMethodEx.toStack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gss</a:t>
            </a:r>
            <a:r>
              <a:rPr lang="en-US" altLang="ko-KR" sz="1400" dirty="0"/>
              <a:t>); // </a:t>
            </a:r>
            <a:r>
              <a:rPr lang="ko-KR" altLang="en-US" sz="1400" dirty="0"/>
              <a:t>타입 매개 변수 </a:t>
            </a:r>
            <a:r>
              <a:rPr lang="en-US" altLang="ko-KR" sz="1400" dirty="0"/>
              <a:t>T</a:t>
            </a:r>
            <a:r>
              <a:rPr lang="ko-KR" altLang="en-US" sz="1400" dirty="0"/>
              <a:t>를 </a:t>
            </a:r>
            <a:r>
              <a:rPr lang="en-US" altLang="ko-KR" sz="1400" dirty="0"/>
              <a:t>String </a:t>
            </a:r>
            <a:r>
              <a:rPr lang="ko-KR" altLang="en-US" sz="1400" dirty="0"/>
              <a:t>으로 유추함</a:t>
            </a:r>
            <a:endParaRPr lang="en-US" altLang="ko-KR" sz="1400" strike="sngStrike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976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내용을 반대로 만드는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128586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GStack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주어진 스택의 내용을 반대로 만드는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reverse()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571" y="2132856"/>
            <a:ext cx="43571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GenericMethodExample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// T</a:t>
            </a:r>
            <a:r>
              <a:rPr lang="ko-KR" altLang="en-US" sz="1200" dirty="0"/>
              <a:t>가 타입 매개 변수인 제네릭 </a:t>
            </a:r>
            <a:r>
              <a:rPr lang="ko-KR" altLang="en-US" sz="1200" dirty="0" err="1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static &lt;T&gt;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reverse(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a) </a:t>
            </a:r>
            <a:r>
              <a:rPr lang="en-US" altLang="ko-KR" sz="1200" dirty="0"/>
              <a:t>{ 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s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&lt;T&gt;();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while (true) {</a:t>
            </a:r>
          </a:p>
          <a:p>
            <a:pPr defTabSz="180000"/>
            <a:r>
              <a:rPr lang="en-US" altLang="ko-KR" sz="1200" dirty="0"/>
              <a:t>			T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 // </a:t>
            </a:r>
            <a:r>
              <a:rPr lang="ko-KR" altLang="en-US" sz="1200" dirty="0"/>
              <a:t>원래 </a:t>
            </a:r>
            <a:r>
              <a:rPr lang="ko-KR" altLang="en-US" sz="1200" dirty="0" err="1"/>
              <a:t>스택에서</a:t>
            </a:r>
            <a:r>
              <a:rPr lang="ko-KR" altLang="en-US" sz="1200" dirty="0"/>
              <a:t> 요소 하나를 꺼냄</a:t>
            </a:r>
          </a:p>
          <a:p>
            <a:pPr defTabSz="180000"/>
            <a:r>
              <a:rPr lang="en-US" altLang="ko-KR" sz="1200" dirty="0"/>
              <a:t>			if 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==null) // </a:t>
            </a:r>
            <a:r>
              <a:rPr lang="ko-KR" altLang="en-US" sz="1200" dirty="0" err="1"/>
              <a:t>스택이</a:t>
            </a:r>
            <a:r>
              <a:rPr lang="ko-KR" altLang="en-US" sz="1200" dirty="0"/>
              <a:t> 비었음</a:t>
            </a:r>
          </a:p>
          <a:p>
            <a:pPr defTabSz="180000"/>
            <a:r>
              <a:rPr lang="en-US" altLang="ko-KR" sz="1200" dirty="0"/>
              <a:t>				break;</a:t>
            </a:r>
          </a:p>
          <a:p>
            <a:pPr defTabSz="180000"/>
            <a:r>
              <a:rPr lang="en-US" altLang="ko-KR" sz="1200" dirty="0"/>
              <a:t>			else 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);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요소를 삽입</a:t>
            </a:r>
          </a:p>
          <a:p>
            <a:pPr defTabSz="180000"/>
            <a:r>
              <a:rPr lang="en-US" altLang="ko-KR" sz="1200" dirty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return s;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스택을</a:t>
            </a:r>
            <a:r>
              <a:rPr lang="ko-KR" altLang="en-US" sz="1200" dirty="0"/>
              <a:t> 반환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2132856"/>
            <a:ext cx="34290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Double </a:t>
            </a:r>
            <a:r>
              <a:rPr lang="ko-KR" altLang="en-US" sz="1200" dirty="0"/>
              <a:t>타입의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&lt;Double&gt; 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 = </a:t>
            </a:r>
          </a:p>
          <a:p>
            <a:pPr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&lt;Double&gt;();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5</a:t>
            </a:r>
            <a:r>
              <a:rPr lang="ko-KR" altLang="en-US" sz="1200" dirty="0"/>
              <a:t>개의 요소를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</a:t>
            </a:r>
            <a:r>
              <a:rPr lang="en-US" altLang="ko-KR" sz="1200" dirty="0"/>
              <a:t>push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gs.push</a:t>
            </a:r>
            <a:r>
              <a:rPr lang="en-US" altLang="ko-KR" sz="1200" dirty="0"/>
              <a:t>(new Double(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)); 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 = reverse(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(gs.pop());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7088" y="3979515"/>
            <a:ext cx="388248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0.0</a:t>
            </a:r>
          </a:p>
          <a:p>
            <a:r>
              <a:rPr lang="en-US" altLang="ko-KR" dirty="0"/>
              <a:t>1.0</a:t>
            </a:r>
          </a:p>
          <a:p>
            <a:r>
              <a:rPr lang="en-US" altLang="ko-KR" dirty="0"/>
              <a:t>2.0</a:t>
            </a:r>
          </a:p>
          <a:p>
            <a:r>
              <a:rPr lang="en-US" altLang="ko-KR" dirty="0"/>
              <a:t>3.0</a:t>
            </a:r>
          </a:p>
          <a:p>
            <a:r>
              <a:rPr lang="en-US" altLang="ko-KR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42675638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제네릭의</a:t>
            </a:r>
            <a:r>
              <a:rPr lang="ko-KR" altLang="en-US" dirty="0"/>
              <a:t>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컬렉션과 같은 컨테이너 클래스에 유연성을 해치지 않으며 </a:t>
            </a:r>
            <a:r>
              <a:rPr lang="en-US" altLang="ko-KR" dirty="0"/>
              <a:t>type-awareness</a:t>
            </a:r>
            <a:r>
              <a:rPr lang="ko-KR" altLang="en-US" dirty="0"/>
              <a:t>를 첨가</a:t>
            </a:r>
            <a:endParaRPr lang="en-US" altLang="ko-KR" dirty="0"/>
          </a:p>
          <a:p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type-awareness </a:t>
            </a:r>
            <a:r>
              <a:rPr lang="ko-KR" altLang="en-US" dirty="0"/>
              <a:t>첨가</a:t>
            </a:r>
            <a:endParaRPr lang="en-US" altLang="ko-KR" dirty="0"/>
          </a:p>
          <a:p>
            <a:r>
              <a:rPr lang="ko-KR" altLang="en-US" dirty="0"/>
              <a:t>컴파일 시에 타입이 결정되어 보다 안전한 프로그래밍 가능</a:t>
            </a:r>
            <a:endParaRPr lang="en-US" altLang="ko-KR" dirty="0"/>
          </a:p>
          <a:p>
            <a:r>
              <a:rPr lang="ko-KR" altLang="en-US" dirty="0"/>
              <a:t>개발 시 다운캐스팅</a:t>
            </a:r>
            <a:r>
              <a:rPr lang="en-US" altLang="ko-KR" dirty="0"/>
              <a:t>(</a:t>
            </a:r>
            <a:r>
              <a:rPr lang="ko-KR" altLang="en-US" dirty="0"/>
              <a:t>타입 캐스팅</a:t>
            </a:r>
            <a:r>
              <a:rPr lang="en-US" altLang="ko-KR" dirty="0"/>
              <a:t>)</a:t>
            </a:r>
            <a:r>
              <a:rPr lang="ko-KR" altLang="en-US" dirty="0"/>
              <a:t> 절차 불필요</a:t>
            </a:r>
            <a:endParaRPr lang="en-US" altLang="ko-KR" dirty="0"/>
          </a:p>
          <a:p>
            <a:r>
              <a:rPr lang="ko-KR" altLang="en-US" dirty="0"/>
              <a:t>런타임 타입 충돌 문제 방지</a:t>
            </a:r>
            <a:endParaRPr lang="en-US" altLang="ko-KR" dirty="0"/>
          </a:p>
          <a:p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9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01" y="1268760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/>
              <a:t>패키지 </a:t>
            </a:r>
            <a:r>
              <a:rPr lang="en-US" altLang="ko-KR"/>
              <a:t>app </a:t>
            </a:r>
            <a:r>
              <a:rPr lang="ko-KR" altLang="en-US"/>
              <a:t>작성</a:t>
            </a: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71735" y="2711770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5436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/>
              <a:t>패키지 작성이 완료된 결과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01430" y="3168662"/>
            <a:ext cx="1296144" cy="895454"/>
          </a:xfrm>
          <a:prstGeom prst="wedgeRoundRectCallout">
            <a:avLst>
              <a:gd name="adj1" fmla="val -114313"/>
              <a:gd name="adj2" fmla="val 8191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/>
                </a:solidFill>
              </a:rPr>
              <a:t>패키지 탐색 창에 </a:t>
            </a:r>
            <a:r>
              <a:rPr lang="en-US" altLang="ko-KR" sz="1100" dirty="0">
                <a:solidFill>
                  <a:schemeClr val="tx1"/>
                </a:solidFill>
              </a:rPr>
              <a:t>app </a:t>
            </a:r>
            <a:r>
              <a:rPr lang="ko-KR" altLang="en-US" sz="1100" dirty="0">
                <a:solidFill>
                  <a:schemeClr val="tx1"/>
                </a:solidFill>
              </a:rPr>
              <a:t>패키지와 </a:t>
            </a:r>
            <a:r>
              <a:rPr lang="en-US" altLang="ko-KR" sz="1100" dirty="0">
                <a:solidFill>
                  <a:schemeClr val="tx1"/>
                </a:solidFill>
              </a:rPr>
              <a:t>lib </a:t>
            </a:r>
            <a:r>
              <a:rPr lang="ko-KR" altLang="en-US" sz="1100" dirty="0">
                <a:solidFill>
                  <a:schemeClr val="tx1"/>
                </a:solidFill>
              </a:rPr>
              <a:t>패키지가 보인다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9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859919"/>
            <a:ext cx="4952162" cy="580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/>
              <a:t>클래스 </a:t>
            </a:r>
            <a:r>
              <a:rPr lang="en-US" altLang="ko-KR"/>
              <a:t>Calculator </a:t>
            </a:r>
            <a:r>
              <a:rPr lang="ko-KR" altLang="en-US"/>
              <a:t>만들기</a:t>
            </a:r>
          </a:p>
        </p:txBody>
      </p:sp>
      <p:sp>
        <p:nvSpPr>
          <p:cNvPr id="13" name="타원 12"/>
          <p:cNvSpPr/>
          <p:nvPr/>
        </p:nvSpPr>
        <p:spPr>
          <a:xfrm>
            <a:off x="2555776" y="3068960"/>
            <a:ext cx="772332" cy="451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11806" y="2084587"/>
            <a:ext cx="615194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190796" y="3774163"/>
            <a:ext cx="1569359" cy="707262"/>
          </a:xfrm>
          <a:prstGeom prst="wedgeRoundRectCallout">
            <a:avLst>
              <a:gd name="adj1" fmla="val -12624"/>
              <a:gd name="adj2" fmla="val -91635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</a:rPr>
              <a:t>Calculator </a:t>
            </a:r>
            <a:r>
              <a:rPr lang="ko-KR" altLang="en-US" sz="1100" dirty="0">
                <a:solidFill>
                  <a:schemeClr val="tx1"/>
                </a:solidFill>
              </a:rPr>
              <a:t>클래스를 </a:t>
            </a:r>
            <a:r>
              <a:rPr lang="en-US" altLang="ko-KR" sz="1100" dirty="0">
                <a:solidFill>
                  <a:schemeClr val="tx1"/>
                </a:solidFill>
              </a:rPr>
              <a:t>public abstract </a:t>
            </a:r>
            <a:r>
              <a:rPr lang="ko-KR" altLang="en-US" sz="1100" dirty="0">
                <a:solidFill>
                  <a:schemeClr val="tx1"/>
                </a:solidFill>
              </a:rPr>
              <a:t>속성으로 생성한다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90939"/>
            <a:ext cx="37909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4240637" y="3872061"/>
            <a:ext cx="540383" cy="225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29327" y="2401944"/>
            <a:ext cx="90076" cy="23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0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580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/>
              <a:t>Calculator </a:t>
            </a:r>
            <a:r>
              <a:rPr lang="ko-KR" altLang="en-US"/>
              <a:t>소스 수정</a:t>
            </a:r>
          </a:p>
        </p:txBody>
      </p:sp>
      <p:sp>
        <p:nvSpPr>
          <p:cNvPr id="6" name="타원 5"/>
          <p:cNvSpPr/>
          <p:nvPr/>
        </p:nvSpPr>
        <p:spPr>
          <a:xfrm>
            <a:off x="3286116" y="2319889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143438" y="4149080"/>
            <a:ext cx="2160240" cy="707262"/>
          </a:xfrm>
          <a:prstGeom prst="wedgeRoundRectCallout">
            <a:avLst>
              <a:gd name="adj1" fmla="val 58806"/>
              <a:gd name="adj2" fmla="val -23843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/>
                </a:solidFill>
              </a:rPr>
              <a:t>다른 패키지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즉 </a:t>
            </a:r>
            <a:r>
              <a:rPr lang="en-US" altLang="ko-KR" sz="1100" dirty="0">
                <a:solidFill>
                  <a:schemeClr val="tx1"/>
                </a:solidFill>
              </a:rPr>
              <a:t>app </a:t>
            </a:r>
            <a:r>
              <a:rPr lang="ko-KR" altLang="en-US" sz="1100" dirty="0">
                <a:solidFill>
                  <a:schemeClr val="tx1"/>
                </a:solidFill>
              </a:rPr>
              <a:t>패키지의 클래스에서 접근할 수 있도록 하기 위해 클래스의 접근 지정자 </a:t>
            </a:r>
            <a:r>
              <a:rPr lang="en-US" altLang="ko-KR" sz="1100" dirty="0">
                <a:solidFill>
                  <a:schemeClr val="tx1"/>
                </a:solidFill>
              </a:rPr>
              <a:t>public</a:t>
            </a:r>
            <a:r>
              <a:rPr lang="ko-KR" altLang="en-US" sz="1100" dirty="0">
                <a:solidFill>
                  <a:schemeClr val="tx1"/>
                </a:solidFill>
              </a:rPr>
              <a:t>을 반드시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0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704592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GoodCalc.java </a:t>
            </a:r>
            <a:r>
              <a:rPr lang="ko-KR" altLang="en-US" dirty="0"/>
              <a:t>작성 후 소스 수정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3825044"/>
            <a:ext cx="2160240" cy="1163117"/>
          </a:xfrm>
          <a:prstGeom prst="wedgeRoundRectCallout">
            <a:avLst>
              <a:gd name="adj1" fmla="val 61452"/>
              <a:gd name="adj2" fmla="val -15735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</a:rPr>
              <a:t>import </a:t>
            </a:r>
            <a:r>
              <a:rPr lang="ko-KR" altLang="en-US" sz="1100" dirty="0">
                <a:solidFill>
                  <a:schemeClr val="tx1"/>
                </a:solidFill>
              </a:rPr>
              <a:t>문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Calculator </a:t>
            </a:r>
            <a:r>
              <a:rPr lang="ko-KR" altLang="en-US" sz="1100" dirty="0">
                <a:solidFill>
                  <a:schemeClr val="tx1"/>
                </a:solidFill>
              </a:rPr>
              <a:t>클래스를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사용하기 위해서는 패키지를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포함하는 정확한 경로명을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컴파일러에게 알려줘야 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74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87641"/>
            <a:ext cx="7194636" cy="56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15053"/>
            <a:ext cx="5459415" cy="424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7380312" y="224411"/>
            <a:ext cx="1656655" cy="1271587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                                         실행을 위한</a:t>
            </a:r>
            <a:r>
              <a:rPr lang="en-US" altLang="ko-KR" sz="1600" dirty="0"/>
              <a:t>                                         Run                                          Configurations                                         </a:t>
            </a:r>
            <a:r>
              <a:rPr lang="ko-KR" altLang="en-US" sz="1600" dirty="0"/>
              <a:t>작성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3946786" y="734988"/>
            <a:ext cx="261813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99792" y="56798"/>
            <a:ext cx="3024336" cy="353630"/>
          </a:xfrm>
          <a:prstGeom prst="wedgeRoundRectCallout">
            <a:avLst>
              <a:gd name="adj1" fmla="val -5695"/>
              <a:gd name="adj2" fmla="val 139589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푸시다운</a:t>
            </a:r>
            <a:r>
              <a:rPr lang="ko-KR" altLang="en-US" sz="1100" dirty="0">
                <a:solidFill>
                  <a:schemeClr val="tx1"/>
                </a:solidFill>
              </a:rPr>
              <a:t> 버튼을 누르면 아래 메뉴가 보인다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05593" y="3891011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020272" y="5795386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941497" y="5259753"/>
            <a:ext cx="1584176" cy="504056"/>
          </a:xfrm>
          <a:prstGeom prst="wedgeRoundRectCallout">
            <a:avLst>
              <a:gd name="adj1" fmla="val 16942"/>
              <a:gd name="adj2" fmla="val -258944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main()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100" dirty="0">
                <a:solidFill>
                  <a:schemeClr val="tx1"/>
                </a:solidFill>
              </a:rPr>
              <a:t> 가진 클래스를 지정한다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94433" y="1391458"/>
            <a:ext cx="1235225" cy="1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941921" y="1543284"/>
            <a:ext cx="261257" cy="439387"/>
          </a:xfrm>
          <a:custGeom>
            <a:avLst/>
            <a:gdLst>
              <a:gd name="connsiteX0" fmla="*/ 0 w 261257"/>
              <a:gd name="connsiteY0" fmla="*/ 0 h 439387"/>
              <a:gd name="connsiteX1" fmla="*/ 201880 w 261257"/>
              <a:gd name="connsiteY1" fmla="*/ 130629 h 439387"/>
              <a:gd name="connsiteX2" fmla="*/ 261257 w 261257"/>
              <a:gd name="connsiteY2" fmla="*/ 439387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" h="439387">
                <a:moveTo>
                  <a:pt x="0" y="0"/>
                </a:moveTo>
                <a:cubicBezTo>
                  <a:pt x="79168" y="28699"/>
                  <a:pt x="158337" y="57398"/>
                  <a:pt x="201880" y="130629"/>
                </a:cubicBezTo>
                <a:cubicBezTo>
                  <a:pt x="245423" y="203860"/>
                  <a:pt x="253340" y="321623"/>
                  <a:pt x="261257" y="43938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1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</a:t>
            </a:r>
            <a:r>
              <a:rPr lang="en-US" altLang="ko-KR"/>
              <a:t>PackageEx </a:t>
            </a:r>
            <a:r>
              <a:rPr lang="ko-KR" altLang="en-US"/>
              <a:t>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828925"/>
            <a:ext cx="5314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63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패키지의 특징</a:t>
            </a:r>
            <a:endParaRPr lang="en-US" altLang="ko-KR" dirty="0"/>
          </a:p>
          <a:p>
            <a:pPr lvl="1"/>
            <a:r>
              <a:rPr lang="ko-KR" altLang="en-US" dirty="0"/>
              <a:t>패키지 계층구조</a:t>
            </a:r>
            <a:endParaRPr lang="en-US" altLang="ko-KR" dirty="0"/>
          </a:p>
          <a:p>
            <a:pPr lvl="2"/>
            <a:r>
              <a:rPr lang="ko-KR" altLang="en-US" dirty="0"/>
              <a:t>클래스나 인터페이스가 너무 많아지면 관리의 어려움</a:t>
            </a:r>
            <a:endParaRPr lang="en-US" altLang="ko-KR" dirty="0"/>
          </a:p>
          <a:p>
            <a:pPr lvl="2"/>
            <a:r>
              <a:rPr lang="ko-KR" altLang="en-US" dirty="0"/>
              <a:t>관련된 클래스 파일을 하나의 패키지로 계층화하여 관리 용이</a:t>
            </a:r>
            <a:endParaRPr lang="en-US" altLang="ko-KR" dirty="0"/>
          </a:p>
          <a:p>
            <a:pPr lvl="1"/>
            <a:r>
              <a:rPr lang="ko-KR" altLang="en-US" dirty="0" err="1"/>
              <a:t>패키지별</a:t>
            </a:r>
            <a:r>
              <a:rPr lang="ko-KR" altLang="en-US" dirty="0"/>
              <a:t> 접근 제한</a:t>
            </a:r>
            <a:endParaRPr lang="en-US" altLang="ko-KR" dirty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로 선언된 클래스나 멤버는 동일 패키지 내의 클래스들이 자유롭게 접근하도록 허용</a:t>
            </a:r>
            <a:endParaRPr lang="en-US" altLang="ko-KR" dirty="0"/>
          </a:p>
          <a:p>
            <a:pPr lvl="1"/>
            <a:r>
              <a:rPr lang="ko-KR" altLang="en-US" dirty="0"/>
              <a:t>동일한 이름의 클래스와 인터페이스의 사용 가능</a:t>
            </a:r>
            <a:endParaRPr lang="en-US" altLang="ko-KR" dirty="0"/>
          </a:p>
          <a:p>
            <a:pPr lvl="2"/>
            <a:r>
              <a:rPr lang="ko-KR" altLang="en-US" dirty="0"/>
              <a:t>서로 다른 패키지에 이름이 같은 클래스와 인터페이스 존재 가능</a:t>
            </a:r>
            <a:endParaRPr lang="en-US" altLang="ko-KR" dirty="0"/>
          </a:p>
          <a:p>
            <a:pPr lvl="1"/>
            <a:r>
              <a:rPr lang="ko-KR" altLang="en-US" dirty="0"/>
              <a:t>높은 소프트웨어 </a:t>
            </a:r>
            <a:r>
              <a:rPr lang="ko-KR" altLang="en-US" dirty="0" err="1"/>
              <a:t>재사용성</a:t>
            </a:r>
            <a:endParaRPr lang="en-US" altLang="ko-KR" dirty="0"/>
          </a:p>
          <a:p>
            <a:pPr lvl="2"/>
            <a:r>
              <a:rPr lang="ko-KR" altLang="en-US" dirty="0" err="1"/>
              <a:t>오라클에서</a:t>
            </a:r>
            <a:r>
              <a:rPr lang="ko-KR" altLang="en-US" dirty="0"/>
              <a:t> 제공하는 자바 </a:t>
            </a:r>
            <a:r>
              <a:rPr lang="en-US" altLang="ko-KR" dirty="0"/>
              <a:t>API</a:t>
            </a:r>
            <a:r>
              <a:rPr lang="ko-KR" altLang="en-US" dirty="0"/>
              <a:t>는 패키지로 구성되어 있음</a:t>
            </a:r>
            <a:endParaRPr lang="en-US" altLang="ko-KR" dirty="0"/>
          </a:p>
          <a:p>
            <a:pPr lvl="2"/>
            <a:r>
              <a:rPr lang="en-US" altLang="ko-KR" dirty="0" err="1"/>
              <a:t>java.lang</a:t>
            </a:r>
            <a:r>
              <a:rPr lang="en-US" altLang="ko-KR" dirty="0"/>
              <a:t>, java.io </a:t>
            </a:r>
            <a:r>
              <a:rPr lang="ko-KR" altLang="en-US" dirty="0"/>
              <a:t>등의 패키지들 덕분에 일일이 </a:t>
            </a:r>
            <a:r>
              <a:rPr lang="ko-KR" altLang="en-US" dirty="0" err="1"/>
              <a:t>코딩하지</a:t>
            </a:r>
            <a:r>
              <a:rPr lang="ko-KR" altLang="en-US" dirty="0"/>
              <a:t> 않고 입출력 프로그램을 간단히 작성할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1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470871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JDK</a:t>
            </a:r>
            <a:r>
              <a:rPr lang="ko-KR" altLang="en-US" dirty="0"/>
              <a:t>의 패키지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459814" cy="157163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자바에서는 관련된 클래스들을 표준 패키지로 묶어 사용자에게 제공</a:t>
            </a:r>
            <a:endParaRPr lang="en-US" altLang="ko-KR" dirty="0"/>
          </a:p>
          <a:p>
            <a:pPr lvl="1"/>
            <a:r>
              <a:rPr lang="ko-KR" altLang="en-US" dirty="0"/>
              <a:t>자바에서 제공하는 패키지는 </a:t>
            </a:r>
            <a:r>
              <a:rPr lang="en-US" altLang="ko-KR" dirty="0"/>
              <a:t>C</a:t>
            </a:r>
            <a:r>
              <a:rPr lang="ko-KR" altLang="en-US" dirty="0"/>
              <a:t>언어의 표준 라이브러리와 유사</a:t>
            </a:r>
            <a:endParaRPr lang="en-US" altLang="ko-KR" dirty="0"/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의 표준 패키지는 </a:t>
            </a:r>
            <a:r>
              <a:rPr lang="en-US" altLang="ko-KR" dirty="0"/>
              <a:t>rt.jar</a:t>
            </a:r>
            <a:r>
              <a:rPr lang="ko-KR" altLang="en-US" dirty="0"/>
              <a:t>에 담겨 있음</a:t>
            </a:r>
            <a:endParaRPr lang="en-US" altLang="ko-KR" dirty="0"/>
          </a:p>
          <a:p>
            <a:pPr lvl="2"/>
            <a:r>
              <a:rPr lang="en-US" altLang="ko-KR" dirty="0"/>
              <a:t>C:\Program Files\Java\jdk1.6.0_16\</a:t>
            </a:r>
            <a:r>
              <a:rPr lang="en-US" altLang="ko-KR" dirty="0" err="1"/>
              <a:t>jre</a:t>
            </a:r>
            <a:r>
              <a:rPr lang="en-US" altLang="ko-KR" dirty="0"/>
              <a:t>\lib\rt.jar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516216" y="4941168"/>
            <a:ext cx="2124938" cy="504056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rt.jar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java.awt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패키지에 </a:t>
            </a:r>
            <a:r>
              <a:rPr lang="ko-KR" altLang="en-US" sz="11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클래스들이 들어있다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개념과 필요성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6874" y="1332056"/>
            <a:ext cx="713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ko-KR" altLang="en-US" sz="1600" dirty="0"/>
              <a:t>명이 분담하여 자바 응용프로그램을 개발하는 경우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          동일한 이름의 클래스가 존재할 가능성 있음   </a:t>
            </a:r>
            <a:r>
              <a:rPr lang="en-US" altLang="ko-KR" sz="1600" dirty="0"/>
              <a:t>-&gt; </a:t>
            </a:r>
            <a:r>
              <a:rPr lang="ko-KR" altLang="en-US" sz="1600" dirty="0"/>
              <a:t>합칠 때 오류발생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739283" cy="45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691680" y="5949280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56176" y="53732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직선 연결선 251"/>
          <p:cNvCxnSpPr/>
          <p:nvPr/>
        </p:nvCxnSpPr>
        <p:spPr>
          <a:xfrm rot="5400000">
            <a:off x="7465239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슬라이드 번호 개체 틀 1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/>
              <a:t>자바 패키지 구조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86182" y="90872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java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applet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14414" y="1551662"/>
            <a:ext cx="50006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awt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85918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beans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2886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28926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lang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71868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math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5768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4350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64357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rmi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14363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security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945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sql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2952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929586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util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3042" y="1980290"/>
            <a:ext cx="85725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beancontext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0958" y="1980290"/>
            <a:ext cx="35719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-32" y="2694670"/>
            <a:ext cx="5286412" cy="785818"/>
            <a:chOff x="71406" y="2357430"/>
            <a:chExt cx="5286412" cy="785818"/>
          </a:xfrm>
        </p:grpSpPr>
        <p:cxnSp>
          <p:nvCxnSpPr>
            <p:cNvPr id="103" name="직선 연결선 102"/>
            <p:cNvCxnSpPr/>
            <p:nvPr/>
          </p:nvCxnSpPr>
          <p:spPr>
            <a:xfrm rot="5400000">
              <a:off x="928661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64304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221454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278605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3357554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385762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35768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92919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>
              <a:off x="21428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7140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color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910" y="2571744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datatransfer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1604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dnd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310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event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1461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font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611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geom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257174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image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5775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print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7620" y="292893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86248" y="2928934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renderable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57158" y="2357430"/>
              <a:ext cx="4714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35" idx="2"/>
              <a:endCxn id="38" idx="0"/>
            </p:cNvCxnSpPr>
            <p:nvPr/>
          </p:nvCxnSpPr>
          <p:spPr>
            <a:xfrm rot="5400000">
              <a:off x="3964777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500562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>
            <a:stCxn id="40" idx="0"/>
            <a:endCxn id="120" idx="2"/>
          </p:cNvCxnSpPr>
          <p:nvPr/>
        </p:nvCxnSpPr>
        <p:spPr>
          <a:xfrm rot="5400000" flipH="1" flipV="1">
            <a:off x="1964513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500694" y="2694670"/>
            <a:ext cx="1357322" cy="785818"/>
            <a:chOff x="7715272" y="2285992"/>
            <a:chExt cx="1357322" cy="785818"/>
          </a:xfrm>
        </p:grpSpPr>
        <p:sp>
          <p:nvSpPr>
            <p:cNvPr id="49" name="직사각형 48"/>
            <p:cNvSpPr/>
            <p:nvPr/>
          </p:nvSpPr>
          <p:spPr>
            <a:xfrm>
              <a:off x="7715272" y="250030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channels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01090" y="25003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charset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285749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01090" y="285749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50" name="직선 연결선 149"/>
            <p:cNvCxnSpPr>
              <a:stCxn id="49" idx="2"/>
              <a:endCxn id="54" idx="0"/>
            </p:cNvCxnSpPr>
            <p:nvPr/>
          </p:nvCxnSpPr>
          <p:spPr>
            <a:xfrm rot="5400000">
              <a:off x="7965305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5400000">
              <a:off x="8715404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7955780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>
              <a:off x="8679685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72462" y="2285992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2357422" y="3980554"/>
            <a:ext cx="3714776" cy="357190"/>
            <a:chOff x="5072066" y="3286124"/>
            <a:chExt cx="3714776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5072066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annotation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29322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instrument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86578" y="3429000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management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15272" y="342900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15338" y="342900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reflect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5400000">
              <a:off x="5429256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>
              <a:off x="6215074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5400000">
              <a:off x="7143768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>
              <a:off x="7858147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>
              <a:off x="8429652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500694" y="3286124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4143372" y="4980686"/>
            <a:ext cx="2214578" cy="357190"/>
            <a:chOff x="2285984" y="3857628"/>
            <a:chExt cx="2214578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2285984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acl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86182" y="4000504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interfaces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6050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cert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86116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spec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 rot="5400000">
              <a:off x="2428860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>
              <a:off x="2928926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>
              <a:off x="3428992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5400000">
              <a:off x="4071933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2500298" y="3857628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714348" y="4980686"/>
            <a:ext cx="2714644" cy="357191"/>
            <a:chOff x="5929322" y="4000503"/>
            <a:chExt cx="2714644" cy="357191"/>
          </a:xfrm>
        </p:grpSpPr>
        <p:sp>
          <p:nvSpPr>
            <p:cNvPr id="56" name="직사각형 55"/>
            <p:cNvSpPr/>
            <p:nvPr/>
          </p:nvSpPr>
          <p:spPr>
            <a:xfrm>
              <a:off x="5929322" y="414338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activation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86578" y="414338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dgc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8664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registry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102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6215074" y="407194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6929454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5400000">
              <a:off x="7500958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5400000">
              <a:off x="8215337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286512" y="4000504"/>
              <a:ext cx="2000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4857752" y="5766504"/>
            <a:ext cx="4143404" cy="857256"/>
            <a:chOff x="4071934" y="5429264"/>
            <a:chExt cx="4143404" cy="857256"/>
          </a:xfrm>
        </p:grpSpPr>
        <p:sp>
          <p:nvSpPr>
            <p:cNvPr id="68" name="직사각형 67"/>
            <p:cNvSpPr/>
            <p:nvPr/>
          </p:nvSpPr>
          <p:spPr>
            <a:xfrm>
              <a:off x="4286248" y="5572140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concurrent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72066" y="557214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jar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72132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logging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215074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prefs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58016" y="5572140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regex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29520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8148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zip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934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atomic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14876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locks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86" name="직선 연결선 85"/>
            <p:cNvCxnSpPr>
              <a:endCxn id="75" idx="0"/>
            </p:cNvCxnSpPr>
            <p:nvPr/>
          </p:nvCxnSpPr>
          <p:spPr>
            <a:xfrm rot="5400000">
              <a:off x="4286248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29190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57686" y="5929330"/>
              <a:ext cx="642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8" idx="2"/>
            </p:cNvCxnSpPr>
            <p:nvPr/>
          </p:nvCxnSpPr>
          <p:spPr>
            <a:xfrm rot="5400000">
              <a:off x="4572000" y="585789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>
              <a:off x="4572000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>
              <a:off x="521494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>
              <a:off x="5786446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>
              <a:off x="642938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>
              <a:off x="700089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>
              <a:off x="750095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>
              <a:off x="8001023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643438" y="5429264"/>
              <a:ext cx="342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>
            <a:stCxn id="123" idx="2"/>
          </p:cNvCxnSpPr>
          <p:nvPr/>
        </p:nvCxnSpPr>
        <p:spPr>
          <a:xfrm rot="5400000">
            <a:off x="2964645" y="2016009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214678" y="2266042"/>
            <a:ext cx="221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4572000" y="3123298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26" idx="2"/>
          </p:cNvCxnSpPr>
          <p:nvPr/>
        </p:nvCxnSpPr>
        <p:spPr>
          <a:xfrm rot="5400000">
            <a:off x="5179223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357818" y="2123166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5400000">
            <a:off x="5857884" y="2408918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0572792" y="23127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0358478" y="1955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27" idx="2"/>
          </p:cNvCxnSpPr>
          <p:nvPr/>
        </p:nvCxnSpPr>
        <p:spPr>
          <a:xfrm rot="5400000">
            <a:off x="5750727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5857884" y="1980290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rot="5400000">
            <a:off x="5715008" y="3266174"/>
            <a:ext cx="2571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rot="10800000">
            <a:off x="2143108" y="4552058"/>
            <a:ext cx="48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rot="5400000">
            <a:off x="1928794" y="4766372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28" idx="2"/>
          </p:cNvCxnSpPr>
          <p:nvPr/>
        </p:nvCxnSpPr>
        <p:spPr>
          <a:xfrm rot="5400000">
            <a:off x="6429388" y="1837414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6500826" y="1908852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5400000">
            <a:off x="5786446" y="3337612"/>
            <a:ext cx="2857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rot="10800000">
            <a:off x="5143504" y="4766372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9644098" y="41701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5036347" y="487352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31" idx="2"/>
          </p:cNvCxnSpPr>
          <p:nvPr/>
        </p:nvCxnSpPr>
        <p:spPr>
          <a:xfrm rot="5400000">
            <a:off x="6143636" y="3766240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803674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rot="5400000">
            <a:off x="7536676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rot="5400000">
            <a:off x="703661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5400000">
            <a:off x="639366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5400000">
            <a:off x="575072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5400000">
            <a:off x="525066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5400000">
            <a:off x="460771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5400000">
            <a:off x="382190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rot="5400000">
            <a:off x="310752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rot="5400000">
            <a:off x="253601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5400000">
            <a:off x="196451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rot="5400000">
            <a:off x="139300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rot="5400000">
            <a:off x="67862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85786" y="1337348"/>
            <a:ext cx="7358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2"/>
          </p:cNvCxnSpPr>
          <p:nvPr/>
        </p:nvCxnSpPr>
        <p:spPr>
          <a:xfrm rot="5400000">
            <a:off x="4143372" y="1265910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rot="5400000">
            <a:off x="1035819" y="2230323"/>
            <a:ext cx="928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3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java.lang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language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2"/>
            <a:r>
              <a:rPr lang="ko-KR" altLang="en-US" dirty="0" err="1"/>
              <a:t>스트링</a:t>
            </a:r>
            <a:r>
              <a:rPr lang="en-US" altLang="ko-KR" dirty="0"/>
              <a:t>, </a:t>
            </a:r>
            <a:r>
              <a:rPr lang="ko-KR" altLang="en-US" dirty="0"/>
              <a:t>수학 함수</a:t>
            </a:r>
            <a:r>
              <a:rPr lang="en-US" altLang="ko-KR" dirty="0"/>
              <a:t>, </a:t>
            </a:r>
            <a:r>
              <a:rPr lang="ko-KR" altLang="en-US" dirty="0"/>
              <a:t>입출력 등 자바 프로그래밍에 필요한 기본적인 클래스와 인터페이스 </a:t>
            </a:r>
            <a:endParaRPr lang="en-US" altLang="ko-KR" dirty="0"/>
          </a:p>
          <a:p>
            <a:pPr lvl="1"/>
            <a:r>
              <a:rPr lang="ko-KR" altLang="en-US" dirty="0"/>
              <a:t>자동으로 </a:t>
            </a:r>
            <a:r>
              <a:rPr lang="en-US" altLang="ko-KR" dirty="0"/>
              <a:t>import </a:t>
            </a:r>
            <a:r>
              <a:rPr lang="ko-KR" altLang="en-US" dirty="0"/>
              <a:t>됨 </a:t>
            </a:r>
            <a:r>
              <a:rPr lang="en-US" altLang="ko-KR" dirty="0"/>
              <a:t>- import </a:t>
            </a:r>
            <a:r>
              <a:rPr lang="ko-KR" altLang="en-US" dirty="0"/>
              <a:t>문 필요 없음</a:t>
            </a:r>
            <a:endParaRPr lang="en-US" altLang="ko-KR" dirty="0"/>
          </a:p>
          <a:p>
            <a:r>
              <a:rPr lang="en-US" altLang="ko-KR" dirty="0" err="1"/>
              <a:t>java.util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유틸리디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lvl="2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r>
              <a:rPr lang="ko-KR" altLang="en-US" dirty="0"/>
              <a:t> 테이블</a:t>
            </a:r>
            <a:r>
              <a:rPr lang="en-US" altLang="ko-KR" dirty="0"/>
              <a:t> </a:t>
            </a:r>
            <a:r>
              <a:rPr lang="ko-KR" altLang="en-US" dirty="0"/>
              <a:t>등과 같은 다양한 유틸리티 클래스와 인터페이스 제공</a:t>
            </a:r>
            <a:endParaRPr lang="en-US" altLang="ko-KR" dirty="0"/>
          </a:p>
          <a:p>
            <a:r>
              <a:rPr lang="en-US" altLang="ko-KR" dirty="0"/>
              <a:t>java.io</a:t>
            </a:r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디스크 등에 입출력을 할 수 있는 클래스와 인터페이스 제공</a:t>
            </a:r>
            <a:endParaRPr lang="en-US" altLang="ko-KR" dirty="0"/>
          </a:p>
          <a:p>
            <a:r>
              <a:rPr lang="en-US" altLang="ko-KR" dirty="0"/>
              <a:t>java.awt</a:t>
            </a:r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GUI </a:t>
            </a:r>
            <a:r>
              <a:rPr lang="ko-KR" altLang="en-US" dirty="0"/>
              <a:t>프로그래밍을 위한 클래스와 인터페이스 제공</a:t>
            </a:r>
            <a:endParaRPr lang="en-US" altLang="ko-KR" dirty="0"/>
          </a:p>
          <a:p>
            <a:r>
              <a:rPr lang="en-US" altLang="ko-KR" dirty="0" err="1"/>
              <a:t>javax.swing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GUI </a:t>
            </a:r>
            <a:r>
              <a:rPr lang="ko-KR" altLang="en-US" dirty="0"/>
              <a:t>프로그래밍을 위한 스윙 패키지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423848" cy="9910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의 상세 정보</a:t>
            </a:r>
            <a:endParaRPr lang="en-US" altLang="ko-KR" dirty="0"/>
          </a:p>
          <a:p>
            <a:pPr lvl="1"/>
            <a:r>
              <a:rPr lang="en-US" altLang="ko-KR" dirty="0"/>
              <a:t>Oracle Technology Network(</a:t>
            </a:r>
            <a:r>
              <a:rPr lang="en-US" altLang="ko-KR" dirty="0">
                <a:hlinkClick r:id="rId2"/>
              </a:rPr>
              <a:t>http://docs.oracle.com/javase/7/docs/api/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온라인제공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5027239" cy="44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59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Object </a:t>
            </a:r>
            <a:r>
              <a:rPr lang="ko-KR" altLang="en-US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ko-KR" altLang="en-US" dirty="0"/>
              <a:t>자바 클래스 계 층 구조의 최상위에 위치</a:t>
            </a:r>
            <a:endParaRPr lang="en-US" altLang="ko-KR" dirty="0"/>
          </a:p>
          <a:p>
            <a:pPr lvl="1"/>
            <a:r>
              <a:rPr lang="ko-KR" altLang="en-US" dirty="0"/>
              <a:t>모든 클래스의 </a:t>
            </a:r>
            <a:r>
              <a:rPr lang="ko-KR" altLang="en-US" dirty="0" err="1"/>
              <a:t>수퍼</a:t>
            </a:r>
            <a:r>
              <a:rPr lang="ko-KR" altLang="en-US" dirty="0"/>
              <a:t> 클래스</a:t>
            </a:r>
            <a:endParaRPr lang="en-US" altLang="ko-KR" dirty="0"/>
          </a:p>
          <a:p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16985"/>
              </p:ext>
            </p:extLst>
          </p:nvPr>
        </p:nvGraphicFramePr>
        <p:xfrm>
          <a:off x="899592" y="3429000"/>
          <a:ext cx="7488832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8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protected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Object</a:t>
                      </a:r>
                      <a:r>
                        <a:rPr lang="en-US" altLang="ko-KR" sz="1200" baseline="0" dirty="0"/>
                        <a:t> clone()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 객체와 똑같은 객체를 </a:t>
                      </a:r>
                      <a:r>
                        <a:rPr lang="ko-KR" altLang="en-US" sz="1200"/>
                        <a:t>만들어 반환</a:t>
                      </a:r>
                      <a:r>
                        <a:rPr lang="en-US" altLang="ko-KR" sz="1200"/>
                        <a:t>. </a:t>
                      </a:r>
                      <a:r>
                        <a:rPr lang="ko-KR" altLang="en-US" sz="1200"/>
                        <a:t>오버라이딩 필요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boolean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equals(Object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obj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</a:t>
                      </a:r>
                      <a:r>
                        <a:rPr lang="ko-KR" altLang="en-US" sz="1200" dirty="0"/>
                        <a:t>가 가리키는 객체와 현재 객체가 비교하여 같으면 </a:t>
                      </a:r>
                      <a:r>
                        <a:rPr lang="en-US" altLang="ko-KR" sz="1200" dirty="0"/>
                        <a:t>true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Class</a:t>
                      </a:r>
                      <a:r>
                        <a:rPr lang="en-US" altLang="ko-KR" sz="1200" baseline="0"/>
                        <a:t> </a:t>
                      </a:r>
                      <a:r>
                        <a:rPr lang="en-US" altLang="ko-KR" sz="1200" baseline="0" dirty="0" err="1"/>
                        <a:t>getClass</a:t>
                      </a:r>
                      <a:r>
                        <a:rPr lang="en-US" altLang="ko-KR" sz="1200" baseline="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 객체의 런타임 클래스를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int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hashCode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</a:t>
                      </a:r>
                      <a:r>
                        <a:rPr lang="ko-KR" altLang="en-US" sz="1200" baseline="0" dirty="0"/>
                        <a:t> 객체에 대한 </a:t>
                      </a:r>
                      <a:r>
                        <a:rPr lang="ko-KR" altLang="en-US" sz="1200" baseline="0" dirty="0" err="1"/>
                        <a:t>해쉬</a:t>
                      </a:r>
                      <a:r>
                        <a:rPr lang="ko-KR" altLang="en-US" sz="1200" baseline="0" dirty="0"/>
                        <a:t> 코드 값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toString</a:t>
                      </a:r>
                      <a:r>
                        <a:rPr lang="en-US" altLang="ko-KR" sz="1200" baseline="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 객체에 대한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표현을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>
                          <a:effectLst/>
                        </a:rPr>
                        <a:t>void notify()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>
                          <a:effectLst/>
                        </a:rPr>
                        <a:t>현 객체에 대해 대기하고 있는 하나의 </a:t>
                      </a:r>
                      <a:r>
                        <a:rPr kumimoji="0" lang="ko-KR" altLang="en-US" sz="1200" kern="1200" dirty="0" err="1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>
                          <a:effectLst/>
                        </a:rPr>
                        <a:t> 깨운다</a:t>
                      </a:r>
                      <a:r>
                        <a:rPr kumimoji="0" lang="en-US" altLang="ko-KR" sz="1200" kern="1200" dirty="0">
                          <a:effectLst/>
                        </a:rPr>
                        <a:t>.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>
                          <a:effectLst/>
                        </a:rPr>
                        <a:t>void </a:t>
                      </a:r>
                      <a:r>
                        <a:rPr kumimoji="0" lang="en-US" altLang="ko-KR" sz="1200" kern="1200" dirty="0" err="1">
                          <a:effectLst/>
                        </a:rPr>
                        <a:t>notifyAll</a:t>
                      </a:r>
                      <a:r>
                        <a:rPr kumimoji="0" lang="en-US" altLang="ko-KR" sz="1200" kern="1200" dirty="0">
                          <a:effectLst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>
                          <a:effectLst/>
                        </a:rPr>
                        <a:t>현 객체에 대해 대기하고 있는 모든 </a:t>
                      </a:r>
                      <a:r>
                        <a:rPr kumimoji="0" lang="ko-KR" altLang="en-US" sz="1200" kern="1200" dirty="0" err="1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>
                          <a:effectLst/>
                        </a:rPr>
                        <a:t> 깨운다</a:t>
                      </a:r>
                      <a:r>
                        <a:rPr kumimoji="0" lang="en-US" altLang="ko-KR" sz="1200" kern="1200" dirty="0">
                          <a:effectLst/>
                        </a:rPr>
                        <a:t>.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r>
                        <a:rPr kumimoji="0" lang="en-US" altLang="ko-KR" sz="1200" kern="1200" dirty="0">
                          <a:effectLst/>
                        </a:rPr>
                        <a:t>void wait()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kern="1200" dirty="0">
                          <a:effectLst/>
                        </a:rPr>
                        <a:t>현 객체의 다른 </a:t>
                      </a:r>
                      <a:r>
                        <a:rPr kumimoji="0" lang="ko-KR" altLang="en-US" sz="1200" kern="1200" dirty="0" err="1">
                          <a:effectLst/>
                        </a:rPr>
                        <a:t>쓰레드가</a:t>
                      </a:r>
                      <a:r>
                        <a:rPr kumimoji="0" lang="ko-KR" altLang="en-US" sz="1200" kern="1200" dirty="0">
                          <a:effectLst/>
                        </a:rPr>
                        <a:t> </a:t>
                      </a:r>
                      <a:r>
                        <a:rPr kumimoji="0" lang="en-US" altLang="ko-KR" sz="1200" kern="1200" dirty="0">
                          <a:effectLst/>
                        </a:rPr>
                        <a:t>notify() </a:t>
                      </a:r>
                      <a:r>
                        <a:rPr kumimoji="0" lang="ko-KR" altLang="en-US" sz="1200" kern="1200" dirty="0">
                          <a:effectLst/>
                        </a:rPr>
                        <a:t>또는 </a:t>
                      </a:r>
                      <a:r>
                        <a:rPr kumimoji="0" lang="en-US" altLang="ko-KR" sz="1200" kern="1200" dirty="0" err="1">
                          <a:effectLst/>
                        </a:rPr>
                        <a:t>notifyAll</a:t>
                      </a:r>
                      <a:r>
                        <a:rPr kumimoji="0" lang="en-US" altLang="ko-KR" sz="1200" kern="1200" dirty="0">
                          <a:effectLst/>
                        </a:rPr>
                        <a:t>() </a:t>
                      </a:r>
                      <a:r>
                        <a:rPr kumimoji="0" lang="ko-KR" altLang="en-US" sz="1200" kern="1200" dirty="0" err="1">
                          <a:effectLst/>
                        </a:rPr>
                        <a:t>메소드를</a:t>
                      </a:r>
                      <a:r>
                        <a:rPr kumimoji="0" lang="ko-KR" altLang="en-US" sz="1200" kern="1200" dirty="0">
                          <a:effectLst/>
                        </a:rPr>
                        <a:t> 호출할 때까지 현 </a:t>
                      </a:r>
                      <a:r>
                        <a:rPr kumimoji="0" lang="ko-KR" altLang="en-US" sz="1200" kern="1200" dirty="0" err="1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>
                          <a:effectLst/>
                        </a:rPr>
                        <a:t> 대기하게 한다</a:t>
                      </a:r>
                      <a:r>
                        <a:rPr kumimoji="0" lang="en-US" altLang="ko-KR" sz="1200" kern="1200" dirty="0">
                          <a:effectLst/>
                        </a:rPr>
                        <a:t>.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4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4348" y="1571612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/>
              <a:t>class Point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y;</a:t>
            </a:r>
          </a:p>
          <a:p>
            <a:pPr defTabSz="180000"/>
            <a:r>
              <a:rPr lang="fr-FR" altLang="ko-KR" sz="1600" dirty="0"/>
              <a:t>	public Point(int x, int y)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this.x</a:t>
            </a:r>
            <a:r>
              <a:rPr lang="en-US" altLang="ko-KR" sz="1600" dirty="0"/>
              <a:t> = x;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this.y</a:t>
            </a:r>
            <a:r>
              <a:rPr lang="en-US" altLang="ko-KR" sz="1600" dirty="0"/>
              <a:t> = y;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ObjectProperty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 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Point p = new Point(2,3);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p.getClass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getName</a:t>
            </a:r>
            <a:r>
              <a:rPr lang="en-US" altLang="ko-KR" sz="1600" b="1" dirty="0"/>
              <a:t>()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p.hashCode</a:t>
            </a:r>
            <a:r>
              <a:rPr lang="en-US" altLang="ko-KR" sz="1600" b="1" dirty="0"/>
              <a:t>()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p.toString</a:t>
            </a:r>
            <a:r>
              <a:rPr lang="en-US" altLang="ko-KR" sz="1600" b="1" dirty="0"/>
              <a:t>()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p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417790" y="4885107"/>
            <a:ext cx="1928810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</a:t>
            </a:r>
          </a:p>
          <a:p>
            <a:r>
              <a:rPr lang="en-US" altLang="ko-KR" sz="1400" dirty="0"/>
              <a:t>12677476</a:t>
            </a:r>
          </a:p>
          <a:p>
            <a:r>
              <a:rPr lang="en-US" altLang="ko-KR" sz="1400" dirty="0"/>
              <a:t>Point@c17164</a:t>
            </a:r>
          </a:p>
          <a:p>
            <a:r>
              <a:rPr lang="en-US" altLang="ko-KR" sz="1400" dirty="0"/>
              <a:t>Point@c17164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객체를 문자열로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1457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객체를 텍스트 형태로 표현한 문자열로 반환</a:t>
            </a:r>
            <a:endParaRPr lang="en-US" altLang="ko-KR" dirty="0"/>
          </a:p>
          <a:p>
            <a:pPr lvl="1"/>
            <a:r>
              <a:rPr lang="ko-KR" altLang="en-US" dirty="0"/>
              <a:t>반환되는 문자열 </a:t>
            </a:r>
            <a:r>
              <a:rPr lang="en-US" altLang="ko-KR" dirty="0"/>
              <a:t>: </a:t>
            </a:r>
            <a:r>
              <a:rPr lang="ko-KR" altLang="en-US" dirty="0"/>
              <a:t>클래스 이름</a:t>
            </a:r>
            <a:r>
              <a:rPr lang="en-US" altLang="ko-KR" dirty="0"/>
              <a:t>@</a:t>
            </a:r>
            <a:r>
              <a:rPr lang="ko-KR" altLang="en-US" dirty="0"/>
              <a:t>객체의 </a:t>
            </a:r>
            <a:r>
              <a:rPr lang="en-US" altLang="ko-KR" dirty="0"/>
              <a:t>hash code</a:t>
            </a:r>
          </a:p>
          <a:p>
            <a:pPr lvl="1"/>
            <a:r>
              <a:rPr lang="ko-KR" altLang="en-US" dirty="0"/>
              <a:t>객체와 문자열이 </a:t>
            </a:r>
            <a:r>
              <a:rPr lang="en-US" altLang="ko-KR" dirty="0"/>
              <a:t>+ </a:t>
            </a:r>
            <a:r>
              <a:rPr lang="ko-KR" altLang="en-US" dirty="0"/>
              <a:t>연산이 되는 경우 객체의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068" y="3441774"/>
            <a:ext cx="249260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/>
              <a:t>Point a = new Point(2,3);</a:t>
            </a:r>
          </a:p>
          <a:p>
            <a:pPr marL="0" lvl="1"/>
            <a:r>
              <a:rPr lang="en-US" altLang="ko-KR" sz="1600" dirty="0"/>
              <a:t>String s = a + “</a:t>
            </a:r>
            <a:r>
              <a:rPr lang="ko-KR" altLang="en-US" sz="1600" dirty="0"/>
              <a:t>점</a:t>
            </a:r>
            <a:r>
              <a:rPr lang="en-US" altLang="ko-KR" sz="1600" dirty="0"/>
              <a:t>”;</a:t>
            </a:r>
          </a:p>
          <a:p>
            <a:pPr marL="0"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8654" y="3441774"/>
            <a:ext cx="288098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/>
              <a:t>Point a = new Point(2,3);</a:t>
            </a:r>
          </a:p>
          <a:p>
            <a:pPr marL="0" lvl="1"/>
            <a:r>
              <a:rPr lang="en-US" altLang="ko-KR" sz="1600" dirty="0"/>
              <a:t>String s = </a:t>
            </a:r>
            <a:r>
              <a:rPr lang="en-US" altLang="ko-KR" sz="1600" dirty="0" err="1"/>
              <a:t>a.toString</a:t>
            </a:r>
            <a:r>
              <a:rPr lang="en-US" altLang="ko-KR" sz="1600" dirty="0"/>
              <a:t>()+ “</a:t>
            </a:r>
            <a:r>
              <a:rPr lang="ko-KR" altLang="en-US" sz="1600" dirty="0"/>
              <a:t>점</a:t>
            </a:r>
            <a:r>
              <a:rPr lang="en-US" altLang="ko-KR" sz="1600" dirty="0"/>
              <a:t>”; </a:t>
            </a:r>
          </a:p>
          <a:p>
            <a:pPr marL="0"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(s);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733673" y="3857273"/>
            <a:ext cx="864981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8645" y="35835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437" y="4509120"/>
            <a:ext cx="2836197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Point@c17164</a:t>
            </a:r>
            <a:r>
              <a:rPr lang="ko-KR" altLang="en-US" sz="1200" dirty="0"/>
              <a:t>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1538" y="1357298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/>
              <a:t>class Point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y;</a:t>
            </a:r>
          </a:p>
          <a:p>
            <a:pPr defTabSz="180000"/>
            <a:r>
              <a:rPr lang="fr-FR" altLang="ko-KR" sz="1600" dirty="0"/>
              <a:t>	</a:t>
            </a:r>
          </a:p>
          <a:p>
            <a:pPr defTabSz="180000"/>
            <a:r>
              <a:rPr lang="fr-FR" altLang="ko-KR" sz="1600" dirty="0"/>
              <a:t>	public Point(int x, int y)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this.x</a:t>
            </a:r>
            <a:r>
              <a:rPr lang="en-US" altLang="ko-KR" sz="1600" dirty="0"/>
              <a:t> = x; </a:t>
            </a:r>
            <a:r>
              <a:rPr lang="en-US" altLang="ko-KR" sz="1600" dirty="0" err="1"/>
              <a:t>this.y</a:t>
            </a:r>
            <a:r>
              <a:rPr lang="en-US" altLang="ko-KR" sz="1600" dirty="0"/>
              <a:t> = y;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public String </a:t>
            </a:r>
            <a:r>
              <a:rPr lang="en-US" altLang="ko-KR" sz="1600" b="1" dirty="0" err="1"/>
              <a:t>toString</a:t>
            </a:r>
            <a:r>
              <a:rPr lang="en-US" altLang="ko-KR" sz="1600" b="1" dirty="0"/>
              <a:t>() {</a:t>
            </a:r>
          </a:p>
          <a:p>
            <a:pPr defTabSz="180000"/>
            <a:r>
              <a:rPr lang="en-US" altLang="ko-KR" sz="1600" b="1" dirty="0"/>
              <a:t>		return "Point(" + x + "," + y+ ")";</a:t>
            </a:r>
          </a:p>
          <a:p>
            <a:pPr defTabSz="180000"/>
            <a:r>
              <a:rPr lang="en-US" altLang="ko-KR" sz="1600" b="1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ObjectProperty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 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Point a = new Point(2,3);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a.toString</a:t>
            </a:r>
            <a:r>
              <a:rPr lang="en-US" altLang="ko-KR" sz="1600" dirty="0"/>
              <a:t>());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5789090"/>
            <a:ext cx="4572000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Point(2,3)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2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객체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7157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레퍼런스의</a:t>
            </a:r>
            <a:r>
              <a:rPr lang="ko-KR" altLang="en-US" dirty="0"/>
              <a:t> 동일성 비교 </a:t>
            </a:r>
            <a:r>
              <a:rPr lang="en-US" altLang="ko-KR" dirty="0"/>
              <a:t>: = </a:t>
            </a:r>
            <a:r>
              <a:rPr lang="ko-KR" altLang="en-US" dirty="0"/>
              <a:t>연산자 이용</a:t>
            </a:r>
            <a:endParaRPr lang="en-US" altLang="ko-KR" dirty="0"/>
          </a:p>
          <a:p>
            <a:r>
              <a:rPr lang="ko-KR" altLang="en-US" dirty="0"/>
              <a:t>객체 내용 비교</a:t>
            </a:r>
            <a:endParaRPr lang="en-US" altLang="ko-KR" dirty="0"/>
          </a:p>
          <a:p>
            <a:pPr lvl="1"/>
            <a:r>
              <a:rPr lang="ko-KR" altLang="en-US" dirty="0"/>
              <a:t>서로 다른 두 객체가 같은 내용물인지 비교</a:t>
            </a:r>
            <a:endParaRPr lang="en-US" altLang="ko-KR" dirty="0"/>
          </a:p>
          <a:p>
            <a:pPr lvl="1"/>
            <a:r>
              <a:rPr lang="en-US" altLang="ko-KR" dirty="0" err="1"/>
              <a:t>boolean</a:t>
            </a:r>
            <a:r>
              <a:rPr lang="en-US" altLang="ko-KR" dirty="0"/>
              <a:t> equals(Object </a:t>
            </a:r>
            <a:r>
              <a:rPr lang="en-US" altLang="ko-KR" dirty="0" err="1"/>
              <a:t>obj</a:t>
            </a:r>
            <a:r>
              <a:rPr lang="en-US" altLang="ko-KR" dirty="0"/>
              <a:t>)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143248" y="2433624"/>
            <a:ext cx="24288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Point a = new Point(2,3);</a:t>
            </a:r>
          </a:p>
          <a:p>
            <a:pPr defTabSz="180000"/>
            <a:r>
              <a:rPr lang="en-US" altLang="ko-KR" sz="1200" dirty="0"/>
              <a:t>Point b = new Point(2,3);</a:t>
            </a:r>
          </a:p>
          <a:p>
            <a:pPr defTabSz="180000"/>
            <a:r>
              <a:rPr lang="en-US" altLang="ko-KR" sz="1200" dirty="0"/>
              <a:t>Point c = a;</a:t>
            </a:r>
          </a:p>
          <a:p>
            <a:pPr defTabSz="180000"/>
            <a:r>
              <a:rPr lang="en-US" altLang="ko-KR" sz="1200" b="1" dirty="0"/>
              <a:t>if(a == b) </a:t>
            </a:r>
            <a:r>
              <a:rPr lang="en-US" altLang="ko-KR" sz="1200" dirty="0"/>
              <a:t>// false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("a==b");</a:t>
            </a:r>
          </a:p>
          <a:p>
            <a:pPr defTabSz="180000"/>
            <a:r>
              <a:rPr lang="en-US" altLang="ko-KR" sz="1200" dirty="0"/>
              <a:t>if(a == c) // true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("a==c");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480" y="2433624"/>
            <a:ext cx="24288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Point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6668" y="2897971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32420" y="2969409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275296" y="3040847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61114" y="2826533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 flipV="1">
            <a:off x="6489610" y="3040847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6668" y="3398037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132420" y="3469475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275296" y="3540913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61114" y="3326599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6489610" y="3540913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46668" y="2397905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32420" y="2469343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6275296" y="2540781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7" idx="6"/>
            <a:endCxn id="9" idx="1"/>
          </p:cNvCxnSpPr>
          <p:nvPr/>
        </p:nvCxnSpPr>
        <p:spPr>
          <a:xfrm>
            <a:off x="6394359" y="2594360"/>
            <a:ext cx="666755" cy="446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2844" y="4429132"/>
            <a:ext cx="328614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Point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</a:t>
            </a:r>
            <a:r>
              <a:rPr lang="en-US" altLang="ko-KR" sz="1200" b="1" dirty="0" err="1"/>
              <a:t>boolean</a:t>
            </a:r>
            <a:r>
              <a:rPr lang="en-US" altLang="ko-KR" sz="1200" b="1" dirty="0"/>
              <a:t> equals(Point p) {</a:t>
            </a:r>
          </a:p>
          <a:p>
            <a:pPr defTabSz="180000"/>
            <a:r>
              <a:rPr lang="en-US" altLang="ko-KR" sz="1200" b="1" dirty="0"/>
              <a:t>		if(x == 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&amp;&amp; y == 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) </a:t>
            </a:r>
          </a:p>
          <a:p>
            <a:pPr defTabSz="180000"/>
            <a:r>
              <a:rPr lang="en-US" altLang="ko-KR" sz="1200" b="1" dirty="0"/>
              <a:t>			return true;</a:t>
            </a:r>
          </a:p>
          <a:p>
            <a:pPr defTabSz="180000"/>
            <a:r>
              <a:rPr lang="en-US" altLang="ko-KR" sz="1200" b="1" dirty="0"/>
              <a:t>		else </a:t>
            </a:r>
          </a:p>
          <a:p>
            <a:pPr defTabSz="180000"/>
            <a:r>
              <a:rPr lang="en-US" altLang="ko-KR" sz="1200" b="1" dirty="0"/>
              <a:t>			return false;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1868" y="4429132"/>
            <a:ext cx="28575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Point a = new Point(2,3);</a:t>
            </a:r>
          </a:p>
          <a:p>
            <a:pPr defTabSz="180000"/>
            <a:r>
              <a:rPr lang="en-US" altLang="ko-KR" sz="1200" dirty="0"/>
              <a:t>Point b = new Point(2,3);</a:t>
            </a:r>
          </a:p>
          <a:p>
            <a:pPr defTabSz="180000"/>
            <a:r>
              <a:rPr lang="en-US" altLang="ko-KR" sz="1200" dirty="0"/>
              <a:t>Point c =  new Point(3,4);</a:t>
            </a:r>
          </a:p>
          <a:p>
            <a:pPr defTabSz="180000"/>
            <a:r>
              <a:rPr lang="en-US" altLang="ko-KR" sz="1200" b="1" dirty="0"/>
              <a:t>if(a == b) </a:t>
            </a:r>
            <a:r>
              <a:rPr lang="en-US" altLang="ko-KR" sz="1200" dirty="0"/>
              <a:t>// false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("a==b");</a:t>
            </a:r>
          </a:p>
          <a:p>
            <a:pPr defTabSz="180000"/>
            <a:r>
              <a:rPr lang="en-US" altLang="ko-KR" sz="1200" b="1" dirty="0"/>
              <a:t>if(</a:t>
            </a:r>
            <a:r>
              <a:rPr lang="en-US" altLang="ko-KR" sz="1200" b="1" dirty="0" err="1"/>
              <a:t>a.equals</a:t>
            </a:r>
            <a:r>
              <a:rPr lang="en-US" altLang="ko-KR" sz="1200" b="1" dirty="0"/>
              <a:t>(b))</a:t>
            </a:r>
            <a:r>
              <a:rPr lang="en-US" altLang="ko-KR" sz="1200" dirty="0"/>
              <a:t> // true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("a is equal to b");</a:t>
            </a:r>
          </a:p>
          <a:p>
            <a:pPr defTabSz="180000"/>
            <a:r>
              <a:rPr lang="en-US" altLang="ko-KR" sz="1200" b="1" dirty="0"/>
              <a:t>if(</a:t>
            </a:r>
            <a:r>
              <a:rPr lang="en-US" altLang="ko-KR" sz="1200" b="1" dirty="0" err="1"/>
              <a:t>a.equals</a:t>
            </a:r>
            <a:r>
              <a:rPr lang="en-US" altLang="ko-KR" sz="1200" b="1" dirty="0"/>
              <a:t>(c)) </a:t>
            </a:r>
            <a:r>
              <a:rPr lang="en-US" altLang="ko-KR" sz="1200" dirty="0"/>
              <a:t>// false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("a is equal to c");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4724" y="5152632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740476" y="5224070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6883352" y="5295508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69170" y="5081194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28" idx="1"/>
          </p:cNvCxnSpPr>
          <p:nvPr/>
        </p:nvCxnSpPr>
        <p:spPr>
          <a:xfrm flipV="1">
            <a:off x="7097666" y="5295508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724" y="5652698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740476" y="5724136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883352" y="5795574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69170" y="5581260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x=3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4" idx="3"/>
            <a:endCxn id="36" idx="1"/>
          </p:cNvCxnSpPr>
          <p:nvPr/>
        </p:nvCxnSpPr>
        <p:spPr>
          <a:xfrm flipV="1">
            <a:off x="7097666" y="5795574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4724" y="4652566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740476" y="472400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6883352" y="479544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6"/>
            <a:endCxn id="43" idx="1"/>
          </p:cNvCxnSpPr>
          <p:nvPr/>
        </p:nvCxnSpPr>
        <p:spPr>
          <a:xfrm flipV="1">
            <a:off x="7002415" y="4795442"/>
            <a:ext cx="666755" cy="53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69170" y="4581128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3974" y="2897971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Point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13974" y="3398037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Point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597864" y="4652566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Point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597864" y="5152632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Point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97864" y="5652698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Point</a:t>
            </a:r>
            <a:endParaRPr lang="ko-KR" altLang="en-US" sz="12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42844" y="4286256"/>
            <a:ext cx="87868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43248" y="3947702"/>
            <a:ext cx="55175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a==c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3571867" y="6368124"/>
            <a:ext cx="120930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is equal to b</a:t>
            </a:r>
            <a:endParaRPr lang="ko-KR" altLang="en-US" sz="1200" dirty="0"/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3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 :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클래스 만들고 </a:t>
            </a:r>
            <a:r>
              <a:rPr lang="en-US" altLang="ko-KR" dirty="0"/>
              <a:t>equals()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428868"/>
            <a:ext cx="4075281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this.width</a:t>
            </a:r>
            <a:r>
              <a:rPr lang="en-US" altLang="ko-KR" sz="1400" dirty="0"/>
              <a:t> = width;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this.height</a:t>
            </a:r>
            <a:r>
              <a:rPr lang="en-US" altLang="ko-KR" sz="1400" dirty="0"/>
              <a:t> = height;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p) {</a:t>
            </a:r>
          </a:p>
          <a:p>
            <a:pPr defTabSz="180000"/>
            <a:r>
              <a:rPr lang="en-US" altLang="ko-KR" sz="1400" b="1" dirty="0"/>
              <a:t>		if (width*height == </a:t>
            </a:r>
            <a:r>
              <a:rPr lang="en-US" altLang="ko-KR" sz="1400" b="1" dirty="0" err="1"/>
              <a:t>p.width</a:t>
            </a:r>
            <a:r>
              <a:rPr lang="en-US" altLang="ko-KR" sz="1400" b="1" dirty="0"/>
              <a:t>*</a:t>
            </a:r>
            <a:r>
              <a:rPr lang="en-US" altLang="ko-KR" sz="1400" b="1" dirty="0" err="1"/>
              <a:t>p.height</a:t>
            </a:r>
            <a:r>
              <a:rPr lang="en-US" altLang="ko-KR" sz="1400" b="1" dirty="0"/>
              <a:t>) </a:t>
            </a:r>
            <a:endParaRPr lang="ko-KR" altLang="en-US" sz="1400" b="1" dirty="0"/>
          </a:p>
          <a:p>
            <a:pPr defTabSz="180000"/>
            <a:r>
              <a:rPr lang="ko-KR" altLang="en-US" sz="1400" b="1" dirty="0"/>
              <a:t>			</a:t>
            </a:r>
            <a:r>
              <a:rPr lang="en-US" altLang="ko-KR" sz="1400" b="1" dirty="0"/>
              <a:t>return true;</a:t>
            </a:r>
          </a:p>
          <a:p>
            <a:pPr defTabSz="180000"/>
            <a:r>
              <a:rPr lang="en-US" altLang="ko-KR" sz="1400" b="1" dirty="0"/>
              <a:t>		else </a:t>
            </a:r>
          </a:p>
          <a:p>
            <a:pPr defTabSz="180000"/>
            <a:r>
              <a:rPr lang="en-US" altLang="ko-KR" sz="1400" b="1" dirty="0"/>
              <a:t>			return false;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19675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필드를 가지는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필드에 의해 구성되는 면적이 같으면 두 객체가 같은 것으로 판별하도록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equals()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인자로 받아 초기화한다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7686" y="2428868"/>
            <a:ext cx="46805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EqualsEx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(2,3);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b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(3,2);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(3,4);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(b))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b");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c");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b.equals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("b is equal to c");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686" y="4835735"/>
            <a:ext cx="468052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a is equal to 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Wrapper </a:t>
            </a:r>
            <a:r>
              <a:rPr lang="ko-KR" altLang="en-US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85860"/>
            <a:ext cx="8298504" cy="5167476"/>
          </a:xfrm>
        </p:spPr>
        <p:txBody>
          <a:bodyPr>
            <a:normAutofit/>
          </a:bodyPr>
          <a:lstStyle/>
          <a:p>
            <a:r>
              <a:rPr lang="ko-KR" altLang="en-US" dirty="0"/>
              <a:t>자바 기본 데이터 타입을 클래스화한</a:t>
            </a:r>
            <a:r>
              <a:rPr lang="en-US" altLang="ko-KR" dirty="0"/>
              <a:t> 8</a:t>
            </a:r>
            <a:r>
              <a:rPr lang="ko-KR" altLang="en-US" dirty="0"/>
              <a:t>개 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용도</a:t>
            </a:r>
            <a:endParaRPr lang="en-US" altLang="ko-KR" dirty="0"/>
          </a:p>
          <a:p>
            <a:pPr lvl="1"/>
            <a:r>
              <a:rPr lang="ko-KR" altLang="en-US" dirty="0"/>
              <a:t>기본 데이터 타입을 사용할 수 없고 객체만 사용하는 컬렉션에 기본 데이터 타입을 </a:t>
            </a:r>
            <a:r>
              <a:rPr lang="en-US" altLang="ko-KR" dirty="0"/>
              <a:t>Wrapper </a:t>
            </a:r>
            <a:r>
              <a:rPr lang="ko-KR" altLang="en-US" dirty="0"/>
              <a:t>클래스로 만들어 사용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29845"/>
              </p:ext>
            </p:extLst>
          </p:nvPr>
        </p:nvGraphicFramePr>
        <p:xfrm>
          <a:off x="467543" y="1967240"/>
          <a:ext cx="8136905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04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기본 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Wrapper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Character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디렉터리로 각 개발자의 코드 관리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154" y="1406711"/>
            <a:ext cx="66678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1852547" y="1714488"/>
            <a:ext cx="4809" cy="335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1857356" y="200024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857364"/>
            <a:ext cx="68250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FileIO</a:t>
            </a:r>
            <a:endParaRPr lang="ko-KR" altLang="en-US" sz="1400"/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rot="16200000" flipH="1">
            <a:off x="2110434" y="2610504"/>
            <a:ext cx="906668" cy="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926" y="2714620"/>
            <a:ext cx="104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FileRW.class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928926" y="2500306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FileCopy.class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28926" y="2285992"/>
            <a:ext cx="114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WebFile.class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endCxn id="16" idx="1"/>
          </p:cNvCxnSpPr>
          <p:nvPr/>
        </p:nvCxnSpPr>
        <p:spPr>
          <a:xfrm>
            <a:off x="2571736" y="242886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5" idx="1"/>
          </p:cNvCxnSpPr>
          <p:nvPr/>
        </p:nvCxnSpPr>
        <p:spPr>
          <a:xfrm>
            <a:off x="2571736" y="264318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4" idx="1"/>
          </p:cNvCxnSpPr>
          <p:nvPr/>
        </p:nvCxnSpPr>
        <p:spPr>
          <a:xfrm>
            <a:off x="2571736" y="285749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1"/>
          </p:cNvCxnSpPr>
          <p:nvPr/>
        </p:nvCxnSpPr>
        <p:spPr>
          <a:xfrm>
            <a:off x="2571736" y="307181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1"/>
          </p:cNvCxnSpPr>
          <p:nvPr/>
        </p:nvCxnSpPr>
        <p:spPr>
          <a:xfrm>
            <a:off x="1857356" y="3429000"/>
            <a:ext cx="328584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5940" y="3286124"/>
            <a:ext cx="814424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Graphic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29" idx="2"/>
          </p:cNvCxnSpPr>
          <p:nvPr/>
        </p:nvCxnSpPr>
        <p:spPr>
          <a:xfrm flipH="1">
            <a:off x="2571748" y="3593901"/>
            <a:ext cx="21404" cy="90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8926" y="4143380"/>
            <a:ext cx="84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Rect.class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2928926" y="3929066"/>
            <a:ext cx="82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Line.class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928926" y="3714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DObject.class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928926" y="4357694"/>
            <a:ext cx="95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Circle.class</a:t>
            </a:r>
            <a:endParaRPr lang="ko-KR" altLang="en-US" sz="1400"/>
          </a:p>
        </p:txBody>
      </p:sp>
      <p:cxnSp>
        <p:nvCxnSpPr>
          <p:cNvPr id="35" name="직선 연결선 34"/>
          <p:cNvCxnSpPr>
            <a:endCxn id="33" idx="1"/>
          </p:cNvCxnSpPr>
          <p:nvPr/>
        </p:nvCxnSpPr>
        <p:spPr>
          <a:xfrm>
            <a:off x="2571736" y="385762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2" idx="1"/>
          </p:cNvCxnSpPr>
          <p:nvPr/>
        </p:nvCxnSpPr>
        <p:spPr>
          <a:xfrm>
            <a:off x="2571736" y="407194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1" idx="1"/>
          </p:cNvCxnSpPr>
          <p:nvPr/>
        </p:nvCxnSpPr>
        <p:spPr>
          <a:xfrm>
            <a:off x="2571736" y="428625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4" idx="1"/>
          </p:cNvCxnSpPr>
          <p:nvPr/>
        </p:nvCxnSpPr>
        <p:spPr>
          <a:xfrm>
            <a:off x="2571736" y="450057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4" idx="1"/>
          </p:cNvCxnSpPr>
          <p:nvPr/>
        </p:nvCxnSpPr>
        <p:spPr>
          <a:xfrm>
            <a:off x="1857356" y="507207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4546" y="4929198"/>
            <a:ext cx="7143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UI</a:t>
            </a:r>
            <a:endParaRPr lang="ko-KR" altLang="en-US" sz="1400"/>
          </a:p>
        </p:txBody>
      </p:sp>
      <p:cxnSp>
        <p:nvCxnSpPr>
          <p:cNvPr id="45" name="직선 연결선 44"/>
          <p:cNvCxnSpPr>
            <a:stCxn id="44" idx="2"/>
          </p:cNvCxnSpPr>
          <p:nvPr/>
        </p:nvCxnSpPr>
        <p:spPr>
          <a:xfrm rot="16200000" flipH="1">
            <a:off x="2118403" y="5690308"/>
            <a:ext cx="9066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8926" y="5786454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EventHandler.class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928926" y="557214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GUI.class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2928926" y="5357826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Main.class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928926" y="6000768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>
            <a:endCxn id="48" idx="1"/>
          </p:cNvCxnSpPr>
          <p:nvPr/>
        </p:nvCxnSpPr>
        <p:spPr>
          <a:xfrm>
            <a:off x="2571736" y="550070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7" idx="1"/>
          </p:cNvCxnSpPr>
          <p:nvPr/>
        </p:nvCxnSpPr>
        <p:spPr>
          <a:xfrm>
            <a:off x="2571736" y="571501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6" idx="1"/>
          </p:cNvCxnSpPr>
          <p:nvPr/>
        </p:nvCxnSpPr>
        <p:spPr>
          <a:xfrm>
            <a:off x="2571736" y="592933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49" idx="1"/>
          </p:cNvCxnSpPr>
          <p:nvPr/>
        </p:nvCxnSpPr>
        <p:spPr>
          <a:xfrm>
            <a:off x="2571736" y="614364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4215" y="355422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이름은 같지만 경로명이 달라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서도 다른 파일로 취급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926935" y="3160018"/>
            <a:ext cx="987280" cy="104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3700688" y="4792999"/>
            <a:ext cx="1511211" cy="10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914213" y="4066686"/>
            <a:ext cx="2786066" cy="578882"/>
          </a:xfrm>
          <a:prstGeom prst="wedgeRoundRectCallout">
            <a:avLst>
              <a:gd name="adj1" fmla="val -20833"/>
              <a:gd name="adj2" fmla="val 50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Project/</a:t>
            </a:r>
            <a:r>
              <a:rPr lang="en-US" altLang="ko-KR" sz="1400" dirty="0" err="1"/>
              <a:t>FileIO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Tools.class</a:t>
            </a:r>
            <a:endParaRPr lang="en-US" altLang="ko-KR" sz="1400" dirty="0"/>
          </a:p>
          <a:p>
            <a:r>
              <a:rPr lang="en-US" altLang="ko-KR" sz="1400" dirty="0"/>
              <a:t>Project/UI/</a:t>
            </a:r>
            <a:r>
              <a:rPr lang="en-US" altLang="ko-KR" sz="1400" dirty="0" err="1"/>
              <a:t>Tools.class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5882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Wrapper </a:t>
            </a:r>
            <a:r>
              <a:rPr lang="ko-KR" altLang="en-US"/>
              <a:t>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값을 인자로 </a:t>
            </a:r>
            <a:r>
              <a:rPr lang="en-US" altLang="ko-KR" dirty="0"/>
              <a:t>Wrapper </a:t>
            </a:r>
            <a:r>
              <a:rPr lang="ko-KR" altLang="en-US" dirty="0"/>
              <a:t>클래스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값을 나타내는 문자열을 </a:t>
            </a:r>
            <a:r>
              <a:rPr lang="ko-KR" altLang="en-US" dirty="0" err="1"/>
              <a:t>생성자</a:t>
            </a:r>
            <a:r>
              <a:rPr lang="ko-KR" altLang="en-US" dirty="0"/>
              <a:t> 인자로 사용 </a:t>
            </a:r>
            <a:endParaRPr lang="en-US" altLang="ko-KR" dirty="0"/>
          </a:p>
          <a:p>
            <a:pPr lvl="1"/>
            <a:r>
              <a:rPr lang="en-US" altLang="ko-KR" dirty="0"/>
              <a:t>Boolean, Short, Byte, Integer, Long, Double, Float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r>
              <a:rPr lang="en-US" altLang="ko-KR" dirty="0"/>
              <a:t>Float</a:t>
            </a:r>
            <a:r>
              <a:rPr lang="ko-KR" altLang="en-US" dirty="0"/>
              <a:t>는 </a:t>
            </a:r>
            <a:r>
              <a:rPr lang="en-US" altLang="ko-KR" dirty="0"/>
              <a:t>double </a:t>
            </a:r>
            <a:r>
              <a:rPr lang="ko-KR" altLang="en-US" dirty="0"/>
              <a:t>타입의 값을 생성자의 인자로 사용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857364"/>
            <a:ext cx="28930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Integer i = new Integer(10);</a:t>
            </a:r>
          </a:p>
          <a:p>
            <a:r>
              <a:rPr lang="en-US" altLang="ko-KR" sz="1400" dirty="0"/>
              <a:t> Character c = new Character(‘c’);</a:t>
            </a:r>
          </a:p>
          <a:p>
            <a:r>
              <a:rPr lang="en-US" altLang="ko-KR" sz="1400" dirty="0"/>
              <a:t> Float f = new Float(3.14);</a:t>
            </a:r>
          </a:p>
          <a:p>
            <a:r>
              <a:rPr lang="en-US" altLang="ko-KR" sz="1400" dirty="0"/>
              <a:t> Boolean b = new Boolean(true);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4149080"/>
            <a:ext cx="296587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Boolean b = new Boolean(“false”);</a:t>
            </a:r>
          </a:p>
          <a:p>
            <a:r>
              <a:rPr lang="en-US" altLang="ko-KR" sz="1400" dirty="0"/>
              <a:t>Integer I = new Integer(“10”);</a:t>
            </a:r>
          </a:p>
          <a:p>
            <a:r>
              <a:rPr lang="en-US" altLang="ko-KR" sz="1400" dirty="0"/>
              <a:t>Double d = new Double(“3.14”);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5751646"/>
            <a:ext cx="29639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Float f = new Float((double) 3.14);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55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/>
              <a:t>가장</a:t>
            </a:r>
            <a:r>
              <a:rPr lang="en-US" altLang="ko-KR"/>
              <a:t> </a:t>
            </a:r>
            <a:r>
              <a:rPr lang="ko-KR" altLang="en-US" dirty="0"/>
              <a:t>많이 사용하는 </a:t>
            </a:r>
            <a:r>
              <a:rPr lang="en-US" altLang="ko-KR" dirty="0"/>
              <a:t>Integer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64485"/>
              </p:ext>
            </p:extLst>
          </p:nvPr>
        </p:nvGraphicFramePr>
        <p:xfrm>
          <a:off x="899592" y="1988840"/>
          <a:ext cx="7312896" cy="3291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2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bitCount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i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이진수 표현에서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을 개수를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 </a:t>
                      </a:r>
                      <a:r>
                        <a:rPr lang="en-US" altLang="ko-KR" sz="1200" dirty="0" err="1"/>
                        <a:t>floatValue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int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intValue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long </a:t>
                      </a:r>
                      <a:r>
                        <a:rPr lang="en-US" altLang="ko-KR" sz="1200" dirty="0" err="1"/>
                        <a:t>longValue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long </a:t>
                      </a:r>
                      <a:r>
                        <a:rPr lang="ko-KR" altLang="en-US" sz="1200" baseline="0" dirty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short </a:t>
                      </a:r>
                      <a:r>
                        <a:rPr lang="en-US" altLang="ko-KR" sz="1200" dirty="0" err="1"/>
                        <a:t>shortValue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short </a:t>
                      </a:r>
                      <a:r>
                        <a:rPr lang="ko-KR" altLang="en-US" sz="1200" baseline="0" dirty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parseInt</a:t>
                      </a:r>
                      <a:r>
                        <a:rPr lang="en-US" altLang="ko-KR" sz="1200" baseline="0" dirty="0"/>
                        <a:t>(String 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스트링을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진 정수로 변환된 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parseInt</a:t>
                      </a:r>
                      <a:r>
                        <a:rPr lang="en-US" altLang="ko-KR" sz="1200" baseline="0" dirty="0"/>
                        <a:t>(String s, 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radix)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스트링을</a:t>
                      </a:r>
                      <a:r>
                        <a:rPr lang="ko-KR" altLang="en-US" sz="1200" dirty="0"/>
                        <a:t> 지정된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진법의 정수로 변환된 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/>
                        <a:t> Sting </a:t>
                      </a:r>
                      <a:r>
                        <a:rPr lang="en-US" altLang="ko-KR" sz="1200" dirty="0" err="1"/>
                        <a:t>toBinaryString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이진수 표현으로 변환된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/>
                        <a:t> Sting </a:t>
                      </a:r>
                      <a:r>
                        <a:rPr lang="en-US" altLang="ko-KR" sz="1200" dirty="0" err="1"/>
                        <a:t>toHexString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16</a:t>
                      </a:r>
                      <a:r>
                        <a:rPr lang="ko-KR" altLang="en-US" sz="1200" dirty="0"/>
                        <a:t>진수 표현으로 변환된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/>
                        <a:t> Sting </a:t>
                      </a:r>
                      <a:r>
                        <a:rPr lang="en-US" altLang="ko-KR" sz="1200" dirty="0" err="1"/>
                        <a:t>toOctalString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진수 표현으로 변환된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/>
                        <a:t> Sting </a:t>
                      </a:r>
                      <a:r>
                        <a:rPr lang="en-US" altLang="ko-KR" sz="1200" dirty="0" err="1"/>
                        <a:t>toString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정수를 </a:t>
                      </a:r>
                      <a:r>
                        <a:rPr lang="ko-KR" altLang="en-US" sz="1200" dirty="0" err="1"/>
                        <a:t>스트링으로</a:t>
                      </a:r>
                      <a:r>
                        <a:rPr lang="ko-KR" altLang="en-US" sz="1200" dirty="0"/>
                        <a:t> 변환하여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4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Wrapper </a:t>
            </a:r>
            <a:r>
              <a:rPr lang="ko-KR" altLang="en-US"/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572140"/>
          </a:xfrm>
        </p:spPr>
        <p:txBody>
          <a:bodyPr>
            <a:normAutofit/>
          </a:bodyPr>
          <a:lstStyle/>
          <a:p>
            <a:r>
              <a:rPr lang="en-US" altLang="ko-KR" dirty="0"/>
              <a:t>Wrapper </a:t>
            </a:r>
            <a:r>
              <a:rPr lang="ko-KR" altLang="en-US" dirty="0"/>
              <a:t>객체로부터 기본 데이터 타입 알아내기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기본 데이터 타입으로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데이터 타입을 문자열로 변환</a:t>
            </a:r>
            <a:endParaRPr lang="en-US" altLang="ko-KR" dirty="0"/>
          </a:p>
          <a:p>
            <a:endParaRPr lang="en-US" altLang="ko-KR" dirty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251972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Integer i = new Integer(10);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ii = </a:t>
            </a:r>
            <a:r>
              <a:rPr lang="en-US" altLang="ko-KR" sz="1200" dirty="0" err="1"/>
              <a:t>i.intValue</a:t>
            </a:r>
            <a:r>
              <a:rPr lang="en-US" altLang="ko-KR" sz="1200" dirty="0"/>
              <a:t>(); // ii = 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Character c = new Character(‘c’ );</a:t>
            </a:r>
          </a:p>
          <a:p>
            <a:r>
              <a:rPr lang="en-US" altLang="ko-KR" sz="1200" dirty="0"/>
              <a:t>char cc = </a:t>
            </a:r>
            <a:r>
              <a:rPr lang="en-US" altLang="ko-KR" sz="1200" dirty="0" err="1"/>
              <a:t>c.charValue</a:t>
            </a:r>
            <a:r>
              <a:rPr lang="en-US" altLang="ko-KR" sz="1200" dirty="0"/>
              <a:t>(); // cc = ’c’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2296" y="3820214"/>
            <a:ext cx="40532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 sz="1200" dirty="0"/>
              <a:t>int i = Integer.parseInt(</a:t>
            </a:r>
            <a:r>
              <a:rPr lang="en-US" altLang="ko-KR" sz="1200" dirty="0"/>
              <a:t>“</a:t>
            </a:r>
            <a:r>
              <a:rPr lang="nn-NO" altLang="ko-KR" sz="1200" dirty="0"/>
              <a:t>123</a:t>
            </a:r>
            <a:r>
              <a:rPr lang="en-US" altLang="ko-KR" sz="1200" dirty="0"/>
              <a:t>”</a:t>
            </a:r>
            <a:r>
              <a:rPr lang="nn-NO" altLang="ko-KR" sz="1200" dirty="0"/>
              <a:t>); // i = 123</a:t>
            </a:r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 = </a:t>
            </a:r>
            <a:r>
              <a:rPr lang="en-US" altLang="ko-KR" sz="1200" dirty="0" err="1"/>
              <a:t>Boolean.parseBoolean</a:t>
            </a:r>
            <a:r>
              <a:rPr lang="en-US" altLang="ko-KR" sz="1200" dirty="0"/>
              <a:t>(“ true”); // b = true</a:t>
            </a:r>
          </a:p>
          <a:p>
            <a:r>
              <a:rPr lang="en-US" altLang="ko-KR" sz="1200" dirty="0"/>
              <a:t>float f = </a:t>
            </a:r>
            <a:r>
              <a:rPr lang="en-US" altLang="ko-KR" sz="1200" dirty="0" err="1"/>
              <a:t>Float.parseFloat</a:t>
            </a:r>
            <a:r>
              <a:rPr lang="en-US" altLang="ko-KR" sz="1200" dirty="0"/>
              <a:t>(“ 3.141592” ); // f = 3.141592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5229200"/>
            <a:ext cx="595919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 s1 = 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문자열 </a:t>
            </a:r>
            <a:r>
              <a:rPr lang="en-US" altLang="ko-KR" sz="1200" dirty="0"/>
              <a:t>“123” </a:t>
            </a:r>
            <a:r>
              <a:rPr lang="ko-KR" altLang="en-US" sz="1200" dirty="0"/>
              <a:t>으로 변환</a:t>
            </a:r>
          </a:p>
          <a:p>
            <a:r>
              <a:rPr lang="en-US" altLang="ko-KR" sz="1200" dirty="0"/>
              <a:t>String s2 = </a:t>
            </a:r>
            <a:r>
              <a:rPr lang="en-US" altLang="ko-KR" sz="1200" dirty="0" err="1"/>
              <a:t>Integer.toHexString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</a:t>
            </a:r>
            <a:r>
              <a:rPr lang="en-US" altLang="ko-KR" sz="1200" dirty="0"/>
              <a:t>16</a:t>
            </a:r>
            <a:r>
              <a:rPr lang="ko-KR" altLang="en-US" sz="1200" dirty="0"/>
              <a:t>진수의 문자열 </a:t>
            </a:r>
            <a:r>
              <a:rPr lang="en-US" altLang="ko-KR" sz="1200" dirty="0"/>
              <a:t>“7b”</a:t>
            </a:r>
            <a:r>
              <a:rPr lang="ko-KR" altLang="en-US" sz="1200" dirty="0"/>
              <a:t>로 변환</a:t>
            </a:r>
          </a:p>
          <a:p>
            <a:r>
              <a:rPr lang="en-US" altLang="ko-KR" sz="1200" dirty="0"/>
              <a:t>String s3 = </a:t>
            </a:r>
            <a:r>
              <a:rPr lang="en-US" altLang="ko-KR" sz="1200" dirty="0" err="1"/>
              <a:t>Float.toString</a:t>
            </a:r>
            <a:r>
              <a:rPr lang="en-US" altLang="ko-KR" sz="1200" dirty="0"/>
              <a:t>(3.141592f); // </a:t>
            </a:r>
            <a:r>
              <a:rPr lang="ko-KR" altLang="en-US" sz="1200" dirty="0"/>
              <a:t>실수 </a:t>
            </a:r>
            <a:r>
              <a:rPr lang="en-US" altLang="ko-KR" sz="1200" dirty="0"/>
              <a:t>3.141592</a:t>
            </a:r>
            <a:r>
              <a:rPr lang="ko-KR" altLang="en-US" sz="1200" dirty="0"/>
              <a:t>를 문자열 </a:t>
            </a:r>
            <a:r>
              <a:rPr lang="en-US" altLang="ko-KR" sz="1200" dirty="0"/>
              <a:t>“3.141592”</a:t>
            </a:r>
            <a:r>
              <a:rPr lang="ko-KR" altLang="en-US" sz="1200" dirty="0"/>
              <a:t>로 변환</a:t>
            </a:r>
          </a:p>
          <a:p>
            <a:r>
              <a:rPr lang="en-US" altLang="ko-KR" sz="1200" dirty="0"/>
              <a:t>String s4 = </a:t>
            </a:r>
            <a:r>
              <a:rPr lang="en-US" altLang="ko-KR" sz="1200" dirty="0" err="1"/>
              <a:t>Charater.toString</a:t>
            </a:r>
            <a:r>
              <a:rPr lang="en-US" altLang="ko-KR" sz="1200" dirty="0"/>
              <a:t>( a ); // </a:t>
            </a:r>
            <a:r>
              <a:rPr lang="ko-KR" altLang="en-US" sz="1200" dirty="0"/>
              <a:t>문자 </a:t>
            </a:r>
            <a:r>
              <a:rPr lang="en-US" altLang="ko-KR" sz="1200" dirty="0"/>
              <a:t>‘a’</a:t>
            </a:r>
            <a:r>
              <a:rPr lang="ko-KR" altLang="en-US" sz="1200" dirty="0"/>
              <a:t>를 문자열 </a:t>
            </a:r>
            <a:r>
              <a:rPr lang="en-US" altLang="ko-KR" sz="1200" dirty="0"/>
              <a:t>“a”</a:t>
            </a:r>
            <a:r>
              <a:rPr lang="ko-KR" altLang="en-US" sz="1200" dirty="0"/>
              <a:t>로 변환</a:t>
            </a:r>
          </a:p>
          <a:p>
            <a:r>
              <a:rPr lang="en-US" altLang="ko-KR" sz="1200" dirty="0"/>
              <a:t>String s5 = </a:t>
            </a:r>
            <a:r>
              <a:rPr lang="en-US" altLang="ko-KR" sz="1200" dirty="0" err="1"/>
              <a:t>Boolean.toString</a:t>
            </a:r>
            <a:r>
              <a:rPr lang="en-US" altLang="ko-KR" sz="1200" dirty="0"/>
              <a:t>(true); // </a:t>
            </a:r>
            <a:r>
              <a:rPr lang="ko-KR" altLang="en-US" sz="1200" dirty="0"/>
              <a:t>불린 값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문자열 </a:t>
            </a:r>
            <a:r>
              <a:rPr lang="en-US" altLang="ko-KR" sz="1200" dirty="0"/>
              <a:t>“true”</a:t>
            </a:r>
            <a:r>
              <a:rPr lang="ko-KR" altLang="en-US" sz="1200" dirty="0"/>
              <a:t>로 변환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19736" y="1892886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Float f = new Float(3.14);</a:t>
            </a:r>
          </a:p>
          <a:p>
            <a:r>
              <a:rPr lang="en-US" altLang="ko-KR" sz="1200" dirty="0"/>
              <a:t>float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f.floatValue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3.14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Boolean b = new Boolean(true);</a:t>
            </a:r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bb = </a:t>
            </a:r>
            <a:r>
              <a:rPr lang="en-US" altLang="ko-KR" sz="1200" dirty="0" err="1"/>
              <a:t>b.booleanValue</a:t>
            </a:r>
            <a:r>
              <a:rPr lang="en-US" altLang="ko-KR" sz="1200" dirty="0"/>
              <a:t>(); // bb = true</a:t>
            </a:r>
          </a:p>
        </p:txBody>
      </p:sp>
    </p:spTree>
    <p:extLst>
      <p:ext uri="{BB962C8B-B14F-4D97-AF65-F5344CB8AC3E}">
        <p14:creationId xmlns:p14="http://schemas.microsoft.com/office/powerpoint/2010/main" val="3546174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640960" cy="70007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 : Wrapper </a:t>
            </a:r>
            <a:r>
              <a:rPr lang="ko-KR" altLang="en-US" dirty="0"/>
              <a:t>클래스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2132856"/>
            <a:ext cx="57606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WrapperClassEx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Integer i = new Integer(10);</a:t>
            </a:r>
          </a:p>
          <a:p>
            <a:pPr defTabSz="180000"/>
            <a:r>
              <a:rPr lang="en-US" altLang="ko-KR" sz="1400" dirty="0"/>
              <a:t>		char c = '4';</a:t>
            </a:r>
          </a:p>
          <a:p>
            <a:pPr defTabSz="180000"/>
            <a:r>
              <a:rPr lang="en-US" altLang="ko-KR" sz="1400" dirty="0"/>
              <a:t>		Double d = new Double(3.1234566);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Character.toLowerCase</a:t>
            </a:r>
            <a:r>
              <a:rPr lang="en-US" altLang="ko-KR" sz="1400" dirty="0"/>
              <a:t>('A'));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Character.isDigit</a:t>
            </a:r>
            <a:r>
              <a:rPr lang="en-US" altLang="ko-KR" sz="1400" dirty="0"/>
              <a:t>(c))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Character.getNumericValue</a:t>
            </a:r>
            <a:r>
              <a:rPr lang="en-US" altLang="ko-KR" sz="1400" dirty="0"/>
              <a:t>(c));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("-123"));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Integer.toHexString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i.doubleValue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d.toString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("44.13e-6"));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357298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Wrapper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활용하는 예이다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9085" y="3733294"/>
            <a:ext cx="898003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-123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11100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10.0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3.1234566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4.413E-5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6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박싱과 언박싱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857388"/>
          </a:xfrm>
        </p:spPr>
        <p:txBody>
          <a:bodyPr/>
          <a:lstStyle/>
          <a:p>
            <a:r>
              <a:rPr lang="ko-KR" altLang="en-US" dirty="0" err="1"/>
              <a:t>박싱</a:t>
            </a:r>
            <a:r>
              <a:rPr lang="en-US" altLang="ko-KR" dirty="0"/>
              <a:t>(boxing)</a:t>
            </a:r>
          </a:p>
          <a:p>
            <a:pPr lvl="1"/>
            <a:r>
              <a:rPr lang="ko-KR" altLang="en-US" dirty="0"/>
              <a:t>기본 데이터 타입을 </a:t>
            </a:r>
            <a:r>
              <a:rPr lang="en-US" altLang="ko-KR" dirty="0"/>
              <a:t>Wrapper </a:t>
            </a:r>
            <a:r>
              <a:rPr lang="ko-KR" altLang="en-US" dirty="0"/>
              <a:t>클래스 객체로 변환하는 것</a:t>
            </a:r>
            <a:endParaRPr lang="en-US" altLang="ko-KR" dirty="0"/>
          </a:p>
          <a:p>
            <a:r>
              <a:rPr lang="ko-KR" altLang="en-US" dirty="0" err="1"/>
              <a:t>언박싱</a:t>
            </a:r>
            <a:r>
              <a:rPr lang="en-US" altLang="ko-KR" dirty="0"/>
              <a:t>(unboxing)</a:t>
            </a:r>
          </a:p>
          <a:p>
            <a:pPr lvl="1"/>
            <a:r>
              <a:rPr lang="ko-KR" altLang="en-US" dirty="0"/>
              <a:t>반대의 경우를 </a:t>
            </a:r>
            <a:r>
              <a:rPr lang="ko-KR" altLang="en-US" dirty="0" err="1"/>
              <a:t>언박싱이라고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3927"/>
            <a:ext cx="6192687" cy="18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45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boxing &amp; unboxing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JDK 1.5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ko-KR" altLang="en-US" dirty="0"/>
              <a:t>자동 </a:t>
            </a:r>
            <a:r>
              <a:rPr lang="ko-KR" altLang="en-US" dirty="0" err="1"/>
              <a:t>박싱</a:t>
            </a:r>
            <a:r>
              <a:rPr lang="en-US" altLang="ko-KR" dirty="0"/>
              <a:t>(Auto boxing)</a:t>
            </a:r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타입의 값을 자동으로 </a:t>
            </a:r>
            <a:r>
              <a:rPr lang="en-US" altLang="ko-KR" dirty="0"/>
              <a:t>Wrapper </a:t>
            </a:r>
            <a:r>
              <a:rPr lang="ko-KR" altLang="en-US" dirty="0"/>
              <a:t>객체로 변환</a:t>
            </a:r>
            <a:endParaRPr lang="en-US" altLang="ko-KR" dirty="0"/>
          </a:p>
          <a:p>
            <a:r>
              <a:rPr lang="ko-KR" altLang="en-US" dirty="0"/>
              <a:t>자동 </a:t>
            </a:r>
            <a:r>
              <a:rPr lang="ko-KR" altLang="en-US" dirty="0" err="1"/>
              <a:t>언박싱</a:t>
            </a:r>
            <a:r>
              <a:rPr lang="en-US" altLang="ko-KR" dirty="0"/>
              <a:t>(Auto unboxing)</a:t>
            </a:r>
          </a:p>
          <a:p>
            <a:pPr lvl="1"/>
            <a:r>
              <a:rPr lang="en-US" altLang="ko-KR" dirty="0"/>
              <a:t>Wrapper </a:t>
            </a:r>
            <a:r>
              <a:rPr lang="ko-KR" altLang="en-US" dirty="0"/>
              <a:t>객체를 자동으로 기본 타입 값으로 변환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28" y="3645024"/>
            <a:ext cx="47274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JDK 1.5 </a:t>
            </a:r>
            <a:r>
              <a:rPr lang="ko-KR" altLang="en-US" sz="1600" dirty="0"/>
              <a:t>부터</a:t>
            </a:r>
            <a:endParaRPr lang="en-US" altLang="ko-KR" sz="1600" dirty="0"/>
          </a:p>
          <a:p>
            <a:r>
              <a:rPr lang="en-US" altLang="ko-KR" sz="1600" dirty="0"/>
              <a:t>Integer ten = 10; // </a:t>
            </a:r>
            <a:r>
              <a:rPr lang="ko-KR" altLang="en-US" sz="1600" dirty="0"/>
              <a:t>자동 </a:t>
            </a:r>
            <a:r>
              <a:rPr lang="ko-KR" altLang="en-US" sz="1600" dirty="0" err="1"/>
              <a:t>박싱</a:t>
            </a:r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ten; // </a:t>
            </a:r>
            <a:r>
              <a:rPr lang="ko-KR" altLang="en-US" sz="1600" dirty="0"/>
              <a:t>자동 </a:t>
            </a:r>
            <a:r>
              <a:rPr lang="ko-KR" altLang="en-US" sz="1600" dirty="0" err="1"/>
              <a:t>언박싱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6413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ko-KR" altLang="en-US" dirty="0" err="1"/>
              <a:t>언박싱의</a:t>
            </a:r>
            <a:r>
              <a:rPr lang="ko-KR" altLang="en-US" dirty="0"/>
              <a:t>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36925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AutoBoxingUnBoxing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10;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Integer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= i;</a:t>
            </a:r>
            <a:r>
              <a:rPr lang="en-US" altLang="ko-KR" sz="1600" dirty="0"/>
              <a:t>// auto boxing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intObject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intObject</a:t>
            </a:r>
            <a:r>
              <a:rPr lang="en-US" altLang="ko-KR" sz="1600" dirty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i =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+ 10;</a:t>
            </a:r>
            <a:r>
              <a:rPr lang="en-US" altLang="ko-KR" sz="1600" dirty="0"/>
              <a:t>// auto unboxing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("i = " + i);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581128"/>
            <a:ext cx="5409908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600" dirty="0" err="1">
                <a:solidFill>
                  <a:schemeClr val="tx1"/>
                </a:solidFill>
              </a:rPr>
              <a:t>intObject</a:t>
            </a:r>
            <a:r>
              <a:rPr lang="en-US" altLang="ko-KR" sz="1600" dirty="0">
                <a:solidFill>
                  <a:schemeClr val="tx1"/>
                </a:solidFill>
              </a:rPr>
              <a:t> =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 = 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5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의 생성과 특징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java.lang.String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클래스는 하나의</a:t>
            </a:r>
            <a:r>
              <a:rPr lang="en-US" altLang="ko-KR" dirty="0"/>
              <a:t> </a:t>
            </a:r>
            <a:r>
              <a:rPr lang="ko-KR" altLang="en-US" dirty="0" err="1"/>
              <a:t>스트링만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204864"/>
            <a:ext cx="64294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리터럴로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r>
              <a:rPr lang="en-US" altLang="ko-KR" sz="1400" dirty="0"/>
              <a:t>String str1 = "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";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String </a:t>
            </a:r>
            <a:r>
              <a:rPr lang="ko-KR" altLang="en-US" sz="1400" dirty="0"/>
              <a:t>클래스의 </a:t>
            </a:r>
            <a:r>
              <a:rPr lang="ko-KR" altLang="en-US" sz="1400" dirty="0" err="1"/>
              <a:t>생성자를</a:t>
            </a:r>
            <a:r>
              <a:rPr lang="ko-KR" altLang="en-US" sz="1400" dirty="0"/>
              <a:t> 이용하여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생성</a:t>
            </a:r>
          </a:p>
          <a:p>
            <a:r>
              <a:rPr lang="en-US" altLang="ko-KR" sz="1400" dirty="0"/>
              <a:t>char data[] = {'a', 'b', 'c', 'd'};</a:t>
            </a:r>
          </a:p>
          <a:p>
            <a:r>
              <a:rPr lang="en-US" altLang="ko-KR" sz="1400" dirty="0"/>
              <a:t>String str2 = new String(data);</a:t>
            </a:r>
          </a:p>
          <a:p>
            <a:r>
              <a:rPr lang="en-US" altLang="ko-KR" sz="1400" dirty="0"/>
              <a:t>String str3 = new String("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"); // str2</a:t>
            </a:r>
            <a:r>
              <a:rPr lang="ko-KR" altLang="en-US" sz="1400" dirty="0"/>
              <a:t>와 </a:t>
            </a:r>
            <a:r>
              <a:rPr lang="en-US" altLang="ko-KR" sz="1400" dirty="0"/>
              <a:t>str3</a:t>
            </a:r>
            <a:r>
              <a:rPr lang="ko-KR" altLang="en-US" sz="1400" dirty="0"/>
              <a:t>은 모두 “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” 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90601"/>
              </p:ext>
            </p:extLst>
          </p:nvPr>
        </p:nvGraphicFramePr>
        <p:xfrm>
          <a:off x="821505" y="4509120"/>
          <a:ext cx="7500990" cy="18605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3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생성</a:t>
                      </a:r>
                      <a:r>
                        <a:rPr lang="ko-KR" altLang="en-US" sz="1200" baseline="0" dirty="0" err="1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String()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빈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객체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String(byte[] bytes)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플랫폼의 기본 문자집합을 이용하여</a:t>
                      </a:r>
                      <a:r>
                        <a:rPr lang="ko-KR" altLang="en-US" sz="1200" baseline="0" dirty="0"/>
                        <a:t> 바이트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배열을 </a:t>
                      </a:r>
                      <a:r>
                        <a:rPr lang="ko-KR" altLang="en-US" sz="1200" baseline="0" dirty="0" err="1"/>
                        <a:t>스트링</a:t>
                      </a:r>
                      <a:r>
                        <a:rPr lang="ko-KR" altLang="en-US" sz="1200" baseline="0" dirty="0"/>
                        <a:t> 객체로 생성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String(String</a:t>
                      </a:r>
                      <a:r>
                        <a:rPr lang="en-US" altLang="ko-KR" sz="1200" baseline="0" dirty="0"/>
                        <a:t> original)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인자로 주어진 </a:t>
                      </a:r>
                      <a:r>
                        <a:rPr lang="ko-KR" altLang="en-US" sz="1200" dirty="0" err="1"/>
                        <a:t>스트링과</a:t>
                      </a:r>
                      <a:r>
                        <a:rPr lang="ko-KR" altLang="en-US" sz="1200" dirty="0"/>
                        <a:t> 똑같은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객체를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String(</a:t>
                      </a: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baseline="0" dirty="0"/>
                        <a:t> buffer)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버퍼에 포함된 일련의 문자들을 나타내는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객체 생성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34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스트링</a:t>
            </a:r>
            <a:r>
              <a:rPr lang="ko-KR" altLang="en-US" dirty="0"/>
              <a:t> </a:t>
            </a:r>
            <a:r>
              <a:rPr lang="ko-KR" altLang="en-US" dirty="0" err="1"/>
              <a:t>리터럴과</a:t>
            </a:r>
            <a:r>
              <a:rPr lang="ko-KR" altLang="en-US" dirty="0"/>
              <a:t> </a:t>
            </a:r>
            <a:r>
              <a:rPr lang="en-US" altLang="ko-KR" dirty="0"/>
              <a:t>new String()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531352" cy="23574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스트링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단순 </a:t>
            </a:r>
            <a:r>
              <a:rPr lang="ko-KR" altLang="en-US" dirty="0" err="1"/>
              <a:t>리터럴로</a:t>
            </a:r>
            <a:r>
              <a:rPr lang="ko-KR" altLang="en-US" dirty="0"/>
              <a:t> 생성</a:t>
            </a:r>
            <a:r>
              <a:rPr lang="en-US" altLang="ko-KR" dirty="0"/>
              <a:t>, String s = "Hello"; </a:t>
            </a:r>
          </a:p>
          <a:p>
            <a:pPr lvl="2"/>
            <a:r>
              <a:rPr lang="en-US" altLang="ko-KR" dirty="0"/>
              <a:t>JVM</a:t>
            </a:r>
            <a:r>
              <a:rPr lang="ko-KR" altLang="en-US" dirty="0"/>
              <a:t>이 리터럴 관리</a:t>
            </a:r>
            <a:r>
              <a:rPr lang="en-US" altLang="ko-KR" dirty="0"/>
              <a:t>, </a:t>
            </a:r>
            <a:r>
              <a:rPr lang="ko-KR" altLang="en-US" dirty="0"/>
              <a:t>응용프로그램 내에서 공유됨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객체로 생성</a:t>
            </a:r>
            <a:r>
              <a:rPr lang="en-US" altLang="ko-KR" dirty="0"/>
              <a:t>, String t = new String("Hello");</a:t>
            </a:r>
          </a:p>
          <a:p>
            <a:pPr lvl="2"/>
            <a:r>
              <a:rPr lang="ko-KR" altLang="en-US" dirty="0" err="1"/>
              <a:t>힙에</a:t>
            </a:r>
            <a:r>
              <a:rPr lang="en-US" altLang="ko-KR" dirty="0"/>
              <a:t>  String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2971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08318"/>
            <a:ext cx="3024336" cy="401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993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스트링 객체의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스트링</a:t>
            </a:r>
            <a:r>
              <a:rPr lang="ko-KR" altLang="en-US" dirty="0"/>
              <a:t> 객체는 수정 불가능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과 </a:t>
            </a:r>
            <a:r>
              <a:rPr lang="en-US" altLang="ko-KR" dirty="0"/>
              <a:t>equals()</a:t>
            </a:r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스트링을</a:t>
            </a:r>
            <a:r>
              <a:rPr lang="ko-KR" altLang="en-US" dirty="0"/>
              <a:t>  비교할 때 반드시 </a:t>
            </a:r>
            <a:r>
              <a:rPr lang="en-US" altLang="ko-KR" dirty="0"/>
              <a:t>equals()</a:t>
            </a:r>
            <a:r>
              <a:rPr lang="ko-KR" altLang="en-US" dirty="0"/>
              <a:t>를 사용하여야 함</a:t>
            </a:r>
            <a:endParaRPr lang="en-US" altLang="ko-KR" dirty="0"/>
          </a:p>
          <a:p>
            <a:pPr lvl="2"/>
            <a:r>
              <a:rPr lang="en-US" altLang="ko-KR" dirty="0"/>
              <a:t>equals()</a:t>
            </a:r>
            <a:r>
              <a:rPr lang="ko-KR" altLang="en-US" dirty="0"/>
              <a:t>는 내용을 비교하기 때문</a:t>
            </a:r>
            <a:endParaRPr lang="en-US" altLang="ko-KR" dirty="0"/>
          </a:p>
          <a:p>
            <a:pPr lvl="2"/>
            <a:r>
              <a:rPr lang="en-US" altLang="ko-KR" dirty="0"/>
              <a:t>== </a:t>
            </a:r>
            <a:r>
              <a:rPr lang="ko-KR" altLang="en-US" dirty="0"/>
              <a:t>는 같은 </a:t>
            </a:r>
            <a:r>
              <a:rPr lang="ko-KR" altLang="en-US" dirty="0" err="1"/>
              <a:t>레퍼런스인지</a:t>
            </a:r>
            <a:r>
              <a:rPr lang="ko-KR" altLang="en-US" dirty="0"/>
              <a:t> 비교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758526"/>
            <a:ext cx="5950920" cy="15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071351"/>
            <a:ext cx="66865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39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패키지 </a:t>
            </a:r>
            <a:r>
              <a:rPr lang="en-US" altLang="ko-KR" dirty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패키지란</a:t>
            </a:r>
            <a:endParaRPr lang="en-US" altLang="ko-KR" dirty="0"/>
          </a:p>
          <a:p>
            <a:pPr lvl="1"/>
            <a:r>
              <a:rPr lang="ko-KR" altLang="en-US" dirty="0"/>
              <a:t>서로 관련된 클래스와 인터페이스의 컴파일 된 클래스 파일들을 하나의 디렉터리에 묶어 놓은 것</a:t>
            </a:r>
            <a:endParaRPr lang="en-US" altLang="ko-KR" dirty="0"/>
          </a:p>
          <a:p>
            <a:r>
              <a:rPr lang="ko-KR" altLang="en-US" dirty="0"/>
              <a:t>하나의 응용프로그램은 여러 개의 패키지로 구성</a:t>
            </a:r>
            <a:endParaRPr lang="en-US" altLang="ko-KR" dirty="0"/>
          </a:p>
          <a:p>
            <a:pPr lvl="1"/>
            <a:r>
              <a:rPr lang="ko-KR" altLang="en-US" dirty="0"/>
              <a:t>하나의 패키지에 모든 클래스 파일을 넣어 둘 수도 있음</a:t>
            </a:r>
            <a:endParaRPr lang="en-US" altLang="ko-KR" dirty="0"/>
          </a:p>
          <a:p>
            <a:r>
              <a:rPr lang="ko-KR" altLang="en-US" dirty="0"/>
              <a:t>패키지는 </a:t>
            </a:r>
            <a:r>
              <a:rPr lang="en-US" altLang="ko-KR" dirty="0"/>
              <a:t>jar </a:t>
            </a:r>
            <a:r>
              <a:rPr lang="ko-KR" altLang="en-US" dirty="0"/>
              <a:t>파일로 압축할 수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JDK</a:t>
            </a:r>
            <a:r>
              <a:rPr lang="ko-KR" altLang="en-US" dirty="0"/>
              <a:t>에서 제공하는 표준 패키지는 </a:t>
            </a:r>
            <a:r>
              <a:rPr lang="en-US" altLang="ko-KR" dirty="0"/>
              <a:t>rt.jar</a:t>
            </a:r>
            <a:r>
              <a:rPr lang="ko-KR" altLang="en-US" dirty="0"/>
              <a:t>에 압축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4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메소드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3714"/>
              </p:ext>
            </p:extLst>
          </p:nvPr>
        </p:nvGraphicFramePr>
        <p:xfrm>
          <a:off x="251520" y="1562824"/>
          <a:ext cx="8784976" cy="3749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char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charAt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index)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 인덱스에 있는 </a:t>
                      </a:r>
                      <a:r>
                        <a:rPr lang="ko-KR" altLang="en-US" sz="1200" dirty="0" err="1"/>
                        <a:t>문자값을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indexOf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ch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ch </a:t>
                      </a:r>
                      <a:r>
                        <a:rPr lang="ko-KR" altLang="en-US" sz="1200"/>
                        <a:t>문자가 있는 인덱스 리턴</a:t>
                      </a:r>
                      <a:r>
                        <a:rPr lang="en-US" altLang="ko-KR" sz="1200"/>
                        <a:t>. </a:t>
                      </a:r>
                      <a:r>
                        <a:rPr lang="ko-KR" altLang="en-US" sz="1200"/>
                        <a:t>없으면 </a:t>
                      </a:r>
                      <a:r>
                        <a:rPr lang="en-US" altLang="ko-KR" sz="1200"/>
                        <a:t>-1</a:t>
                      </a:r>
                      <a:r>
                        <a:rPr lang="ko-KR" altLang="en-US" sz="1200"/>
                        <a:t>리턴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indexOf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ch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fromIndex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fromIndex</a:t>
                      </a:r>
                      <a:r>
                        <a:rPr lang="en-US" altLang="ko-KR" sz="1200" baseline="0"/>
                        <a:t> </a:t>
                      </a:r>
                      <a:r>
                        <a:rPr lang="ko-KR" altLang="en-US" sz="1200" baseline="0"/>
                        <a:t>위치부터 끝까지 문자 </a:t>
                      </a:r>
                      <a:r>
                        <a:rPr lang="en-US" altLang="ko-KR" sz="1200" baseline="0"/>
                        <a:t>ch </a:t>
                      </a:r>
                      <a:r>
                        <a:rPr lang="ko-KR" altLang="en-US" sz="1200" baseline="0"/>
                        <a:t>탐색</a:t>
                      </a:r>
                      <a:r>
                        <a:rPr lang="en-US" altLang="ko-KR" sz="1200" baseline="0"/>
                        <a:t>. </a:t>
                      </a:r>
                      <a:r>
                        <a:rPr lang="ko-KR" altLang="en-US" sz="1200" baseline="0"/>
                        <a:t>인덱스 리턴</a:t>
                      </a:r>
                      <a:r>
                        <a:rPr lang="en-US" altLang="ko-KR" sz="1200" baseline="0"/>
                        <a:t>. </a:t>
                      </a:r>
                      <a:r>
                        <a:rPr lang="ko-KR" altLang="en-US" sz="1200" baseline="0"/>
                        <a:t>없으면 </a:t>
                      </a:r>
                      <a:r>
                        <a:rPr lang="en-US" altLang="ko-KR" sz="1200" baseline="0"/>
                        <a:t>-1</a:t>
                      </a:r>
                      <a:r>
                        <a:rPr lang="ko-KR" altLang="en-US" sz="1200" baseline="0"/>
                        <a:t>리턴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concat</a:t>
                      </a:r>
                      <a:r>
                        <a:rPr lang="en-US" altLang="ko-KR" sz="1200" dirty="0"/>
                        <a:t>(String </a:t>
                      </a:r>
                      <a:r>
                        <a:rPr lang="en-US" altLang="ko-KR" sz="1200" dirty="0" err="1"/>
                        <a:t>str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 </a:t>
                      </a:r>
                      <a:r>
                        <a:rPr lang="ko-KR" altLang="en-US" sz="1200" dirty="0" err="1"/>
                        <a:t>스트링을</a:t>
                      </a:r>
                      <a:r>
                        <a:rPr lang="ko-KR" altLang="en-US" sz="1200" dirty="0"/>
                        <a:t> 현재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뒤에 덧붙인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boolean</a:t>
                      </a:r>
                      <a:r>
                        <a:rPr lang="en-US" altLang="ko-KR" sz="1200" baseline="0" dirty="0"/>
                        <a:t> contains(</a:t>
                      </a:r>
                      <a:r>
                        <a:rPr lang="en-US" altLang="ko-KR" sz="1200" baseline="0" dirty="0" err="1"/>
                        <a:t>CharSequence</a:t>
                      </a:r>
                      <a:r>
                        <a:rPr lang="en-US" altLang="ko-KR" sz="1200" baseline="0" dirty="0"/>
                        <a:t> s)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일련의 문자들을 포함하고 있으면 </a:t>
                      </a:r>
                      <a:r>
                        <a:rPr lang="en-US" altLang="ko-KR" sz="1200" dirty="0"/>
                        <a:t>true </a:t>
                      </a:r>
                      <a:r>
                        <a:rPr lang="ko-KR" altLang="en-US" sz="12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int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length()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스트링의</a:t>
                      </a:r>
                      <a:r>
                        <a:rPr lang="ko-KR" altLang="en-US" sz="1200" dirty="0"/>
                        <a:t> 길이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</a:t>
                      </a:r>
                      <a:r>
                        <a:rPr lang="en-US" altLang="ko-KR" sz="1200" baseline="0" dirty="0"/>
                        <a:t> replace(</a:t>
                      </a:r>
                      <a:r>
                        <a:rPr lang="en-US" altLang="ko-KR" sz="1200" baseline="0" dirty="0" err="1"/>
                        <a:t>Charsequece</a:t>
                      </a:r>
                      <a:r>
                        <a:rPr lang="en-US" altLang="ko-KR" sz="1200" baseline="0" dirty="0"/>
                        <a:t> target,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     </a:t>
                      </a:r>
                      <a:r>
                        <a:rPr lang="en-US" altLang="ko-KR" sz="1200" baseline="0" dirty="0" err="1"/>
                        <a:t>Charsequence</a:t>
                      </a:r>
                      <a:r>
                        <a:rPr lang="en-US" altLang="ko-KR" sz="1200" baseline="0" dirty="0"/>
                        <a:t> replacement)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target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지정하는 일련의 문자들을 </a:t>
                      </a:r>
                      <a:r>
                        <a:rPr lang="en-US" altLang="ko-KR" sz="1200" baseline="0" dirty="0"/>
                        <a:t>replacement</a:t>
                      </a:r>
                      <a:r>
                        <a:rPr lang="ko-KR" altLang="en-US" sz="1200" baseline="0" dirty="0"/>
                        <a:t>가 지정하는 문자들로 변경한 스트링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String[]</a:t>
                      </a:r>
                      <a:r>
                        <a:rPr lang="en-US" altLang="ko-KR" sz="1200" baseline="0" dirty="0"/>
                        <a:t> split(String </a:t>
                      </a:r>
                      <a:r>
                        <a:rPr lang="en-US" altLang="ko-KR" sz="1200" baseline="0" dirty="0" err="1"/>
                        <a:t>regex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정규식에 일치하는 부분을 중심으로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분리하여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subString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beginIndex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</a:t>
                      </a:r>
                      <a:r>
                        <a:rPr lang="ko-KR" altLang="en-US" sz="1200" baseline="0" dirty="0"/>
                        <a:t>된 인덱스부터 시작하는 서브 </a:t>
                      </a:r>
                      <a:r>
                        <a:rPr lang="ko-KR" altLang="en-US" sz="1200" baseline="0" dirty="0" err="1"/>
                        <a:t>스트링</a:t>
                      </a:r>
                      <a:r>
                        <a:rPr lang="ko-KR" altLang="en-US" sz="1200" baseline="0" dirty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toLowerCase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스트링을</a:t>
                      </a:r>
                      <a:r>
                        <a:rPr lang="ko-KR" altLang="en-US" sz="1200" dirty="0"/>
                        <a:t> 소문자로 변경한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toUpperCase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스트링을</a:t>
                      </a:r>
                      <a:r>
                        <a:rPr lang="ko-KR" altLang="en-US" sz="1200" baseline="0" dirty="0"/>
                        <a:t> 대문자로 변경한 </a:t>
                      </a:r>
                      <a:r>
                        <a:rPr lang="ko-KR" altLang="en-US" sz="1200" baseline="0" dirty="0" err="1"/>
                        <a:t>스트링</a:t>
                      </a:r>
                      <a:r>
                        <a:rPr lang="ko-KR" altLang="en-US" sz="1200" baseline="0" dirty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</a:t>
                      </a:r>
                      <a:r>
                        <a:rPr lang="en-US" altLang="ko-KR" sz="1200" baseline="0" dirty="0"/>
                        <a:t> trim()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앞뒤의 공백문자들을 제거한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62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compareTo</a:t>
            </a:r>
            <a:r>
              <a:rPr lang="en-US" altLang="ko-KR" dirty="0"/>
              <a:t>(String </a:t>
            </a:r>
            <a:r>
              <a:rPr lang="en-US" altLang="ko-KR" dirty="0" err="1"/>
              <a:t>anotherString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문자열이 같으면 </a:t>
            </a:r>
            <a:r>
              <a:rPr lang="en-US" altLang="ko-KR" dirty="0"/>
              <a:t>0</a:t>
            </a:r>
            <a:r>
              <a:rPr lang="ko-KR" altLang="en-US" dirty="0"/>
              <a:t>을 리턴</a:t>
            </a:r>
            <a:endParaRPr lang="en-US" altLang="ko-KR" dirty="0"/>
          </a:p>
          <a:p>
            <a:pPr lvl="1"/>
            <a:r>
              <a:rPr lang="ko-KR" altLang="en-US" dirty="0"/>
              <a:t>비교 연산자 </a:t>
            </a:r>
            <a:r>
              <a:rPr lang="en-US" altLang="ko-KR" dirty="0"/>
              <a:t>==</a:t>
            </a:r>
            <a:r>
              <a:rPr lang="ko-KR" altLang="en-US" dirty="0"/>
              <a:t>는 레퍼런스를 비교하므로 문자열 비교에는 사용할 수 없다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3071810"/>
            <a:ext cx="295232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String a = "java";</a:t>
            </a:r>
          </a:p>
          <a:p>
            <a:pPr defTabSz="180000"/>
            <a:r>
              <a:rPr lang="en-US" altLang="ko-KR" sz="1400" dirty="0"/>
              <a:t>String b = "</a:t>
            </a:r>
            <a:r>
              <a:rPr lang="en-US" altLang="ko-KR" sz="1400" dirty="0" err="1"/>
              <a:t>jasa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res = </a:t>
            </a:r>
            <a:r>
              <a:rPr lang="en-US" altLang="ko-KR" sz="1400" b="1" dirty="0" err="1"/>
              <a:t>a.compareTo</a:t>
            </a:r>
            <a:r>
              <a:rPr lang="en-US" altLang="ko-KR" sz="1400" b="1" dirty="0"/>
              <a:t>(b);</a:t>
            </a:r>
          </a:p>
          <a:p>
            <a:pPr defTabSz="180000"/>
            <a:r>
              <a:rPr lang="en-US" altLang="ko-KR" sz="1400" dirty="0"/>
              <a:t>if(res == 0)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("the same");</a:t>
            </a:r>
          </a:p>
          <a:p>
            <a:pPr defTabSz="180000"/>
            <a:r>
              <a:rPr lang="en-US" altLang="ko-KR" sz="1400" dirty="0"/>
              <a:t>else if(res &lt; 0)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 +"&lt;"+b);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 +"&gt;"+b);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0166" y="5287891"/>
            <a:ext cx="295232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java&gt;</a:t>
            </a:r>
            <a:r>
              <a:rPr lang="en-US" altLang="ko-KR" sz="1400" dirty="0" err="1"/>
              <a:t>jasa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8530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연산자로 문자열 연결</a:t>
            </a:r>
            <a:endParaRPr lang="en-US" altLang="ko-KR" dirty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연산에 문자열이 포함되어 있으면 문자열 연결 연산으로 처리</a:t>
            </a:r>
            <a:endParaRPr lang="en-US" altLang="ko-KR" dirty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연산에 객체가 포함되어 있는 경우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을 호출하여 객체를 문자열로 변환한 후 문자열 연결</a:t>
            </a:r>
            <a:endParaRPr lang="en-US" altLang="ko-KR" dirty="0"/>
          </a:p>
          <a:p>
            <a:pPr lvl="1"/>
            <a:r>
              <a:rPr lang="ko-KR" altLang="en-US" dirty="0"/>
              <a:t>기본 데이터 타입</a:t>
            </a:r>
            <a:endParaRPr lang="en-US" altLang="ko-KR" dirty="0"/>
          </a:p>
          <a:p>
            <a:pPr lvl="2"/>
            <a:r>
              <a:rPr lang="ko-KR" altLang="en-US" dirty="0"/>
              <a:t>그대로 문자열로 변환된 후에 문자열 연결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String </a:t>
            </a:r>
            <a:r>
              <a:rPr lang="en-US" altLang="ko-KR" dirty="0" err="1"/>
              <a:t>concat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r>
              <a:rPr lang="ko-KR" altLang="en-US" dirty="0"/>
              <a:t>를 이용한 문자열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String </a:t>
            </a:r>
            <a:r>
              <a:rPr lang="ko-KR" altLang="en-US" dirty="0"/>
              <a:t>객체에 연결되지 않고 새로운 </a:t>
            </a:r>
            <a:r>
              <a:rPr lang="ko-KR" altLang="en-US" dirty="0" err="1"/>
              <a:t>스트링</a:t>
            </a:r>
            <a:r>
              <a:rPr lang="ko-KR" altLang="en-US" dirty="0"/>
              <a:t> 객체 생성 리턴</a:t>
            </a:r>
            <a:endParaRPr lang="en-US" altLang="ko-KR" dirty="0"/>
          </a:p>
          <a:p>
            <a:pPr lvl="2"/>
            <a:r>
              <a:rPr lang="ko-KR" altLang="en-US" dirty="0"/>
              <a:t>다음 슬라이드에서 설명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562079" y="3645024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de-DE" altLang="ko-KR" sz="1400" dirty="0"/>
              <a:t>System.out.print(“abcd“ + 1 + true + 3.13e-2 + ‘E‘+ </a:t>
            </a:r>
            <a:r>
              <a:rPr lang="en-US" altLang="ko-KR" sz="1400" dirty="0"/>
              <a:t>”</a:t>
            </a:r>
            <a:r>
              <a:rPr lang="de-DE" altLang="ko-KR" sz="1400" dirty="0"/>
              <a:t>fgh“ );</a:t>
            </a:r>
          </a:p>
          <a:p>
            <a:pPr marL="0" lvl="2" defTabSz="180000"/>
            <a:r>
              <a:rPr lang="de-DE" altLang="ko-KR" sz="1400" dirty="0"/>
              <a:t>// </a:t>
            </a:r>
            <a:r>
              <a:rPr lang="en-US" altLang="ko-KR" sz="1400" dirty="0"/>
              <a:t>abcd1true0.0313Efgh </a:t>
            </a:r>
            <a:r>
              <a:rPr lang="ko-KR" altLang="en-US" sz="1400" dirty="0"/>
              <a:t> 출력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62079" y="4938861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“</a:t>
            </a:r>
            <a:r>
              <a:rPr lang="en-US" altLang="ko-KR" sz="1400" dirty="0" err="1"/>
              <a:t>abcd”.concat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efgh</a:t>
            </a:r>
            <a:r>
              <a:rPr lang="en-US" altLang="ko-KR" sz="1400" dirty="0"/>
              <a:t>”);</a:t>
            </a:r>
          </a:p>
          <a:p>
            <a:pPr defTabSz="180000"/>
            <a:r>
              <a:rPr lang="en-US" altLang="ko-KR" sz="1400" dirty="0"/>
              <a:t>// “</a:t>
            </a:r>
            <a:r>
              <a:rPr lang="en-US" altLang="ko-KR" sz="1400" dirty="0" err="1"/>
              <a:t>abcdefg</a:t>
            </a:r>
            <a:r>
              <a:rPr lang="en-US" altLang="ko-KR" sz="1400" dirty="0"/>
              <a:t>” </a:t>
            </a:r>
            <a:r>
              <a:rPr lang="ko-KR" altLang="en-US" sz="1400" dirty="0"/>
              <a:t>리턴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33778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concat</a:t>
            </a:r>
            <a:r>
              <a:rPr lang="en-US" altLang="ko-KR" dirty="0"/>
              <a:t>()</a:t>
            </a:r>
            <a:r>
              <a:rPr lang="ko-KR" altLang="en-US" dirty="0"/>
              <a:t>은 새로운 문자열을 생성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39508" y="1766303"/>
            <a:ext cx="232437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String s1 = “</a:t>
            </a:r>
            <a:r>
              <a:rPr lang="en-US" altLang="ko-KR" sz="1600" dirty="0" err="1"/>
              <a:t>abcd</a:t>
            </a:r>
            <a:r>
              <a:rPr lang="en-US" altLang="ko-KR" sz="1600" dirty="0"/>
              <a:t>”;</a:t>
            </a:r>
          </a:p>
          <a:p>
            <a:r>
              <a:rPr lang="en-US" altLang="ko-KR" sz="1600" dirty="0"/>
              <a:t>String s2 = “</a:t>
            </a:r>
            <a:r>
              <a:rPr lang="en-US" altLang="ko-KR" sz="1600" dirty="0" err="1"/>
              <a:t>efgh</a:t>
            </a:r>
            <a:r>
              <a:rPr lang="en-US" altLang="ko-KR" sz="1600" dirty="0"/>
              <a:t>”;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596" y="306737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79465" y="1871200"/>
            <a:ext cx="232437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s1 = s1.concat(s2);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57488" y="310916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786" y="3079521"/>
            <a:ext cx="714380" cy="357190"/>
            <a:chOff x="3214678" y="2428868"/>
            <a:chExt cx="714380" cy="357190"/>
          </a:xfrm>
        </p:grpSpPr>
        <p:sp>
          <p:nvSpPr>
            <p:cNvPr id="49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8596" y="371032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57488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5786" y="3722463"/>
            <a:ext cx="714380" cy="357190"/>
            <a:chOff x="3214678" y="2428868"/>
            <a:chExt cx="714380" cy="357190"/>
          </a:xfrm>
        </p:grpSpPr>
        <p:sp>
          <p:nvSpPr>
            <p:cNvPr id="56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857752" y="29245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215206" y="2936645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abcdefgh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14942" y="2936645"/>
            <a:ext cx="714380" cy="357190"/>
            <a:chOff x="3214678" y="2428868"/>
            <a:chExt cx="714380" cy="357190"/>
          </a:xfrm>
        </p:grpSpPr>
        <p:sp>
          <p:nvSpPr>
            <p:cNvPr id="63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857752" y="449613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86644" y="453792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214942" y="4508281"/>
            <a:ext cx="714380" cy="357190"/>
            <a:chOff x="3214678" y="2428868"/>
            <a:chExt cx="714380" cy="357190"/>
          </a:xfrm>
        </p:grpSpPr>
        <p:sp>
          <p:nvSpPr>
            <p:cNvPr id="70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곱셈 기호 72"/>
          <p:cNvSpPr/>
          <p:nvPr/>
        </p:nvSpPr>
        <p:spPr>
          <a:xfrm>
            <a:off x="6043635" y="3537797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86644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hape 48"/>
          <p:cNvCxnSpPr>
            <a:stCxn id="64" idx="4"/>
            <a:endCxn id="75" idx="1"/>
          </p:cNvCxnSpPr>
          <p:nvPr/>
        </p:nvCxnSpPr>
        <p:spPr>
          <a:xfrm rot="16200000" flipH="1">
            <a:off x="6087781" y="2696124"/>
            <a:ext cx="672590" cy="17251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cxnSp>
        <p:nvCxnSpPr>
          <p:cNvPr id="4" name="직선 화살표 연결선 3"/>
          <p:cNvCxnSpPr>
            <a:stCxn id="50" idx="6"/>
            <a:endCxn id="47" idx="1"/>
          </p:cNvCxnSpPr>
          <p:nvPr/>
        </p:nvCxnSpPr>
        <p:spPr>
          <a:xfrm flipV="1">
            <a:off x="1239509" y="325204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57" idx="6"/>
            <a:endCxn id="54" idx="1"/>
          </p:cNvCxnSpPr>
          <p:nvPr/>
        </p:nvCxnSpPr>
        <p:spPr>
          <a:xfrm flipV="1">
            <a:off x="1239509" y="3894987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1" idx="6"/>
            <a:endCxn id="68" idx="1"/>
          </p:cNvCxnSpPr>
          <p:nvPr/>
        </p:nvCxnSpPr>
        <p:spPr>
          <a:xfrm flipV="1">
            <a:off x="5668665" y="468080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4" idx="6"/>
            <a:endCxn id="61" idx="1"/>
          </p:cNvCxnSpPr>
          <p:nvPr/>
        </p:nvCxnSpPr>
        <p:spPr>
          <a:xfrm>
            <a:off x="5668665" y="3115240"/>
            <a:ext cx="15465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내의 공백 제거</a:t>
            </a:r>
            <a:r>
              <a:rPr lang="en-US" altLang="ko-KR" dirty="0"/>
              <a:t>, </a:t>
            </a:r>
            <a:r>
              <a:rPr lang="ko-KR" altLang="en-US" dirty="0"/>
              <a:t>문자열의 각 문자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공백 제거</a:t>
            </a:r>
            <a:endParaRPr lang="en-US" altLang="ko-KR" dirty="0"/>
          </a:p>
          <a:p>
            <a:pPr lvl="1"/>
            <a:r>
              <a:rPr lang="en-US" altLang="ko-KR" dirty="0"/>
              <a:t>String trim()</a:t>
            </a:r>
            <a:endParaRPr lang="ko-KR" altLang="en-US" dirty="0"/>
          </a:p>
          <a:p>
            <a:pPr lvl="2"/>
            <a:r>
              <a:rPr lang="ko-KR" altLang="en-US" dirty="0" err="1"/>
              <a:t>스트링</a:t>
            </a:r>
            <a:r>
              <a:rPr lang="ko-KR" altLang="en-US" dirty="0"/>
              <a:t> 앞 뒤 공백 문자</a:t>
            </a:r>
            <a:r>
              <a:rPr lang="en-US" altLang="ko-KR" dirty="0"/>
              <a:t>(tab, enter, space)</a:t>
            </a:r>
            <a:r>
              <a:rPr lang="ko-KR" altLang="en-US" dirty="0"/>
              <a:t> 제거한 </a:t>
            </a:r>
            <a:r>
              <a:rPr lang="ko-KR" altLang="en-US" dirty="0" err="1"/>
              <a:t>스트링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문자열의 문자</a:t>
            </a:r>
            <a:endParaRPr lang="en-US" altLang="ko-KR" dirty="0"/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charAt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</a:t>
            </a:r>
          </a:p>
          <a:p>
            <a:pPr lvl="2"/>
            <a:r>
              <a:rPr lang="ko-KR" altLang="en-US" dirty="0" err="1"/>
              <a:t>스트링에</a:t>
            </a:r>
            <a:r>
              <a:rPr lang="ko-KR" altLang="en-US" dirty="0"/>
              <a:t> 포함된 문자 접근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64904"/>
            <a:ext cx="32403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";</a:t>
            </a:r>
          </a:p>
          <a:p>
            <a:r>
              <a:rPr lang="en-US" altLang="ko-KR" sz="1400" dirty="0"/>
              <a:t>String b = "\</a:t>
            </a:r>
            <a:r>
              <a:rPr lang="en-US" altLang="ko-KR" sz="1400" dirty="0" err="1"/>
              <a:t>txyz</a:t>
            </a:r>
            <a:r>
              <a:rPr lang="en-US" altLang="ko-KR" sz="1400" dirty="0"/>
              <a:t>\t";</a:t>
            </a:r>
          </a:p>
          <a:p>
            <a:r>
              <a:rPr lang="nb-NO" altLang="ko-KR" sz="1400" dirty="0"/>
              <a:t>String c = </a:t>
            </a:r>
            <a:r>
              <a:rPr lang="nb-NO" altLang="ko-KR" sz="1400" b="1" dirty="0"/>
              <a:t>a.trim(); </a:t>
            </a:r>
            <a:r>
              <a:rPr lang="nb-NO" altLang="ko-KR" sz="1400" dirty="0"/>
              <a:t>// c = "abcd def"</a:t>
            </a:r>
          </a:p>
          <a:p>
            <a:r>
              <a:rPr lang="en-US" altLang="ko-KR" sz="1400" dirty="0"/>
              <a:t>String d = </a:t>
            </a:r>
            <a:r>
              <a:rPr lang="en-US" altLang="ko-KR" sz="1400" b="1" dirty="0" err="1"/>
              <a:t>b.trim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d = "xyz"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5214950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"class";</a:t>
            </a:r>
          </a:p>
          <a:p>
            <a:r>
              <a:rPr lang="en-US" altLang="ko-KR" sz="1400" dirty="0"/>
              <a:t>char c = 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(2); </a:t>
            </a:r>
            <a:r>
              <a:rPr lang="en-US" altLang="ko-KR" sz="1400" dirty="0"/>
              <a:t>// c = ’a’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6314" y="3714752"/>
            <a:ext cx="403415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// “class”</a:t>
            </a:r>
            <a:r>
              <a:rPr lang="ko-KR" altLang="en-US" sz="1400" dirty="0"/>
              <a:t>에 포함된 </a:t>
            </a:r>
            <a:r>
              <a:rPr lang="en-US" altLang="ko-KR" sz="1400" dirty="0"/>
              <a:t>‘s’</a:t>
            </a:r>
            <a:r>
              <a:rPr lang="ko-KR" altLang="en-US" sz="1400" dirty="0"/>
              <a:t>의 개수를 세는 코드</a:t>
            </a:r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count = 0;</a:t>
            </a:r>
          </a:p>
          <a:p>
            <a:pPr defTabSz="180000"/>
            <a:r>
              <a:rPr lang="en-US" altLang="ko-KR" sz="1400" dirty="0"/>
              <a:t>String a = "class";</a:t>
            </a:r>
          </a:p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a.length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a.length</a:t>
            </a:r>
            <a:r>
              <a:rPr lang="en-US" altLang="ko-KR" sz="1400" dirty="0"/>
              <a:t>()</a:t>
            </a:r>
            <a:r>
              <a:rPr lang="ko-KR" altLang="en-US" sz="1400" dirty="0"/>
              <a:t>는 </a:t>
            </a:r>
            <a:r>
              <a:rPr lang="en-US" altLang="ko-KR" sz="1400" dirty="0"/>
              <a:t>5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) == 's')</a:t>
            </a:r>
          </a:p>
          <a:p>
            <a:pPr defTabSz="180000"/>
            <a:r>
              <a:rPr lang="en-US" altLang="ko-KR" sz="1400" b="1" dirty="0"/>
              <a:t>		count++;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(count); // 2 </a:t>
            </a:r>
            <a:r>
              <a:rPr lang="ko-KR" altLang="en-US" sz="14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768568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: String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643050"/>
            <a:ext cx="518457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 a = new String("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String b = new String(",</a:t>
            </a:r>
            <a:r>
              <a:rPr lang="en-US" altLang="ko-KR" sz="1400" dirty="0" err="1"/>
              <a:t>efg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연결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a.concat</a:t>
            </a:r>
            <a:r>
              <a:rPr lang="en-US" altLang="ko-KR" sz="1400" dirty="0"/>
              <a:t>(b);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공백 제거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a.trim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대치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a.replace</a:t>
            </a:r>
            <a:r>
              <a:rPr lang="en-US" altLang="ko-KR" sz="1400" dirty="0"/>
              <a:t>("ab","12");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분리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String s[] = </a:t>
            </a:r>
            <a:r>
              <a:rPr lang="en-US" altLang="ko-KR" sz="1400" dirty="0" err="1"/>
              <a:t>a.split</a:t>
            </a:r>
            <a:r>
              <a:rPr lang="en-US" altLang="ko-KR" sz="1400" dirty="0"/>
              <a:t>(",");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분리된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</a:t>
            </a:r>
            <a:r>
              <a:rPr lang="ko-KR" altLang="en-US" sz="1400" dirty="0"/>
              <a:t>번 문자열</a:t>
            </a:r>
            <a:r>
              <a:rPr lang="en-US" altLang="ko-KR" sz="1400" dirty="0"/>
              <a:t>: " + 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071942"/>
            <a:ext cx="2714644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12cd,efg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12cd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72132" y="1643050"/>
            <a:ext cx="271464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서브 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a.substring</a:t>
            </a:r>
            <a:r>
              <a:rPr lang="en-US" altLang="ko-KR" sz="1400" dirty="0"/>
              <a:t>(3);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문자열의 문자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char c = </a:t>
            </a:r>
            <a:r>
              <a:rPr lang="en-US" altLang="ko-KR" sz="1400" dirty="0" err="1"/>
              <a:t>a.charAt</a:t>
            </a:r>
            <a:r>
              <a:rPr lang="en-US" altLang="ko-KR" sz="1400" dirty="0"/>
              <a:t>(2);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(c);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3893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 과정</a:t>
            </a:r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-112337" y="1036860"/>
            <a:ext cx="637012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4" y="1339230"/>
            <a:ext cx="82772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368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java.lang.StringBuffer</a:t>
            </a:r>
            <a:endParaRPr lang="en-US" altLang="ko-KR" dirty="0"/>
          </a:p>
          <a:p>
            <a:pPr lvl="1"/>
            <a:r>
              <a:rPr lang="ko-KR" altLang="en-US" dirty="0" err="1"/>
              <a:t>스트링과</a:t>
            </a:r>
            <a:r>
              <a:rPr lang="ko-KR" altLang="en-US" dirty="0"/>
              <a:t> 달리 객체 생성 후 </a:t>
            </a:r>
            <a:r>
              <a:rPr lang="ko-KR" altLang="en-US" dirty="0" err="1"/>
              <a:t>스트링</a:t>
            </a:r>
            <a:r>
              <a:rPr lang="ko-KR" altLang="en-US" dirty="0"/>
              <a:t> 값 변경 가능</a:t>
            </a:r>
            <a:endParaRPr lang="en-US" altLang="ko-KR" dirty="0"/>
          </a:p>
          <a:p>
            <a:pPr lvl="1"/>
            <a:r>
              <a:rPr lang="en-US" altLang="ko-KR" dirty="0"/>
              <a:t>append</a:t>
            </a:r>
            <a:r>
              <a:rPr lang="ko-KR" altLang="en-US" dirty="0"/>
              <a:t>와 </a:t>
            </a:r>
            <a:r>
              <a:rPr lang="en-US" altLang="ko-KR" dirty="0"/>
              <a:t>insert </a:t>
            </a:r>
            <a:r>
              <a:rPr lang="ko-KR" altLang="en-US" dirty="0" err="1"/>
              <a:t>메소드를</a:t>
            </a:r>
            <a:r>
              <a:rPr lang="ko-KR" altLang="en-US" dirty="0"/>
              <a:t> 통해 </a:t>
            </a:r>
            <a:r>
              <a:rPr lang="ko-KR" altLang="en-US" dirty="0" err="1"/>
              <a:t>스트링</a:t>
            </a:r>
            <a:r>
              <a:rPr lang="ko-KR" altLang="en-US" dirty="0"/>
              <a:t> 조작</a:t>
            </a:r>
            <a:endParaRPr lang="en-US" altLang="ko-KR" dirty="0"/>
          </a:p>
          <a:p>
            <a:pPr lvl="1"/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객체의 크기는 </a:t>
            </a:r>
            <a:r>
              <a:rPr lang="ko-KR" altLang="en-US" dirty="0" err="1"/>
              <a:t>스트링</a:t>
            </a:r>
            <a:r>
              <a:rPr lang="ko-KR" altLang="en-US" dirty="0"/>
              <a:t> 길이에 따라 가변적</a:t>
            </a:r>
            <a:endParaRPr lang="en-US" altLang="ko-KR" dirty="0"/>
          </a:p>
          <a:p>
            <a:r>
              <a:rPr lang="ko-KR" altLang="en-US" dirty="0" err="1"/>
              <a:t>생성자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64098"/>
              </p:ext>
            </p:extLst>
          </p:nvPr>
        </p:nvGraphicFramePr>
        <p:xfrm>
          <a:off x="331414" y="4293096"/>
          <a:ext cx="8143932" cy="18605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7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생성</a:t>
                      </a:r>
                      <a:r>
                        <a:rPr lang="ko-KR" altLang="en-US" sz="1200" baseline="0" dirty="0" err="1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/>
                        <a:t>StringBuffer</a:t>
                      </a:r>
                      <a:r>
                        <a:rPr lang="en-US" altLang="ko-KR" sz="1200" baseline="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문자를 포함하고 있지 않고 초기 크기가 </a:t>
                      </a:r>
                      <a:r>
                        <a:rPr lang="en-US" altLang="ko-KR" sz="1200" dirty="0"/>
                        <a:t>16</a:t>
                      </a:r>
                      <a:r>
                        <a:rPr lang="ko-KR" altLang="en-US" sz="1200" dirty="0"/>
                        <a:t>인 스트링 버퍼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/>
                        <a:t>StringBuffer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baseline="0" dirty="0" err="1"/>
                        <a:t>charSequence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seq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/>
                        <a:t>seq</a:t>
                      </a:r>
                      <a:r>
                        <a:rPr lang="ko-KR" altLang="en-US" sz="1200" baseline="0" dirty="0"/>
                        <a:t>가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지정하는 일련의 문자들을 포함하는 </a:t>
                      </a:r>
                      <a:r>
                        <a:rPr lang="ko-KR" altLang="en-US" sz="1200" baseline="0" dirty="0" err="1"/>
                        <a:t>스트링</a:t>
                      </a:r>
                      <a:r>
                        <a:rPr lang="ko-KR" altLang="en-US" sz="1200" baseline="0" dirty="0"/>
                        <a:t> 버퍼 생성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capacity)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문자를 포함하고 있지 않고 지정된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초기 크기를 갖는 스트링 버퍼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dirty="0"/>
                        <a:t>(String </a:t>
                      </a:r>
                      <a:r>
                        <a:rPr lang="en-US" altLang="ko-KR" sz="1200" dirty="0" err="1"/>
                        <a:t>str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 </a:t>
                      </a:r>
                      <a:r>
                        <a:rPr lang="ko-KR" altLang="en-US" sz="1200" dirty="0" err="1"/>
                        <a:t>스트링으로</a:t>
                      </a:r>
                      <a:r>
                        <a:rPr lang="ko-KR" altLang="en-US" sz="1200" dirty="0"/>
                        <a:t> 초기화된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 생성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4480" y="3500438"/>
            <a:ext cx="5377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en-US" altLang="ko-KR" dirty="0" err="1"/>
              <a:t>sb</a:t>
            </a:r>
            <a:r>
              <a:rPr lang="en-US" altLang="ko-KR" dirty="0"/>
              <a:t> = new </a:t>
            </a:r>
            <a:r>
              <a:rPr lang="en-US" altLang="ko-KR" dirty="0" err="1"/>
              <a:t>StringBuffer</a:t>
            </a:r>
            <a:r>
              <a:rPr lang="en-US" altLang="ko-KR" dirty="0"/>
              <a:t>("java");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421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98023"/>
              </p:ext>
            </p:extLst>
          </p:nvPr>
        </p:nvGraphicFramePr>
        <p:xfrm>
          <a:off x="571472" y="1785926"/>
          <a:ext cx="8143932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1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baseline="0" dirty="0"/>
                        <a:t> append(String </a:t>
                      </a:r>
                      <a:r>
                        <a:rPr lang="en-US" altLang="ko-KR" sz="1200" baseline="0" dirty="0" err="1"/>
                        <a:t>str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 </a:t>
                      </a:r>
                      <a:r>
                        <a:rPr lang="ko-KR" altLang="en-US" sz="1200" dirty="0" err="1"/>
                        <a:t>스트링을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버퍼에 덧붙인다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baseline="0" dirty="0"/>
                        <a:t> append(</a:t>
                      </a:r>
                      <a:r>
                        <a:rPr lang="en-US" altLang="ko-KR" sz="1200" baseline="0" dirty="0" err="1"/>
                        <a:t>StringBuffer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sb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버퍼를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버퍼에 덧붙인다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baseline="0" dirty="0"/>
                        <a:t> capacity()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버퍼의 크기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dirty="0"/>
                        <a:t> delete(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start, 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baseline="0" dirty="0"/>
                        <a:t> end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서브 </a:t>
                      </a:r>
                      <a:r>
                        <a:rPr lang="ko-KR" altLang="en-US" sz="1200" baseline="0" dirty="0" err="1"/>
                        <a:t>스트링을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err="1"/>
                        <a:t>스트링</a:t>
                      </a:r>
                      <a:r>
                        <a:rPr lang="ko-KR" altLang="en-US" sz="1200" baseline="0" dirty="0"/>
                        <a:t> 버퍼에서 제거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/>
                        <a:t>StringBuffer</a:t>
                      </a:r>
                      <a:r>
                        <a:rPr lang="en-US" altLang="ko-KR" sz="1200" baseline="0" dirty="0"/>
                        <a:t> insert(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offset, String </a:t>
                      </a:r>
                      <a:r>
                        <a:rPr lang="en-US" altLang="ko-KR" sz="1200" baseline="0" dirty="0" err="1"/>
                        <a:t>str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스트링을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버퍼의 특정 위치에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dirty="0"/>
                        <a:t> replace(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baseline="0" dirty="0"/>
                        <a:t> start, </a:t>
                      </a:r>
                      <a:r>
                        <a:rPr lang="en-US" altLang="ko-KR" sz="1200" baseline="0" dirty="0" err="1"/>
                        <a:t>int</a:t>
                      </a:r>
                      <a:r>
                        <a:rPr lang="en-US" altLang="ko-KR" sz="1200" baseline="0" dirty="0"/>
                        <a:t> end, String </a:t>
                      </a:r>
                      <a:r>
                        <a:rPr lang="en-US" altLang="ko-KR" sz="1200" baseline="0" dirty="0" err="1"/>
                        <a:t>str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버퍼 내의 서브 </a:t>
                      </a:r>
                      <a:r>
                        <a:rPr lang="ko-KR" altLang="en-US" sz="1200" baseline="0" dirty="0" err="1"/>
                        <a:t>스트링을</a:t>
                      </a:r>
                      <a:r>
                        <a:rPr lang="ko-KR" altLang="en-US" sz="1200" baseline="0" dirty="0"/>
                        <a:t> 지정된 </a:t>
                      </a:r>
                      <a:r>
                        <a:rPr lang="ko-KR" altLang="en-US" sz="1200" baseline="0" dirty="0" err="1"/>
                        <a:t>스트링으로</a:t>
                      </a:r>
                      <a:r>
                        <a:rPr lang="ko-KR" altLang="en-US" sz="1200" baseline="0" dirty="0"/>
                        <a:t> 대치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StringBuffer</a:t>
                      </a:r>
                      <a:r>
                        <a:rPr lang="en-US" altLang="ko-KR" sz="1200" dirty="0"/>
                        <a:t> reverse()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버퍼 내의 문자들을 반대</a:t>
                      </a:r>
                      <a:r>
                        <a:rPr lang="ko-KR" altLang="en-US" sz="1200" baseline="0" dirty="0"/>
                        <a:t> 순서로 변경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void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setLength</a:t>
                      </a:r>
                      <a:r>
                        <a:rPr lang="en-US" altLang="ko-KR" sz="1200" baseline="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버퍼 내 저장된 문자열 길이를 설정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ko-KR" altLang="en-US" sz="1200" baseline="0" dirty="0"/>
                        <a:t>현재 길이보다 큰 경우 널 문자로 채우며 작은 경우는 문자열이 잘린다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55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StringBuffer</a:t>
            </a:r>
            <a:r>
              <a:rPr lang="ko-KR" altLang="en-US"/>
              <a:t>의 메소드 활용 예</a:t>
            </a:r>
            <a:endParaRPr lang="ko-KR" altLang="en-US" dirty="0"/>
          </a:p>
        </p:txBody>
      </p:sp>
      <p:sp>
        <p:nvSpPr>
          <p:cNvPr id="158" name="슬라이드 번호 개체 틀 15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8111"/>
            <a:ext cx="9126532" cy="53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" y="1403274"/>
            <a:ext cx="56864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r>
              <a:rPr lang="ko-KR" altLang="en-US" dirty="0"/>
              <a:t>에서 제공되는 패키지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8285" y="388295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java.awt.Color</a:t>
            </a:r>
            <a:endParaRPr lang="ko-KR" altLang="en-US" b="1" dirty="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7213164" y="4049577"/>
            <a:ext cx="285752" cy="809758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7357465" y="3119458"/>
            <a:ext cx="285752" cy="1241236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28871" y="3304608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클래스의 이름</a:t>
            </a:r>
            <a:r>
              <a:rPr lang="en-US" altLang="ko-KR" sz="1400"/>
              <a:t>(</a:t>
            </a:r>
            <a:r>
              <a:rPr lang="ko-KR" altLang="en-US" sz="1400"/>
              <a:t>경로명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65475" y="459733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패키지명</a:t>
            </a:r>
          </a:p>
        </p:txBody>
      </p:sp>
      <p:sp>
        <p:nvSpPr>
          <p:cNvPr id="26" name="자유형 25"/>
          <p:cNvSpPr/>
          <p:nvPr/>
        </p:nvSpPr>
        <p:spPr>
          <a:xfrm>
            <a:off x="1835696" y="3263153"/>
            <a:ext cx="1008112" cy="3158929"/>
          </a:xfrm>
          <a:custGeom>
            <a:avLst/>
            <a:gdLst>
              <a:gd name="connsiteX0" fmla="*/ 0 w 887506"/>
              <a:gd name="connsiteY0" fmla="*/ 0 h 2277035"/>
              <a:gd name="connsiteX1" fmla="*/ 726141 w 887506"/>
              <a:gd name="connsiteY1" fmla="*/ 708211 h 2277035"/>
              <a:gd name="connsiteX2" fmla="*/ 887506 w 887506"/>
              <a:gd name="connsiteY2" fmla="*/ 2277035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506" h="2277035">
                <a:moveTo>
                  <a:pt x="0" y="0"/>
                </a:moveTo>
                <a:cubicBezTo>
                  <a:pt x="289111" y="164352"/>
                  <a:pt x="578223" y="328705"/>
                  <a:pt x="726141" y="708211"/>
                </a:cubicBezTo>
                <a:cubicBezTo>
                  <a:pt x="874059" y="1087717"/>
                  <a:pt x="880782" y="1682376"/>
                  <a:pt x="887506" y="2277035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7794" y="6422082"/>
            <a:ext cx="1616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패키지 명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java.awt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75856" y="2564904"/>
            <a:ext cx="2510590" cy="288032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30602" y="5445225"/>
            <a:ext cx="404810" cy="996794"/>
          </a:xfrm>
          <a:custGeom>
            <a:avLst/>
            <a:gdLst>
              <a:gd name="connsiteX0" fmla="*/ 0 w 394447"/>
              <a:gd name="connsiteY0" fmla="*/ 0 h 1326776"/>
              <a:gd name="connsiteX1" fmla="*/ 331694 w 394447"/>
              <a:gd name="connsiteY1" fmla="*/ 555812 h 1326776"/>
              <a:gd name="connsiteX2" fmla="*/ 376518 w 394447"/>
              <a:gd name="connsiteY2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47" h="1326776">
                <a:moveTo>
                  <a:pt x="0" y="0"/>
                </a:moveTo>
                <a:cubicBezTo>
                  <a:pt x="134470" y="167341"/>
                  <a:pt x="268941" y="334683"/>
                  <a:pt x="331694" y="555812"/>
                </a:cubicBezTo>
                <a:cubicBezTo>
                  <a:pt x="394447" y="776941"/>
                  <a:pt x="385482" y="1051858"/>
                  <a:pt x="376518" y="1326776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74056" y="6422081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java.awt </a:t>
            </a:r>
            <a:r>
              <a:rPr lang="ko-KR" altLang="en-US" sz="1600"/>
              <a:t>패키지에 속한 클래스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endCxn id="21" idx="1"/>
          </p:cNvCxnSpPr>
          <p:nvPr/>
        </p:nvCxnSpPr>
        <p:spPr>
          <a:xfrm>
            <a:off x="4139952" y="4067618"/>
            <a:ext cx="266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79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2123559"/>
            <a:ext cx="5249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StringBufferEx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("This");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/>
              <a:t>());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sb.append</a:t>
            </a:r>
            <a:r>
              <a:rPr lang="en-US" altLang="ko-KR" sz="1400" dirty="0"/>
              <a:t>(" is pencil"); // </a:t>
            </a:r>
            <a:r>
              <a:rPr lang="ko-KR" altLang="en-US" sz="1400" dirty="0"/>
              <a:t>문자열 덧붙이기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sb.insert</a:t>
            </a:r>
            <a:r>
              <a:rPr lang="en-US" altLang="ko-KR" sz="1400" dirty="0"/>
              <a:t>(7, " my"); // </a:t>
            </a:r>
            <a:r>
              <a:rPr lang="ko-KR" altLang="en-US" sz="1400" dirty="0"/>
              <a:t>문자열 삽입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sb.replace</a:t>
            </a:r>
            <a:r>
              <a:rPr lang="en-US" altLang="ko-KR" sz="1400" dirty="0"/>
              <a:t>(8, 10, "your"); // </a:t>
            </a:r>
            <a:r>
              <a:rPr lang="ko-KR" altLang="en-US" sz="1400" dirty="0"/>
              <a:t>문자열 대치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sb.setLength</a:t>
            </a:r>
            <a:r>
              <a:rPr lang="en-US" altLang="ko-KR" sz="1400" dirty="0"/>
              <a:t>(5);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버퍼 내 문자열 길이 설정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40768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StringBuffer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문자열을 조작하는 예를 보이자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074" y="4920147"/>
            <a:ext cx="21295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14576877</a:t>
            </a:r>
          </a:p>
          <a:p>
            <a:r>
              <a:rPr lang="en-US" altLang="ko-KR" sz="1400" dirty="0"/>
              <a:t>This is pencil</a:t>
            </a:r>
          </a:p>
          <a:p>
            <a:r>
              <a:rPr lang="en-US" altLang="ko-KR" sz="1400" dirty="0"/>
              <a:t>This is my pencil</a:t>
            </a:r>
          </a:p>
          <a:p>
            <a:r>
              <a:rPr lang="en-US" altLang="ko-KR" sz="1400" dirty="0"/>
              <a:t>This is your pencil</a:t>
            </a:r>
          </a:p>
          <a:p>
            <a:r>
              <a:rPr lang="en-US" altLang="ko-KR" sz="1400" dirty="0"/>
              <a:t>This</a:t>
            </a:r>
          </a:p>
          <a:p>
            <a:r>
              <a:rPr lang="en-US" altLang="ko-KR" sz="1400" dirty="0"/>
              <a:t>14576877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51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java.util.StringTokenizer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스트링을</a:t>
            </a:r>
            <a:r>
              <a:rPr lang="ko-KR" altLang="en-US" dirty="0"/>
              <a:t> 구분 문자로 분리하여 토큰 형태로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2"/>
            <a:r>
              <a:rPr lang="ko-KR" altLang="en-US" dirty="0" err="1"/>
              <a:t>스트링을</a:t>
            </a:r>
            <a:r>
              <a:rPr lang="ko-KR" altLang="en-US" dirty="0"/>
              <a:t> 구분할 때 사용되는 문자들을 구분 문자</a:t>
            </a:r>
            <a:r>
              <a:rPr lang="en-US" altLang="ko-KR" dirty="0"/>
              <a:t>(</a:t>
            </a:r>
            <a:r>
              <a:rPr lang="en-US" altLang="ko-KR" dirty="0" err="1"/>
              <a:t>delimeter</a:t>
            </a:r>
            <a:r>
              <a:rPr lang="en-US" altLang="ko-KR" dirty="0"/>
              <a:t>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위의 예에서 </a:t>
            </a:r>
            <a:r>
              <a:rPr lang="en-US" altLang="ko-KR" dirty="0"/>
              <a:t>‘&amp;’</a:t>
            </a:r>
            <a:r>
              <a:rPr lang="ko-KR" altLang="en-US" dirty="0"/>
              <a:t>가 구분 문자</a:t>
            </a:r>
            <a:endParaRPr lang="en-US" altLang="ko-KR" dirty="0"/>
          </a:p>
          <a:p>
            <a:pPr lvl="1"/>
            <a:r>
              <a:rPr lang="ko-KR" altLang="en-US" dirty="0"/>
              <a:t>토큰</a:t>
            </a:r>
            <a:r>
              <a:rPr lang="en-US" altLang="ko-KR" dirty="0"/>
              <a:t>(token)</a:t>
            </a:r>
          </a:p>
          <a:p>
            <a:pPr lvl="2"/>
            <a:r>
              <a:rPr lang="ko-KR" altLang="en-US" dirty="0"/>
              <a:t>구분 문자로 분리된 </a:t>
            </a:r>
            <a:r>
              <a:rPr lang="ko-KR" altLang="en-US" dirty="0" err="1"/>
              <a:t>스트링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클래스의 </a:t>
            </a:r>
            <a:r>
              <a:rPr lang="en-US" altLang="ko-KR" dirty="0"/>
              <a:t>split()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동일한 구현 가능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708920"/>
            <a:ext cx="46805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query = "name=</a:t>
            </a:r>
            <a:r>
              <a:rPr lang="en-US" altLang="ko-KR" sz="1400" dirty="0" err="1"/>
              <a:t>kitae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seoul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age</a:t>
            </a:r>
            <a:r>
              <a:rPr lang="en-US" altLang="ko-KR" sz="1400" dirty="0"/>
              <a:t>=21";</a:t>
            </a:r>
          </a:p>
          <a:p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(query, "</a:t>
            </a: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/>
              <a:t>");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24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생성자와</a:t>
            </a:r>
            <a:r>
              <a:rPr lang="ko-KR" altLang="en-US" dirty="0"/>
              <a:t>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생성자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주요 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21627"/>
              </p:ext>
            </p:extLst>
          </p:nvPr>
        </p:nvGraphicFramePr>
        <p:xfrm>
          <a:off x="357158" y="1857364"/>
          <a:ext cx="8501122" cy="17564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10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생성</a:t>
                      </a:r>
                      <a:r>
                        <a:rPr lang="ko-KR" altLang="en-US" sz="1200" baseline="0" dirty="0" err="1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/>
                        <a:t>StringTokenizer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str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 </a:t>
                      </a:r>
                      <a:r>
                        <a:rPr lang="ko-KR" altLang="en-US" sz="1200" dirty="0" err="1"/>
                        <a:t>스트링으로</a:t>
                      </a:r>
                      <a:r>
                        <a:rPr lang="ko-KR" altLang="en-US" sz="1200" dirty="0"/>
                        <a:t> 초기화된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토크나이저</a:t>
                      </a:r>
                      <a:r>
                        <a:rPr lang="ko-KR" altLang="en-US" sz="1200" baseline="0" dirty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/>
                        <a:t>StringTokenizer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str</a:t>
                      </a:r>
                      <a:r>
                        <a:rPr lang="en-US" altLang="ko-KR" sz="1200" dirty="0"/>
                        <a:t>, String </a:t>
                      </a:r>
                      <a:r>
                        <a:rPr lang="en-US" altLang="ko-KR" sz="1200" dirty="0" err="1"/>
                        <a:t>delim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 </a:t>
                      </a:r>
                      <a:r>
                        <a:rPr lang="ko-KR" altLang="en-US" sz="1200" dirty="0" err="1"/>
                        <a:t>스트링과</a:t>
                      </a:r>
                      <a:r>
                        <a:rPr lang="ko-KR" altLang="en-US" sz="1200" dirty="0"/>
                        <a:t> 구분 문자로 초기화된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토크나이저</a:t>
                      </a:r>
                      <a:r>
                        <a:rPr lang="ko-KR" altLang="en-US" sz="1200" baseline="0" dirty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/>
                        <a:t>StringTokenizer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str</a:t>
                      </a:r>
                      <a:r>
                        <a:rPr lang="en-US" altLang="ko-KR" sz="1200" dirty="0"/>
                        <a:t>, String </a:t>
                      </a:r>
                      <a:r>
                        <a:rPr lang="en-US" altLang="ko-KR" sz="1200" dirty="0" err="1"/>
                        <a:t>delim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boolean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returnDelims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 </a:t>
                      </a:r>
                      <a:r>
                        <a:rPr lang="ko-KR" altLang="en-US" sz="1200" dirty="0" err="1"/>
                        <a:t>스트링과</a:t>
                      </a:r>
                      <a:r>
                        <a:rPr lang="ko-KR" altLang="en-US" sz="1200" dirty="0"/>
                        <a:t> 구분 문자로 초기화된 </a:t>
                      </a:r>
                      <a:r>
                        <a:rPr lang="ko-KR" altLang="en-US" sz="1200" dirty="0" err="1"/>
                        <a:t>스트링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토크나이저</a:t>
                      </a:r>
                      <a:r>
                        <a:rPr lang="ko-KR" altLang="en-US" sz="1200" baseline="0" dirty="0"/>
                        <a:t> 생성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en-US" altLang="ko-KR" sz="1200" baseline="0" dirty="0" err="1"/>
                        <a:t>returnDelims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en-US" altLang="ko-KR" sz="1200" baseline="0" dirty="0"/>
                        <a:t>true</a:t>
                      </a:r>
                      <a:r>
                        <a:rPr lang="ko-KR" altLang="en-US" sz="1200" baseline="0" dirty="0"/>
                        <a:t>이면 </a:t>
                      </a:r>
                      <a:r>
                        <a:rPr lang="ko-KR" altLang="en-US" sz="1200" dirty="0"/>
                        <a:t>구분 문자로 </a:t>
                      </a:r>
                      <a:r>
                        <a:rPr lang="ko-KR" altLang="en-US" sz="1200" baseline="0" dirty="0"/>
                        <a:t>지정된 문자도 분리된 토큰에 포함된다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89458"/>
              </p:ext>
            </p:extLst>
          </p:nvPr>
        </p:nvGraphicFramePr>
        <p:xfrm>
          <a:off x="428596" y="4572008"/>
          <a:ext cx="8391876" cy="1371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63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/>
                        <a:t>int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 err="1"/>
                        <a:t>countTokens</a:t>
                      </a:r>
                      <a:r>
                        <a:rPr lang="en-US" altLang="ko-KR" sz="1200" baseline="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스트링에남아</a:t>
                      </a:r>
                      <a:r>
                        <a:rPr lang="ko-KR" altLang="en-US" sz="1200" dirty="0"/>
                        <a:t> 토큰 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boolean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hasMoreTokens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스트링에</a:t>
                      </a:r>
                      <a:r>
                        <a:rPr lang="ko-KR" altLang="en-US" sz="1200" dirty="0"/>
                        <a:t> 토큰이 남아 있으면 </a:t>
                      </a:r>
                      <a:r>
                        <a:rPr lang="en-US" altLang="ko-KR" sz="1200" dirty="0"/>
                        <a:t>true </a:t>
                      </a:r>
                      <a:r>
                        <a:rPr lang="ko-KR" altLang="en-US" sz="12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 </a:t>
                      </a:r>
                      <a:r>
                        <a:rPr lang="en-US" altLang="ko-KR" sz="1200" dirty="0" err="1"/>
                        <a:t>nextToken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 토큰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String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nextToken</a:t>
                      </a:r>
                      <a:r>
                        <a:rPr lang="en-US" altLang="ko-KR" sz="1200" baseline="0" dirty="0"/>
                        <a:t>(String </a:t>
                      </a:r>
                      <a:r>
                        <a:rPr lang="en-US" altLang="ko-KR" sz="1200" baseline="0" dirty="0" err="1"/>
                        <a:t>delim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분리자에</a:t>
                      </a:r>
                      <a:r>
                        <a:rPr lang="ko-KR" altLang="en-US" sz="1200" baseline="0" dirty="0"/>
                        <a:t> 대한 다음 토큰 반환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10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객체 생성과 문자열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2732"/>
            <a:ext cx="4032448" cy="5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60724"/>
            <a:ext cx="47434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3714713"/>
            <a:ext cx="4106788" cy="31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46" y="3463256"/>
            <a:ext cx="4658147" cy="336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2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143116"/>
            <a:ext cx="679896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java.util.StringTokenizer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StringTokenizerEx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/</a:t>
            </a:r>
            <a:r>
              <a:rPr lang="ko-KR" altLang="en-US" sz="1400" dirty="0"/>
              <a:t>장화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홍련</a:t>
            </a:r>
            <a:r>
              <a:rPr lang="en-US" altLang="ko-KR" sz="1400" dirty="0"/>
              <a:t>/</a:t>
            </a:r>
            <a:r>
              <a:rPr lang="ko-KR" altLang="en-US" sz="1400" dirty="0"/>
              <a:t>콩쥐</a:t>
            </a:r>
            <a:r>
              <a:rPr lang="en-US" altLang="ko-KR" sz="1400" dirty="0"/>
              <a:t>/</a:t>
            </a:r>
            <a:r>
              <a:rPr lang="ko-KR" altLang="en-US" sz="1400" dirty="0"/>
              <a:t>팥쥐</a:t>
            </a:r>
            <a:r>
              <a:rPr lang="en-US" altLang="ko-KR" sz="1400" dirty="0"/>
              <a:t>", "/");</a:t>
            </a:r>
          </a:p>
          <a:p>
            <a:pPr defTabSz="180000"/>
            <a:r>
              <a:rPr lang="en-US" altLang="ko-KR" sz="1400" dirty="0"/>
              <a:t>		while (</a:t>
            </a:r>
            <a:r>
              <a:rPr lang="en-US" altLang="ko-KR" sz="1400" dirty="0" err="1"/>
              <a:t>st.hasMoreTokens</a:t>
            </a:r>
            <a:r>
              <a:rPr lang="en-US" altLang="ko-KR" sz="1400" dirty="0"/>
              <a:t>())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st.nextToken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“홍길동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장화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홍련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콩쥐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팥쥐”문자열을‘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’를 구분 문자로 하여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토큰을 분리하여 각 토큰을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0608" y="3004890"/>
            <a:ext cx="886326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</a:p>
          <a:p>
            <a:r>
              <a:rPr lang="ko-KR" altLang="en-US" sz="1400" dirty="0"/>
              <a:t>장화</a:t>
            </a:r>
          </a:p>
          <a:p>
            <a:r>
              <a:rPr lang="ko-KR" altLang="en-US" sz="1400" dirty="0" err="1"/>
              <a:t>홍련</a:t>
            </a:r>
            <a:endParaRPr lang="ko-KR" altLang="en-US" sz="1400" dirty="0"/>
          </a:p>
          <a:p>
            <a:r>
              <a:rPr lang="ko-KR" altLang="en-US" sz="1400" dirty="0"/>
              <a:t>콩쥐</a:t>
            </a:r>
          </a:p>
          <a:p>
            <a:r>
              <a:rPr lang="ko-KR" altLang="en-US" sz="1400" dirty="0"/>
              <a:t>팥쥐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5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790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java.lang.Math</a:t>
            </a:r>
            <a:endParaRPr lang="en-US" altLang="ko-KR" dirty="0"/>
          </a:p>
          <a:p>
            <a:pPr lvl="1"/>
            <a:r>
              <a:rPr lang="ko-KR" altLang="en-US" dirty="0"/>
              <a:t>기본적인 산술 연산을 수행하는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모든 멤버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으로 정의됨</a:t>
            </a:r>
            <a:endParaRPr lang="en-US" altLang="ko-KR" dirty="0"/>
          </a:p>
          <a:p>
            <a:pPr lvl="2"/>
            <a:r>
              <a:rPr lang="ko-KR" altLang="en-US" dirty="0"/>
              <a:t>객체를 만들어서 사용할 필요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72591"/>
              </p:ext>
            </p:extLst>
          </p:nvPr>
        </p:nvGraphicFramePr>
        <p:xfrm>
          <a:off x="179512" y="2636912"/>
          <a:ext cx="8643998" cy="3840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2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 double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abs(double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절대값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 double </a:t>
                      </a:r>
                      <a:r>
                        <a:rPr lang="en-US" altLang="ko-KR" sz="1200" dirty="0" err="1"/>
                        <a:t>cos</a:t>
                      </a:r>
                      <a:r>
                        <a:rPr lang="en-US" altLang="ko-KR" sz="1200" dirty="0"/>
                        <a:t>(double</a:t>
                      </a:r>
                      <a:r>
                        <a:rPr lang="en-US" altLang="ko-KR" sz="1200" baseline="0" dirty="0"/>
                        <a:t>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cosine </a:t>
                      </a:r>
                      <a:r>
                        <a:rPr lang="ko-KR" altLang="en-US" sz="1200" dirty="0"/>
                        <a:t>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 double sin(double</a:t>
                      </a:r>
                      <a:r>
                        <a:rPr lang="en-US" altLang="ko-KR" sz="1200" baseline="0" dirty="0"/>
                        <a:t>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sine</a:t>
                      </a:r>
                      <a:r>
                        <a:rPr lang="ko-KR" altLang="en-US" sz="1200" dirty="0"/>
                        <a:t> 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 double tan(double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tangent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값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exp(double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aseline="0" dirty="0"/>
                        <a:t>     </a:t>
                      </a:r>
                      <a:r>
                        <a:rPr lang="ko-KR" altLang="en-US" sz="1200" baseline="0" dirty="0"/>
                        <a:t>값 반환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 double ceil(double</a:t>
                      </a:r>
                      <a:r>
                        <a:rPr lang="en-US" altLang="ko-KR" sz="1200" baseline="0" dirty="0"/>
                        <a:t>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지정된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실수보다 크거나 같은 수 중에서 가장 작은 정수를 실수 타입으로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floor(double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지정된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실수보다 작거나 같은 수 중에서 가장 큰 정수를 실수 타입으로 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max(double a, double 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두 수 중에서 큰 수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min(double a, double 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두 수 중에서 작은 수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random()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0.0</a:t>
                      </a:r>
                      <a:r>
                        <a:rPr lang="ko-KR" altLang="en-US" sz="1200" baseline="0" dirty="0"/>
                        <a:t>보다 크거나 같고 </a:t>
                      </a:r>
                      <a:r>
                        <a:rPr lang="en-US" altLang="ko-KR" sz="1200" baseline="0" dirty="0"/>
                        <a:t>1.0</a:t>
                      </a:r>
                      <a:r>
                        <a:rPr lang="ko-KR" altLang="en-US" sz="1200" baseline="0" dirty="0"/>
                        <a:t>보다 작은 임의의 수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</a:t>
                      </a:r>
                      <a:r>
                        <a:rPr lang="en-US" altLang="ko-KR" sz="1200" baseline="0" dirty="0" err="1"/>
                        <a:t>rint</a:t>
                      </a:r>
                      <a:r>
                        <a:rPr lang="en-US" altLang="ko-KR" sz="1200" baseline="0" dirty="0"/>
                        <a:t>(double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지정된 실수와 가장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근접한 정수를 실수 타입으로 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round(double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지정된 실수를 소수 첫째 자리에서 반올림한 정수를 실수 타입으로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static</a:t>
                      </a:r>
                      <a:r>
                        <a:rPr lang="en-US" altLang="ko-KR" sz="1200" baseline="0" dirty="0"/>
                        <a:t> double </a:t>
                      </a:r>
                      <a:r>
                        <a:rPr lang="en-US" altLang="ko-KR" sz="1200" baseline="0" dirty="0" err="1"/>
                        <a:t>sqrt</a:t>
                      </a:r>
                      <a:r>
                        <a:rPr lang="en-US" altLang="ko-KR" sz="1200" baseline="0" dirty="0"/>
                        <a:t>(double 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제곱근을 반환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3172"/>
              </p:ext>
            </p:extLst>
          </p:nvPr>
        </p:nvGraphicFramePr>
        <p:xfrm>
          <a:off x="3275856" y="3933056"/>
          <a:ext cx="285750" cy="3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수식" r:id="rId3" imgW="164957" imgH="203024" progId="Equation.3">
                  <p:embed/>
                </p:oleObj>
              </mc:Choice>
              <mc:Fallback>
                <p:oleObj name="수식" r:id="rId3" imgW="164957" imgH="203024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3056"/>
                        <a:ext cx="285750" cy="36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942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1"/>
            <a:r>
              <a:rPr lang="en-US" altLang="ko-KR" dirty="0"/>
              <a:t>static double random()</a:t>
            </a:r>
          </a:p>
          <a:p>
            <a:pPr lvl="2"/>
            <a:r>
              <a:rPr lang="en-US" altLang="ko-KR" dirty="0"/>
              <a:t>0.0 </a:t>
            </a:r>
            <a:r>
              <a:rPr lang="ko-KR" altLang="en-US" dirty="0"/>
              <a:t>이상 </a:t>
            </a:r>
            <a:r>
              <a:rPr lang="en-US" altLang="ko-KR" dirty="0"/>
              <a:t>1.0 </a:t>
            </a:r>
            <a:r>
              <a:rPr lang="ko-KR" altLang="en-US" dirty="0"/>
              <a:t>미만의 임의의 </a:t>
            </a:r>
            <a:r>
              <a:rPr lang="en-US" altLang="ko-KR" dirty="0"/>
              <a:t>double </a:t>
            </a:r>
            <a:r>
              <a:rPr lang="ko-KR" altLang="en-US" dirty="0"/>
              <a:t>값을 반환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위의 코드에서 </a:t>
            </a:r>
            <a:r>
              <a:rPr lang="en-US" altLang="ko-KR" dirty="0"/>
              <a:t>round()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Math. round(55.3)</a:t>
            </a:r>
            <a:r>
              <a:rPr lang="ko-KR" altLang="en-US" dirty="0"/>
              <a:t>은 </a:t>
            </a:r>
            <a:r>
              <a:rPr lang="en-US" altLang="ko-KR" dirty="0"/>
              <a:t>55.0</a:t>
            </a:r>
            <a:r>
              <a:rPr lang="ko-KR" altLang="en-US" dirty="0"/>
              <a:t>을 </a:t>
            </a:r>
            <a:r>
              <a:rPr lang="ko-KR" altLang="en-US" dirty="0" err="1"/>
              <a:t>리턴하며</a:t>
            </a:r>
            <a:r>
              <a:rPr lang="en-US" altLang="ko-KR" dirty="0"/>
              <a:t>, Math. round(55.9)</a:t>
            </a:r>
            <a:r>
              <a:rPr lang="ko-KR" altLang="en-US" dirty="0"/>
              <a:t>는 </a:t>
            </a:r>
            <a:r>
              <a:rPr lang="en-US" altLang="ko-KR" dirty="0"/>
              <a:t>56.0</a:t>
            </a:r>
            <a:r>
              <a:rPr lang="ko-KR" altLang="en-US" dirty="0"/>
              <a:t>을 리턴</a:t>
            </a:r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ko-KR" altLang="en-US" dirty="0"/>
              <a:t>의 </a:t>
            </a:r>
            <a:r>
              <a:rPr lang="en-US" altLang="ko-KR" dirty="0"/>
              <a:t>Random </a:t>
            </a:r>
            <a:r>
              <a:rPr lang="ko-KR" altLang="en-US" dirty="0"/>
              <a:t>클래스를 이용하면 좀 더 다양한 형태로 </a:t>
            </a:r>
            <a:r>
              <a:rPr lang="ko-KR" altLang="en-US" dirty="0" err="1"/>
              <a:t>난수</a:t>
            </a:r>
            <a:r>
              <a:rPr lang="ko-KR" altLang="en-US" dirty="0"/>
              <a:t> 발생 가능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클래스를 활용한 </a:t>
            </a:r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564904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x=0; x&lt;10; x++) {</a:t>
            </a:r>
          </a:p>
          <a:p>
            <a:pPr defTabSz="180000"/>
            <a:r>
              <a:rPr lang="en-US" altLang="ko-KR" sz="1400" dirty="0"/>
              <a:t>	double d =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()*100; // [0.0 ~ 99.9999] </a:t>
            </a:r>
            <a:r>
              <a:rPr lang="ko-KR" altLang="en-US" sz="1400" dirty="0"/>
              <a:t>실수 발생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</a:t>
            </a:r>
            <a:r>
              <a:rPr lang="en-US" altLang="ko-KR" sz="1400" dirty="0" err="1"/>
              <a:t>Math.round</a:t>
            </a:r>
            <a:r>
              <a:rPr lang="en-US" altLang="ko-KR" sz="1400" dirty="0"/>
              <a:t>(d)); // </a:t>
            </a:r>
            <a:r>
              <a:rPr lang="en-US" altLang="ko-KR" sz="1400" dirty="0" err="1"/>
              <a:t>Math.round</a:t>
            </a:r>
            <a:r>
              <a:rPr lang="en-US" altLang="ko-KR" sz="1400" dirty="0"/>
              <a:t>(d)</a:t>
            </a:r>
            <a:r>
              <a:rPr lang="ko-KR" altLang="en-US" sz="1400" dirty="0"/>
              <a:t>는 </a:t>
            </a:r>
            <a:r>
              <a:rPr lang="en-US" altLang="ko-KR" sz="1400" dirty="0"/>
              <a:t>d</a:t>
            </a:r>
            <a:r>
              <a:rPr lang="ko-KR" altLang="en-US" sz="1400" dirty="0"/>
              <a:t>에 가장 가까운 정수를 리턴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62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Math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57264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MathEx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double a = -2.78987434;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절대값 구하기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(Math.abs(a)); 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Math.ceil</a:t>
            </a:r>
            <a:r>
              <a:rPr lang="en-US" altLang="ko-KR" sz="1400" dirty="0"/>
              <a:t>(a)); // ceil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Math.floor</a:t>
            </a:r>
            <a:r>
              <a:rPr lang="en-US" altLang="ko-KR" sz="1400" dirty="0"/>
              <a:t>(a)); // floor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Math.sqrt</a:t>
            </a:r>
            <a:r>
              <a:rPr lang="en-US" altLang="ko-KR" sz="1400" dirty="0"/>
              <a:t>(9.0)); // </a:t>
            </a:r>
            <a:r>
              <a:rPr lang="ko-KR" altLang="en-US" sz="1400" dirty="0"/>
              <a:t>제곱근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(Math.exp(1.5)); // exp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Math.rint</a:t>
            </a:r>
            <a:r>
              <a:rPr lang="en-US" altLang="ko-KR" sz="1400" dirty="0"/>
              <a:t>(3.141592)); // </a:t>
            </a:r>
            <a:r>
              <a:rPr lang="en-US" altLang="ko-KR" sz="1400" dirty="0" err="1"/>
              <a:t>rint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[1,45] </a:t>
            </a:r>
            <a:r>
              <a:rPr lang="ko-KR" altLang="en-US" sz="1400" dirty="0"/>
              <a:t>사이의 </a:t>
            </a:r>
            <a:r>
              <a:rPr lang="ko-KR" altLang="en-US" sz="1400" dirty="0" err="1"/>
              <a:t>난수</a:t>
            </a:r>
            <a:r>
              <a:rPr lang="ko-KR" altLang="en-US" sz="1400" dirty="0"/>
              <a:t> 발생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이번주</a:t>
            </a:r>
            <a:r>
              <a:rPr lang="ko-KR" altLang="en-US" sz="1400" dirty="0"/>
              <a:t> 행운의 번호는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i&lt;5; i++)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Math.round</a:t>
            </a:r>
            <a:r>
              <a:rPr lang="en-US" altLang="ko-KR" sz="1400" dirty="0"/>
              <a:t>(1 +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 * 44) + " 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4371249"/>
            <a:ext cx="280076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2.78987434</a:t>
            </a:r>
          </a:p>
          <a:p>
            <a:r>
              <a:rPr lang="en-US" altLang="ko-KR" sz="1200" dirty="0"/>
              <a:t>-2.0</a:t>
            </a:r>
          </a:p>
          <a:p>
            <a:r>
              <a:rPr lang="en-US" altLang="ko-KR" sz="1200" dirty="0"/>
              <a:t>-3.0</a:t>
            </a:r>
          </a:p>
          <a:p>
            <a:r>
              <a:rPr lang="en-US" altLang="ko-KR" sz="1200" dirty="0"/>
              <a:t>3.0</a:t>
            </a:r>
          </a:p>
          <a:p>
            <a:r>
              <a:rPr lang="en-US" altLang="ko-KR" sz="1200" dirty="0"/>
              <a:t>4.4816890703380645</a:t>
            </a:r>
          </a:p>
          <a:p>
            <a:r>
              <a:rPr lang="en-US" altLang="ko-KR" sz="1200" dirty="0"/>
              <a:t>3.0</a:t>
            </a:r>
          </a:p>
          <a:p>
            <a:r>
              <a:rPr lang="ko-KR" altLang="en-US" sz="1200" dirty="0" err="1"/>
              <a:t>이번주</a:t>
            </a:r>
            <a:r>
              <a:rPr lang="ko-KR" altLang="en-US" sz="1200" dirty="0"/>
              <a:t> 행운의 번호는 </a:t>
            </a:r>
            <a:r>
              <a:rPr lang="en-US" altLang="ko-KR" sz="1200" dirty="0"/>
              <a:t>35 42 18 31 33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7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클래스의 특징</a:t>
            </a:r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시간과 날짜 정보 관리</a:t>
            </a:r>
            <a:endParaRPr lang="en-US" altLang="ko-KR" dirty="0"/>
          </a:p>
          <a:p>
            <a:pPr lvl="2"/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밀리초</a:t>
            </a:r>
            <a:r>
              <a:rPr lang="en-US" altLang="ko-KR" dirty="0"/>
              <a:t>, </a:t>
            </a:r>
            <a:r>
              <a:rPr lang="ko-KR" altLang="en-US" dirty="0"/>
              <a:t>오전 오후 등</a:t>
            </a:r>
            <a:endParaRPr lang="en-US" altLang="ko-KR" dirty="0"/>
          </a:p>
          <a:p>
            <a:pPr lvl="2"/>
            <a:r>
              <a:rPr lang="en-US" altLang="ko-KR" dirty="0"/>
              <a:t>Calendar </a:t>
            </a:r>
            <a:r>
              <a:rPr lang="ko-KR" altLang="en-US" dirty="0"/>
              <a:t>클래스의 각 요소들을 설정하기나 알아내기 위한 필드들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48261"/>
              </p:ext>
            </p:extLst>
          </p:nvPr>
        </p:nvGraphicFramePr>
        <p:xfrm>
          <a:off x="971600" y="3429000"/>
          <a:ext cx="7344817" cy="1750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8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/>
                        <a:t>필드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의미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필드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의미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YEAR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년도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DAY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한 달의 날짜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MONTH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달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DAY_OF_WEEK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한 주의 요일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HOUR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/>
                        <a:t>0 ~ 11</a:t>
                      </a:r>
                      <a:r>
                        <a:rPr kumimoji="0" lang="ko-KR" altLang="en-US" sz="1200" kern="1200" baseline="0"/>
                        <a:t>시로 표현한 시간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AM_PM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/>
                        <a:t>오전인지 오후인지 구분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HOUR_OF_DAY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/>
                        <a:t>24</a:t>
                      </a:r>
                      <a:r>
                        <a:rPr kumimoji="0" lang="ko-KR" altLang="en-US" sz="1200" kern="1200" baseline="0"/>
                        <a:t>시간을 기준으로 한 시간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MINUTE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SECOND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초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MILLISECOND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 err="1"/>
                        <a:t>밀리초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57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객체 생성 및 날짜와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7240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Calendar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r>
              <a:rPr lang="en-US" altLang="ko-KR" dirty="0"/>
              <a:t>Calendar</a:t>
            </a:r>
            <a:r>
              <a:rPr lang="ko-KR" altLang="en-US" dirty="0"/>
              <a:t>는 추상 클래스이므로 </a:t>
            </a:r>
            <a:r>
              <a:rPr lang="en-US" altLang="ko-KR" dirty="0"/>
              <a:t>new Calendar() </a:t>
            </a:r>
            <a:r>
              <a:rPr lang="ko-KR" altLang="en-US" dirty="0"/>
              <a:t>하지 않음</a:t>
            </a:r>
            <a:endParaRPr lang="en-US" altLang="ko-KR" dirty="0"/>
          </a:p>
          <a:p>
            <a:pPr lvl="2"/>
            <a:r>
              <a:rPr lang="en-US" altLang="ko-KR" dirty="0"/>
              <a:t>Calendar now = </a:t>
            </a:r>
            <a:r>
              <a:rPr lang="en-US" altLang="ko-KR" dirty="0" err="1"/>
              <a:t>Calendar.getInstance</a:t>
            </a:r>
            <a:r>
              <a:rPr lang="en-US" altLang="ko-KR" dirty="0"/>
              <a:t>();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2"/>
            <a:r>
              <a:rPr lang="en-US" altLang="ko-KR" dirty="0"/>
              <a:t>now</a:t>
            </a:r>
            <a:r>
              <a:rPr lang="ko-KR" altLang="en-US" dirty="0"/>
              <a:t>객체는 현재 날짜와 시간 정보를 가지고 생성됨</a:t>
            </a:r>
            <a:endParaRPr lang="en-US" altLang="ko-KR" dirty="0"/>
          </a:p>
          <a:p>
            <a:r>
              <a:rPr lang="ko-KR" altLang="en-US" dirty="0"/>
              <a:t>현재 날짜와 시간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날짜와 시간 설정하기</a:t>
            </a:r>
            <a:endParaRPr lang="en-US" altLang="ko-KR" dirty="0"/>
          </a:p>
          <a:p>
            <a:pPr lvl="1"/>
            <a:r>
              <a:rPr lang="ko-KR" altLang="en-US" dirty="0"/>
              <a:t>내가 관리할 날짜와 시간을 </a:t>
            </a:r>
            <a:r>
              <a:rPr lang="en-US" altLang="ko-KR" dirty="0"/>
              <a:t>Calendar</a:t>
            </a:r>
            <a:r>
              <a:rPr lang="ko-KR" altLang="en-US" dirty="0"/>
              <a:t>객체를 이용하여 저장</a:t>
            </a:r>
            <a:endParaRPr lang="en-US" altLang="ko-KR" dirty="0"/>
          </a:p>
          <a:p>
            <a:pPr lvl="2"/>
            <a:r>
              <a:rPr lang="en-US" altLang="ko-KR" dirty="0"/>
              <a:t>Calendar </a:t>
            </a:r>
            <a:r>
              <a:rPr lang="ko-KR" altLang="en-US" dirty="0"/>
              <a:t>객체에 날짜와 시간을 설정한다고 해서 컴퓨터의 날짜와 시간을 바꾸지는 못함</a:t>
            </a:r>
            <a:endParaRPr lang="en-US" altLang="ko-KR" dirty="0"/>
          </a:p>
          <a:p>
            <a:pPr lvl="2"/>
            <a:r>
              <a:rPr lang="ko-KR" altLang="en-US" dirty="0"/>
              <a:t>컴퓨터의 시간과 날짜를 바꾸는 다른 방법 이용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852936"/>
            <a:ext cx="48622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year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Calendar.YEAR</a:t>
            </a:r>
            <a:r>
              <a:rPr lang="en-US" altLang="ko-KR" sz="1400" dirty="0"/>
              <a:t>); 	// </a:t>
            </a:r>
            <a:r>
              <a:rPr lang="ko-KR" altLang="en-US" sz="1400" dirty="0"/>
              <a:t>현재 년도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month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Calendar.MONTH</a:t>
            </a:r>
            <a:r>
              <a:rPr lang="en-US" altLang="ko-KR" sz="1400" dirty="0"/>
              <a:t>) + 1; // </a:t>
            </a:r>
            <a:r>
              <a:rPr lang="ko-KR" altLang="en-US" sz="1400" dirty="0"/>
              <a:t>현재 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4146" y="4869160"/>
            <a:ext cx="63722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// </a:t>
            </a:r>
            <a:r>
              <a:rPr lang="ko-KR" altLang="en-US" sz="1400" dirty="0"/>
              <a:t>이성 친구와 처음으로 데이트한 날짜와 시간 저장</a:t>
            </a:r>
            <a:endParaRPr lang="en-US" altLang="ko-KR" sz="1400" dirty="0"/>
          </a:p>
          <a:p>
            <a:pPr fontAlgn="base" latinLnBrk="0"/>
            <a:r>
              <a:rPr lang="en-US" altLang="ko-KR" sz="1400" dirty="0"/>
              <a:t>Calendar </a:t>
            </a:r>
            <a:r>
              <a:rPr lang="en-US" altLang="ko-KR" sz="1400" dirty="0" err="1"/>
              <a:t>firstDate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Calendar.getInstance</a:t>
            </a:r>
            <a:r>
              <a:rPr lang="en-US" altLang="ko-KR" sz="1400" dirty="0"/>
              <a:t>();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firstDate.clear</a:t>
            </a:r>
            <a:r>
              <a:rPr lang="en-US" altLang="ko-KR" sz="1400" dirty="0"/>
              <a:t>(); // </a:t>
            </a:r>
            <a:r>
              <a:rPr lang="ko-KR" altLang="en-US" sz="1400" dirty="0"/>
              <a:t>현재 날짜와 시간 정보를 모두 지운다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(2012, 11, 25); // 2012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</a:t>
            </a:r>
            <a:r>
              <a:rPr lang="en-US" altLang="ko-KR" sz="1400" dirty="0"/>
              <a:t>25</a:t>
            </a:r>
            <a:r>
              <a:rPr lang="ko-KR" altLang="en-US" sz="1400" dirty="0"/>
              <a:t>일</a:t>
            </a:r>
            <a:r>
              <a:rPr lang="en-US" altLang="ko-KR" sz="1400" dirty="0"/>
              <a:t>. 12</a:t>
            </a:r>
            <a:r>
              <a:rPr lang="ko-KR" altLang="en-US" sz="1400" dirty="0"/>
              <a:t>월은 </a:t>
            </a:r>
            <a:r>
              <a:rPr lang="en-US" altLang="ko-KR" sz="1400" dirty="0"/>
              <a:t>11</a:t>
            </a:r>
            <a:r>
              <a:rPr lang="ko-KR" altLang="en-US" sz="1400" dirty="0"/>
              <a:t>로 설정</a:t>
            </a:r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Calendar.HOUR_OF_DAY</a:t>
            </a:r>
            <a:r>
              <a:rPr lang="en-US" altLang="ko-KR" sz="1400" dirty="0"/>
              <a:t>, 20); // </a:t>
            </a:r>
            <a:r>
              <a:rPr lang="ko-KR" altLang="en-US" sz="1400" dirty="0"/>
              <a:t>저녁 </a:t>
            </a:r>
            <a:r>
              <a:rPr lang="en-US" altLang="ko-KR" sz="1400" dirty="0"/>
              <a:t>8</a:t>
            </a:r>
            <a:r>
              <a:rPr lang="ko-KR" altLang="en-US" sz="1400" dirty="0"/>
              <a:t>시로 설정</a:t>
            </a:r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Calendar.MINUTE</a:t>
            </a:r>
            <a:r>
              <a:rPr lang="en-US" altLang="ko-KR" sz="1400" dirty="0"/>
              <a:t>, 30); // 30</a:t>
            </a:r>
            <a:r>
              <a:rPr lang="ko-KR" altLang="en-US" sz="1400" dirty="0"/>
              <a:t>분으로 설정</a:t>
            </a:r>
          </a:p>
        </p:txBody>
      </p:sp>
    </p:spTree>
    <p:extLst>
      <p:ext uri="{BB962C8B-B14F-4D97-AF65-F5344CB8AC3E}">
        <p14:creationId xmlns:p14="http://schemas.microsoft.com/office/powerpoint/2010/main" val="188316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사용하기</a:t>
            </a:r>
            <a:r>
              <a:rPr lang="en-US" altLang="ko-KR" dirty="0"/>
              <a:t>, import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256856"/>
            <a:ext cx="4879557" cy="46805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다른 패키지 갖다 쓰기</a:t>
            </a:r>
            <a:endParaRPr lang="en-US" altLang="ko-KR" dirty="0"/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를 이용하지 않는 경우</a:t>
            </a:r>
            <a:endParaRPr lang="en-US" altLang="ko-KR" dirty="0"/>
          </a:p>
          <a:p>
            <a:pPr lvl="2"/>
            <a:r>
              <a:rPr lang="ko-KR" altLang="en-US" dirty="0"/>
              <a:t>소스 내에서 매번 전체 패키지                                                              이름과 클래스 이름을 써주어야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키워드 이용하는 경우</a:t>
            </a:r>
            <a:endParaRPr lang="en-US" altLang="ko-KR" dirty="0"/>
          </a:p>
          <a:p>
            <a:pPr lvl="2"/>
            <a:r>
              <a:rPr lang="ko-KR" altLang="en-US" dirty="0"/>
              <a:t>소스의 시작 부분에 사용하려는 패키지 명시</a:t>
            </a:r>
            <a:endParaRPr lang="en-US" altLang="ko-KR" dirty="0"/>
          </a:p>
          <a:p>
            <a:pPr lvl="3"/>
            <a:r>
              <a:rPr lang="ko-KR" altLang="en-US" dirty="0"/>
              <a:t>소스에는 클래스 명만 명시하면 됨</a:t>
            </a:r>
            <a:endParaRPr lang="en-US" altLang="ko-KR" dirty="0"/>
          </a:p>
          <a:p>
            <a:pPr lvl="2"/>
            <a:r>
              <a:rPr lang="ko-KR" altLang="en-US" dirty="0"/>
              <a:t>특정 클래스의 경로명만 포함하는 경우</a:t>
            </a:r>
            <a:endParaRPr lang="en-US" altLang="ko-KR" dirty="0"/>
          </a:p>
          <a:p>
            <a:pPr lvl="3"/>
            <a:r>
              <a:rPr lang="en-US" altLang="ko-KR" dirty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pPr lvl="2"/>
            <a:r>
              <a:rPr lang="ko-KR" altLang="en-US" dirty="0"/>
              <a:t>패키지 내의 모든 클래스를 포함시키는 경우</a:t>
            </a:r>
            <a:endParaRPr lang="en-US" altLang="ko-KR" dirty="0"/>
          </a:p>
          <a:p>
            <a:pPr lvl="3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java.util</a:t>
            </a:r>
            <a:r>
              <a:rPr lang="en-US" altLang="ko-KR" dirty="0"/>
              <a:t>.*;</a:t>
            </a:r>
          </a:p>
          <a:p>
            <a:pPr lvl="3"/>
            <a:r>
              <a:rPr lang="en-US" altLang="ko-KR" dirty="0"/>
              <a:t>*</a:t>
            </a:r>
            <a:r>
              <a:rPr lang="ko-KR" altLang="en-US" dirty="0"/>
              <a:t>는 현재 패키지 내의 클래스만을 의미하며 하위 패키지의 클래스까지 포함하지 않는다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9293" y="1435081"/>
            <a:ext cx="36551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ImportExample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java.util.Scanner</a:t>
            </a:r>
            <a:r>
              <a:rPr lang="en-US" altLang="ko-KR" sz="1200" dirty="0"/>
              <a:t> scanner = </a:t>
            </a:r>
          </a:p>
          <a:p>
            <a:pPr defTabSz="180000"/>
            <a:r>
              <a:rPr lang="en-US" altLang="ko-KR" sz="1200" dirty="0"/>
              <a:t>				new </a:t>
            </a:r>
            <a:r>
              <a:rPr lang="en-US" altLang="ko-KR" sz="1200" b="1" dirty="0" err="1"/>
              <a:t>java.util.Scanner</a:t>
            </a:r>
            <a:r>
              <a:rPr lang="en-US" altLang="ko-KR" sz="1200" dirty="0"/>
              <a:t>(System.in);</a:t>
            </a:r>
            <a:endParaRPr lang="en-US" altLang="ko-KR" sz="1200" i="1" dirty="0"/>
          </a:p>
          <a:p>
            <a:pPr defTabSz="180000"/>
            <a:r>
              <a:rPr lang="en-US" altLang="ko-KR" sz="1200" i="1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1150" y="3593872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java.util.Scanner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ImportExample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1150" y="4941168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</a:t>
            </a:r>
            <a:r>
              <a:rPr lang="en-US" altLang="ko-KR" sz="1200" b="1" dirty="0"/>
              <a:t>.*;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ImportExample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3995936" y="1844824"/>
            <a:ext cx="1313357" cy="19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3275856" y="4194037"/>
            <a:ext cx="2045294" cy="99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15816" y="5085184"/>
            <a:ext cx="23934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74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Calendar</a:t>
            </a:r>
            <a:r>
              <a:rPr lang="ko-KR" altLang="en-US" dirty="0"/>
              <a:t>를 이용하여 현재 날짜와 시간 출력 및 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191" y="1412776"/>
            <a:ext cx="4661073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java.util.Calendar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CalendarEx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static void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(String </a:t>
            </a:r>
            <a:r>
              <a:rPr lang="en-US" altLang="ko-KR" sz="1000" b="1" dirty="0" err="1"/>
              <a:t>msg</a:t>
            </a:r>
            <a:r>
              <a:rPr lang="en-US" altLang="ko-KR" sz="1000" b="1" dirty="0"/>
              <a:t>, Calendar </a:t>
            </a:r>
            <a:r>
              <a:rPr lang="en-US" altLang="ko-KR" sz="1000" b="1" dirty="0" err="1"/>
              <a:t>cal</a:t>
            </a:r>
            <a:r>
              <a:rPr lang="en-US" altLang="ko-KR" sz="1000" b="1" dirty="0"/>
              <a:t>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year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Calendar.YEAR</a:t>
            </a:r>
            <a:r>
              <a:rPr lang="en-US" altLang="ko-KR" sz="1000" dirty="0"/>
              <a:t>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// get()</a:t>
            </a:r>
            <a:r>
              <a:rPr lang="ko-KR" altLang="en-US" sz="1000" dirty="0"/>
              <a:t>은 </a:t>
            </a:r>
            <a:r>
              <a:rPr lang="en-US" altLang="ko-KR" sz="1000" dirty="0"/>
              <a:t>0~30</a:t>
            </a:r>
            <a:r>
              <a:rPr lang="ko-KR" altLang="en-US" sz="1000" dirty="0"/>
              <a:t>까지의 정수 리턴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month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Calendar.MONTH</a:t>
            </a:r>
            <a:r>
              <a:rPr lang="en-US" altLang="ko-KR" sz="1000" dirty="0"/>
              <a:t>) + 1;</a:t>
            </a:r>
          </a:p>
          <a:p>
            <a:pPr defTabSz="180000"/>
            <a:r>
              <a:rPr lang="en-US" altLang="ko-KR" sz="1000" dirty="0"/>
              <a:t> 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day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Calendar.DAY_OF_MONTH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Calendar.DAY_OF_WEEK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hour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Calendar.AM_PM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minute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millisecond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Calendar.MILLISECOND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+ year + "/" + month + "/" + day + "/");</a:t>
            </a:r>
          </a:p>
          <a:p>
            <a:pPr defTabSz="180000"/>
            <a:r>
              <a:rPr lang="en-US" altLang="ko-KR" sz="1000" dirty="0"/>
              <a:t>	    switch(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Calendar.SUNDAY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일요일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Calendar.MONDAY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월요일</a:t>
            </a:r>
            <a:r>
              <a:rPr lang="en-US" altLang="ko-KR" sz="1000" dirty="0"/>
              <a:t>"); break;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Calendar.TUESDAY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화요일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Calendar.WEDNESDAY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수요일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Calendar.THURSDAY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목요일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Calendar.FRIDAY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금요일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Calendar.SATURDAY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토요일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    }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("(" +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+ "</a:t>
            </a:r>
            <a:r>
              <a:rPr lang="ko-KR" altLang="en-US" sz="1000" dirty="0"/>
              <a:t>시</a:t>
            </a:r>
            <a:r>
              <a:rPr lang="en-US" altLang="ko-KR" sz="1000" dirty="0"/>
              <a:t>)");</a:t>
            </a:r>
          </a:p>
          <a:p>
            <a:pPr defTabSz="180000"/>
            <a:r>
              <a:rPr lang="en-US" altLang="ko-KR" sz="1000" dirty="0"/>
              <a:t>	    if(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== Calendar.AM)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오전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    else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오후</a:t>
            </a:r>
            <a:r>
              <a:rPr lang="en-US" altLang="ko-KR" sz="1000" dirty="0"/>
              <a:t>");	    	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(hour + "</a:t>
            </a:r>
            <a:r>
              <a:rPr lang="ko-KR" altLang="en-US" sz="1000" dirty="0"/>
              <a:t>시 </a:t>
            </a:r>
            <a:r>
              <a:rPr lang="en-US" altLang="ko-KR" sz="1000" dirty="0"/>
              <a:t>" + minute + "</a:t>
            </a:r>
            <a:r>
              <a:rPr lang="ko-KR" altLang="en-US" sz="1000" dirty="0"/>
              <a:t>분 </a:t>
            </a:r>
            <a:r>
              <a:rPr lang="en-US" altLang="ko-KR" sz="1000" dirty="0"/>
              <a:t>" + second + "</a:t>
            </a:r>
            <a:r>
              <a:rPr lang="ko-KR" altLang="en-US" sz="1000" dirty="0"/>
              <a:t>초 </a:t>
            </a:r>
            <a:r>
              <a:rPr lang="en-US" altLang="ko-KR" sz="1000" dirty="0"/>
              <a:t>“</a:t>
            </a:r>
          </a:p>
          <a:p>
            <a:pPr defTabSz="180000"/>
            <a:r>
              <a:rPr lang="en-US" altLang="ko-KR" sz="1000" dirty="0"/>
              <a:t>			 + millisecond +"</a:t>
            </a:r>
            <a:r>
              <a:rPr lang="ko-KR" altLang="en-US" sz="1000" dirty="0" err="1"/>
              <a:t>밀리초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1720165"/>
            <a:ext cx="4320480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    Calendar now = </a:t>
            </a:r>
            <a:r>
              <a:rPr lang="en-US" altLang="ko-KR" sz="1000" dirty="0" err="1"/>
              <a:t>Calendar.getInstance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printCalendar</a:t>
            </a:r>
            <a:r>
              <a:rPr lang="en-US" altLang="ko-KR" sz="1000" dirty="0"/>
              <a:t>("</a:t>
            </a:r>
            <a:r>
              <a:rPr lang="ko-KR" altLang="en-US" sz="1000" dirty="0"/>
              <a:t>현재 </a:t>
            </a:r>
            <a:r>
              <a:rPr lang="en-US" altLang="ko-KR" sz="1000" dirty="0"/>
              <a:t>", now);</a:t>
            </a:r>
          </a:p>
          <a:p>
            <a:pPr defTabSz="180000"/>
            <a:r>
              <a:rPr lang="en-US" altLang="ko-KR" sz="1000" dirty="0"/>
              <a:t>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    Calendar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Calendar.getInstance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firstDate.clear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// 2012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 </a:t>
            </a:r>
            <a:r>
              <a:rPr lang="en-US" altLang="ko-KR" sz="1000" dirty="0"/>
              <a:t>25</a:t>
            </a:r>
            <a:r>
              <a:rPr lang="ko-KR" altLang="en-US" sz="1000" dirty="0"/>
              <a:t>일</a:t>
            </a:r>
            <a:r>
              <a:rPr lang="en-US" altLang="ko-KR" sz="1000" dirty="0"/>
              <a:t>. 12</a:t>
            </a:r>
            <a:r>
              <a:rPr lang="ko-KR" altLang="en-US" sz="1000" dirty="0"/>
              <a:t>월을 표현하기 위해 </a:t>
            </a:r>
            <a:r>
              <a:rPr lang="en-US" altLang="ko-KR" sz="1000" dirty="0"/>
              <a:t>month</a:t>
            </a:r>
            <a:r>
              <a:rPr lang="ko-KR" altLang="en-US" sz="1000" dirty="0"/>
              <a:t>에 </a:t>
            </a:r>
            <a:r>
              <a:rPr lang="en-US" altLang="ko-KR" sz="1000" dirty="0"/>
              <a:t>11</a:t>
            </a:r>
            <a:r>
              <a:rPr lang="ko-KR" altLang="en-US" sz="1000" dirty="0"/>
              <a:t>로 설정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(2012, 11, 25);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, 20); // </a:t>
            </a:r>
            <a:r>
              <a:rPr lang="ko-KR" altLang="en-US" sz="1000" dirty="0"/>
              <a:t>저녁 </a:t>
            </a:r>
            <a:r>
              <a:rPr lang="en-US" altLang="ko-KR" sz="1000" dirty="0"/>
              <a:t>8</a:t>
            </a:r>
            <a:r>
              <a:rPr lang="ko-KR" altLang="en-US" sz="1000" dirty="0"/>
              <a:t>시</a:t>
            </a:r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, 30); // 30</a:t>
            </a:r>
            <a:r>
              <a:rPr lang="ko-KR" altLang="en-US" sz="1000" dirty="0"/>
              <a:t>분</a:t>
            </a:r>
          </a:p>
          <a:p>
            <a:pPr defTabSz="180000"/>
            <a:r>
              <a:rPr lang="ko-KR" altLang="en-US" sz="1000" dirty="0"/>
              <a:t>	</a:t>
            </a:r>
            <a:r>
              <a:rPr lang="ko-KR" altLang="en-US" sz="1000" b="1" dirty="0"/>
              <a:t>   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처음 데이트한 날은 </a:t>
            </a:r>
            <a:r>
              <a:rPr lang="en-US" altLang="ko-KR" sz="1000" b="1" dirty="0"/>
              <a:t>",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);	    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5290" y="3867111"/>
            <a:ext cx="4355182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현재 </a:t>
            </a:r>
            <a:r>
              <a:rPr lang="en-US" altLang="ko-KR" sz="1000" dirty="0"/>
              <a:t>2012/12/27/</a:t>
            </a:r>
            <a:r>
              <a:rPr lang="ko-KR" altLang="en-US" sz="1000" dirty="0"/>
              <a:t>목요일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22</a:t>
            </a:r>
            <a:r>
              <a:rPr lang="ko-KR" altLang="en-US" sz="1000" dirty="0"/>
              <a:t>분 </a:t>
            </a:r>
            <a:r>
              <a:rPr lang="en-US" altLang="ko-KR" sz="1000" dirty="0"/>
              <a:t>28</a:t>
            </a:r>
            <a:r>
              <a:rPr lang="ko-KR" altLang="en-US" sz="1000" dirty="0"/>
              <a:t>초 </a:t>
            </a:r>
            <a:r>
              <a:rPr lang="en-US" altLang="ko-KR" sz="1000" dirty="0"/>
              <a:t>889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처음 데이트한 날은 </a:t>
            </a:r>
            <a:r>
              <a:rPr lang="en-US" altLang="ko-KR" sz="1000" dirty="0"/>
              <a:t>2012/12/25/</a:t>
            </a:r>
            <a:r>
              <a:rPr lang="ko-KR" altLang="en-US" sz="1000" dirty="0"/>
              <a:t>화요일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 </a:t>
            </a:r>
            <a:r>
              <a:rPr lang="en-US" altLang="ko-KR" sz="1000" dirty="0"/>
              <a:t>0</a:t>
            </a:r>
            <a:r>
              <a:rPr lang="ko-KR" altLang="en-US" sz="1000" dirty="0"/>
              <a:t>초 </a:t>
            </a:r>
            <a:r>
              <a:rPr lang="en-US" altLang="ko-KR" sz="1000" dirty="0"/>
              <a:t>0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4921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제네릭과 컬렉션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0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r>
              <a:rPr lang="ko-KR" altLang="en-US" dirty="0"/>
              <a:t>라고 불리는 가변 개수의 객체들의 모음</a:t>
            </a:r>
            <a:endParaRPr lang="en-US" altLang="ko-KR" dirty="0"/>
          </a:p>
          <a:p>
            <a:pPr lvl="2"/>
            <a:r>
              <a:rPr lang="ko-KR" altLang="en-US" dirty="0"/>
              <a:t>객체들의 컨테이너라고도 불림</a:t>
            </a:r>
            <a:endParaRPr lang="en-US" altLang="ko-KR" dirty="0"/>
          </a:p>
          <a:p>
            <a:pPr lvl="2"/>
            <a:r>
              <a:rPr lang="ko-KR" altLang="en-US" dirty="0"/>
              <a:t>요소의 개수에 따라 컬렉션은 자동 크기 조절</a:t>
            </a:r>
            <a:endParaRPr lang="en-US" altLang="ko-KR" dirty="0"/>
          </a:p>
          <a:p>
            <a:pPr lvl="2"/>
            <a:r>
              <a:rPr lang="ko-KR" altLang="en-US" dirty="0"/>
              <a:t>컬렉션은 요소의 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이동 자동 관리</a:t>
            </a:r>
            <a:endParaRPr lang="en-US" altLang="ko-KR" dirty="0"/>
          </a:p>
          <a:p>
            <a:pPr lvl="1"/>
            <a:r>
              <a:rPr lang="ko-KR" altLang="en-US" dirty="0"/>
              <a:t>고정 크기의 배열을 다루는 어려움 해소</a:t>
            </a:r>
            <a:endParaRPr lang="en-US" altLang="ko-KR" dirty="0"/>
          </a:p>
          <a:p>
            <a:pPr lvl="1"/>
            <a:r>
              <a:rPr lang="ko-KR" altLang="en-US" dirty="0"/>
              <a:t>다양한 객체들의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등을 관리하기 용이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위한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인터페이스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</a:t>
            </a:r>
            <a:r>
              <a:rPr lang="ko-KR" altLang="en-US" dirty="0" err="1"/>
              <a:t>제네릭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컬렉션은 </a:t>
            </a:r>
            <a:r>
              <a:rPr lang="ko-KR" altLang="en-US" dirty="0" err="1"/>
              <a:t>제네릭</a:t>
            </a:r>
            <a:r>
              <a:rPr lang="en-US" altLang="ko-KR" dirty="0"/>
              <a:t>(generics)</a:t>
            </a:r>
            <a:r>
              <a:rPr lang="ko-KR" altLang="en-US" dirty="0"/>
              <a:t> 기법으로 구현됨</a:t>
            </a:r>
            <a:endParaRPr lang="en-US" altLang="ko-KR" dirty="0"/>
          </a:p>
          <a:p>
            <a:r>
              <a:rPr lang="ko-KR" altLang="en-US" dirty="0">
                <a:sym typeface="Wingdings" pitchFamily="2" charset="2"/>
              </a:rPr>
              <a:t>컬렉션의 요소는 객체만 사용 가능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기본적으로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char, double </a:t>
            </a:r>
            <a:r>
              <a:rPr lang="ko-KR" altLang="en-US" dirty="0">
                <a:sym typeface="Wingdings" pitchFamily="2" charset="2"/>
              </a:rPr>
              <a:t>등의 기본 타입 사용 불가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>
                <a:sym typeface="Wingdings" pitchFamily="2" charset="2"/>
              </a:rPr>
              <a:t>JDK 1.5</a:t>
            </a:r>
            <a:r>
              <a:rPr lang="ko-KR" altLang="en-US" dirty="0">
                <a:sym typeface="Wingdings" pitchFamily="2" charset="2"/>
              </a:rPr>
              <a:t>부터 자동 </a:t>
            </a:r>
            <a:r>
              <a:rPr lang="ko-KR" altLang="en-US" dirty="0" err="1">
                <a:sym typeface="Wingdings" pitchFamily="2" charset="2"/>
              </a:rPr>
              <a:t>박싱</a:t>
            </a:r>
            <a:r>
              <a:rPr lang="en-US" altLang="ko-KR" dirty="0">
                <a:sym typeface="Wingdings" pitchFamily="2" charset="2"/>
              </a:rPr>
              <a:t>/</a:t>
            </a:r>
            <a:r>
              <a:rPr lang="ko-KR" altLang="en-US" dirty="0" err="1">
                <a:sym typeface="Wingdings" pitchFamily="2" charset="2"/>
              </a:rPr>
              <a:t>언박싱</a:t>
            </a:r>
            <a:r>
              <a:rPr lang="ko-KR" altLang="en-US" dirty="0">
                <a:sym typeface="Wingdings" pitchFamily="2" charset="2"/>
              </a:rPr>
              <a:t> 기능으로 기본 타입 사용 가능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/>
              <a:t>제네릭</a:t>
            </a:r>
            <a:endParaRPr lang="en-US" altLang="ko-KR" dirty="0"/>
          </a:p>
          <a:p>
            <a:pPr lvl="1"/>
            <a:r>
              <a:rPr lang="ko-KR" altLang="en-US" dirty="0"/>
              <a:t>특정 타입만 다루지 않고</a:t>
            </a:r>
            <a:r>
              <a:rPr lang="en-US" altLang="ko-KR" dirty="0"/>
              <a:t>,</a:t>
            </a:r>
            <a:r>
              <a:rPr lang="ko-KR" altLang="en-US" dirty="0"/>
              <a:t> 여러 종류의 타입으로 변신할 수 있도록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일반화시키는 기법</a:t>
            </a:r>
            <a:endParaRPr lang="en-US" altLang="ko-KR" dirty="0"/>
          </a:p>
          <a:p>
            <a:pPr lvl="2"/>
            <a:r>
              <a:rPr lang="en-US" altLang="ko-KR" dirty="0"/>
              <a:t>&lt;E&gt;, &lt;K&gt;, &lt;V&gt; : </a:t>
            </a:r>
            <a:r>
              <a:rPr lang="ko-KR" altLang="en-US" dirty="0"/>
              <a:t>타입 매개 변수</a:t>
            </a:r>
            <a:endParaRPr lang="en-US" altLang="ko-KR" dirty="0"/>
          </a:p>
          <a:p>
            <a:pPr lvl="3"/>
            <a:r>
              <a:rPr lang="ko-KR" altLang="en-US" dirty="0"/>
              <a:t>요소 타입을 일반화한 타입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사례</a:t>
            </a:r>
            <a:endParaRPr lang="en-US" altLang="ko-KR" dirty="0"/>
          </a:p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벡터 </a:t>
            </a:r>
            <a:r>
              <a:rPr lang="en-US" altLang="ko-KR" dirty="0"/>
              <a:t>: Vector&lt;E&gt;</a:t>
            </a:r>
          </a:p>
          <a:p>
            <a:pPr lvl="2"/>
            <a:r>
              <a:rPr lang="en-US" altLang="ko-KR" dirty="0"/>
              <a:t>E</a:t>
            </a:r>
            <a:r>
              <a:rPr lang="ko-KR" altLang="en-US" dirty="0"/>
              <a:t>에 특정 타입으로 구체화</a:t>
            </a:r>
            <a:endParaRPr lang="en-US" altLang="ko-KR" dirty="0"/>
          </a:p>
          <a:p>
            <a:pPr lvl="2"/>
            <a:r>
              <a:rPr lang="ko-KR" altLang="en-US" dirty="0"/>
              <a:t>정수만 다루는 벡터 </a:t>
            </a:r>
            <a:r>
              <a:rPr lang="en-US" altLang="ko-KR" dirty="0">
                <a:sym typeface="Wingdings" pitchFamily="2" charset="2"/>
              </a:rPr>
              <a:t>Vector&lt;Integer&gt;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문자열만 다루는 벡터 </a:t>
            </a:r>
            <a:r>
              <a:rPr lang="en-US" altLang="ko-KR" dirty="0">
                <a:sym typeface="Wingdings" pitchFamily="2" charset="2"/>
              </a:rPr>
              <a:t>Vector&lt;String&gt;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제네릭의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JDK 1.5</a:t>
            </a:r>
            <a:r>
              <a:rPr lang="ko-KR" altLang="en-US" dirty="0"/>
              <a:t>에서 도입</a:t>
            </a:r>
            <a:r>
              <a:rPr lang="en-US" altLang="ko-KR" dirty="0"/>
              <a:t>(2004</a:t>
            </a:r>
            <a:r>
              <a:rPr lang="ko-KR" altLang="en-US" dirty="0"/>
              <a:t>년 기점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종류의 데이터 타입을 다룰 수 있도록 일반화된 타입 매개 변수로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기법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템플릿</a:t>
            </a:r>
            <a:r>
              <a:rPr lang="en-US" altLang="ko-KR" dirty="0"/>
              <a:t>(template)</a:t>
            </a:r>
            <a:r>
              <a:rPr lang="ko-KR" altLang="en-US"/>
              <a:t>과 </a:t>
            </a:r>
            <a:r>
              <a:rPr lang="ko-KR" altLang="en-US" dirty="0"/>
              <a:t>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955942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37060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477224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3892723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12079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395427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81192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66292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23419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853336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55686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39034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24799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09899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67026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648440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057691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4945109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107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7135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3691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845127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035428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/>
              <a:t>Stack&lt;E&gt; </a:t>
            </a:r>
            <a:r>
              <a:rPr lang="ko-KR" altLang="en-US" dirty="0"/>
              <a:t>클래스의 </a:t>
            </a:r>
            <a:r>
              <a:rPr lang="en-US" altLang="ko-KR" dirty="0"/>
              <a:t>JDK </a:t>
            </a:r>
            <a:r>
              <a:rPr lang="ko-KR" altLang="en-US" dirty="0"/>
              <a:t>매뉴얼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66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57" y="1484784"/>
            <a:ext cx="642517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Vector&lt;E&gt;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java.util.Vector</a:t>
            </a:r>
            <a:endParaRPr lang="en-US" altLang="ko-KR" dirty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요소로 사용할 특정 타입으로 구체화</a:t>
            </a:r>
            <a:endParaRPr lang="en-US" altLang="ko-KR" dirty="0"/>
          </a:p>
          <a:p>
            <a:pPr lvl="1"/>
            <a:r>
              <a:rPr lang="ko-KR" altLang="en-US" dirty="0"/>
              <a:t>여러 객체들을 삽입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검색하는 컨테이너 클래스</a:t>
            </a:r>
            <a:endParaRPr lang="en-US" altLang="ko-KR" dirty="0"/>
          </a:p>
          <a:p>
            <a:pPr lvl="2"/>
            <a:r>
              <a:rPr lang="ko-KR" altLang="en-US" dirty="0"/>
              <a:t>배열의 길이 제한 극복</a:t>
            </a:r>
            <a:endParaRPr lang="en-US" altLang="ko-KR" dirty="0"/>
          </a:p>
          <a:p>
            <a:pPr lvl="2"/>
            <a:r>
              <a:rPr lang="ko-KR" altLang="en-US" dirty="0"/>
              <a:t>원소의 개수가 넘쳐나면 자동으로 길이 조절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 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</a:t>
            </a:r>
            <a:r>
              <a:rPr lang="en-US" altLang="ko-KR" dirty="0"/>
              <a:t>(Wrapper </a:t>
            </a:r>
            <a:r>
              <a:rPr lang="ko-KR" altLang="en-US" dirty="0"/>
              <a:t>객체로 만들든지</a:t>
            </a:r>
            <a:r>
              <a:rPr lang="en-US" altLang="ko-KR" dirty="0"/>
              <a:t>, </a:t>
            </a:r>
            <a:r>
              <a:rPr lang="ko-KR" altLang="en-US" dirty="0" err="1"/>
              <a:t>자동박싱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r>
              <a:rPr lang="ko-KR" altLang="en-US" dirty="0"/>
              <a:t> 사용하든지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 객체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2"/>
            <a:r>
              <a:rPr lang="ko-KR" altLang="en-US" dirty="0"/>
              <a:t>벡터의 맨 뒤에 객체 추가 </a:t>
            </a:r>
            <a:r>
              <a:rPr lang="en-US" altLang="ko-KR" dirty="0"/>
              <a:t>: </a:t>
            </a:r>
            <a:r>
              <a:rPr lang="ko-KR" altLang="en-US" dirty="0"/>
              <a:t>공간이 모자라면 자동 늘림</a:t>
            </a:r>
            <a:endParaRPr lang="en-US" altLang="ko-KR" dirty="0"/>
          </a:p>
          <a:p>
            <a:pPr lvl="2"/>
            <a:r>
              <a:rPr lang="ko-KR" altLang="en-US" dirty="0"/>
              <a:t>벡터 중간에 객체 삽입 </a:t>
            </a:r>
            <a:r>
              <a:rPr lang="en-US" altLang="ko-KR" dirty="0"/>
              <a:t>: </a:t>
            </a:r>
            <a:r>
              <a:rPr lang="ko-KR" altLang="en-US" dirty="0"/>
              <a:t>삽입된 뒤의 객체는 뒤로 하나씩 이동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에서 객체 삭제</a:t>
            </a:r>
            <a:endParaRPr lang="en-US" altLang="ko-KR" dirty="0"/>
          </a:p>
          <a:p>
            <a:pPr lvl="2"/>
            <a:r>
              <a:rPr lang="ko-KR" altLang="en-US" dirty="0"/>
              <a:t>임의의 위치에 있는 객체 삭제 가능 </a:t>
            </a:r>
            <a:r>
              <a:rPr lang="en-US" altLang="ko-KR" dirty="0"/>
              <a:t>: </a:t>
            </a:r>
            <a:r>
              <a:rPr lang="ko-KR" altLang="en-US" dirty="0"/>
              <a:t>객체 삭제 후 자동 자리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8" y="2780928"/>
            <a:ext cx="65817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Vector&lt;Integer&gt; </a:t>
            </a:r>
            <a:r>
              <a:rPr lang="ko-KR" altLang="en-US" dirty="0"/>
              <a:t>컬렉션 내부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899592" y="2303602"/>
            <a:ext cx="2376264" cy="442674"/>
          </a:xfrm>
          <a:prstGeom prst="wedgeRoundRectCallout">
            <a:avLst>
              <a:gd name="adj1" fmla="val 17567"/>
              <a:gd name="adj2" fmla="val 11023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add()</a:t>
            </a:r>
            <a:r>
              <a:rPr lang="ko-KR" altLang="en-US" sz="1000" dirty="0"/>
              <a:t>를 이용하여 요소를 삽입하고 </a:t>
            </a:r>
            <a:r>
              <a:rPr lang="en-US" altLang="ko-KR" sz="1000" dirty="0"/>
              <a:t>get()</a:t>
            </a:r>
            <a:r>
              <a:rPr lang="ko-KR" altLang="en-US" sz="1000" dirty="0"/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0974" y="1556792"/>
            <a:ext cx="49557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Vector&lt;Integer&gt; v = new Vector&lt;Integer&gt;();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타입 매개 변수 </a:t>
            </a:r>
            <a:r>
              <a:rPr lang="ko-KR" altLang="en-US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9727" y="6351876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dirty="0">
                <a:solidFill>
                  <a:srgbClr val="FF0000"/>
                </a:solidFill>
              </a:rPr>
              <a:t>Integer</a:t>
            </a:r>
            <a:r>
              <a:rPr lang="en-US" altLang="ko-KR" sz="1400" dirty="0"/>
              <a:t>&gt;</a:t>
            </a:r>
            <a:r>
              <a:rPr lang="ko-KR" altLang="en-US" sz="1400" dirty="0"/>
              <a:t>나 </a:t>
            </a:r>
            <a:r>
              <a:rPr lang="en-US" altLang="ko-KR" sz="1400" dirty="0"/>
              <a:t>Vector&lt;</a:t>
            </a:r>
            <a:r>
              <a:rPr lang="en-US" altLang="ko-KR" sz="1400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</a:t>
            </a:r>
            <a:r>
              <a:rPr lang="ko-KR" altLang="en-US" sz="1400" dirty="0"/>
              <a:t>등 타입 매개 변수를 사용하여야 함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8283"/>
            <a:ext cx="69342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67" y="3592727"/>
            <a:ext cx="4591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403648" y="3985752"/>
            <a:ext cx="1224136" cy="44267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87824" y="345514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344499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562475" y="3829050"/>
            <a:ext cx="3286125" cy="85725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클래스의 위치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1"/>
            <a:r>
              <a:rPr lang="ko-KR" altLang="en-US" dirty="0"/>
              <a:t>클래스 탐색 경로를 지정하는 방법 </a:t>
            </a:r>
            <a:r>
              <a:rPr lang="en-US" altLang="ko-KR" dirty="0"/>
              <a:t>2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클래스 경로의 환경 변수 </a:t>
            </a:r>
            <a:r>
              <a:rPr lang="en-US" altLang="ko-KR" dirty="0"/>
              <a:t>: </a:t>
            </a:r>
            <a:r>
              <a:rPr lang="ko-KR" altLang="en-US" dirty="0"/>
              <a:t>시스템 환경 변수 </a:t>
            </a:r>
            <a:r>
              <a:rPr lang="en-US" altLang="ko-KR" dirty="0"/>
              <a:t>CLASSPATH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의 옵션 </a:t>
            </a:r>
            <a:r>
              <a:rPr lang="en-US" altLang="ko-KR" dirty="0"/>
              <a:t>–</a:t>
            </a:r>
            <a:r>
              <a:rPr lang="en-US" altLang="ko-KR" dirty="0" err="1"/>
              <a:t>classpath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실행 시 클래스 파일이 존재하는 패키지 디렉터리 정보를 </a:t>
            </a:r>
            <a:r>
              <a:rPr lang="en-US" altLang="ko-KR" dirty="0"/>
              <a:t>-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옵션에 지정</a:t>
            </a:r>
          </a:p>
          <a:p>
            <a:pPr marL="1143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0361"/>
            <a:ext cx="48482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경로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31738" y="4749408"/>
            <a:ext cx="897726" cy="294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33" y="2636912"/>
            <a:ext cx="3888432" cy="14616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99027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83568" y="1541872"/>
          <a:ext cx="7854866" cy="435022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맨 뒤에 요소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인덱스에 지정된 객체를 삽입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capacity()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현재 용량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c</a:t>
                      </a:r>
                      <a:r>
                        <a:rPr lang="ko-KR" altLang="en-US" sz="1200" dirty="0">
                          <a:effectLst/>
                        </a:rPr>
                        <a:t>가 지정하는 컬렉션의 모든 요소를 벡터의 맨 뒤에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contains(Object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지정된 객체를 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elementAt(int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get(int index)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indexOf</a:t>
                      </a:r>
                      <a:r>
                        <a:rPr lang="en-US" sz="1200" dirty="0">
                          <a:effectLst/>
                        </a:rPr>
                        <a:t>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없으면 </a:t>
                      </a:r>
                      <a:r>
                        <a:rPr lang="en-US" altLang="ko-KR" sz="1200" dirty="0">
                          <a:effectLst/>
                        </a:rPr>
                        <a:t>-1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벡터에서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removeAllElements()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삭제하고 크기를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</a:t>
                      </a:r>
                      <a:r>
                        <a:rPr lang="ko-KR" altLang="en-US" sz="1200" dirty="0" err="1">
                          <a:effectLst/>
                        </a:rPr>
                        <a:t>만듬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Object[] </a:t>
                      </a:r>
                      <a:r>
                        <a:rPr lang="en-US" sz="1200" dirty="0" err="1">
                          <a:effectLst/>
                        </a:rPr>
                        <a:t>toArray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5"/>
            <a:ext cx="8695884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32440" cy="326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JDK 1.5 </a:t>
            </a:r>
            <a:r>
              <a:rPr lang="ko-KR" altLang="en-US" sz="2000" dirty="0"/>
              <a:t>이전</a:t>
            </a:r>
            <a:endParaRPr lang="en-US" altLang="ko-KR" sz="2000" dirty="0"/>
          </a:p>
          <a:p>
            <a:pPr lvl="1"/>
            <a:r>
              <a:rPr lang="ko-KR" altLang="en-US" sz="1800" dirty="0"/>
              <a:t>기본 타입 데이터를 </a:t>
            </a:r>
            <a:r>
              <a:rPr lang="en-US" altLang="ko-KR" sz="1800" dirty="0"/>
              <a:t>Wrapper </a:t>
            </a:r>
            <a:r>
              <a:rPr lang="ko-KR" altLang="en-US" sz="1800" dirty="0"/>
              <a:t>클래스를 이용하여 객체로 만들어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1800" dirty="0"/>
              <a:t>컬렉션으로부터 요소를 얻어올 때</a:t>
            </a:r>
            <a:r>
              <a:rPr lang="en-US" altLang="ko-KR" sz="1800" dirty="0"/>
              <a:t>, Wrapper </a:t>
            </a:r>
            <a:r>
              <a:rPr lang="ko-KR" altLang="en-US" sz="1800" dirty="0"/>
              <a:t>클래스로 캐스팅 필요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JDK 1.5</a:t>
            </a:r>
            <a:r>
              <a:rPr lang="ko-KR" altLang="en-US" sz="2000" dirty="0"/>
              <a:t>부터</a:t>
            </a:r>
            <a:endParaRPr lang="en-US" altLang="ko-KR" sz="2000" dirty="0"/>
          </a:p>
          <a:p>
            <a:pPr lvl="1"/>
            <a:r>
              <a:rPr lang="ko-KR" altLang="en-US" sz="1800" dirty="0"/>
              <a:t>자동 </a:t>
            </a:r>
            <a:r>
              <a:rPr lang="ko-KR" altLang="en-US" sz="1800" dirty="0" err="1"/>
              <a:t>박싱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언박싱의</a:t>
            </a:r>
            <a:r>
              <a:rPr lang="ko-KR" altLang="en-US" sz="1800" dirty="0"/>
              <a:t> 기능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2060848"/>
            <a:ext cx="435770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7030A0"/>
                </a:solidFill>
              </a:rPr>
              <a:t>new Integer(4)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(new Character(’r’));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(new Double(3.14));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3573016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5085184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 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new Integer(4)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 : </a:t>
            </a:r>
            <a:r>
              <a:rPr lang="ko-KR" altLang="en-US" dirty="0"/>
              <a:t>정수 값만 다루는 </a:t>
            </a:r>
            <a:r>
              <a:rPr lang="en-US" altLang="ko-KR" dirty="0"/>
              <a:t>Vector&lt;Integer&gt;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024" y="2082328"/>
            <a:ext cx="468052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	}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1198" y="4205986"/>
            <a:ext cx="3963290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벡터 내의 요소 객체 수 </a:t>
            </a:r>
            <a:r>
              <a:rPr lang="en-US" altLang="ko-KR" sz="1400" dirty="0"/>
              <a:t>: 4</a:t>
            </a:r>
          </a:p>
          <a:p>
            <a:r>
              <a:rPr lang="ko-KR" altLang="en-US" sz="1400" dirty="0"/>
              <a:t>벡터의 현재 용량 </a:t>
            </a:r>
            <a:r>
              <a:rPr lang="en-US" altLang="ko-KR" sz="1400" dirty="0"/>
              <a:t>: 10</a:t>
            </a:r>
          </a:p>
          <a:p>
            <a:r>
              <a:rPr lang="en-US" altLang="ko-KR" sz="1400" dirty="0"/>
              <a:t>5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100</a:t>
            </a:r>
          </a:p>
          <a:p>
            <a:r>
              <a:rPr lang="en-US" altLang="ko-KR" sz="1400" dirty="0"/>
              <a:t>-1</a:t>
            </a:r>
          </a:p>
          <a:p>
            <a:r>
              <a:rPr lang="ko-KR" altLang="en-US" sz="1400" dirty="0"/>
              <a:t>벡터에 있는 정수 합 </a:t>
            </a:r>
            <a:r>
              <a:rPr lang="en-US" altLang="ko-KR" sz="1400" dirty="0"/>
              <a:t>: 108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255900"/>
            <a:ext cx="7092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값만 다루는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벡터를 생성하고 활용하는 사례를 보인다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4950" y="2082328"/>
            <a:ext cx="39632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sum += n;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“</a:t>
            </a:r>
          </a:p>
          <a:p>
            <a:pPr defTabSz="180000"/>
            <a:r>
              <a:rPr lang="en-US" altLang="ko-KR" sz="1200" dirty="0"/>
              <a:t>									 + sum);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Point </a:t>
            </a:r>
            <a:r>
              <a:rPr lang="ko-KR" altLang="en-US" dirty="0"/>
              <a:t>클래스의 객체들만 저장하는 벡터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610" y="1923110"/>
            <a:ext cx="29342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9912" y="5301208"/>
            <a:ext cx="50434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(2,3)</a:t>
            </a:r>
          </a:p>
          <a:p>
            <a:r>
              <a:rPr lang="en-US" altLang="ko-KR" sz="1200" dirty="0"/>
              <a:t>(-5,20)</a:t>
            </a:r>
          </a:p>
          <a:p>
            <a:r>
              <a:rPr lang="en-US" altLang="ko-KR" sz="1200" dirty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1916832"/>
            <a:ext cx="504341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Point </a:t>
            </a:r>
            <a:r>
              <a:rPr lang="ko-KR" altLang="en-US" sz="1200" dirty="0"/>
              <a:t>객체를 요소로만 가지는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Vector&lt;Point&gt; v = new Vector&lt;Point&gt;();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(new Point(2, 3));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Point(-5, 20));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Point(30, -8));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Point 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벡터에서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(p); // </a:t>
            </a:r>
            <a:r>
              <a:rPr lang="en-US" altLang="ko-KR" sz="1200" dirty="0" err="1"/>
              <a:t>p.toString</a:t>
            </a:r>
            <a:r>
              <a:rPr lang="en-US" altLang="ko-KR" sz="1200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214422"/>
            <a:ext cx="5261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(x, y)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점을 추상화한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객체만 저장하는 벡터를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java.util.ArrayList</a:t>
            </a:r>
            <a:r>
              <a:rPr lang="en-US" altLang="ko-KR" dirty="0"/>
              <a:t>, </a:t>
            </a:r>
            <a:r>
              <a:rPr lang="ko-KR" altLang="en-US" dirty="0"/>
              <a:t>가변 크기 배열을 구현한 클래스</a:t>
            </a:r>
            <a:endParaRPr lang="en-US" altLang="ko-KR" dirty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요소로 사용할 특정 타입으로 구체화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</a:t>
            </a:r>
            <a:r>
              <a:rPr lang="en-US" altLang="ko-KR" dirty="0"/>
              <a:t>(Wrapper </a:t>
            </a:r>
            <a:r>
              <a:rPr lang="ko-KR" altLang="en-US" dirty="0"/>
              <a:t>객체로 만들든지</a:t>
            </a:r>
            <a:r>
              <a:rPr lang="en-US" altLang="ko-KR" dirty="0"/>
              <a:t>, </a:t>
            </a:r>
            <a:r>
              <a:rPr lang="ko-KR" altLang="en-US" dirty="0" err="1"/>
              <a:t>자동박싱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r>
              <a:rPr lang="ko-KR" altLang="en-US" dirty="0"/>
              <a:t> 사용하든지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객체 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리스트의 맨 뒤에 객체 추가 </a:t>
            </a:r>
            <a:r>
              <a:rPr lang="en-US" altLang="ko-KR" dirty="0"/>
              <a:t>: </a:t>
            </a:r>
            <a:r>
              <a:rPr lang="ko-KR" altLang="en-US" dirty="0"/>
              <a:t>공간이 모자라면 자동 늘림</a:t>
            </a:r>
            <a:endParaRPr lang="en-US" altLang="ko-KR" dirty="0"/>
          </a:p>
          <a:p>
            <a:pPr lvl="2"/>
            <a:r>
              <a:rPr lang="ko-KR" altLang="en-US" dirty="0"/>
              <a:t>리스트의 중간에 객체 삽입 </a:t>
            </a:r>
            <a:r>
              <a:rPr lang="en-US" altLang="ko-KR" dirty="0"/>
              <a:t>: </a:t>
            </a:r>
            <a:r>
              <a:rPr lang="ko-KR" altLang="en-US" dirty="0"/>
              <a:t>삽입된 뒤의 객체는 뒤로 하나씩 이동</a:t>
            </a:r>
            <a:endParaRPr lang="en-US" altLang="ko-KR" dirty="0"/>
          </a:p>
          <a:p>
            <a:pPr lvl="2"/>
            <a:r>
              <a:rPr lang="ko-KR" altLang="en-US" dirty="0"/>
              <a:t>임의의 위치에 있는 객체 삭제 가능 </a:t>
            </a:r>
            <a:r>
              <a:rPr lang="en-US" altLang="ko-KR" dirty="0"/>
              <a:t>: </a:t>
            </a:r>
            <a:r>
              <a:rPr lang="ko-KR" altLang="en-US" dirty="0"/>
              <a:t>객체 삭제 후 자동 자리 이동</a:t>
            </a:r>
            <a:endParaRPr lang="en-US" altLang="ko-KR" dirty="0"/>
          </a:p>
          <a:p>
            <a:pPr lvl="1"/>
            <a:r>
              <a:rPr lang="ko-KR" altLang="en-US" dirty="0"/>
              <a:t>벡터와 달리</a:t>
            </a:r>
            <a:r>
              <a:rPr lang="en-US" altLang="ko-KR" dirty="0"/>
              <a:t> </a:t>
            </a:r>
            <a:r>
              <a:rPr lang="ko-KR" altLang="en-US" dirty="0"/>
              <a:t>자동으로 </a:t>
            </a:r>
            <a:r>
              <a:rPr lang="ko-KR" altLang="en-US" dirty="0" err="1"/>
              <a:t>스레드</a:t>
            </a:r>
            <a:r>
              <a:rPr lang="ko-KR" altLang="en-US" dirty="0"/>
              <a:t> 동기화 지원 않음</a:t>
            </a:r>
            <a:endParaRPr lang="en-US" altLang="ko-KR" dirty="0"/>
          </a:p>
          <a:p>
            <a:pPr lvl="2"/>
            <a:r>
              <a:rPr lang="ko-KR" altLang="en-US" dirty="0"/>
              <a:t>다수 </a:t>
            </a:r>
            <a:r>
              <a:rPr lang="ko-KR" altLang="en-US" dirty="0" err="1"/>
              <a:t>스레드가</a:t>
            </a:r>
            <a:r>
              <a:rPr lang="ko-KR" altLang="en-US" dirty="0"/>
              <a:t> 동시에 </a:t>
            </a:r>
            <a:r>
              <a:rPr lang="en-US" altLang="ko-KR" dirty="0" err="1"/>
              <a:t>ArrayList</a:t>
            </a:r>
            <a:r>
              <a:rPr lang="ko-KR" altLang="en-US" dirty="0"/>
              <a:t>에 접근할</a:t>
            </a:r>
            <a:r>
              <a:rPr lang="en-US" altLang="ko-KR" dirty="0"/>
              <a:t> </a:t>
            </a:r>
            <a:r>
              <a:rPr lang="ko-KR" altLang="en-US" dirty="0"/>
              <a:t>때 동기화시키지 않음</a:t>
            </a:r>
            <a:endParaRPr lang="en-US" altLang="ko-KR" dirty="0"/>
          </a:p>
          <a:p>
            <a:pPr lvl="2"/>
            <a:r>
              <a:rPr lang="ko-KR" altLang="en-US" dirty="0"/>
              <a:t>개발자가 </a:t>
            </a:r>
            <a:r>
              <a:rPr lang="ko-KR" altLang="en-US" dirty="0" err="1"/>
              <a:t>스레드</a:t>
            </a:r>
            <a:r>
              <a:rPr lang="ko-KR" altLang="en-US" dirty="0"/>
              <a:t> 동기화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534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  <a:r>
              <a:rPr lang="ko-KR" altLang="en-US" dirty="0"/>
              <a:t>컬렉션의 내부 구성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542659" y="2339462"/>
            <a:ext cx="1784622" cy="612934"/>
          </a:xfrm>
          <a:prstGeom prst="wedgeRoundRectCallout">
            <a:avLst>
              <a:gd name="adj1" fmla="val 15033"/>
              <a:gd name="adj2" fmla="val 1132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add()</a:t>
            </a:r>
            <a:r>
              <a:rPr lang="ko-KR" altLang="en-US" sz="1000" dirty="0"/>
              <a:t>를 이용하여 요소를 </a:t>
            </a:r>
            <a:endParaRPr lang="en-US" altLang="ko-KR" sz="1000" dirty="0"/>
          </a:p>
          <a:p>
            <a:r>
              <a:rPr lang="ko-KR" altLang="en-US" sz="1000" dirty="0"/>
              <a:t>삽입하고 </a:t>
            </a:r>
            <a:r>
              <a:rPr lang="en-US" altLang="ko-KR" sz="1000" dirty="0"/>
              <a:t>get()</a:t>
            </a:r>
            <a:r>
              <a:rPr lang="ko-KR" altLang="en-US" sz="1000" dirty="0"/>
              <a:t>을 이용하</a:t>
            </a:r>
          </a:p>
          <a:p>
            <a:r>
              <a:rPr lang="ko-KR" altLang="en-US" sz="1000" dirty="0"/>
              <a:t>여 요소를 검색합니다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5159" y="1436064"/>
            <a:ext cx="511127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299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39552" y="1556792"/>
          <a:ext cx="7992887" cy="353733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</a:t>
                      </a:r>
                      <a:r>
                        <a:rPr lang="en-US" sz="1200" dirty="0" err="1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요소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인덱스에 지정된 객체를 삽입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c</a:t>
                      </a:r>
                      <a:r>
                        <a:rPr lang="ko-KR" altLang="en-US" sz="1200">
                          <a:effectLst/>
                        </a:rPr>
                        <a:t>가 지정하는 컬렉션의 모든 요소를 </a:t>
                      </a: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모든 요소 삭제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contains(Object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가 지정된 객체를 포함하고 있으면 </a:t>
                      </a:r>
                      <a:r>
                        <a:rPr lang="en-US" altLang="ko-KR" sz="1200">
                          <a:effectLst/>
                        </a:rPr>
                        <a:t>true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</a:t>
                      </a:r>
                      <a:r>
                        <a:rPr lang="en-US" sz="1200" dirty="0" err="1">
                          <a:effectLst/>
                        </a:rPr>
                        <a:t>elementAt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get(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indexOf(Object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>
                          <a:effectLst/>
                        </a:rPr>
                        <a:t>. </a:t>
                      </a:r>
                      <a:r>
                        <a:rPr lang="ko-KR" altLang="en-US" sz="1200">
                          <a:effectLst/>
                        </a:rPr>
                        <a:t>없으면 </a:t>
                      </a:r>
                      <a:r>
                        <a:rPr lang="en-US" altLang="ko-KR" sz="1200">
                          <a:effectLst/>
                        </a:rPr>
                        <a:t>-1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isEmpty()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</a:t>
                      </a: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Object[] toArray()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" y="117142"/>
            <a:ext cx="9013125" cy="63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쉽게 패키지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0066"/>
          </a:xfrm>
        </p:spPr>
        <p:txBody>
          <a:bodyPr/>
          <a:lstStyle/>
          <a:p>
            <a:pPr lvl="1"/>
            <a:r>
              <a:rPr lang="ko-KR" altLang="en-US" dirty="0"/>
              <a:t>예제로 사용할 샘플 소스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1714489"/>
            <a:ext cx="6243036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/>
              <a:t>abstract class Calculator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public abstract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add(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b);// </a:t>
            </a:r>
            <a:r>
              <a:rPr lang="ko-KR" altLang="en-US" sz="1100" dirty="0"/>
              <a:t>두 정수의 합을 구하여 리턴</a:t>
            </a:r>
          </a:p>
          <a:p>
            <a:pPr defTabSz="180000"/>
            <a:r>
              <a:rPr lang="en-US" altLang="ko-KR" sz="1100" dirty="0"/>
              <a:t>	public abstract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subtract(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b);// </a:t>
            </a:r>
            <a:r>
              <a:rPr lang="ko-KR" altLang="en-US" sz="1100" dirty="0"/>
              <a:t>두 정수의 차를 구하여 리턴</a:t>
            </a:r>
          </a:p>
          <a:p>
            <a:pPr defTabSz="180000"/>
            <a:r>
              <a:rPr lang="en-US" altLang="ko-KR" sz="1100" dirty="0"/>
              <a:t>	public abstract double average(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[] a);// </a:t>
            </a:r>
            <a:r>
              <a:rPr lang="ko-KR" altLang="en-US" sz="1100" dirty="0"/>
              <a:t>배열에 저장된 정수의 평균을 구해 실수로 리던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GoodCalc</a:t>
            </a:r>
            <a:r>
              <a:rPr lang="en-US" altLang="ko-KR" sz="1100" b="1" dirty="0"/>
              <a:t> extends Calculator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add(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 {</a:t>
            </a:r>
          </a:p>
          <a:p>
            <a:pPr defTabSz="180000"/>
            <a:r>
              <a:rPr lang="en-US" altLang="ko-KR" sz="1100" dirty="0"/>
              <a:t>		return 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subtract(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 {</a:t>
            </a:r>
          </a:p>
          <a:p>
            <a:pPr defTabSz="180000"/>
            <a:r>
              <a:rPr lang="en-US" altLang="ko-KR" sz="1100" dirty="0"/>
              <a:t>		return a - b;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double average(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[] a) {</a:t>
            </a:r>
          </a:p>
          <a:p>
            <a:pPr defTabSz="180000"/>
            <a:r>
              <a:rPr lang="en-US" altLang="ko-KR" sz="1100" dirty="0"/>
              <a:t>		double sum = 0;</a:t>
            </a:r>
          </a:p>
          <a:p>
            <a:pPr defTabSz="180000"/>
            <a:r>
              <a:rPr lang="en-US" altLang="ko-KR" sz="1100" dirty="0"/>
              <a:t>		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</a:t>
            </a:r>
            <a:r>
              <a:rPr lang="en-US" altLang="ko-KR" sz="1100" dirty="0" err="1"/>
              <a:t>a.length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</a:p>
          <a:p>
            <a:pPr defTabSz="180000"/>
            <a:r>
              <a:rPr lang="en-US" altLang="ko-KR" sz="1100" dirty="0"/>
              <a:t>			sum += a[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];</a:t>
            </a:r>
          </a:p>
          <a:p>
            <a:pPr defTabSz="180000"/>
            <a:r>
              <a:rPr lang="en-US" altLang="ko-KR" sz="1100" dirty="0"/>
              <a:t>		return sum/</a:t>
            </a:r>
            <a:r>
              <a:rPr lang="en-US" altLang="ko-KR" sz="1100" dirty="0" err="1"/>
              <a:t>a.length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b="1" dirty="0"/>
              <a:t>	public static void main(String [] </a:t>
            </a:r>
            <a:r>
              <a:rPr lang="en-US" altLang="ko-KR" sz="1100" b="1" dirty="0" err="1"/>
              <a:t>args</a:t>
            </a:r>
            <a:r>
              <a:rPr lang="en-US" altLang="ko-KR" sz="1100" b="1" dirty="0"/>
              <a:t>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/>
              <a:t>Calculator c = new </a:t>
            </a:r>
            <a:r>
              <a:rPr lang="en-US" altLang="ko-KR" sz="1100" b="1" dirty="0" err="1"/>
              <a:t>GoodCalc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(2,3));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c.subtract</a:t>
            </a:r>
            <a:r>
              <a:rPr lang="en-US" altLang="ko-KR" sz="1100" dirty="0"/>
              <a:t>(2,3));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c.average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[] {2,3,4 }));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065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1174"/>
            <a:ext cx="8964488" cy="258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 err="1"/>
              <a:t>ArrayList</a:t>
            </a:r>
            <a:r>
              <a:rPr lang="ko-KR" altLang="en-US" dirty="0"/>
              <a:t>에 문자열을 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834946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이름 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}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3965960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319334"/>
            <a:ext cx="798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 문자열을 입력 받아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삽입하고 가장 긴 이름을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1850132"/>
            <a:ext cx="42484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a.get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순차 검색을 위한 </a:t>
            </a:r>
            <a:r>
              <a:rPr lang="en-US" altLang="ko-KR" dirty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Iterator&lt;E&gt;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en-US" altLang="ko-KR" dirty="0"/>
              <a:t>Vector&lt;E&gt;, </a:t>
            </a:r>
            <a:r>
              <a:rPr lang="en-US" altLang="ko-KR" dirty="0" err="1"/>
              <a:t>ArrayList</a:t>
            </a:r>
            <a:r>
              <a:rPr lang="en-US" altLang="ko-KR" dirty="0"/>
              <a:t>&lt;E&gt;, </a:t>
            </a:r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r>
              <a:rPr lang="ko-KR" altLang="en-US" dirty="0"/>
              <a:t>가 상속받는 인터페이스</a:t>
            </a:r>
            <a:endParaRPr lang="en-US" altLang="ko-KR" dirty="0"/>
          </a:p>
          <a:p>
            <a:pPr lvl="2"/>
            <a:r>
              <a:rPr lang="ko-KR" altLang="en-US" dirty="0"/>
              <a:t>리스트 구조의 컬렉션에서 요소의 순차 검색을 위한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en-US" altLang="ko-KR" dirty="0"/>
              <a:t>Iterator&lt;E&gt; </a:t>
            </a:r>
            <a:r>
              <a:rPr lang="ko-KR" altLang="en-US" dirty="0"/>
              <a:t>인터페이스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iterator()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iterator()</a:t>
            </a:r>
            <a:r>
              <a:rPr lang="ko-KR" altLang="en-US" dirty="0"/>
              <a:t>를 호출하면 </a:t>
            </a:r>
            <a:r>
              <a:rPr lang="en-US" altLang="ko-KR" dirty="0"/>
              <a:t>Iterator </a:t>
            </a:r>
            <a:r>
              <a:rPr lang="ko-KR" altLang="en-US" dirty="0"/>
              <a:t>객체 반환</a:t>
            </a:r>
            <a:endParaRPr lang="en-US" altLang="ko-KR" dirty="0"/>
          </a:p>
          <a:p>
            <a:pPr lvl="2"/>
            <a:r>
              <a:rPr lang="en-US" altLang="ko-KR" dirty="0"/>
              <a:t>Iterator </a:t>
            </a:r>
            <a:r>
              <a:rPr lang="ko-KR" altLang="en-US" dirty="0"/>
              <a:t>객체를 이용하여 인덱스 없이 순차적 검색 가능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14917" y="2828226"/>
          <a:ext cx="6336704" cy="115392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hasNext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반복에서 사용될 요소가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next()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remove()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마지막으로 반환된 요소 제거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5085184"/>
            <a:ext cx="53141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&gt; v = new Vector&lt;Integer&gt;();</a:t>
            </a:r>
          </a:p>
          <a:p>
            <a:r>
              <a:rPr lang="en-US" altLang="ko-KR" sz="1400" dirty="0"/>
              <a:t>Iterator&lt;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&gt; it = </a:t>
            </a:r>
            <a:r>
              <a:rPr lang="en-US" altLang="ko-KR" sz="1400" b="1" dirty="0" err="1">
                <a:solidFill>
                  <a:srgbClr val="7030A0"/>
                </a:solidFill>
              </a:rPr>
              <a:t>v.iterator</a:t>
            </a:r>
            <a:r>
              <a:rPr lang="en-US" altLang="ko-KR" sz="14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 err="1">
                <a:solidFill>
                  <a:srgbClr val="7030A0"/>
                </a:solidFill>
              </a:rPr>
              <a:t>it.hasNext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) { // </a:t>
            </a:r>
            <a:r>
              <a:rPr lang="ko-KR" altLang="en-US" sz="1400" dirty="0"/>
              <a:t>모든 요소 방문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>
                <a:solidFill>
                  <a:srgbClr val="7030A0"/>
                </a:solidFill>
              </a:rPr>
              <a:t>it.next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다음 요소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Iterator</a:t>
            </a:r>
            <a:r>
              <a:rPr lang="ko-KR" altLang="en-US" dirty="0"/>
              <a:t>를 이용하여 </a:t>
            </a:r>
            <a:r>
              <a:rPr lang="en-US" altLang="ko-KR" dirty="0"/>
              <a:t>Vector</a:t>
            </a:r>
            <a:r>
              <a:rPr lang="ko-KR" altLang="en-US" dirty="0"/>
              <a:t>의 모든 요소 출력하고 합 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2844" y="22014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14876" y="4436579"/>
            <a:ext cx="417760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268760"/>
            <a:ext cx="4629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Vector&lt;Integer&gt;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Iterator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얻어내고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벡터의 모든 정수를 출력하고 합을 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2201424"/>
            <a:ext cx="4177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/>
              <a:t>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sum += n; 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java.util.HashMap</a:t>
            </a:r>
            <a:endParaRPr lang="en-US" altLang="ko-KR" dirty="0"/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는 키로 사용할 요소의 타입을</a:t>
            </a:r>
            <a:r>
              <a:rPr lang="en-US" altLang="ko-KR" dirty="0"/>
              <a:t>, V</a:t>
            </a:r>
            <a:r>
              <a:rPr lang="ko-KR" altLang="en-US" dirty="0"/>
              <a:t>는 값을 사용할 요소의 타입 지정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의 쌍으로 구성되는 요소를 다루는 컬렉션</a:t>
            </a:r>
            <a:endParaRPr lang="en-US" altLang="ko-KR" dirty="0"/>
          </a:p>
          <a:p>
            <a:pPr lvl="2"/>
            <a:r>
              <a:rPr lang="ko-KR" altLang="en-US" dirty="0"/>
              <a:t>키와 값이 한 쌍으로 삽입됨</a:t>
            </a:r>
            <a:endParaRPr lang="en-US" altLang="ko-KR" dirty="0"/>
          </a:p>
          <a:p>
            <a:pPr lvl="2"/>
            <a:r>
              <a:rPr lang="ko-KR" altLang="en-US" dirty="0"/>
              <a:t>키는 내부적으로 </a:t>
            </a:r>
            <a:r>
              <a:rPr lang="ko-KR" altLang="en-US" dirty="0" err="1"/>
              <a:t>해시맵에</a:t>
            </a:r>
            <a:r>
              <a:rPr lang="ko-KR" altLang="en-US" dirty="0"/>
              <a:t> 삽입되는 위치 결정에 사용</a:t>
            </a:r>
            <a:endParaRPr lang="en-US" altLang="ko-KR" dirty="0"/>
          </a:p>
          <a:p>
            <a:pPr lvl="2"/>
            <a:r>
              <a:rPr lang="ko-KR" altLang="en-US" dirty="0"/>
              <a:t>값을 검색하기 위해서는 반드시 키 이용</a:t>
            </a:r>
            <a:endParaRPr lang="en-US" altLang="ko-KR" dirty="0"/>
          </a:p>
          <a:p>
            <a:pPr lvl="1"/>
            <a:r>
              <a:rPr lang="ko-KR" altLang="en-US" dirty="0"/>
              <a:t>삽입 및 검색이 빠른 특징</a:t>
            </a:r>
            <a:endParaRPr lang="en-US" altLang="ko-KR" dirty="0"/>
          </a:p>
          <a:p>
            <a:pPr lvl="2"/>
            <a:r>
              <a:rPr lang="ko-KR" altLang="en-US" dirty="0"/>
              <a:t>요소 검색 </a:t>
            </a:r>
            <a:r>
              <a:rPr lang="en-US" altLang="ko-KR" dirty="0"/>
              <a:t>: 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 err="1"/>
              <a:t>HashMap</a:t>
            </a:r>
            <a:r>
              <a:rPr lang="en-US" altLang="ko-KR" dirty="0"/>
              <a:t>&lt;String, String&gt;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810" y="5517232"/>
            <a:ext cx="662473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String&gt;(); 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h.put</a:t>
            </a:r>
            <a:r>
              <a:rPr lang="en-US" altLang="ko-KR" sz="1600" dirty="0"/>
              <a:t>("apple", "</a:t>
            </a:r>
            <a:r>
              <a:rPr lang="ko-KR" altLang="en-US" sz="1600" dirty="0"/>
              <a:t>사과</a:t>
            </a:r>
            <a:r>
              <a:rPr lang="en-US" altLang="ko-KR" sz="1600" dirty="0"/>
              <a:t>"); // "apple" </a:t>
            </a:r>
            <a:r>
              <a:rPr lang="ko-KR" altLang="en-US" sz="1600" dirty="0"/>
              <a:t>키와 </a:t>
            </a:r>
            <a:r>
              <a:rPr lang="en-US" altLang="ko-KR" sz="1600" dirty="0"/>
              <a:t>"</a:t>
            </a:r>
            <a:r>
              <a:rPr lang="ko-KR" altLang="en-US" sz="1600" dirty="0"/>
              <a:t>사과</a:t>
            </a:r>
            <a:r>
              <a:rPr lang="en-US" altLang="ko-KR" sz="1600" dirty="0"/>
              <a:t>" </a:t>
            </a:r>
            <a:r>
              <a:rPr lang="ko-KR" altLang="en-US" sz="1600" dirty="0"/>
              <a:t>값의 쌍을 </a:t>
            </a:r>
            <a:r>
              <a:rPr lang="ko-KR" altLang="en-US" sz="1600" dirty="0" err="1"/>
              <a:t>해시맵에</a:t>
            </a:r>
            <a:r>
              <a:rPr lang="ko-KR" altLang="en-US" sz="1600" dirty="0"/>
              <a:t> 삽입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("apple"); // "apple" </a:t>
            </a:r>
            <a:r>
              <a:rPr lang="ko-KR" altLang="en-US" sz="1600" dirty="0"/>
              <a:t>키로 값 검색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kor</a:t>
            </a:r>
            <a:r>
              <a:rPr lang="ko-KR" altLang="en-US" sz="1600" dirty="0"/>
              <a:t>는 </a:t>
            </a:r>
            <a:r>
              <a:rPr lang="en-US" altLang="ko-KR" sz="1600" dirty="0"/>
              <a:t>"</a:t>
            </a:r>
            <a:r>
              <a:rPr lang="ko-KR" altLang="en-US" sz="16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</a:t>
            </a:r>
            <a:r>
              <a:rPr lang="ko-KR" altLang="en-US" dirty="0"/>
              <a:t>의 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 map = new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String&gt;();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48880"/>
            <a:ext cx="79438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r>
              <a:rPr lang="ko-KR" altLang="en-US" dirty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7544" y="1772816"/>
          <a:ext cx="8246720" cy="25266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HashMap</a:t>
                      </a:r>
                      <a:r>
                        <a:rPr lang="ko-KR" altLang="en-US" sz="1200" dirty="0">
                          <a:effectLst/>
                        </a:rPr>
                        <a:t>의 모든 키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containsKey</a:t>
                      </a:r>
                      <a:r>
                        <a:rPr lang="en-US" sz="1200" dirty="0">
                          <a:effectLst/>
                        </a:rPr>
                        <a:t>(Object key)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키를 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containsValue</a:t>
                      </a:r>
                      <a:r>
                        <a:rPr lang="en-US" sz="1200" dirty="0">
                          <a:effectLst/>
                        </a:rPr>
                        <a:t>(Object value)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하나 이상의 키를 지정된 값에 </a:t>
                      </a:r>
                      <a:r>
                        <a:rPr lang="ko-KR" altLang="en-US" sz="1200" dirty="0" err="1">
                          <a:effectLst/>
                        </a:rPr>
                        <a:t>매핑시킬</a:t>
                      </a:r>
                      <a:r>
                        <a:rPr lang="ko-KR" altLang="en-US" sz="1200" dirty="0">
                          <a:effectLst/>
                        </a:rPr>
                        <a:t> 수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V get(Object key)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/>
                        <a:t>지정된 키에 </a:t>
                      </a:r>
                      <a:r>
                        <a:rPr kumimoji="0" lang="ko-KR" altLang="en-US" sz="1200" kern="1200" dirty="0" err="1"/>
                        <a:t>맵핑되는</a:t>
                      </a:r>
                      <a:r>
                        <a:rPr kumimoji="0" lang="ko-KR" altLang="en-US" sz="1200" kern="1200" dirty="0"/>
                        <a:t> 값을 </a:t>
                      </a:r>
                      <a:r>
                        <a:rPr kumimoji="0" lang="ko-KR" altLang="en-US" sz="1200" kern="1200" dirty="0" err="1"/>
                        <a:t>리턴하거나</a:t>
                      </a:r>
                      <a:r>
                        <a:rPr kumimoji="0" lang="ko-KR" altLang="en-US" sz="1200" kern="1200" dirty="0"/>
                        <a:t> </a:t>
                      </a:r>
                      <a:r>
                        <a:rPr kumimoji="0" lang="ko-KR" altLang="en-US" sz="1200" kern="1200" dirty="0" err="1"/>
                        <a:t>맵핑되는</a:t>
                      </a:r>
                      <a:r>
                        <a:rPr kumimoji="0" lang="ko-KR" altLang="en-US" sz="1200" kern="1200" dirty="0"/>
                        <a:t> 값이 없으면 </a:t>
                      </a:r>
                      <a:r>
                        <a:rPr kumimoji="0" lang="en-US" altLang="ko-KR" sz="1200" kern="1200" dirty="0"/>
                        <a:t>null</a:t>
                      </a:r>
                      <a:r>
                        <a:rPr kumimoji="0" lang="ko-KR" altLang="en-US" sz="1200" kern="1200" dirty="0"/>
                        <a:t> 리턴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HashMap</a:t>
                      </a:r>
                      <a:r>
                        <a:rPr lang="ko-KR" altLang="en-US" sz="1200" dirty="0">
                          <a:effectLst/>
                        </a:rPr>
                        <a:t>이 비어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Set&lt;K&gt;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ketSet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HashMap</a:t>
                      </a:r>
                      <a:r>
                        <a:rPr lang="ko-KR" altLang="en-US" sz="1200" dirty="0">
                          <a:effectLst/>
                        </a:rPr>
                        <a:t>에 있는 모든 키를 담은 </a:t>
                      </a:r>
                      <a:r>
                        <a:rPr lang="en-US" altLang="ko-KR" sz="1200" dirty="0">
                          <a:effectLst/>
                        </a:rPr>
                        <a:t>Set&lt;k&gt;</a:t>
                      </a:r>
                      <a:r>
                        <a:rPr lang="en-US" altLang="ko-KR" sz="1200" baseline="0" dirty="0">
                          <a:effectLst/>
                        </a:rPr>
                        <a:t> </a:t>
                      </a:r>
                      <a:r>
                        <a:rPr lang="ko-KR" altLang="en-US" sz="1200" baseline="0" dirty="0">
                          <a:effectLst/>
                        </a:rPr>
                        <a:t>컬렉션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 put(K key, V value)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key</a:t>
                      </a:r>
                      <a:r>
                        <a:rPr lang="ko-KR" altLang="en-US" sz="1200" dirty="0">
                          <a:effectLst/>
                        </a:rPr>
                        <a:t>와 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ko-KR" altLang="en-US" sz="1200" dirty="0">
                          <a:effectLst/>
                        </a:rPr>
                        <a:t>를 </a:t>
                      </a:r>
                      <a:r>
                        <a:rPr lang="ko-KR" altLang="en-US" sz="1200" dirty="0" err="1">
                          <a:effectLst/>
                        </a:rPr>
                        <a:t>매핑하여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 err="1">
                          <a:effectLst/>
                        </a:rPr>
                        <a:t>HashMap</a:t>
                      </a:r>
                      <a:r>
                        <a:rPr lang="ko-KR" altLang="en-US" sz="1200" dirty="0">
                          <a:effectLst/>
                        </a:rPr>
                        <a:t>에 저장 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 remove(Object key)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키와 이에 </a:t>
                      </a:r>
                      <a:r>
                        <a:rPr lang="ko-KR" altLang="en-US" sz="1200" dirty="0" err="1">
                          <a:effectLst/>
                        </a:rPr>
                        <a:t>매핑된</a:t>
                      </a:r>
                      <a:r>
                        <a:rPr lang="ko-KR" altLang="en-US" sz="1200" dirty="0">
                          <a:effectLst/>
                        </a:rPr>
                        <a:t> 모든 값들을 </a:t>
                      </a:r>
                      <a:r>
                        <a:rPr lang="en-US" altLang="ko-KR" sz="1200" dirty="0" err="1">
                          <a:effectLst/>
                        </a:rPr>
                        <a:t>HashMap</a:t>
                      </a:r>
                      <a:r>
                        <a:rPr lang="ko-KR" altLang="en-US" sz="1200" dirty="0">
                          <a:effectLst/>
                        </a:rPr>
                        <a:t>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size()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HashMap</a:t>
                      </a:r>
                      <a:r>
                        <a:rPr lang="ko-KR" altLang="en-US" sz="1200" dirty="0">
                          <a:effectLst/>
                        </a:rPr>
                        <a:t>에 포함된 요소의 개수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51"/>
            <a:ext cx="8712968" cy="67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HashMap</a:t>
            </a:r>
            <a:r>
              <a:rPr lang="ko-KR" altLang="en-US" dirty="0"/>
              <a:t>을 이용하여 영어 단어와 한글 단어를 쌍으로 저장하는 검색하는 사례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2226344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dic.keySet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</a:t>
            </a:r>
            <a:r>
              <a:rPr lang="en-US" altLang="ko-KR" sz="1200" dirty="0"/>
              <a:t>Set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String key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String value = </a:t>
            </a:r>
            <a:r>
              <a:rPr lang="en-US" altLang="ko-KR" sz="1200" dirty="0" err="1"/>
              <a:t>dic.get</a:t>
            </a:r>
            <a:r>
              <a:rPr lang="en-US" altLang="ko-KR" sz="1200" dirty="0"/>
              <a:t>(key);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("(" + key + "," + value + ")");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221088"/>
            <a:ext cx="3600400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(love,</a:t>
            </a:r>
            <a:r>
              <a:rPr lang="ko-KR" altLang="en-US" sz="1200" dirty="0"/>
              <a:t>사랑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(apple,</a:t>
            </a:r>
            <a:r>
              <a:rPr lang="ko-KR" altLang="en-US" sz="1200" dirty="0"/>
              <a:t>사과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(baby,</a:t>
            </a:r>
            <a:r>
              <a:rPr lang="ko-KR" altLang="en-US" sz="1200" dirty="0"/>
              <a:t>아기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사과</a:t>
            </a:r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null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6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단어와 한글 단어를 쌍으로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저장하고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영어 단어로 한글 단어를 검색하는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258376"/>
            <a:ext cx="36004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단어를 입력 받고 한글 단어 검색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11960" y="6159991"/>
            <a:ext cx="1800200" cy="442674"/>
          </a:xfrm>
          <a:prstGeom prst="wedgeRoundRectCallout">
            <a:avLst>
              <a:gd name="adj1" fmla="val -2683"/>
              <a:gd name="adj2" fmla="val -4828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babo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해시맵에서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찾을 수 없기 때문에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null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26864" y="5467575"/>
            <a:ext cx="877855" cy="704625"/>
          </a:xfrm>
          <a:custGeom>
            <a:avLst/>
            <a:gdLst>
              <a:gd name="connsiteX0" fmla="*/ 0 w 877855"/>
              <a:gd name="connsiteY0" fmla="*/ 695481 h 704625"/>
              <a:gd name="connsiteX1" fmla="*/ 246888 w 877855"/>
              <a:gd name="connsiteY1" fmla="*/ 302289 h 704625"/>
              <a:gd name="connsiteX2" fmla="*/ 877824 w 877855"/>
              <a:gd name="connsiteY2" fmla="*/ 537 h 704625"/>
              <a:gd name="connsiteX3" fmla="*/ 274320 w 877855"/>
              <a:gd name="connsiteY3" fmla="*/ 375441 h 704625"/>
              <a:gd name="connsiteX4" fmla="*/ 173736 w 877855"/>
              <a:gd name="connsiteY4" fmla="*/ 704625 h 70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55" h="704625">
                <a:moveTo>
                  <a:pt x="0" y="695481"/>
                </a:moveTo>
                <a:cubicBezTo>
                  <a:pt x="50292" y="556797"/>
                  <a:pt x="100584" y="418113"/>
                  <a:pt x="246888" y="302289"/>
                </a:cubicBezTo>
                <a:cubicBezTo>
                  <a:pt x="393192" y="186465"/>
                  <a:pt x="873252" y="-11655"/>
                  <a:pt x="877824" y="537"/>
                </a:cubicBezTo>
                <a:cubicBezTo>
                  <a:pt x="882396" y="12729"/>
                  <a:pt x="391668" y="258093"/>
                  <a:pt x="274320" y="375441"/>
                </a:cubicBezTo>
                <a:cubicBezTo>
                  <a:pt x="156972" y="492789"/>
                  <a:pt x="165354" y="598707"/>
                  <a:pt x="173736" y="704625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HashMap</a:t>
            </a:r>
            <a:r>
              <a:rPr lang="ko-KR" altLang="en-US" dirty="0"/>
              <a:t>을 이용하여 자바 과목의 점수를 기록 관리하는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817123"/>
            <a:ext cx="502684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HashMapScoreEx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사용자 이름과 점수를 기록하는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 </a:t>
            </a:r>
            <a:r>
              <a:rPr lang="en-US" altLang="ko-KR" sz="1200" b="1" dirty="0" err="1"/>
              <a:t>javaScore</a:t>
            </a:r>
            <a:r>
              <a:rPr lang="en-US" altLang="ko-KR" sz="1200" b="1" dirty="0"/>
              <a:t> = </a:t>
            </a:r>
          </a:p>
          <a:p>
            <a:pPr marL="0" lvl="2"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5 </a:t>
            </a:r>
            <a:r>
              <a:rPr lang="ko-KR" altLang="en-US" sz="1200" dirty="0"/>
              <a:t>개의 점수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한홍진</a:t>
            </a:r>
            <a:r>
              <a:rPr lang="en-US" altLang="ko-KR" sz="1200" dirty="0"/>
              <a:t>", 97);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황기태</a:t>
            </a:r>
            <a:r>
              <a:rPr lang="en-US" altLang="ko-KR" sz="1200" dirty="0"/>
              <a:t>", 34);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98);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정원석</a:t>
            </a:r>
            <a:r>
              <a:rPr lang="en-US" altLang="ko-KR" sz="1200" dirty="0"/>
              <a:t>", 70);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99);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javaScore.size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사람의 점수 출력</a:t>
            </a:r>
            <a:r>
              <a:rPr lang="en-US" altLang="ko-KR" sz="1200" dirty="0"/>
              <a:t>. 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javaScore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 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javaScore.keySet</a:t>
            </a:r>
            <a:r>
              <a:rPr lang="en-US" altLang="ko-KR" sz="1200" b="1" dirty="0"/>
              <a:t>();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292080" y="3479115"/>
            <a:ext cx="375584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99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한홍진 </a:t>
            </a:r>
            <a:r>
              <a:rPr lang="en-US" altLang="ko-KR" sz="1200" dirty="0"/>
              <a:t>: 97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34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98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정원석 </a:t>
            </a:r>
            <a:r>
              <a:rPr lang="en-US" altLang="ko-KR" sz="1200" dirty="0"/>
              <a:t>: 70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412776"/>
            <a:ext cx="79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학생의 이름과 자바 점수를 기록 관리해보자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1825782"/>
            <a:ext cx="37558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score = </a:t>
            </a:r>
            <a:r>
              <a:rPr lang="en-US" altLang="ko-KR" sz="1200" b="1" dirty="0" err="1"/>
              <a:t>javaScore.get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score);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74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97" y="836712"/>
            <a:ext cx="4409405" cy="587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/>
              <a:t>프로젝트 작성</a:t>
            </a:r>
            <a:r>
              <a:rPr lang="en-US" altLang="ko-KR"/>
              <a:t>(</a:t>
            </a:r>
            <a:r>
              <a:rPr lang="ko-KR" altLang="en-US"/>
              <a:t>프로젝트 이름 </a:t>
            </a:r>
            <a:r>
              <a:rPr lang="en-US" altLang="ko-KR"/>
              <a:t>: PackageEx)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00364" y="178592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083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HashMap</a:t>
            </a:r>
            <a:r>
              <a:rPr lang="ko-KR" altLang="en-US" dirty="0"/>
              <a:t>을 이용한 학생 정보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949778"/>
            <a:ext cx="31900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b="1" dirty="0"/>
              <a:t>class Student </a:t>
            </a:r>
            <a:r>
              <a:rPr lang="en-US" altLang="ko-KR" sz="1200" dirty="0"/>
              <a:t>{ // </a:t>
            </a:r>
            <a:r>
              <a:rPr lang="ko-KR" altLang="en-US" sz="1200" dirty="0"/>
              <a:t>학생을 표현하는 클래스</a:t>
            </a:r>
          </a:p>
          <a:p>
            <a:pPr marL="0" lvl="2"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id;</a:t>
            </a:r>
          </a:p>
          <a:p>
            <a:pPr marL="0" lvl="2" defTabSz="180000"/>
            <a:r>
              <a:rPr lang="en-US" altLang="ko-KR" sz="1200" dirty="0"/>
              <a:t>	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public Student(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this.id = id; this.tel =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7791" y="4065711"/>
            <a:ext cx="3190073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:3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2 010-222-2222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1 010-111-1111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3 010-333-3333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68080" y="1268760"/>
            <a:ext cx="796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전화번호로 구성되는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‘키’로 하고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‘값’으로 하는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해시맵을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958437"/>
            <a:ext cx="562804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HashMapStudentEx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학생 이름과 </a:t>
            </a:r>
            <a:r>
              <a:rPr lang="en-US" altLang="ko-KR" sz="1200" dirty="0"/>
              <a:t>Student </a:t>
            </a:r>
            <a:r>
              <a:rPr lang="ko-KR" altLang="en-US" sz="1200" dirty="0"/>
              <a:t>객체를 쌍으로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 map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명의 학생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map.put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황기태</a:t>
            </a:r>
            <a:r>
              <a:rPr lang="en-US" altLang="ko-KR" sz="1200" b="1" dirty="0"/>
              <a:t>", new Student(1, "010-111-1111"));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new Student(2, "010-222-2222"));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new Student(3, "010-333-3333"));		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map.size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학생 출력</a:t>
            </a:r>
            <a:r>
              <a:rPr lang="en-US" altLang="ko-KR" sz="1200" dirty="0"/>
              <a:t>. map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names = </a:t>
            </a:r>
            <a:r>
              <a:rPr lang="en-US" altLang="ko-KR" sz="1200" b="1" dirty="0" err="1"/>
              <a:t>map.keySet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</a:t>
            </a:r>
          </a:p>
          <a:p>
            <a:pPr marL="0" lvl="2" defTabSz="180000"/>
            <a:r>
              <a:rPr lang="en-US" altLang="ko-KR" sz="1200" dirty="0"/>
              <a:t>		 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 </a:t>
            </a:r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names.iterator</a:t>
            </a:r>
            <a:r>
              <a:rPr lang="en-US" altLang="ko-KR" sz="1200" b="1" dirty="0"/>
              <a:t>();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다음 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학생 이름</a:t>
            </a:r>
          </a:p>
          <a:p>
            <a:pPr marL="0" lvl="2"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Student </a:t>
            </a:r>
            <a:r>
              <a:rPr lang="en-US" altLang="ko-KR" sz="1200" b="1" dirty="0" err="1"/>
              <a:t>student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map.get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student.id + " " + student.tel);</a:t>
            </a:r>
          </a:p>
          <a:p>
            <a:pPr marL="0" lvl="2" defTabSz="180000"/>
            <a:r>
              <a:rPr lang="en-US" altLang="ko-KR" sz="1200" dirty="0"/>
              <a:t>		}		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1840" y="5013176"/>
            <a:ext cx="1901928" cy="442674"/>
          </a:xfrm>
          <a:prstGeom prst="wedgeRoundRectCallout">
            <a:avLst>
              <a:gd name="adj1" fmla="val -40599"/>
              <a:gd name="adj2" fmla="val -758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출력된 결과는 삽입된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결과와 다르다는 점을 기억하기 바람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5709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java.util.LinkedList</a:t>
            </a:r>
            <a:endParaRPr lang="en-US" altLang="ko-KR" dirty="0"/>
          </a:p>
          <a:p>
            <a:pPr lvl="2"/>
            <a:r>
              <a:rPr lang="en-US" altLang="ko-KR" dirty="0"/>
              <a:t>E</a:t>
            </a:r>
            <a:r>
              <a:rPr lang="ko-KR" altLang="en-US" dirty="0"/>
              <a:t>에 요소로 사용할 타입 지정하여 구체와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인터페이스를 구현한 컬렉션 클래스</a:t>
            </a:r>
            <a:endParaRPr lang="en-US" altLang="ko-KR" dirty="0"/>
          </a:p>
          <a:p>
            <a:pPr lvl="1"/>
            <a:r>
              <a:rPr lang="en-US" altLang="ko-KR" dirty="0"/>
              <a:t>Vector,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클래스와 매우 유사하게 작동</a:t>
            </a:r>
            <a:endParaRPr lang="en-US" altLang="ko-KR" dirty="0"/>
          </a:p>
          <a:p>
            <a:pPr lvl="1"/>
            <a:r>
              <a:rPr lang="ko-KR" altLang="en-US" dirty="0"/>
              <a:t>요소 객체들은 양방향으로 연결되어 관리됨</a:t>
            </a:r>
            <a:endParaRPr lang="en-US" altLang="ko-KR" dirty="0"/>
          </a:p>
          <a:p>
            <a:pPr lvl="1"/>
            <a:r>
              <a:rPr lang="ko-KR" altLang="en-US" dirty="0"/>
              <a:t>요소 객체는 맨 앞</a:t>
            </a:r>
            <a:r>
              <a:rPr lang="en-US" altLang="ko-KR" dirty="0"/>
              <a:t>, </a:t>
            </a:r>
            <a:r>
              <a:rPr lang="ko-KR" altLang="en-US" dirty="0"/>
              <a:t>맨 뒤에 추가 가능</a:t>
            </a:r>
            <a:endParaRPr lang="en-US" altLang="ko-KR" dirty="0"/>
          </a:p>
          <a:p>
            <a:pPr lvl="1"/>
            <a:r>
              <a:rPr lang="ko-KR" altLang="en-US" dirty="0"/>
              <a:t>요소 객체는 인덱스를 이용하여 중간에 삽입 가능</a:t>
            </a:r>
            <a:endParaRPr lang="en-US" altLang="ko-KR" dirty="0"/>
          </a:p>
          <a:p>
            <a:pPr lvl="1"/>
            <a:r>
              <a:rPr lang="ko-KR" altLang="en-US" dirty="0"/>
              <a:t>맨 앞이나 맨 뒤에 요소를 추가하거나 삭제할 수 있어 </a:t>
            </a:r>
            <a:r>
              <a:rPr lang="ko-KR" altLang="en-US" dirty="0" err="1"/>
              <a:t>스택이나</a:t>
            </a:r>
            <a:r>
              <a:rPr lang="ko-KR" altLang="en-US" dirty="0"/>
              <a:t> 큐로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65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&lt;String&gt;</a:t>
            </a:r>
            <a:r>
              <a:rPr lang="ko-KR" altLang="en-US" dirty="0"/>
              <a:t>의 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14480" y="1748772"/>
            <a:ext cx="5619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&lt;String&gt; l = new </a:t>
            </a:r>
            <a:r>
              <a:rPr lang="en-US" altLang="ko-KR" dirty="0" err="1"/>
              <a:t>LinkedList</a:t>
            </a:r>
            <a:r>
              <a:rPr lang="en-US" altLang="ko-KR" dirty="0"/>
              <a:t>&lt;String&gt;();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33017"/>
            <a:ext cx="60198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62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ko-KR" altLang="en-US" dirty="0"/>
              <a:t>컬렉션에 대해 연산을 수행하고 결과로 컬렉션 리턴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/>
              <a:t>타입</a:t>
            </a:r>
          </a:p>
          <a:p>
            <a:pPr lvl="1"/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컬렉션에 포함된 요소들을 </a:t>
            </a:r>
            <a:r>
              <a:rPr lang="ko-KR" altLang="en-US" dirty="0" err="1"/>
              <a:t>소팅하는</a:t>
            </a:r>
            <a:r>
              <a:rPr lang="ko-KR" altLang="en-US" dirty="0"/>
              <a:t> </a:t>
            </a:r>
            <a:r>
              <a:rPr lang="en-US" altLang="ko-KR" dirty="0"/>
              <a:t>sort()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요소의 순서를 반대로 하는 </a:t>
            </a:r>
            <a:r>
              <a:rPr lang="en-US" altLang="ko-KR" dirty="0"/>
              <a:t>reverse()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요소들의 최대</a:t>
            </a:r>
            <a:r>
              <a:rPr lang="en-US" altLang="ko-KR" dirty="0"/>
              <a:t>, </a:t>
            </a:r>
            <a:r>
              <a:rPr lang="ko-KR" altLang="en-US" dirty="0"/>
              <a:t>최솟값을 찾아내는 </a:t>
            </a:r>
            <a:r>
              <a:rPr lang="en-US" altLang="ko-KR" dirty="0"/>
              <a:t>max(), min()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특정 값을 검색하는 </a:t>
            </a:r>
            <a:r>
              <a:rPr lang="en-US" altLang="ko-KR" dirty="0" err="1"/>
              <a:t>binarySearch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371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2008985"/>
            <a:ext cx="349362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CollectionsEx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	static void 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l)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Iterator&lt;String&gt; iterator = </a:t>
            </a:r>
            <a:r>
              <a:rPr lang="en-US" altLang="ko-KR" sz="1200" dirty="0" err="1"/>
              <a:t>l.iterator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while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e = </a:t>
            </a:r>
            <a:r>
              <a:rPr lang="en-US" altLang="ko-KR" sz="1200" dirty="0" err="1"/>
              <a:t>iterator.next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separator;</a:t>
            </a:r>
          </a:p>
          <a:p>
            <a:pPr marL="0" lvl="2" defTabSz="180000"/>
            <a:r>
              <a:rPr lang="en-US" altLang="ko-KR" sz="1200" dirty="0"/>
              <a:t>					if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</a:t>
            </a:r>
          </a:p>
          <a:p>
            <a:pPr marL="0" lvl="2" defTabSz="180000"/>
            <a:r>
              <a:rPr lang="en-US" altLang="ko-KR" sz="1200" dirty="0"/>
              <a:t>							separator = "-&gt;";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else</a:t>
            </a:r>
          </a:p>
          <a:p>
            <a:pPr marL="0" lvl="2" defTabSz="180000"/>
            <a:r>
              <a:rPr lang="en-US" altLang="ko-KR" sz="1200" dirty="0"/>
              <a:t>							separator = "\n"; 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ko-KR" altLang="en-US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e+separator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			}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662989"/>
            <a:ext cx="504056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ko-KR" altLang="en-US" dirty="0"/>
              <a:t>매트릭스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/>
              <a:t>트랜스포머</a:t>
            </a:r>
          </a:p>
          <a:p>
            <a:r>
              <a:rPr lang="ko-KR" altLang="en-US" dirty="0"/>
              <a:t>트랜스포머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/>
              <a:t>매트릭스</a:t>
            </a:r>
          </a:p>
          <a:p>
            <a:r>
              <a:rPr lang="ko-KR" altLang="en-US" dirty="0" err="1"/>
              <a:t>아바타는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3" y="1214422"/>
            <a:ext cx="803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Collections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활용하여 문자열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반대로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이진 검색 등을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실행하는 사례를 살펴보자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1987273"/>
            <a:ext cx="50405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&lt;String&gt;(); </a:t>
            </a:r>
            <a:r>
              <a:rPr lang="ko-KR" altLang="en-US" sz="1200" dirty="0"/>
              <a:t>		</a:t>
            </a:r>
            <a:r>
              <a:rPr lang="en-US" altLang="ko-KR" sz="1200" dirty="0"/>
              <a:t>		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트랜스포머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스타워즈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매트릭스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(0,"</a:t>
            </a:r>
            <a:r>
              <a:rPr lang="ko-KR" altLang="en-US" sz="1200" dirty="0" err="1"/>
              <a:t>터미네이터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(2,"</a:t>
            </a:r>
            <a:r>
              <a:rPr lang="ko-KR" altLang="en-US" sz="1200" dirty="0" err="1"/>
              <a:t>아바타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Collections.sort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 정렬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정렬된 요소 출력</a:t>
            </a:r>
          </a:p>
          <a:p>
            <a:pPr marL="0" lvl="2" defTabSz="180000"/>
            <a:r>
              <a:rPr lang="ko-KR" altLang="en-US" sz="1200" dirty="0"/>
              <a:t>	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Collections.reverse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요소의 순서를 반대로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요소 출력</a:t>
            </a:r>
          </a:p>
          <a:p>
            <a:pPr marL="0" lvl="2" defTabSz="180000"/>
            <a:r>
              <a:rPr lang="ko-KR" altLang="en-US" sz="1200" dirty="0"/>
              <a:t>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 = </a:t>
            </a:r>
            <a:r>
              <a:rPr lang="en-US" altLang="ko-KR" sz="1200" b="1" dirty="0" err="1"/>
              <a:t>Collections.binarySearch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, "</a:t>
            </a:r>
            <a:r>
              <a:rPr lang="ko-KR" altLang="en-US" sz="1200" b="1" dirty="0" err="1"/>
              <a:t>아바타</a:t>
            </a:r>
            <a:r>
              <a:rPr lang="en-US" altLang="ko-KR" sz="1200" b="1" dirty="0"/>
              <a:t>") </a:t>
            </a:r>
            <a:r>
              <a:rPr lang="en-US" altLang="ko-KR" sz="1200" dirty="0"/>
              <a:t>+ 1;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아바타는</a:t>
            </a:r>
            <a:r>
              <a:rPr lang="ko-KR" altLang="en-US" sz="1200" dirty="0"/>
              <a:t> </a:t>
            </a:r>
            <a:r>
              <a:rPr lang="en-US" altLang="ko-KR" sz="1200" dirty="0"/>
              <a:t>" + index + "</a:t>
            </a:r>
            <a:r>
              <a:rPr lang="ko-KR" altLang="en-US" sz="1200" dirty="0"/>
              <a:t>번째 요소입니다</a:t>
            </a:r>
            <a:r>
              <a:rPr lang="en-US" altLang="ko-KR" sz="1200" dirty="0"/>
              <a:t>.");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5596275"/>
            <a:ext cx="1442412" cy="272415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소팅된</a:t>
            </a:r>
            <a:r>
              <a:rPr lang="en-US" altLang="ko-KR" sz="1000" dirty="0"/>
              <a:t> </a:t>
            </a:r>
            <a:r>
              <a:rPr lang="ko-KR" altLang="en-US" sz="1000" dirty="0"/>
              <a:t>순서대로 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894" y="5986154"/>
            <a:ext cx="896015" cy="272415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거꾸로</a:t>
            </a:r>
            <a:r>
              <a:rPr lang="en-US" altLang="ko-KR" sz="1000" dirty="0"/>
              <a:t> </a:t>
            </a:r>
            <a:r>
              <a:rPr lang="ko-KR" altLang="en-US" sz="1000" dirty="0"/>
              <a:t>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224" y="2859971"/>
            <a:ext cx="1763422" cy="442674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static </a:t>
            </a:r>
            <a:r>
              <a:rPr lang="ko-KR" altLang="en-US" sz="1000" dirty="0" err="1"/>
              <a:t>메소드이므로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클래스 이름으로 바로 호출</a:t>
            </a:r>
          </a:p>
        </p:txBody>
      </p:sp>
    </p:spTree>
    <p:extLst>
      <p:ext uri="{BB962C8B-B14F-4D97-AF65-F5344CB8AC3E}">
        <p14:creationId xmlns:p14="http://schemas.microsoft.com/office/powerpoint/2010/main" val="17765700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클래스와 인터페이스</a:t>
            </a:r>
            <a:endParaRPr lang="en-US" altLang="ko-KR" dirty="0"/>
          </a:p>
          <a:p>
            <a:pPr lvl="1"/>
            <a:r>
              <a:rPr lang="ko-KR" altLang="en-US" dirty="0"/>
              <a:t>클래스나 인터페이스 </a:t>
            </a:r>
            <a:r>
              <a:rPr lang="ko-KR" altLang="en-US" dirty="0" err="1"/>
              <a:t>선언부에</a:t>
            </a:r>
            <a:r>
              <a:rPr lang="ko-KR" altLang="en-US" dirty="0"/>
              <a:t> 일반화된 타입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</a:t>
            </a:r>
            <a:r>
              <a:rPr lang="ko-KR" altLang="en-US" dirty="0" err="1"/>
              <a:t>레퍼런스</a:t>
            </a:r>
            <a:r>
              <a:rPr lang="ko-KR" altLang="en-US" dirty="0"/>
              <a:t> 변수 선언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173968"/>
            <a:ext cx="60486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get() {</a:t>
            </a:r>
          </a:p>
          <a:p>
            <a:pPr defTabSz="18000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78092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42900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29796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43417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94296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sv-SE" altLang="ko-KR" sz="1400" dirty="0"/>
              <a:t>MyClass&lt;String&gt; s;</a:t>
            </a:r>
          </a:p>
          <a:p>
            <a:pPr fontAlgn="base" latinLnBrk="0"/>
            <a:r>
              <a:rPr lang="sv-SE" altLang="ko-KR" sz="1400" dirty="0"/>
              <a:t>List&lt;Integer&gt; li;</a:t>
            </a:r>
          </a:p>
          <a:p>
            <a:pPr fontAlgn="base" latinLnBrk="0"/>
            <a:r>
              <a:rPr lang="sv-SE" altLang="ko-KR" sz="1400" dirty="0"/>
              <a:t>Vector&lt;String&gt; vs;</a:t>
            </a:r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객체 생성 </a:t>
            </a:r>
            <a:r>
              <a:rPr lang="en-US" altLang="ko-KR" dirty="0"/>
              <a:t>– </a:t>
            </a:r>
            <a:r>
              <a:rPr lang="ko-KR" altLang="en-US" dirty="0"/>
              <a:t>구체화</a:t>
            </a:r>
            <a:r>
              <a:rPr lang="en-US" altLang="ko-KR" dirty="0"/>
              <a:t>(specialization)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683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구체화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타입의 클래스에 구체적인 타입을 대입하여 객체 생성</a:t>
            </a:r>
            <a:endParaRPr lang="en-US" altLang="ko-KR" dirty="0"/>
          </a:p>
          <a:p>
            <a:pPr lvl="1"/>
            <a:r>
              <a:rPr lang="ko-KR" altLang="en-US" dirty="0"/>
              <a:t>컴파일러에 의해 이루어짐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구체화된 </a:t>
            </a:r>
            <a:r>
              <a:rPr lang="en-US" altLang="ko-KR" dirty="0" err="1"/>
              <a:t>MyClass</a:t>
            </a:r>
            <a:r>
              <a:rPr lang="en-US" altLang="ko-KR" dirty="0"/>
              <a:t>&lt;String&gt;</a:t>
            </a:r>
            <a:r>
              <a:rPr lang="ko-KR" altLang="en-US" dirty="0"/>
              <a:t>의 소스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/>
              <a:t>String</a:t>
            </a:r>
            <a:r>
              <a:rPr lang="ko-KR" altLang="en-US" sz="1400" dirty="0"/>
              <a:t> 지정</a:t>
            </a:r>
          </a:p>
          <a:p>
            <a:pPr fontAlgn="base" latinLnBrk="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 n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/>
              <a:t>Integer</a:t>
            </a:r>
            <a:r>
              <a:rPr lang="ko-KR" altLang="en-US" sz="1400" dirty="0"/>
              <a:t> 지정</a:t>
            </a:r>
          </a:p>
          <a:p>
            <a:pPr fontAlgn="base" latinLnBrk="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0488" y="4437112"/>
            <a:ext cx="450564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public class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의 타입은 </a:t>
            </a:r>
            <a:r>
              <a:rPr lang="en-US" altLang="ko-KR" sz="1400" dirty="0"/>
              <a:t>String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a)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// String </a:t>
            </a:r>
            <a:r>
              <a:rPr lang="ko-KR" altLang="en-US" sz="1400" dirty="0"/>
              <a:t>타입의 값 </a:t>
            </a:r>
            <a:r>
              <a:rPr lang="en-US" altLang="ko-KR" sz="1400" dirty="0"/>
              <a:t>a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에 지정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get() {</a:t>
            </a:r>
          </a:p>
          <a:p>
            <a:pPr defTabSz="180000" fontAlgn="base" latinLnBrk="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String </a:t>
            </a:r>
            <a:r>
              <a:rPr lang="ko-KR" altLang="en-US" sz="1400" dirty="0"/>
              <a:t>타입의 값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5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구체화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변수에 기본 타입은 사용할 수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51484"/>
            <a:ext cx="64807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 vi = new 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&gt;(); // </a:t>
            </a:r>
            <a:r>
              <a:rPr lang="ko-KR" altLang="en-US" sz="1600" b="1" dirty="0">
                <a:solidFill>
                  <a:srgbClr val="FF0000"/>
                </a:solidFill>
              </a:rPr>
              <a:t>컴파일 오류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는 사용 불가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34462"/>
            <a:ext cx="64807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 vi = new 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&gt;(); // </a:t>
            </a:r>
            <a:r>
              <a:rPr lang="ko-KR" altLang="en-US" sz="1600" dirty="0"/>
              <a:t>정상 코드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851920" y="2627548"/>
            <a:ext cx="216024" cy="437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5080" y="2627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2091461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  <a:r>
              <a:rPr lang="en-US" altLang="ko-KR" dirty="0"/>
              <a:t> </a:t>
            </a:r>
            <a:r>
              <a:rPr lang="ko-KR" altLang="en-US" dirty="0"/>
              <a:t>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</a:t>
            </a:r>
            <a:endParaRPr lang="en-US" altLang="ko-KR" dirty="0"/>
          </a:p>
          <a:p>
            <a:pPr lvl="1"/>
            <a:r>
              <a:rPr lang="en-US" altLang="ko-KR" dirty="0"/>
              <a:t>‘&lt;‘</a:t>
            </a:r>
            <a:r>
              <a:rPr lang="ko-KR" altLang="en-US" dirty="0"/>
              <a:t>과</a:t>
            </a:r>
            <a:r>
              <a:rPr lang="en-US" altLang="ko-KR" dirty="0"/>
              <a:t> ‘&gt;’</a:t>
            </a:r>
            <a:r>
              <a:rPr lang="ko-KR" altLang="en-US" dirty="0"/>
              <a:t>사이의 문자로 표현</a:t>
            </a:r>
            <a:endParaRPr lang="en-US" altLang="ko-KR" dirty="0"/>
          </a:p>
          <a:p>
            <a:pPr lvl="1"/>
            <a:r>
              <a:rPr lang="ko-KR" altLang="en-US" dirty="0"/>
              <a:t>하나의 대문자를 타입 매개 변수로 사용</a:t>
            </a:r>
            <a:endParaRPr lang="en-US" altLang="ko-KR" dirty="0"/>
          </a:p>
          <a:p>
            <a:pPr lvl="1"/>
            <a:r>
              <a:rPr lang="ko-KR" altLang="en-US" dirty="0"/>
              <a:t>많이 사용하는 타입 매개 변수 문자</a:t>
            </a:r>
            <a:endParaRPr lang="en-US" altLang="ko-KR" dirty="0"/>
          </a:p>
          <a:p>
            <a:pPr lvl="2"/>
            <a:r>
              <a:rPr lang="en-US" altLang="ko-KR" dirty="0"/>
              <a:t>E : Element</a:t>
            </a:r>
            <a:r>
              <a:rPr lang="ko-KR" altLang="en-US" dirty="0"/>
              <a:t>를 의미하며 컬렉션에서 요소를 표시할 때 많이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 : Type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 : Value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 : Key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타입 매개변수가 나타내는 타입의 객체 생성 불가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strike="sngStrike" dirty="0"/>
              <a:t>T a = new T();</a:t>
            </a:r>
          </a:p>
          <a:p>
            <a:pPr lvl="1"/>
            <a:r>
              <a:rPr lang="ko-KR" altLang="en-US" dirty="0"/>
              <a:t>타입 매개 변수는 나중에 실제 타입으로 구체화</a:t>
            </a:r>
            <a:endParaRPr lang="en-US" altLang="ko-KR" dirty="0"/>
          </a:p>
          <a:p>
            <a:pPr lvl="1"/>
            <a:r>
              <a:rPr lang="ko-KR" altLang="en-US" dirty="0"/>
              <a:t>어떤 문자도 매개 변수로 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32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자료 구조를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Integer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형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사용하는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284205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&lt;T&gt;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Object 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 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 = new Object [10];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void push(T item)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10)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[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T pop()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--;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return 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&lt;String&gt;()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662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2640</TotalTime>
  <Words>6546</Words>
  <Application>Microsoft Office PowerPoint</Application>
  <PresentationFormat>화면 슬라이드 쇼(4:3)</PresentationFormat>
  <Paragraphs>1941</Paragraphs>
  <Slides>103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2" baseType="lpstr">
      <vt:lpstr>Arial Unicode MS</vt:lpstr>
      <vt:lpstr>HY강B</vt:lpstr>
      <vt:lpstr>HY나무L</vt:lpstr>
      <vt:lpstr>맑은 고딕</vt:lpstr>
      <vt:lpstr>휴먼편지체</vt:lpstr>
      <vt:lpstr>Wingdings</vt:lpstr>
      <vt:lpstr>Wingdings 2</vt:lpstr>
      <vt:lpstr>가을</vt:lpstr>
      <vt:lpstr>수식</vt:lpstr>
      <vt:lpstr>패키지 개념과 자바 기본 패키지</vt:lpstr>
      <vt:lpstr>패키지 개념과 필요성</vt:lpstr>
      <vt:lpstr>디렉터리로 각 개발자의 코드 관리(패키지)</vt:lpstr>
      <vt:lpstr>자바의 패키지 (package)</vt:lpstr>
      <vt:lpstr>JDK에서 제공되는 패키지</vt:lpstr>
      <vt:lpstr>패키지 사용하기, import문</vt:lpstr>
      <vt:lpstr>클래스 경로</vt:lpstr>
      <vt:lpstr>이클립스에서 쉽게 패키지 만들기</vt:lpstr>
      <vt:lpstr>프로젝트 작성(프로젝트 이름 : PackageEx)</vt:lpstr>
      <vt:lpstr>패키지 lib 작성</vt:lpstr>
      <vt:lpstr>패키지 app 작성</vt:lpstr>
      <vt:lpstr>패키지 작성이 완료된 결과</vt:lpstr>
      <vt:lpstr>클래스 Calculator 만들기</vt:lpstr>
      <vt:lpstr>Calculator 소스 수정</vt:lpstr>
      <vt:lpstr>GoodCalc.java 작성 후 소스 수정</vt:lpstr>
      <vt:lpstr>                                         실행을 위한                                         Run                                          Configurations                                         작성 </vt:lpstr>
      <vt:lpstr>프로젝트 PackageEx 실행</vt:lpstr>
      <vt:lpstr>패키지의 특징</vt:lpstr>
      <vt:lpstr>자바 JDK의 패키지 구조</vt:lpstr>
      <vt:lpstr>자바 패키지 구조 </vt:lpstr>
      <vt:lpstr>주요 패키지</vt:lpstr>
      <vt:lpstr>자바 API 참조</vt:lpstr>
      <vt:lpstr>Object 클래스</vt:lpstr>
      <vt:lpstr>객체 속성</vt:lpstr>
      <vt:lpstr>객체를 문자열로 변환</vt:lpstr>
      <vt:lpstr>새로운 toString() 만들기</vt:lpstr>
      <vt:lpstr>객체 비교</vt:lpstr>
      <vt:lpstr>예제  : Rect 클래스 만들고 equals() 만들기</vt:lpstr>
      <vt:lpstr>Wrapper 클래스</vt:lpstr>
      <vt:lpstr>Wrapper 객체 생성</vt:lpstr>
      <vt:lpstr>주요 메소드</vt:lpstr>
      <vt:lpstr>Wrapper 활용</vt:lpstr>
      <vt:lpstr>예제  : Wrapper 클래스 활용</vt:lpstr>
      <vt:lpstr>박싱과 언박싱</vt:lpstr>
      <vt:lpstr>Auto boxing &amp; unboxing</vt:lpstr>
      <vt:lpstr>예제 : 박싱 언박싱의 예</vt:lpstr>
      <vt:lpstr>String의 생성과 특징</vt:lpstr>
      <vt:lpstr>스트링 리터럴과 new String()</vt:lpstr>
      <vt:lpstr>스트링 객체의 주요 특징</vt:lpstr>
      <vt:lpstr>주요 메소드</vt:lpstr>
      <vt:lpstr>문자열 비교</vt:lpstr>
      <vt:lpstr>문자열 연결</vt:lpstr>
      <vt:lpstr>concat()은 새로운 문자열을 생성</vt:lpstr>
      <vt:lpstr>문자열 내의 공백 제거, 문자열의 각 문자 접근</vt:lpstr>
      <vt:lpstr>예제 : String 클래스 메소드 활용</vt:lpstr>
      <vt:lpstr>예제 실행 과정</vt:lpstr>
      <vt:lpstr>StringBuffer 클래스</vt:lpstr>
      <vt:lpstr>주요 메소드</vt:lpstr>
      <vt:lpstr>StringBuffer의 메소드 활용 예</vt:lpstr>
      <vt:lpstr>예제 : StringBuffer 클래스 메소드 활용</vt:lpstr>
      <vt:lpstr>StringTokenizer 클래스</vt:lpstr>
      <vt:lpstr>생성자와 주요 메소드</vt:lpstr>
      <vt:lpstr>StringTokenizer 객체 생성과 문자열 파싱 </vt:lpstr>
      <vt:lpstr>예제 : StringTokenizer 클래스 메소드 활용 </vt:lpstr>
      <vt:lpstr>Math 클래스</vt:lpstr>
      <vt:lpstr>Math 클래스를 활용한 난수 발생</vt:lpstr>
      <vt:lpstr>예제 : Math 클래스 메소드 활용</vt:lpstr>
      <vt:lpstr>Calendar 클래스</vt:lpstr>
      <vt:lpstr>Calendar 객체 생성 및 날짜와 시간</vt:lpstr>
      <vt:lpstr>예제 Calendar를 이용하여 현재 날짜와 시간 출력 및 설정하기</vt:lpstr>
      <vt:lpstr>제네릭과 컬렉션</vt:lpstr>
      <vt:lpstr>컬렉션(collection)의 개념</vt:lpstr>
      <vt:lpstr>컬렉션을 위한 인터페이스와 클래스</vt:lpstr>
      <vt:lpstr>컬렉션과 제네릭</vt:lpstr>
      <vt:lpstr>제네릭의 기본 개념</vt:lpstr>
      <vt:lpstr>제네릭 Stack&lt;E&gt; 클래스의 JDK 매뉴얼</vt:lpstr>
      <vt:lpstr>Vector&lt;E&gt;</vt:lpstr>
      <vt:lpstr>Vector&lt;Integer&gt; 컬렉션 내부 구성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예제  : 정수 값만 다루는 Vector&lt;Integer&gt; </vt:lpstr>
      <vt:lpstr>예제 Point 클래스의 객체들만 저장하는 벡터 만들기</vt:lpstr>
      <vt:lpstr>ArrayList&lt;E&gt;</vt:lpstr>
      <vt:lpstr>ArrayList&lt;String&gt; 컬렉션의 내부 구성</vt:lpstr>
      <vt:lpstr>ArrayList&lt;E&gt; 클래스의 주요 메소드</vt:lpstr>
      <vt:lpstr>PowerPoint 프레젠테이션</vt:lpstr>
      <vt:lpstr>PowerPoint 프레젠테이션</vt:lpstr>
      <vt:lpstr>예제 : ArrayList에 문자열을 달기</vt:lpstr>
      <vt:lpstr>컬렉션의 순차 검색을 위한 Iterator</vt:lpstr>
      <vt:lpstr>예제 : Iterator를 이용하여 Vector의 모든 요소 출력하고 합 구하기</vt:lpstr>
      <vt:lpstr>HashMap&lt;K,V&gt;</vt:lpstr>
      <vt:lpstr>HashMap&lt;String, String&gt;의 내부 구성과 put(), get() 메소드</vt:lpstr>
      <vt:lpstr>HashMap&lt;K,V&gt;의 주요 메소드</vt:lpstr>
      <vt:lpstr>PowerPoint 프레젠테이션</vt:lpstr>
      <vt:lpstr>예제 : HashMap을 이용하여 영어 단어와 한글 단어를 쌍으로 저장하는 검색하는 사례</vt:lpstr>
      <vt:lpstr>예제 HashMap을 이용하여 자바 과목의 점수를 기록 관리하는 코드 작성</vt:lpstr>
      <vt:lpstr>예제 HashMap을 이용한 학생 정보 저장</vt:lpstr>
      <vt:lpstr>LinkedList&lt;E&gt;</vt:lpstr>
      <vt:lpstr>LinkedList&lt;String&gt;의 내부 구성과 put(), get() 메소드</vt:lpstr>
      <vt:lpstr>Collections 클래스 활용</vt:lpstr>
      <vt:lpstr>예제 : Collections 클래스의 활용</vt:lpstr>
      <vt:lpstr>제네릭 만들기</vt:lpstr>
      <vt:lpstr>제네릭 객체 생성 – 구체화(specialization)</vt:lpstr>
      <vt:lpstr>구체화 오류</vt:lpstr>
      <vt:lpstr>타입 매개 변수</vt:lpstr>
      <vt:lpstr>예제 : 제네릭 스택 만들기</vt:lpstr>
      <vt:lpstr>제네릭과 배열</vt:lpstr>
      <vt:lpstr>제네릭 메소드</vt:lpstr>
      <vt:lpstr>예제 : 스택의 내용을 반대로 만드는 제네릭 메소드 만들기</vt:lpstr>
      <vt:lpstr>제네릭의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HD</cp:lastModifiedBy>
  <cp:revision>147</cp:revision>
  <dcterms:created xsi:type="dcterms:W3CDTF">2011-08-27T14:53:28Z</dcterms:created>
  <dcterms:modified xsi:type="dcterms:W3CDTF">2019-04-23T07:54:26Z</dcterms:modified>
</cp:coreProperties>
</file>