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9" r:id="rId2"/>
    <p:sldMasterId id="2147483711" r:id="rId3"/>
    <p:sldMasterId id="2147483736" r:id="rId4"/>
  </p:sldMasterIdLst>
  <p:notesMasterIdLst>
    <p:notesMasterId r:id="rId34"/>
  </p:notesMasterIdLst>
  <p:sldIdLst>
    <p:sldId id="556" r:id="rId5"/>
    <p:sldId id="557" r:id="rId6"/>
    <p:sldId id="558" r:id="rId7"/>
    <p:sldId id="570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60" r:id="rId18"/>
    <p:sldId id="584" r:id="rId19"/>
    <p:sldId id="559" r:id="rId20"/>
    <p:sldId id="581" r:id="rId21"/>
    <p:sldId id="582" r:id="rId22"/>
    <p:sldId id="583" r:id="rId23"/>
    <p:sldId id="539" r:id="rId24"/>
    <p:sldId id="536" r:id="rId25"/>
    <p:sldId id="537" r:id="rId26"/>
    <p:sldId id="561" r:id="rId27"/>
    <p:sldId id="541" r:id="rId28"/>
    <p:sldId id="551" r:id="rId29"/>
    <p:sldId id="552" r:id="rId30"/>
    <p:sldId id="562" r:id="rId31"/>
    <p:sldId id="586" r:id="rId32"/>
    <p:sldId id="566" r:id="rId3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00008D"/>
    <a:srgbClr val="0563B8"/>
    <a:srgbClr val="254061"/>
    <a:srgbClr val="376092"/>
    <a:srgbClr val="558ED5"/>
    <a:srgbClr val="C6D9F1"/>
    <a:srgbClr val="3FB7D3"/>
    <a:srgbClr val="4BACC6"/>
    <a:srgbClr val="C5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" autoAdjust="0"/>
    <p:restoredTop sz="50074"/>
  </p:normalViewPr>
  <p:slideViewPr>
    <p:cSldViewPr snapToGrid="0">
      <p:cViewPr varScale="1">
        <p:scale>
          <a:sx n="172" d="100"/>
          <a:sy n="172" d="100"/>
        </p:scale>
        <p:origin x="328" y="184"/>
      </p:cViewPr>
      <p:guideLst>
        <p:guide orient="horz" pos="1620"/>
        <p:guide pos="33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34263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5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48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5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8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26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6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62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8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98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5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8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80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67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45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47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35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99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11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3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281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77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85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554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82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hangingPunct="1"/>
            <a:fld id="{AC8470A5-F3AE-4070-B14D-EE2BD75D7466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2018/1/29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hangingPunct="1"/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1"/>
            <a:fld id="{E7094843-CA14-4A61-ACDA-9737E9EBD0B6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85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65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hangingPunct="1"/>
            <a:fld id="{AC8470A5-F3AE-4070-B14D-EE2BD75D7466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2018/1/29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hangingPunct="1"/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1"/>
            <a:fld id="{E7094843-CA14-4A61-ACDA-9737E9EBD0B6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99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82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44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44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14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50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72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73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hangingPunct="1"/>
            <a:fld id="{AC8470A5-F3AE-4070-B14D-EE2BD75D7466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2018/1/29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hangingPunct="1"/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hangingPunct="1"/>
            <a:fld id="{E7094843-CA14-4A61-ACDA-9737E9EBD0B6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830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533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2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9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5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AC8470A5-F3AE-4070-B14D-EE2BD75D7466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2018/1/29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E7094843-CA14-4A61-ACDA-9737E9EBD0B6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AC8470A5-F3AE-4070-B14D-EE2BD75D7466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2018/1/29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E7094843-CA14-4A61-ACDA-9737E9EBD0B6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AC8470A5-F3AE-4070-B14D-EE2BD75D7466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2018/1/29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E7094843-CA14-4A61-ACDA-9737E9EBD0B6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</a:rPr>
              <a:pPr hangingPunct="1"/>
              <a:t>‹#›</a:t>
            </a:fld>
            <a:endParaRPr lang="zh-CN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3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41E9-BDEE-49DD-926C-54135DBD13AC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36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763688" y="2067694"/>
            <a:ext cx="547260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63688" y="3458261"/>
            <a:ext cx="55446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7"/>
          <p:cNvSpPr txBox="1"/>
          <p:nvPr/>
        </p:nvSpPr>
        <p:spPr>
          <a:xfrm>
            <a:off x="796691" y="2144615"/>
            <a:ext cx="74066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zh-CN" altLang="en-US" sz="2800" b="1" kern="1200" dirty="0">
                <a:solidFill>
                  <a:srgbClr val="0563B8"/>
                </a:solidFill>
                <a:latin typeface="微软雅黑" pitchFamily="34" charset="-122"/>
                <a:ea typeface="微软雅黑" pitchFamily="34" charset="-122"/>
              </a:rPr>
              <a:t>北京华宇互联研发部</a:t>
            </a:r>
            <a:endParaRPr lang="en-US" altLang="zh-CN" sz="2800" b="1" kern="1200" dirty="0">
              <a:solidFill>
                <a:srgbClr val="0563B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hangingPunct="1"/>
            <a:r>
              <a:rPr lang="en-US" altLang="zh-CN" sz="4000" b="1" kern="1200" dirty="0">
                <a:solidFill>
                  <a:srgbClr val="0563B8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4000" b="1" kern="1200" dirty="0">
                <a:solidFill>
                  <a:srgbClr val="0563B8"/>
                </a:solidFill>
                <a:latin typeface="微软雅黑" pitchFamily="34" charset="-122"/>
                <a:ea typeface="微软雅黑" pitchFamily="34" charset="-122"/>
              </a:rPr>
              <a:t>年度述职报告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4209" y="4810511"/>
            <a:ext cx="9148209" cy="338550"/>
            <a:chOff x="-4209" y="4810511"/>
            <a:chExt cx="9148209" cy="338550"/>
          </a:xfrm>
        </p:grpSpPr>
        <p:sp>
          <p:nvSpPr>
            <p:cNvPr id="14" name="矩形 13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675893" y="4810511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" y="15766"/>
            <a:ext cx="174285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5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26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岗位职责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75" y="1577793"/>
            <a:ext cx="6890315" cy="23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6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26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岗位职责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93" y="1353128"/>
            <a:ext cx="6894160" cy="35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4106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部门内部工作流程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88" y="1136156"/>
            <a:ext cx="2973445" cy="38536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4524705" y="1136156"/>
            <a:ext cx="4083268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Bef>
                <a:spcPts val="750"/>
              </a:spcBef>
              <a:spcAft>
                <a:spcPts val="750"/>
              </a:spcAft>
            </a:pPr>
            <a:r>
              <a:rPr lang="zh-CN" altLang="zh-CN" sz="9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重点说明：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"/>
            </a:pP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产品设计评审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spcBef>
                <a:spcPts val="750"/>
              </a:spcBef>
              <a:spcAft>
                <a:spcPts val="750"/>
              </a:spcAft>
            </a:pP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因为时间紧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产品设计评审经常被忽略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这就会出现因为前期一些需求不明确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一些已经开发好的功能要重做的情况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相反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设计做好了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思路清楚了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接下来的开发会顺利很多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所以我们在项目实施过程中一定要做产品设计评审。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"/>
            </a:pP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UI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评审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spcBef>
                <a:spcPts val="750"/>
              </a:spcBef>
              <a:spcAft>
                <a:spcPts val="750"/>
              </a:spcAft>
            </a:pP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产品设计的重点是流程、交互及相互之间的链接关系，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UI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设计就是把产品设计很好的表现出来，注重的是视觉、用户的操作习惯及引导方式，这种关系明确后我们就会清楚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UI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评审的目的在于是否根据产品设计很好的表现出来了、操作习惯是否合适、引导方式是否正确等。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"/>
            </a:pP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测试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>
              <a:spcBef>
                <a:spcPts val="750"/>
              </a:spcBef>
              <a:spcAft>
                <a:spcPts val="750"/>
              </a:spcAft>
            </a:pP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开发过程中的自测很重要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在交给测试人员测试前一定要自行测试一遍，这也是保障项目质量的重要一环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/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功能都开发完成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开发人员也完成自测试之后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便可准备进入交叉测试环节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测试要站在用户的角色看问题</a:t>
            </a:r>
            <a:r>
              <a:rPr lang="en-US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</a:t>
            </a:r>
            <a:r>
              <a:rPr lang="zh-CN" altLang="zh-CN" sz="9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不单单看是否满足全部需求，同时也要提出更好的改进建议，把好质量关。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1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4106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与其他部门的衔接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1" y="1270843"/>
            <a:ext cx="4037341" cy="344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92" y="1501183"/>
            <a:ext cx="4434762" cy="27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174531" y="4720033"/>
            <a:ext cx="31136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新产品开发需求提交（市场</a:t>
            </a:r>
            <a:r>
              <a:rPr lang="en-US" altLang="zh-CN" sz="1200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/</a:t>
            </a:r>
            <a:r>
              <a:rPr lang="zh-CN" altLang="zh-CN" sz="1200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销售</a:t>
            </a:r>
            <a:r>
              <a:rPr lang="en-US" altLang="zh-CN" sz="1200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/</a:t>
            </a:r>
            <a:r>
              <a:rPr lang="zh-CN" altLang="zh-CN" sz="1200" kern="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客服等）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3338" y="4420488"/>
            <a:ext cx="31136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处理客服提交的问题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63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95536" y="1816536"/>
            <a:ext cx="1386918" cy="1323439"/>
          </a:xfrm>
          <a:prstGeom prst="rect">
            <a:avLst/>
          </a:prstGeom>
          <a:solidFill>
            <a:srgbClr val="0563B8"/>
          </a:solidFill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0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3385248" y="191563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60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312320" y="3139975"/>
            <a:ext cx="5716064" cy="274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312320" y="1814842"/>
            <a:ext cx="5716064" cy="48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7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3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TextBox 28      (向天歌演示原创作品：www.TopPPT.cn)"/>
          <p:cNvSpPr txBox="1"/>
          <p:nvPr/>
        </p:nvSpPr>
        <p:spPr>
          <a:xfrm>
            <a:off x="961764" y="375477"/>
            <a:ext cx="596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回顾</a:t>
            </a:r>
            <a:r>
              <a:rPr lang="en-US" altLang="zh-CN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2017</a:t>
            </a:r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主要工作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31" name="矩形 30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50853" y="4040284"/>
            <a:ext cx="10013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乐橙谷v2.0上线</a:t>
            </a:r>
          </a:p>
        </p:txBody>
      </p:sp>
      <p:sp>
        <p:nvSpPr>
          <p:cNvPr id="10" name="矩形 9"/>
          <p:cNvSpPr/>
          <p:nvPr/>
        </p:nvSpPr>
        <p:spPr>
          <a:xfrm>
            <a:off x="1821292" y="3294583"/>
            <a:ext cx="2185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红包活动上线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乐橙问答上线（二部）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老师考核上线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现金缴费管理上线</a:t>
            </a:r>
          </a:p>
        </p:txBody>
      </p:sp>
      <p:sp>
        <p:nvSpPr>
          <p:cNvPr id="11" name="矩形 10"/>
          <p:cNvSpPr/>
          <p:nvPr/>
        </p:nvSpPr>
        <p:spPr>
          <a:xfrm>
            <a:off x="2814198" y="2673101"/>
            <a:ext cx="17202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钉钉关联上线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规章制度上线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专题系统上线（二部）</a:t>
            </a:r>
          </a:p>
        </p:txBody>
      </p:sp>
      <p:sp>
        <p:nvSpPr>
          <p:cNvPr id="15" name="矩形 14"/>
          <p:cNvSpPr/>
          <p:nvPr/>
        </p:nvSpPr>
        <p:spPr>
          <a:xfrm>
            <a:off x="1317089" y="1542342"/>
            <a:ext cx="1932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学生档案上线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就业管理改版上线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职业能力测评alpha 1.0 版本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完成模型验证（二部）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08417" y="1231433"/>
            <a:ext cx="6865526" cy="3334482"/>
            <a:chOff x="1272712" y="-321794"/>
            <a:chExt cx="7875123" cy="3824828"/>
          </a:xfrm>
        </p:grpSpPr>
        <p:cxnSp>
          <p:nvCxnSpPr>
            <p:cNvPr id="19" name="肘形连接符 18"/>
            <p:cNvCxnSpPr/>
            <p:nvPr/>
          </p:nvCxnSpPr>
          <p:spPr>
            <a:xfrm flipV="1">
              <a:off x="1585899" y="1894953"/>
              <a:ext cx="1661145" cy="674827"/>
            </a:xfrm>
            <a:prstGeom prst="bentConnector3">
              <a:avLst/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cxnSp>
          <p:nvCxnSpPr>
            <p:cNvPr id="74" name="肘形连接符 73"/>
            <p:cNvCxnSpPr/>
            <p:nvPr/>
          </p:nvCxnSpPr>
          <p:spPr>
            <a:xfrm flipV="1">
              <a:off x="2610655" y="1217036"/>
              <a:ext cx="1661145" cy="674827"/>
            </a:xfrm>
            <a:prstGeom prst="bentConnector3">
              <a:avLst/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cxnSp>
          <p:nvCxnSpPr>
            <p:cNvPr id="76" name="肘形连接符 75"/>
            <p:cNvCxnSpPr/>
            <p:nvPr/>
          </p:nvCxnSpPr>
          <p:spPr>
            <a:xfrm flipV="1">
              <a:off x="3635422" y="547001"/>
              <a:ext cx="1661145" cy="674827"/>
            </a:xfrm>
            <a:prstGeom prst="bentConnector3">
              <a:avLst/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sp>
          <p:nvSpPr>
            <p:cNvPr id="9" name="椭圆 8"/>
            <p:cNvSpPr/>
            <p:nvPr/>
          </p:nvSpPr>
          <p:spPr bwMode="auto">
            <a:xfrm>
              <a:off x="1272712" y="2259158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2087894" y="1611996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3247044" y="895562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cxnSp>
          <p:nvCxnSpPr>
            <p:cNvPr id="80" name="肘形连接符 79"/>
            <p:cNvCxnSpPr>
              <a:endCxn id="79" idx="6"/>
            </p:cNvCxnSpPr>
            <p:nvPr/>
          </p:nvCxnSpPr>
          <p:spPr>
            <a:xfrm flipV="1">
              <a:off x="4668064" y="-12943"/>
              <a:ext cx="1121150" cy="566136"/>
            </a:xfrm>
            <a:prstGeom prst="bentConnector3">
              <a:avLst>
                <a:gd name="adj1" fmla="val 75392"/>
              </a:avLst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sp>
          <p:nvSpPr>
            <p:cNvPr id="64" name="椭圆 63"/>
            <p:cNvSpPr/>
            <p:nvPr/>
          </p:nvSpPr>
          <p:spPr bwMode="auto">
            <a:xfrm>
              <a:off x="4163511" y="238034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cxnSp>
          <p:nvCxnSpPr>
            <p:cNvPr id="81" name="肘形连接符 80"/>
            <p:cNvCxnSpPr/>
            <p:nvPr/>
          </p:nvCxnSpPr>
          <p:spPr>
            <a:xfrm>
              <a:off x="5320216" y="-22105"/>
              <a:ext cx="1210210" cy="573077"/>
            </a:xfrm>
            <a:prstGeom prst="bentConnector3">
              <a:avLst>
                <a:gd name="adj1" fmla="val 15478"/>
              </a:avLst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cxnSp>
          <p:nvCxnSpPr>
            <p:cNvPr id="90" name="肘形连接符 89"/>
            <p:cNvCxnSpPr/>
            <p:nvPr/>
          </p:nvCxnSpPr>
          <p:spPr>
            <a:xfrm>
              <a:off x="6368619" y="544055"/>
              <a:ext cx="746828" cy="717666"/>
            </a:xfrm>
            <a:prstGeom prst="bentConnector3">
              <a:avLst>
                <a:gd name="adj1" fmla="val 23613"/>
              </a:avLst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sp>
          <p:nvSpPr>
            <p:cNvPr id="92" name="椭圆 91"/>
            <p:cNvSpPr/>
            <p:nvPr/>
          </p:nvSpPr>
          <p:spPr bwMode="auto">
            <a:xfrm>
              <a:off x="6257027" y="205198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cxnSp>
          <p:nvCxnSpPr>
            <p:cNvPr id="97" name="肘形连接符 96"/>
            <p:cNvCxnSpPr/>
            <p:nvPr/>
          </p:nvCxnSpPr>
          <p:spPr>
            <a:xfrm>
              <a:off x="7083033" y="1244806"/>
              <a:ext cx="746828" cy="717666"/>
            </a:xfrm>
            <a:prstGeom prst="bentConnector3">
              <a:avLst>
                <a:gd name="adj1" fmla="val 23613"/>
              </a:avLst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6974361" y="971225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8566678" y="2468949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cxnSp>
          <p:nvCxnSpPr>
            <p:cNvPr id="100" name="肘形连接符 99"/>
            <p:cNvCxnSpPr/>
            <p:nvPr/>
          </p:nvCxnSpPr>
          <p:spPr>
            <a:xfrm>
              <a:off x="7871308" y="1993668"/>
              <a:ext cx="746828" cy="717666"/>
            </a:xfrm>
            <a:prstGeom prst="bentConnector3">
              <a:avLst>
                <a:gd name="adj1" fmla="val 23613"/>
              </a:avLst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sp>
          <p:nvSpPr>
            <p:cNvPr id="79" name="椭圆 78"/>
            <p:cNvSpPr/>
            <p:nvPr/>
          </p:nvSpPr>
          <p:spPr bwMode="auto">
            <a:xfrm>
              <a:off x="5208057" y="-321794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7652278" y="1688556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  <p:cxnSp>
          <p:nvCxnSpPr>
            <p:cNvPr id="105" name="肘形连接符 104"/>
            <p:cNvCxnSpPr>
              <a:endCxn id="99" idx="4"/>
            </p:cNvCxnSpPr>
            <p:nvPr/>
          </p:nvCxnSpPr>
          <p:spPr>
            <a:xfrm flipV="1">
              <a:off x="5702032" y="3086650"/>
              <a:ext cx="3155224" cy="115012"/>
            </a:xfrm>
            <a:prstGeom prst="bentConnector2">
              <a:avLst/>
            </a:prstGeom>
            <a:noFill/>
            <a:ln w="19050" cap="flat" cmpd="sng" algn="ctr">
              <a:solidFill>
                <a:srgbClr val="0563B8"/>
              </a:solidFill>
              <a:prstDash val="solid"/>
              <a:miter lim="800000"/>
              <a:headEnd type="oval"/>
              <a:tailEnd type="none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5296567" y="2885333"/>
              <a:ext cx="581157" cy="617701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4606492" y="1295298"/>
            <a:ext cx="1737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老师学生个人中心改版上线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遇橙职来活动上线 </a:t>
            </a:r>
          </a:p>
        </p:txBody>
      </p:sp>
      <p:sp>
        <p:nvSpPr>
          <p:cNvPr id="38" name="矩形 37"/>
          <p:cNvSpPr/>
          <p:nvPr/>
        </p:nvSpPr>
        <p:spPr>
          <a:xfrm>
            <a:off x="5555368" y="1709380"/>
            <a:ext cx="25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乐橙谷官网改版上线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钉钉考勤同步功能上线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职业能力测评 alpha 2.0 版本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内测使用（二部）</a:t>
            </a:r>
          </a:p>
        </p:txBody>
      </p:sp>
      <p:sp>
        <p:nvSpPr>
          <p:cNvPr id="39" name="矩形 38"/>
          <p:cNvSpPr/>
          <p:nvPr/>
        </p:nvSpPr>
        <p:spPr>
          <a:xfrm>
            <a:off x="6185763" y="2355307"/>
            <a:ext cx="23985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咨询管理改版上线  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学生学习信息雷达图上线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职业能力测评alpha 2.0 版本迭代（二部）</a:t>
            </a:r>
          </a:p>
        </p:txBody>
      </p:sp>
      <p:sp>
        <p:nvSpPr>
          <p:cNvPr id="40" name="矩形 39"/>
          <p:cNvSpPr/>
          <p:nvPr/>
        </p:nvSpPr>
        <p:spPr>
          <a:xfrm>
            <a:off x="6774033" y="3115157"/>
            <a:ext cx="13738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咨询分组功能上线</a:t>
            </a:r>
          </a:p>
        </p:txBody>
      </p:sp>
      <p:sp>
        <p:nvSpPr>
          <p:cNvPr id="41" name="矩形 40"/>
          <p:cNvSpPr/>
          <p:nvPr/>
        </p:nvSpPr>
        <p:spPr>
          <a:xfrm>
            <a:off x="7505812" y="3728169"/>
            <a:ext cx="13732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老师个人主页上线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754730" y="3877941"/>
            <a:ext cx="1373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视频转换功能上线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</a:p>
        </p:txBody>
      </p:sp>
    </p:spTree>
    <p:extLst>
      <p:ext uri="{BB962C8B-B14F-4D97-AF65-F5344CB8AC3E}">
        <p14:creationId xmlns:p14="http://schemas.microsoft.com/office/powerpoint/2010/main" val="207921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3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TextBox 28      (向天歌演示原创作品：www.TopPPT.cn)"/>
          <p:cNvSpPr txBox="1"/>
          <p:nvPr/>
        </p:nvSpPr>
        <p:spPr>
          <a:xfrm>
            <a:off x="961764" y="375477"/>
            <a:ext cx="596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回顾</a:t>
            </a:r>
            <a:r>
              <a:rPr lang="en-US" altLang="zh-CN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2017</a:t>
            </a:r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主要工作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31" name="矩形 30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43952" y="1671705"/>
            <a:ext cx="7316623" cy="2808870"/>
            <a:chOff x="-101738" y="2446338"/>
            <a:chExt cx="9533493" cy="4928092"/>
          </a:xfrm>
        </p:grpSpPr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-90488" y="2446338"/>
              <a:ext cx="1414463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1460832" y="2460624"/>
              <a:ext cx="7877938" cy="549435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满足老师学生在线完成考勤、作业、知识点复习的日常教学活动！</a:t>
              </a:r>
            </a:p>
          </p:txBody>
        </p:sp>
        <p:sp>
          <p:nvSpPr>
            <p:cNvPr id="115" name="Rectangle 35"/>
            <p:cNvSpPr>
              <a:spLocks noChangeArrowheads="1"/>
            </p:cNvSpPr>
            <p:nvPr/>
          </p:nvSpPr>
          <p:spPr bwMode="auto">
            <a:xfrm>
              <a:off x="-69946" y="3263207"/>
              <a:ext cx="1414463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</a:p>
          </p:txBody>
        </p:sp>
        <p:sp>
          <p:nvSpPr>
            <p:cNvPr id="135" name="Rectangle 35"/>
            <p:cNvSpPr>
              <a:spLocks noChangeArrowheads="1"/>
            </p:cNvSpPr>
            <p:nvPr/>
          </p:nvSpPr>
          <p:spPr bwMode="auto">
            <a:xfrm>
              <a:off x="-101738" y="5106702"/>
              <a:ext cx="1425713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迭代计划</a:t>
              </a:r>
            </a:p>
          </p:txBody>
        </p:sp>
        <p:sp>
          <p:nvSpPr>
            <p:cNvPr id="136" name="Rectangle 36"/>
            <p:cNvSpPr>
              <a:spLocks noChangeArrowheads="1"/>
            </p:cNvSpPr>
            <p:nvPr/>
          </p:nvSpPr>
          <p:spPr bwMode="auto">
            <a:xfrm>
              <a:off x="1481920" y="5120999"/>
              <a:ext cx="7949835" cy="549435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2017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年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月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日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——2017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年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月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日</a:t>
              </a:r>
            </a:p>
          </p:txBody>
        </p:sp>
        <p:sp>
          <p:nvSpPr>
            <p:cNvPr id="137" name="Rectangle 35"/>
            <p:cNvSpPr>
              <a:spLocks noChangeArrowheads="1"/>
            </p:cNvSpPr>
            <p:nvPr/>
          </p:nvSpPr>
          <p:spPr bwMode="auto">
            <a:xfrm>
              <a:off x="-81195" y="5780076"/>
              <a:ext cx="1446255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  <p:sp>
          <p:nvSpPr>
            <p:cNvPr id="162" name="Rectangle 35"/>
            <p:cNvSpPr>
              <a:spLocks noChangeArrowheads="1"/>
            </p:cNvSpPr>
            <p:nvPr/>
          </p:nvSpPr>
          <p:spPr bwMode="auto">
            <a:xfrm>
              <a:off x="-70924" y="6485410"/>
              <a:ext cx="1446255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用户反馈</a:t>
              </a:r>
            </a:p>
          </p:txBody>
        </p:sp>
        <p:sp>
          <p:nvSpPr>
            <p:cNvPr id="166" name="Rectangle 36"/>
            <p:cNvSpPr>
              <a:spLocks noChangeArrowheads="1"/>
            </p:cNvSpPr>
            <p:nvPr/>
          </p:nvSpPr>
          <p:spPr bwMode="auto">
            <a:xfrm>
              <a:off x="1503007" y="6464254"/>
              <a:ext cx="7877938" cy="91017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r>
                <a:rPr lang="zh-CN" altLang="en-US" sz="1200" dirty="0"/>
                <a:t>1、单个或批量下载批阅       2、批量或单个下载作业</a:t>
              </a:r>
              <a:endParaRPr lang="en-US" altLang="zh-CN" sz="1200" dirty="0"/>
            </a:p>
            <a:p>
              <a:r>
                <a:rPr lang="zh-CN" altLang="en-US" sz="1200" dirty="0"/>
                <a:t>3、作业列表直接给分数       4、考勤状态点击直接修改</a:t>
              </a:r>
            </a:p>
          </p:txBody>
        </p:sp>
      </p:grpSp>
      <p:sp>
        <p:nvSpPr>
          <p:cNvPr id="126" name="圆角矩形 125"/>
          <p:cNvSpPr/>
          <p:nvPr/>
        </p:nvSpPr>
        <p:spPr bwMode="auto">
          <a:xfrm>
            <a:off x="1780026" y="2154524"/>
            <a:ext cx="450795" cy="249553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老师</a:t>
            </a:r>
          </a:p>
        </p:txBody>
      </p:sp>
      <p:grpSp>
        <p:nvGrpSpPr>
          <p:cNvPr id="144" name="组合 143"/>
          <p:cNvGrpSpPr/>
          <p:nvPr/>
        </p:nvGrpSpPr>
        <p:grpSpPr>
          <a:xfrm>
            <a:off x="2349063" y="2167773"/>
            <a:ext cx="5343336" cy="567820"/>
            <a:chOff x="2837793" y="2412122"/>
            <a:chExt cx="6511160" cy="710582"/>
          </a:xfrm>
        </p:grpSpPr>
        <p:sp>
          <p:nvSpPr>
            <p:cNvPr id="117" name="圆角矩形 116"/>
            <p:cNvSpPr/>
            <p:nvPr/>
          </p:nvSpPr>
          <p:spPr bwMode="auto">
            <a:xfrm>
              <a:off x="6649107" y="2427888"/>
              <a:ext cx="819807" cy="2957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013" dirty="0">
                  <a:solidFill>
                    <a:prstClr val="black"/>
                  </a:solidFill>
                </a:rPr>
                <a:t>发布作业</a:t>
              </a: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2837793" y="2412122"/>
              <a:ext cx="6511160" cy="710582"/>
              <a:chOff x="2837793" y="2412122"/>
              <a:chExt cx="6511160" cy="710582"/>
            </a:xfrm>
          </p:grpSpPr>
          <p:sp>
            <p:nvSpPr>
              <p:cNvPr id="116" name="圆角矩形 115"/>
              <p:cNvSpPr/>
              <p:nvPr/>
            </p:nvSpPr>
            <p:spPr bwMode="auto">
              <a:xfrm>
                <a:off x="3783724" y="2835766"/>
                <a:ext cx="819807" cy="27684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下载作业</a:t>
                </a:r>
              </a:p>
            </p:txBody>
          </p:sp>
          <p:sp>
            <p:nvSpPr>
              <p:cNvPr id="118" name="圆角矩形 117"/>
              <p:cNvSpPr/>
              <p:nvPr/>
            </p:nvSpPr>
            <p:spPr bwMode="auto">
              <a:xfrm>
                <a:off x="7606863" y="2436337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修改作业</a:t>
                </a:r>
              </a:p>
            </p:txBody>
          </p:sp>
          <p:sp>
            <p:nvSpPr>
              <p:cNvPr id="119" name="圆角矩形 118"/>
              <p:cNvSpPr/>
              <p:nvPr/>
            </p:nvSpPr>
            <p:spPr bwMode="auto">
              <a:xfrm>
                <a:off x="8529146" y="2436336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查看作业</a:t>
                </a:r>
              </a:p>
            </p:txBody>
          </p:sp>
          <p:sp>
            <p:nvSpPr>
              <p:cNvPr id="120" name="圆角矩形 119"/>
              <p:cNvSpPr/>
              <p:nvPr/>
            </p:nvSpPr>
            <p:spPr bwMode="auto">
              <a:xfrm>
                <a:off x="2850534" y="2826987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批阅作业</a:t>
                </a:r>
              </a:p>
            </p:txBody>
          </p:sp>
          <p:sp>
            <p:nvSpPr>
              <p:cNvPr id="127" name="圆角矩形 126"/>
              <p:cNvSpPr/>
              <p:nvPr/>
            </p:nvSpPr>
            <p:spPr bwMode="auto">
              <a:xfrm>
                <a:off x="2837793" y="2412122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新建考勤</a:t>
                </a:r>
              </a:p>
            </p:txBody>
          </p:sp>
          <p:sp>
            <p:nvSpPr>
              <p:cNvPr id="128" name="圆角矩形 127"/>
              <p:cNvSpPr/>
              <p:nvPr/>
            </p:nvSpPr>
            <p:spPr bwMode="auto">
              <a:xfrm>
                <a:off x="3783724" y="2420005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修改考勤</a:t>
                </a:r>
              </a:p>
            </p:txBody>
          </p:sp>
          <p:sp>
            <p:nvSpPr>
              <p:cNvPr id="129" name="圆角矩形 128"/>
              <p:cNvSpPr/>
              <p:nvPr/>
            </p:nvSpPr>
            <p:spPr bwMode="auto">
              <a:xfrm>
                <a:off x="4706007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查看考勤</a:t>
                </a:r>
              </a:p>
            </p:txBody>
          </p:sp>
          <p:sp>
            <p:nvSpPr>
              <p:cNvPr id="130" name="圆角矩形 129"/>
              <p:cNvSpPr/>
              <p:nvPr/>
            </p:nvSpPr>
            <p:spPr bwMode="auto">
              <a:xfrm>
                <a:off x="5691352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删除考勤</a:t>
                </a:r>
              </a:p>
            </p:txBody>
          </p:sp>
        </p:grpSp>
      </p:grpSp>
      <p:sp>
        <p:nvSpPr>
          <p:cNvPr id="131" name="圆角矩形 130"/>
          <p:cNvSpPr/>
          <p:nvPr/>
        </p:nvSpPr>
        <p:spPr bwMode="auto">
          <a:xfrm>
            <a:off x="3882199" y="2513750"/>
            <a:ext cx="1068173" cy="2107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prstClr val="black"/>
                </a:solidFill>
              </a:rPr>
              <a:t>发布知识点复习</a:t>
            </a:r>
          </a:p>
        </p:txBody>
      </p:sp>
      <p:sp>
        <p:nvSpPr>
          <p:cNvPr id="132" name="圆角矩形 131"/>
          <p:cNvSpPr/>
          <p:nvPr/>
        </p:nvSpPr>
        <p:spPr bwMode="auto">
          <a:xfrm>
            <a:off x="4995056" y="2523026"/>
            <a:ext cx="1102173" cy="2014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prstClr val="black"/>
                </a:solidFill>
              </a:rPr>
              <a:t>修改知识点复习</a:t>
            </a:r>
          </a:p>
        </p:txBody>
      </p:sp>
      <p:sp>
        <p:nvSpPr>
          <p:cNvPr id="133" name="圆角矩形 132"/>
          <p:cNvSpPr/>
          <p:nvPr/>
        </p:nvSpPr>
        <p:spPr bwMode="auto">
          <a:xfrm>
            <a:off x="6144642" y="2514088"/>
            <a:ext cx="1343979" cy="2238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prstClr val="black"/>
                </a:solidFill>
              </a:rPr>
              <a:t>查看知识点复习情况</a:t>
            </a:r>
          </a:p>
        </p:txBody>
      </p:sp>
      <p:sp>
        <p:nvSpPr>
          <p:cNvPr id="138" name="圆角矩形 137"/>
          <p:cNvSpPr/>
          <p:nvPr/>
        </p:nvSpPr>
        <p:spPr bwMode="auto">
          <a:xfrm>
            <a:off x="1789385" y="3617736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产品设计√</a:t>
            </a:r>
          </a:p>
        </p:txBody>
      </p:sp>
      <p:sp>
        <p:nvSpPr>
          <p:cNvPr id="139" name="圆角矩形 138"/>
          <p:cNvSpPr/>
          <p:nvPr/>
        </p:nvSpPr>
        <p:spPr bwMode="auto">
          <a:xfrm>
            <a:off x="2695902" y="3617736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13" dirty="0">
                <a:solidFill>
                  <a:schemeClr val="bg1"/>
                </a:solidFill>
              </a:rPr>
              <a:t>UI</a:t>
            </a:r>
            <a:r>
              <a:rPr lang="zh-CN" altLang="en-US" sz="1013" dirty="0">
                <a:solidFill>
                  <a:schemeClr val="bg1"/>
                </a:solidFill>
              </a:rPr>
              <a:t>设计√</a:t>
            </a:r>
          </a:p>
        </p:txBody>
      </p:sp>
      <p:sp>
        <p:nvSpPr>
          <p:cNvPr id="140" name="圆角矩形 139"/>
          <p:cNvSpPr/>
          <p:nvPr/>
        </p:nvSpPr>
        <p:spPr bwMode="auto">
          <a:xfrm>
            <a:off x="3618185" y="3609854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技术开发√</a:t>
            </a:r>
          </a:p>
        </p:txBody>
      </p:sp>
      <p:sp>
        <p:nvSpPr>
          <p:cNvPr id="141" name="圆角矩形 140"/>
          <p:cNvSpPr/>
          <p:nvPr/>
        </p:nvSpPr>
        <p:spPr bwMode="auto">
          <a:xfrm>
            <a:off x="4540468" y="3601971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测试√</a:t>
            </a:r>
          </a:p>
        </p:txBody>
      </p:sp>
      <p:sp>
        <p:nvSpPr>
          <p:cNvPr id="142" name="圆角矩形 141"/>
          <p:cNvSpPr/>
          <p:nvPr/>
        </p:nvSpPr>
        <p:spPr bwMode="auto">
          <a:xfrm>
            <a:off x="5478516" y="3601971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上线√</a:t>
            </a:r>
          </a:p>
        </p:txBody>
      </p:sp>
      <p:sp>
        <p:nvSpPr>
          <p:cNvPr id="145" name="圆角矩形 144"/>
          <p:cNvSpPr/>
          <p:nvPr/>
        </p:nvSpPr>
        <p:spPr bwMode="auto">
          <a:xfrm>
            <a:off x="1764260" y="2824559"/>
            <a:ext cx="450795" cy="249553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学生</a:t>
            </a:r>
          </a:p>
        </p:txBody>
      </p:sp>
      <p:grpSp>
        <p:nvGrpSpPr>
          <p:cNvPr id="146" name="组合 145"/>
          <p:cNvGrpSpPr/>
          <p:nvPr/>
        </p:nvGrpSpPr>
        <p:grpSpPr>
          <a:xfrm>
            <a:off x="2333297" y="2837804"/>
            <a:ext cx="3965029" cy="248903"/>
            <a:chOff x="2837793" y="2412122"/>
            <a:chExt cx="4831614" cy="311483"/>
          </a:xfrm>
        </p:grpSpPr>
        <p:sp>
          <p:nvSpPr>
            <p:cNvPr id="147" name="圆角矩形 146"/>
            <p:cNvSpPr/>
            <p:nvPr/>
          </p:nvSpPr>
          <p:spPr bwMode="auto">
            <a:xfrm>
              <a:off x="6649109" y="2427887"/>
              <a:ext cx="1020298" cy="2957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013" dirty="0">
                  <a:solidFill>
                    <a:prstClr val="black"/>
                  </a:solidFill>
                </a:rPr>
                <a:t>知识点复习</a:t>
              </a: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2837793" y="2412122"/>
              <a:ext cx="3673366" cy="311483"/>
              <a:chOff x="2837793" y="2412122"/>
              <a:chExt cx="3673366" cy="311483"/>
            </a:xfrm>
          </p:grpSpPr>
          <p:sp>
            <p:nvSpPr>
              <p:cNvPr id="153" name="圆角矩形 152"/>
              <p:cNvSpPr/>
              <p:nvPr/>
            </p:nvSpPr>
            <p:spPr bwMode="auto">
              <a:xfrm>
                <a:off x="2837793" y="2412122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考勤打卡</a:t>
                </a:r>
              </a:p>
            </p:txBody>
          </p:sp>
          <p:sp>
            <p:nvSpPr>
              <p:cNvPr id="154" name="圆角矩形 153"/>
              <p:cNvSpPr/>
              <p:nvPr/>
            </p:nvSpPr>
            <p:spPr bwMode="auto">
              <a:xfrm>
                <a:off x="3783724" y="2420005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查看考勤</a:t>
                </a:r>
              </a:p>
            </p:txBody>
          </p:sp>
          <p:sp>
            <p:nvSpPr>
              <p:cNvPr id="155" name="圆角矩形 154"/>
              <p:cNvSpPr/>
              <p:nvPr/>
            </p:nvSpPr>
            <p:spPr bwMode="auto">
              <a:xfrm>
                <a:off x="4706007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提交作业</a:t>
                </a:r>
              </a:p>
            </p:txBody>
          </p:sp>
          <p:sp>
            <p:nvSpPr>
              <p:cNvPr id="156" name="圆角矩形 155"/>
              <p:cNvSpPr/>
              <p:nvPr/>
            </p:nvSpPr>
            <p:spPr bwMode="auto">
              <a:xfrm>
                <a:off x="5691352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查看批阅</a:t>
                </a:r>
              </a:p>
            </p:txBody>
          </p:sp>
        </p:grpSp>
      </p:grpSp>
      <p:sp>
        <p:nvSpPr>
          <p:cNvPr id="167" name="AutoShape 33"/>
          <p:cNvSpPr>
            <a:spLocks noChangeArrowheads="1"/>
          </p:cNvSpPr>
          <p:nvPr/>
        </p:nvSpPr>
        <p:spPr bwMode="auto">
          <a:xfrm>
            <a:off x="2112579" y="1126998"/>
            <a:ext cx="1953079" cy="456034"/>
          </a:xfrm>
          <a:prstGeom prst="chevron">
            <a:avLst>
              <a:gd name="adj" fmla="val 2936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乐橙谷学院公众号</a:t>
            </a:r>
          </a:p>
        </p:txBody>
      </p:sp>
      <p:sp>
        <p:nvSpPr>
          <p:cNvPr id="168" name="AutoShape 3"/>
          <p:cNvSpPr>
            <a:spLocks noChangeArrowheads="1"/>
          </p:cNvSpPr>
          <p:nvPr/>
        </p:nvSpPr>
        <p:spPr bwMode="auto">
          <a:xfrm>
            <a:off x="578334" y="1122474"/>
            <a:ext cx="1652487" cy="454224"/>
          </a:xfrm>
          <a:prstGeom prst="homePlate">
            <a:avLst>
              <a:gd name="adj" fmla="val 29389"/>
            </a:avLst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V1.1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Rectangle 13"/>
          <p:cNvSpPr>
            <a:spLocks noChangeArrowheads="1"/>
          </p:cNvSpPr>
          <p:nvPr/>
        </p:nvSpPr>
        <p:spPr bwMode="auto">
          <a:xfrm>
            <a:off x="482083" y="1054612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70" name="Rectangle 16"/>
          <p:cNvSpPr>
            <a:spLocks noChangeArrowheads="1"/>
          </p:cNvSpPr>
          <p:nvPr/>
        </p:nvSpPr>
        <p:spPr bwMode="auto">
          <a:xfrm>
            <a:off x="2175340" y="1027467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71" name="AutoShape 34"/>
          <p:cNvSpPr>
            <a:spLocks noChangeArrowheads="1"/>
          </p:cNvSpPr>
          <p:nvPr/>
        </p:nvSpPr>
        <p:spPr bwMode="auto">
          <a:xfrm>
            <a:off x="3965028" y="1134237"/>
            <a:ext cx="1860331" cy="456034"/>
          </a:xfrm>
          <a:prstGeom prst="chevron">
            <a:avLst>
              <a:gd name="adj" fmla="val 2936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V1.2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Rectangle 18"/>
          <p:cNvSpPr>
            <a:spLocks noChangeArrowheads="1"/>
          </p:cNvSpPr>
          <p:nvPr/>
        </p:nvSpPr>
        <p:spPr bwMode="auto">
          <a:xfrm>
            <a:off x="4015710" y="1032896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73" name="AutoShape 34"/>
          <p:cNvSpPr>
            <a:spLocks noChangeArrowheads="1"/>
          </p:cNvSpPr>
          <p:nvPr/>
        </p:nvSpPr>
        <p:spPr bwMode="auto">
          <a:xfrm>
            <a:off x="5730766" y="1142120"/>
            <a:ext cx="1860331" cy="456034"/>
          </a:xfrm>
          <a:prstGeom prst="chevron">
            <a:avLst>
              <a:gd name="adj" fmla="val 2936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Rectangle 18"/>
          <p:cNvSpPr>
            <a:spLocks noChangeArrowheads="1"/>
          </p:cNvSpPr>
          <p:nvPr/>
        </p:nvSpPr>
        <p:spPr bwMode="auto">
          <a:xfrm>
            <a:off x="5742034" y="1025013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爆炸形 2 174"/>
          <p:cNvSpPr/>
          <p:nvPr/>
        </p:nvSpPr>
        <p:spPr bwMode="auto">
          <a:xfrm>
            <a:off x="7488621" y="2076662"/>
            <a:ext cx="1807047" cy="1317862"/>
          </a:xfrm>
          <a:prstGeom prst="irregularSeal2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13" b="1" dirty="0">
                <a:solidFill>
                  <a:schemeClr val="bg1"/>
                </a:solidFill>
              </a:rPr>
              <a:t>2017</a:t>
            </a:r>
            <a:r>
              <a:rPr lang="zh-CN" altLang="en-US" sz="1013" b="1" dirty="0">
                <a:solidFill>
                  <a:schemeClr val="bg1"/>
                </a:solidFill>
              </a:rPr>
              <a:t>年</a:t>
            </a:r>
            <a:r>
              <a:rPr lang="en-US" altLang="zh-CN" sz="1013" b="1" dirty="0">
                <a:solidFill>
                  <a:schemeClr val="bg1"/>
                </a:solidFill>
              </a:rPr>
              <a:t>12</a:t>
            </a:r>
            <a:r>
              <a:rPr lang="zh-CN" altLang="en-US" sz="1013" b="1" dirty="0">
                <a:solidFill>
                  <a:schemeClr val="bg1"/>
                </a:solidFill>
              </a:rPr>
              <a:t>月</a:t>
            </a:r>
            <a:r>
              <a:rPr lang="en-US" altLang="zh-CN" sz="1013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altLang="zh-CN" sz="1013" b="1" dirty="0">
                <a:solidFill>
                  <a:schemeClr val="bg1"/>
                </a:solidFill>
              </a:rPr>
              <a:t>2018</a:t>
            </a:r>
            <a:r>
              <a:rPr lang="zh-CN" altLang="en-US" sz="1013" b="1" dirty="0">
                <a:solidFill>
                  <a:schemeClr val="bg1"/>
                </a:solidFill>
              </a:rPr>
              <a:t>年</a:t>
            </a:r>
            <a:r>
              <a:rPr lang="en-US" altLang="zh-CN" sz="1013" b="1" dirty="0">
                <a:solidFill>
                  <a:schemeClr val="bg1"/>
                </a:solidFill>
              </a:rPr>
              <a:t>2</a:t>
            </a:r>
            <a:r>
              <a:rPr lang="zh-CN" altLang="en-US" sz="1013" b="1" dirty="0">
                <a:solidFill>
                  <a:schemeClr val="bg1"/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2155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3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TextBox 28      (向天歌演示原创作品：www.TopPPT.cn)"/>
          <p:cNvSpPr txBox="1"/>
          <p:nvPr/>
        </p:nvSpPr>
        <p:spPr>
          <a:xfrm>
            <a:off x="961764" y="375477"/>
            <a:ext cx="596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回顾</a:t>
            </a:r>
            <a:r>
              <a:rPr lang="en-US" altLang="zh-CN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2017</a:t>
            </a:r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主要工作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31" name="矩形 30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552586" y="1671705"/>
            <a:ext cx="1085551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743170" y="1679848"/>
            <a:ext cx="6046042" cy="313162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满足老师学生在手机端查看考勤、查看作业、查看知识点复习及完成情！</a:t>
            </a: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>
            <a:off x="568351" y="2137297"/>
            <a:ext cx="1085551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543952" y="2880603"/>
            <a:ext cx="1094185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</a:p>
        </p:txBody>
      </p:sp>
      <p:sp>
        <p:nvSpPr>
          <p:cNvPr id="136" name="Rectangle 36"/>
          <p:cNvSpPr>
            <a:spLocks noChangeArrowheads="1"/>
          </p:cNvSpPr>
          <p:nvPr/>
        </p:nvSpPr>
        <p:spPr bwMode="auto">
          <a:xfrm>
            <a:off x="1759354" y="2865106"/>
            <a:ext cx="6101221" cy="313162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2017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年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日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——2017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年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日</a:t>
            </a:r>
          </a:p>
        </p:txBody>
      </p:sp>
      <p:sp>
        <p:nvSpPr>
          <p:cNvPr id="137" name="Rectangle 35"/>
          <p:cNvSpPr>
            <a:spLocks noChangeArrowheads="1"/>
          </p:cNvSpPr>
          <p:nvPr/>
        </p:nvSpPr>
        <p:spPr bwMode="auto">
          <a:xfrm>
            <a:off x="559718" y="3335355"/>
            <a:ext cx="1109950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sp>
        <p:nvSpPr>
          <p:cNvPr id="162" name="Rectangle 35"/>
          <p:cNvSpPr>
            <a:spLocks noChangeArrowheads="1"/>
          </p:cNvSpPr>
          <p:nvPr/>
        </p:nvSpPr>
        <p:spPr bwMode="auto">
          <a:xfrm>
            <a:off x="567601" y="3824082"/>
            <a:ext cx="1109950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用户反馈</a:t>
            </a:r>
          </a:p>
        </p:txBody>
      </p:sp>
      <p:sp>
        <p:nvSpPr>
          <p:cNvPr id="166" name="Rectangle 36"/>
          <p:cNvSpPr>
            <a:spLocks noChangeArrowheads="1"/>
          </p:cNvSpPr>
          <p:nvPr/>
        </p:nvSpPr>
        <p:spPr bwMode="auto">
          <a:xfrm>
            <a:off x="1775538" y="3827792"/>
            <a:ext cx="6046042" cy="302767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r>
              <a:rPr lang="zh-CN" altLang="en-US" sz="1200" dirty="0"/>
              <a:t>手机端预览作业</a:t>
            </a:r>
          </a:p>
        </p:txBody>
      </p:sp>
      <p:sp>
        <p:nvSpPr>
          <p:cNvPr id="126" name="圆角矩形 125"/>
          <p:cNvSpPr/>
          <p:nvPr/>
        </p:nvSpPr>
        <p:spPr bwMode="auto">
          <a:xfrm>
            <a:off x="1780026" y="2154524"/>
            <a:ext cx="450795" cy="249553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老师</a:t>
            </a:r>
          </a:p>
        </p:txBody>
      </p:sp>
      <p:grpSp>
        <p:nvGrpSpPr>
          <p:cNvPr id="144" name="组合 143"/>
          <p:cNvGrpSpPr/>
          <p:nvPr/>
        </p:nvGrpSpPr>
        <p:grpSpPr>
          <a:xfrm>
            <a:off x="2349063" y="2167770"/>
            <a:ext cx="3800496" cy="248903"/>
            <a:chOff x="2837793" y="2412122"/>
            <a:chExt cx="4631121" cy="311483"/>
          </a:xfrm>
        </p:grpSpPr>
        <p:sp>
          <p:nvSpPr>
            <p:cNvPr id="117" name="圆角矩形 116"/>
            <p:cNvSpPr/>
            <p:nvPr/>
          </p:nvSpPr>
          <p:spPr bwMode="auto">
            <a:xfrm>
              <a:off x="6649107" y="2427888"/>
              <a:ext cx="819807" cy="2957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013" dirty="0">
                  <a:solidFill>
                    <a:prstClr val="black"/>
                  </a:solidFill>
                </a:rPr>
                <a:t>查看批阅</a:t>
              </a: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2837793" y="2412122"/>
              <a:ext cx="3673366" cy="311483"/>
              <a:chOff x="2837793" y="2412122"/>
              <a:chExt cx="3673366" cy="311483"/>
            </a:xfrm>
          </p:grpSpPr>
          <p:sp>
            <p:nvSpPr>
              <p:cNvPr id="127" name="圆角矩形 126"/>
              <p:cNvSpPr/>
              <p:nvPr/>
            </p:nvSpPr>
            <p:spPr bwMode="auto">
              <a:xfrm>
                <a:off x="2837793" y="2412122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新建考勤</a:t>
                </a:r>
              </a:p>
            </p:txBody>
          </p:sp>
          <p:sp>
            <p:nvSpPr>
              <p:cNvPr id="128" name="圆角矩形 127"/>
              <p:cNvSpPr/>
              <p:nvPr/>
            </p:nvSpPr>
            <p:spPr bwMode="auto">
              <a:xfrm>
                <a:off x="3783724" y="2420005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修改考勤</a:t>
                </a:r>
              </a:p>
            </p:txBody>
          </p:sp>
          <p:sp>
            <p:nvSpPr>
              <p:cNvPr id="129" name="圆角矩形 128"/>
              <p:cNvSpPr/>
              <p:nvPr/>
            </p:nvSpPr>
            <p:spPr bwMode="auto">
              <a:xfrm>
                <a:off x="4706007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查看考勤</a:t>
                </a:r>
              </a:p>
            </p:txBody>
          </p:sp>
          <p:sp>
            <p:nvSpPr>
              <p:cNvPr id="130" name="圆角矩形 129"/>
              <p:cNvSpPr/>
              <p:nvPr/>
            </p:nvSpPr>
            <p:spPr bwMode="auto">
              <a:xfrm>
                <a:off x="5691352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查看作业</a:t>
                </a:r>
              </a:p>
            </p:txBody>
          </p:sp>
        </p:grpSp>
      </p:grpSp>
      <p:sp>
        <p:nvSpPr>
          <p:cNvPr id="133" name="圆角矩形 132"/>
          <p:cNvSpPr/>
          <p:nvPr/>
        </p:nvSpPr>
        <p:spPr bwMode="auto">
          <a:xfrm>
            <a:off x="6251353" y="2174711"/>
            <a:ext cx="1343979" cy="2238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prstClr val="black"/>
                </a:solidFill>
              </a:rPr>
              <a:t>查看知识点复习情况</a:t>
            </a:r>
          </a:p>
        </p:txBody>
      </p:sp>
      <p:sp>
        <p:nvSpPr>
          <p:cNvPr id="138" name="圆角矩形 137"/>
          <p:cNvSpPr/>
          <p:nvPr/>
        </p:nvSpPr>
        <p:spPr bwMode="auto">
          <a:xfrm>
            <a:off x="1789385" y="3365483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产品设计√</a:t>
            </a:r>
          </a:p>
        </p:txBody>
      </p:sp>
      <p:sp>
        <p:nvSpPr>
          <p:cNvPr id="139" name="圆角矩形 138"/>
          <p:cNvSpPr/>
          <p:nvPr/>
        </p:nvSpPr>
        <p:spPr bwMode="auto">
          <a:xfrm>
            <a:off x="2695902" y="3365483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13" dirty="0">
                <a:solidFill>
                  <a:schemeClr val="bg1"/>
                </a:solidFill>
              </a:rPr>
              <a:t>UI</a:t>
            </a:r>
            <a:r>
              <a:rPr lang="zh-CN" altLang="en-US" sz="1013" dirty="0">
                <a:solidFill>
                  <a:schemeClr val="bg1"/>
                </a:solidFill>
              </a:rPr>
              <a:t>设计√</a:t>
            </a:r>
          </a:p>
        </p:txBody>
      </p:sp>
      <p:sp>
        <p:nvSpPr>
          <p:cNvPr id="140" name="圆角矩形 139"/>
          <p:cNvSpPr/>
          <p:nvPr/>
        </p:nvSpPr>
        <p:spPr bwMode="auto">
          <a:xfrm>
            <a:off x="3618185" y="3357601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技术开发√</a:t>
            </a:r>
          </a:p>
        </p:txBody>
      </p:sp>
      <p:sp>
        <p:nvSpPr>
          <p:cNvPr id="141" name="圆角矩形 140"/>
          <p:cNvSpPr/>
          <p:nvPr/>
        </p:nvSpPr>
        <p:spPr bwMode="auto">
          <a:xfrm>
            <a:off x="4540468" y="3349718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测试√</a:t>
            </a:r>
          </a:p>
        </p:txBody>
      </p:sp>
      <p:sp>
        <p:nvSpPr>
          <p:cNvPr id="142" name="圆角矩形 141"/>
          <p:cNvSpPr/>
          <p:nvPr/>
        </p:nvSpPr>
        <p:spPr bwMode="auto">
          <a:xfrm>
            <a:off x="5478516" y="3349718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上线√</a:t>
            </a:r>
          </a:p>
        </p:txBody>
      </p:sp>
      <p:sp>
        <p:nvSpPr>
          <p:cNvPr id="145" name="圆角矩形 144"/>
          <p:cNvSpPr/>
          <p:nvPr/>
        </p:nvSpPr>
        <p:spPr bwMode="auto">
          <a:xfrm>
            <a:off x="1764260" y="2501366"/>
            <a:ext cx="450795" cy="249553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学生</a:t>
            </a:r>
          </a:p>
        </p:txBody>
      </p:sp>
      <p:grpSp>
        <p:nvGrpSpPr>
          <p:cNvPr id="146" name="组合 145"/>
          <p:cNvGrpSpPr/>
          <p:nvPr/>
        </p:nvGrpSpPr>
        <p:grpSpPr>
          <a:xfrm>
            <a:off x="2333297" y="2514611"/>
            <a:ext cx="3965029" cy="248903"/>
            <a:chOff x="2837793" y="2412122"/>
            <a:chExt cx="4831614" cy="311483"/>
          </a:xfrm>
        </p:grpSpPr>
        <p:sp>
          <p:nvSpPr>
            <p:cNvPr id="147" name="圆角矩形 146"/>
            <p:cNvSpPr/>
            <p:nvPr/>
          </p:nvSpPr>
          <p:spPr bwMode="auto">
            <a:xfrm>
              <a:off x="6649109" y="2427887"/>
              <a:ext cx="1020298" cy="2957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013" dirty="0">
                  <a:solidFill>
                    <a:prstClr val="black"/>
                  </a:solidFill>
                </a:rPr>
                <a:t>知识点复习</a:t>
              </a: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2837793" y="2412122"/>
              <a:ext cx="3673366" cy="311483"/>
              <a:chOff x="2837793" y="2412122"/>
              <a:chExt cx="3673366" cy="311483"/>
            </a:xfrm>
          </p:grpSpPr>
          <p:sp>
            <p:nvSpPr>
              <p:cNvPr id="153" name="圆角矩形 152"/>
              <p:cNvSpPr/>
              <p:nvPr/>
            </p:nvSpPr>
            <p:spPr bwMode="auto">
              <a:xfrm>
                <a:off x="2837793" y="2412122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考勤打卡</a:t>
                </a:r>
              </a:p>
            </p:txBody>
          </p:sp>
          <p:sp>
            <p:nvSpPr>
              <p:cNvPr id="154" name="圆角矩形 153"/>
              <p:cNvSpPr/>
              <p:nvPr/>
            </p:nvSpPr>
            <p:spPr bwMode="auto">
              <a:xfrm>
                <a:off x="3783724" y="2420005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查看考勤</a:t>
                </a:r>
              </a:p>
            </p:txBody>
          </p:sp>
          <p:sp>
            <p:nvSpPr>
              <p:cNvPr id="155" name="圆角矩形 154"/>
              <p:cNvSpPr/>
              <p:nvPr/>
            </p:nvSpPr>
            <p:spPr bwMode="auto">
              <a:xfrm>
                <a:off x="4706007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查看作业</a:t>
                </a:r>
              </a:p>
            </p:txBody>
          </p:sp>
          <p:sp>
            <p:nvSpPr>
              <p:cNvPr id="156" name="圆角矩形 155"/>
              <p:cNvSpPr/>
              <p:nvPr/>
            </p:nvSpPr>
            <p:spPr bwMode="auto">
              <a:xfrm>
                <a:off x="5691352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查看批阅</a:t>
                </a:r>
              </a:p>
            </p:txBody>
          </p:sp>
        </p:grpSp>
      </p:grpSp>
      <p:sp>
        <p:nvSpPr>
          <p:cNvPr id="53" name="AutoShape 33"/>
          <p:cNvSpPr>
            <a:spLocks noChangeArrowheads="1"/>
          </p:cNvSpPr>
          <p:nvPr/>
        </p:nvSpPr>
        <p:spPr bwMode="auto">
          <a:xfrm>
            <a:off x="2112579" y="1126998"/>
            <a:ext cx="1953079" cy="456034"/>
          </a:xfrm>
          <a:prstGeom prst="chevron">
            <a:avLst>
              <a:gd name="adj" fmla="val 29361"/>
            </a:avLst>
          </a:prstGeom>
          <a:solidFill>
            <a:srgbClr val="00008D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乐橙谷学院公众号</a:t>
            </a:r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auto">
          <a:xfrm>
            <a:off x="578334" y="1122474"/>
            <a:ext cx="1652487" cy="454224"/>
          </a:xfrm>
          <a:prstGeom prst="homePlate">
            <a:avLst>
              <a:gd name="adj" fmla="val 29389"/>
            </a:avLst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482083" y="1054612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2175340" y="1027467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7" name="AutoShape 34"/>
          <p:cNvSpPr>
            <a:spLocks noChangeArrowheads="1"/>
          </p:cNvSpPr>
          <p:nvPr/>
        </p:nvSpPr>
        <p:spPr bwMode="auto">
          <a:xfrm>
            <a:off x="3965028" y="1134237"/>
            <a:ext cx="1860331" cy="456034"/>
          </a:xfrm>
          <a:prstGeom prst="chevron">
            <a:avLst>
              <a:gd name="adj" fmla="val 2936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V1.2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4015710" y="1032896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9" name="AutoShape 34"/>
          <p:cNvSpPr>
            <a:spLocks noChangeArrowheads="1"/>
          </p:cNvSpPr>
          <p:nvPr/>
        </p:nvSpPr>
        <p:spPr bwMode="auto">
          <a:xfrm>
            <a:off x="5730766" y="1142120"/>
            <a:ext cx="1860331" cy="456034"/>
          </a:xfrm>
          <a:prstGeom prst="chevron">
            <a:avLst>
              <a:gd name="adj" fmla="val 2936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5742034" y="1025013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爆炸形 2 60"/>
          <p:cNvSpPr/>
          <p:nvPr/>
        </p:nvSpPr>
        <p:spPr bwMode="auto">
          <a:xfrm>
            <a:off x="7488621" y="2076662"/>
            <a:ext cx="1807047" cy="1317862"/>
          </a:xfrm>
          <a:prstGeom prst="irregularSeal2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13" b="1" dirty="0">
                <a:solidFill>
                  <a:schemeClr val="bg1"/>
                </a:solidFill>
              </a:rPr>
              <a:t>2017</a:t>
            </a:r>
            <a:r>
              <a:rPr lang="zh-CN" altLang="en-US" sz="1013" b="1" dirty="0">
                <a:solidFill>
                  <a:schemeClr val="bg1"/>
                </a:solidFill>
              </a:rPr>
              <a:t>年</a:t>
            </a:r>
            <a:r>
              <a:rPr lang="en-US" altLang="zh-CN" sz="1013" b="1" dirty="0">
                <a:solidFill>
                  <a:schemeClr val="bg1"/>
                </a:solidFill>
              </a:rPr>
              <a:t>12</a:t>
            </a:r>
            <a:r>
              <a:rPr lang="zh-CN" altLang="en-US" sz="1013" b="1" dirty="0">
                <a:solidFill>
                  <a:schemeClr val="bg1"/>
                </a:solidFill>
              </a:rPr>
              <a:t>月</a:t>
            </a:r>
            <a:r>
              <a:rPr lang="en-US" altLang="zh-CN" sz="1013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altLang="zh-CN" sz="1013" b="1" dirty="0">
                <a:solidFill>
                  <a:schemeClr val="bg1"/>
                </a:solidFill>
              </a:rPr>
              <a:t>2018</a:t>
            </a:r>
            <a:r>
              <a:rPr lang="zh-CN" altLang="en-US" sz="1013" b="1" dirty="0">
                <a:solidFill>
                  <a:schemeClr val="bg1"/>
                </a:solidFill>
              </a:rPr>
              <a:t>年</a:t>
            </a:r>
            <a:r>
              <a:rPr lang="en-US" altLang="zh-CN" sz="1013" b="1" dirty="0">
                <a:solidFill>
                  <a:schemeClr val="bg1"/>
                </a:solidFill>
              </a:rPr>
              <a:t>2</a:t>
            </a:r>
            <a:r>
              <a:rPr lang="zh-CN" altLang="en-US" sz="1013" b="1" dirty="0">
                <a:solidFill>
                  <a:schemeClr val="bg1"/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57669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3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TextBox 28      (向天歌演示原创作品：www.TopPPT.cn)"/>
          <p:cNvSpPr txBox="1"/>
          <p:nvPr/>
        </p:nvSpPr>
        <p:spPr>
          <a:xfrm>
            <a:off x="961764" y="375477"/>
            <a:ext cx="596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回顾</a:t>
            </a:r>
            <a:r>
              <a:rPr lang="en-US" altLang="zh-CN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2017</a:t>
            </a:r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主要工作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31" name="矩形 30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43952" y="1671705"/>
            <a:ext cx="7316623" cy="2622863"/>
            <a:chOff x="-101738" y="2446338"/>
            <a:chExt cx="9533493" cy="4601747"/>
          </a:xfrm>
        </p:grpSpPr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-90488" y="2446338"/>
              <a:ext cx="1414463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1460832" y="2460624"/>
              <a:ext cx="7877938" cy="549435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满足老师在线完成对学生的考核，并</a:t>
              </a:r>
              <a:r>
                <a:rPr lang="zh-CN" altLang="en-US" sz="1200" dirty="0"/>
                <a:t>可查看总成绩的构成和最终成绩！</a:t>
              </a:r>
            </a:p>
          </p:txBody>
        </p:sp>
        <p:sp>
          <p:nvSpPr>
            <p:cNvPr id="115" name="Rectangle 35"/>
            <p:cNvSpPr>
              <a:spLocks noChangeArrowheads="1"/>
            </p:cNvSpPr>
            <p:nvPr/>
          </p:nvSpPr>
          <p:spPr bwMode="auto">
            <a:xfrm>
              <a:off x="-69946" y="3263207"/>
              <a:ext cx="1414463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</a:p>
          </p:txBody>
        </p:sp>
        <p:sp>
          <p:nvSpPr>
            <p:cNvPr id="135" name="Rectangle 35"/>
            <p:cNvSpPr>
              <a:spLocks noChangeArrowheads="1"/>
            </p:cNvSpPr>
            <p:nvPr/>
          </p:nvSpPr>
          <p:spPr bwMode="auto">
            <a:xfrm>
              <a:off x="-101738" y="4760940"/>
              <a:ext cx="1425713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迭代计划</a:t>
              </a:r>
            </a:p>
          </p:txBody>
        </p:sp>
        <p:sp>
          <p:nvSpPr>
            <p:cNvPr id="136" name="Rectangle 36"/>
            <p:cNvSpPr>
              <a:spLocks noChangeArrowheads="1"/>
            </p:cNvSpPr>
            <p:nvPr/>
          </p:nvSpPr>
          <p:spPr bwMode="auto">
            <a:xfrm>
              <a:off x="1481920" y="4789068"/>
              <a:ext cx="7949835" cy="549435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2018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年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月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15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日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——2018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年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月</a:t>
              </a:r>
              <a:r>
                <a:rPr lang="en-US" altLang="zh-CN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23</a:t>
              </a:r>
              <a:r>
                <a:rPr lang="zh-CN" altLang="en-US" sz="1200" dirty="0">
                  <a:solidFill>
                    <a:schemeClr val="tx1"/>
                  </a:solidFill>
                  <a:ea typeface="宋体" panose="02010600030101010101" pitchFamily="2" charset="-122"/>
                </a:rPr>
                <a:t>日</a:t>
              </a:r>
            </a:p>
          </p:txBody>
        </p:sp>
        <p:sp>
          <p:nvSpPr>
            <p:cNvPr id="137" name="Rectangle 35"/>
            <p:cNvSpPr>
              <a:spLocks noChangeArrowheads="1"/>
            </p:cNvSpPr>
            <p:nvPr/>
          </p:nvSpPr>
          <p:spPr bwMode="auto">
            <a:xfrm>
              <a:off x="-81195" y="5572618"/>
              <a:ext cx="1446255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</a:p>
          </p:txBody>
        </p:sp>
        <p:sp>
          <p:nvSpPr>
            <p:cNvPr id="162" name="Rectangle 35"/>
            <p:cNvSpPr>
              <a:spLocks noChangeArrowheads="1"/>
            </p:cNvSpPr>
            <p:nvPr/>
          </p:nvSpPr>
          <p:spPr bwMode="auto">
            <a:xfrm>
              <a:off x="-70924" y="6485410"/>
              <a:ext cx="1446255" cy="523876"/>
            </a:xfrm>
            <a:prstGeom prst="rect">
              <a:avLst/>
            </a:prstGeom>
            <a:gradFill rotWithShape="0">
              <a:gsLst>
                <a:gs pos="0">
                  <a:srgbClr val="0005DC"/>
                </a:gs>
                <a:gs pos="100000">
                  <a:srgbClr val="0005DC">
                    <a:gamma/>
                    <a:shade val="27451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用户反馈</a:t>
              </a:r>
            </a:p>
          </p:txBody>
        </p:sp>
        <p:sp>
          <p:nvSpPr>
            <p:cNvPr id="166" name="Rectangle 36"/>
            <p:cNvSpPr>
              <a:spLocks noChangeArrowheads="1"/>
            </p:cNvSpPr>
            <p:nvPr/>
          </p:nvSpPr>
          <p:spPr bwMode="auto">
            <a:xfrm>
              <a:off x="1503007" y="6464254"/>
              <a:ext cx="7877938" cy="58383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r>
                <a:rPr lang="zh-CN" altLang="en-US" sz="1200" dirty="0"/>
                <a:t>暂未用户反馈信息</a:t>
              </a:r>
            </a:p>
          </p:txBody>
        </p:sp>
      </p:grpSp>
      <p:sp>
        <p:nvSpPr>
          <p:cNvPr id="126" name="圆角矩形 125"/>
          <p:cNvSpPr/>
          <p:nvPr/>
        </p:nvSpPr>
        <p:spPr bwMode="auto">
          <a:xfrm>
            <a:off x="1780026" y="2154524"/>
            <a:ext cx="450795" cy="249553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老师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2349063" y="2167774"/>
            <a:ext cx="2270234" cy="236305"/>
            <a:chOff x="2837793" y="2412122"/>
            <a:chExt cx="2766409" cy="295717"/>
          </a:xfrm>
        </p:grpSpPr>
        <p:sp>
          <p:nvSpPr>
            <p:cNvPr id="116" name="圆角矩形 115"/>
            <p:cNvSpPr/>
            <p:nvPr/>
          </p:nvSpPr>
          <p:spPr bwMode="auto">
            <a:xfrm>
              <a:off x="4017463" y="2421362"/>
              <a:ext cx="1586739" cy="2768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013" dirty="0">
                  <a:solidFill>
                    <a:prstClr val="black"/>
                  </a:solidFill>
                </a:rPr>
                <a:t>下载各考核项成绩</a:t>
              </a:r>
            </a:p>
          </p:txBody>
        </p:sp>
        <p:sp>
          <p:nvSpPr>
            <p:cNvPr id="127" name="圆角矩形 126"/>
            <p:cNvSpPr/>
            <p:nvPr/>
          </p:nvSpPr>
          <p:spPr bwMode="auto">
            <a:xfrm>
              <a:off x="2837793" y="2412122"/>
              <a:ext cx="1066219" cy="2957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013" dirty="0">
                  <a:solidFill>
                    <a:prstClr val="black"/>
                  </a:solidFill>
                </a:rPr>
                <a:t>考核项设置</a:t>
              </a:r>
            </a:p>
          </p:txBody>
        </p:sp>
      </p:grpSp>
      <p:sp>
        <p:nvSpPr>
          <p:cNvPr id="131" name="圆角矩形 130"/>
          <p:cNvSpPr/>
          <p:nvPr/>
        </p:nvSpPr>
        <p:spPr bwMode="auto">
          <a:xfrm>
            <a:off x="4702610" y="2175158"/>
            <a:ext cx="1445942" cy="2107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prstClr val="black"/>
                </a:solidFill>
              </a:rPr>
              <a:t>查看下载各考核项成绩</a:t>
            </a:r>
          </a:p>
        </p:txBody>
      </p:sp>
      <p:sp>
        <p:nvSpPr>
          <p:cNvPr id="132" name="圆角矩形 131"/>
          <p:cNvSpPr/>
          <p:nvPr/>
        </p:nvSpPr>
        <p:spPr bwMode="auto">
          <a:xfrm>
            <a:off x="6231866" y="2178586"/>
            <a:ext cx="1256756" cy="2014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prstClr val="black"/>
                </a:solidFill>
              </a:rPr>
              <a:t>查看下载总成绩</a:t>
            </a:r>
          </a:p>
        </p:txBody>
      </p:sp>
      <p:sp>
        <p:nvSpPr>
          <p:cNvPr id="138" name="圆角矩形 137"/>
          <p:cNvSpPr/>
          <p:nvPr/>
        </p:nvSpPr>
        <p:spPr bwMode="auto">
          <a:xfrm>
            <a:off x="1789385" y="3483725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产品设计√</a:t>
            </a:r>
          </a:p>
        </p:txBody>
      </p:sp>
      <p:sp>
        <p:nvSpPr>
          <p:cNvPr id="139" name="圆角矩形 138"/>
          <p:cNvSpPr/>
          <p:nvPr/>
        </p:nvSpPr>
        <p:spPr bwMode="auto">
          <a:xfrm>
            <a:off x="2695902" y="3483725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13" dirty="0">
                <a:solidFill>
                  <a:schemeClr val="bg1"/>
                </a:solidFill>
              </a:rPr>
              <a:t>UI</a:t>
            </a:r>
            <a:r>
              <a:rPr lang="zh-CN" altLang="en-US" sz="1013" dirty="0">
                <a:solidFill>
                  <a:schemeClr val="bg1"/>
                </a:solidFill>
              </a:rPr>
              <a:t>设计√</a:t>
            </a:r>
          </a:p>
        </p:txBody>
      </p:sp>
      <p:sp>
        <p:nvSpPr>
          <p:cNvPr id="140" name="圆角矩形 139"/>
          <p:cNvSpPr/>
          <p:nvPr/>
        </p:nvSpPr>
        <p:spPr bwMode="auto">
          <a:xfrm>
            <a:off x="3618185" y="3475843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技术开发√</a:t>
            </a:r>
          </a:p>
        </p:txBody>
      </p:sp>
      <p:sp>
        <p:nvSpPr>
          <p:cNvPr id="141" name="圆角矩形 140"/>
          <p:cNvSpPr/>
          <p:nvPr/>
        </p:nvSpPr>
        <p:spPr bwMode="auto">
          <a:xfrm>
            <a:off x="4540468" y="3467960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测试√</a:t>
            </a:r>
          </a:p>
        </p:txBody>
      </p:sp>
      <p:sp>
        <p:nvSpPr>
          <p:cNvPr id="142" name="圆角矩形 141"/>
          <p:cNvSpPr/>
          <p:nvPr/>
        </p:nvSpPr>
        <p:spPr bwMode="auto">
          <a:xfrm>
            <a:off x="5478516" y="3467960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上线√</a:t>
            </a:r>
          </a:p>
        </p:txBody>
      </p:sp>
      <p:sp>
        <p:nvSpPr>
          <p:cNvPr id="145" name="圆角矩形 144"/>
          <p:cNvSpPr/>
          <p:nvPr/>
        </p:nvSpPr>
        <p:spPr bwMode="auto">
          <a:xfrm>
            <a:off x="1764260" y="2540778"/>
            <a:ext cx="450795" cy="249553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153" name="圆角矩形 152"/>
          <p:cNvSpPr/>
          <p:nvPr/>
        </p:nvSpPr>
        <p:spPr bwMode="auto">
          <a:xfrm>
            <a:off x="2333298" y="2546134"/>
            <a:ext cx="1852447" cy="2363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prstClr val="black"/>
                </a:solidFill>
              </a:rPr>
              <a:t>查看总成绩及各考核项成绩</a:t>
            </a:r>
          </a:p>
        </p:txBody>
      </p:sp>
      <p:sp>
        <p:nvSpPr>
          <p:cNvPr id="53" name="AutoShape 33"/>
          <p:cNvSpPr>
            <a:spLocks noChangeArrowheads="1"/>
          </p:cNvSpPr>
          <p:nvPr/>
        </p:nvSpPr>
        <p:spPr bwMode="auto">
          <a:xfrm>
            <a:off x="2112579" y="1126998"/>
            <a:ext cx="1953079" cy="456034"/>
          </a:xfrm>
          <a:prstGeom prst="chevron">
            <a:avLst>
              <a:gd name="adj" fmla="val 29361"/>
            </a:avLst>
          </a:prstGeom>
          <a:solidFill>
            <a:srgbClr val="00008D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乐橙谷学院公众号</a:t>
            </a:r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auto">
          <a:xfrm>
            <a:off x="578334" y="1122474"/>
            <a:ext cx="1652487" cy="454224"/>
          </a:xfrm>
          <a:prstGeom prst="homePlate">
            <a:avLst>
              <a:gd name="adj" fmla="val 29389"/>
            </a:avLst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482083" y="1054612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2175340" y="1027467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7" name="AutoShape 34"/>
          <p:cNvSpPr>
            <a:spLocks noChangeArrowheads="1"/>
          </p:cNvSpPr>
          <p:nvPr/>
        </p:nvSpPr>
        <p:spPr bwMode="auto">
          <a:xfrm>
            <a:off x="3965028" y="1134237"/>
            <a:ext cx="1860331" cy="456034"/>
          </a:xfrm>
          <a:prstGeom prst="chevron">
            <a:avLst>
              <a:gd name="adj" fmla="val 29361"/>
            </a:avLst>
          </a:prstGeom>
          <a:solidFill>
            <a:srgbClr val="00008D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V1.2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4015710" y="1032896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9" name="AutoShape 34"/>
          <p:cNvSpPr>
            <a:spLocks noChangeArrowheads="1"/>
          </p:cNvSpPr>
          <p:nvPr/>
        </p:nvSpPr>
        <p:spPr bwMode="auto">
          <a:xfrm>
            <a:off x="5730766" y="1142120"/>
            <a:ext cx="1860331" cy="456034"/>
          </a:xfrm>
          <a:prstGeom prst="chevron">
            <a:avLst>
              <a:gd name="adj" fmla="val 2936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5742034" y="1025013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爆炸形 2 60"/>
          <p:cNvSpPr/>
          <p:nvPr/>
        </p:nvSpPr>
        <p:spPr bwMode="auto">
          <a:xfrm>
            <a:off x="7488621" y="2076662"/>
            <a:ext cx="1807047" cy="1317862"/>
          </a:xfrm>
          <a:prstGeom prst="irregularSeal2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13" b="1" dirty="0">
                <a:solidFill>
                  <a:schemeClr val="bg1"/>
                </a:solidFill>
              </a:rPr>
              <a:t>2017</a:t>
            </a:r>
            <a:r>
              <a:rPr lang="zh-CN" altLang="en-US" sz="1013" b="1" dirty="0">
                <a:solidFill>
                  <a:schemeClr val="bg1"/>
                </a:solidFill>
              </a:rPr>
              <a:t>年</a:t>
            </a:r>
            <a:r>
              <a:rPr lang="en-US" altLang="zh-CN" sz="1013" b="1" dirty="0">
                <a:solidFill>
                  <a:schemeClr val="bg1"/>
                </a:solidFill>
              </a:rPr>
              <a:t>12</a:t>
            </a:r>
            <a:r>
              <a:rPr lang="zh-CN" altLang="en-US" sz="1013" b="1" dirty="0">
                <a:solidFill>
                  <a:schemeClr val="bg1"/>
                </a:solidFill>
              </a:rPr>
              <a:t>月</a:t>
            </a:r>
            <a:r>
              <a:rPr lang="en-US" altLang="zh-CN" sz="1013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altLang="zh-CN" sz="1013" b="1" dirty="0">
                <a:solidFill>
                  <a:schemeClr val="bg1"/>
                </a:solidFill>
              </a:rPr>
              <a:t>2018</a:t>
            </a:r>
            <a:r>
              <a:rPr lang="zh-CN" altLang="en-US" sz="1013" b="1" dirty="0">
                <a:solidFill>
                  <a:schemeClr val="bg1"/>
                </a:solidFill>
              </a:rPr>
              <a:t>年</a:t>
            </a:r>
            <a:r>
              <a:rPr lang="en-US" altLang="zh-CN" sz="1013" b="1" dirty="0">
                <a:solidFill>
                  <a:schemeClr val="bg1"/>
                </a:solidFill>
              </a:rPr>
              <a:t>2</a:t>
            </a:r>
            <a:r>
              <a:rPr lang="zh-CN" altLang="en-US" sz="1013" b="1" dirty="0">
                <a:solidFill>
                  <a:schemeClr val="bg1"/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13903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3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TextBox 28      (向天歌演示原创作品：www.TopPPT.cn)"/>
          <p:cNvSpPr txBox="1"/>
          <p:nvPr/>
        </p:nvSpPr>
        <p:spPr>
          <a:xfrm>
            <a:off x="961764" y="375477"/>
            <a:ext cx="596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回顾</a:t>
            </a:r>
            <a:r>
              <a:rPr lang="en-US" altLang="zh-CN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2017</a:t>
            </a:r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主要工作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31" name="矩形 30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63" name="AutoShape 33"/>
          <p:cNvSpPr>
            <a:spLocks noChangeArrowheads="1"/>
          </p:cNvSpPr>
          <p:nvPr/>
        </p:nvSpPr>
        <p:spPr bwMode="auto">
          <a:xfrm>
            <a:off x="2112579" y="1261009"/>
            <a:ext cx="1953079" cy="456034"/>
          </a:xfrm>
          <a:prstGeom prst="chevron">
            <a:avLst>
              <a:gd name="adj" fmla="val 29361"/>
            </a:avLst>
          </a:prstGeom>
          <a:solidFill>
            <a:srgbClr val="00008D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乐橙谷学院公众号</a:t>
            </a:r>
          </a:p>
        </p:txBody>
      </p:sp>
      <p:sp>
        <p:nvSpPr>
          <p:cNvPr id="64" name="AutoShape 3"/>
          <p:cNvSpPr>
            <a:spLocks noChangeArrowheads="1"/>
          </p:cNvSpPr>
          <p:nvPr/>
        </p:nvSpPr>
        <p:spPr bwMode="auto">
          <a:xfrm>
            <a:off x="578334" y="1256485"/>
            <a:ext cx="1652487" cy="454224"/>
          </a:xfrm>
          <a:prstGeom prst="homePlate">
            <a:avLst>
              <a:gd name="adj" fmla="val 29389"/>
            </a:avLst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482083" y="1188623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2175340" y="1161478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8" name="AutoShape 34"/>
          <p:cNvSpPr>
            <a:spLocks noChangeArrowheads="1"/>
          </p:cNvSpPr>
          <p:nvPr/>
        </p:nvSpPr>
        <p:spPr bwMode="auto">
          <a:xfrm>
            <a:off x="3965028" y="1268248"/>
            <a:ext cx="1860331" cy="456034"/>
          </a:xfrm>
          <a:prstGeom prst="chevron">
            <a:avLst>
              <a:gd name="adj" fmla="val 29361"/>
            </a:avLst>
          </a:prstGeom>
          <a:solidFill>
            <a:srgbClr val="00008D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4015710" y="1166907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552583" y="1805716"/>
            <a:ext cx="1085551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743168" y="1813859"/>
            <a:ext cx="6046045" cy="313162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通过资源的共建共享，更好的满足老师日常的备课与教学等活动。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543949" y="3063023"/>
            <a:ext cx="1094185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</a:p>
        </p:txBody>
      </p:sp>
      <p:sp>
        <p:nvSpPr>
          <p:cNvPr id="136" name="Rectangle 36"/>
          <p:cNvSpPr>
            <a:spLocks noChangeArrowheads="1"/>
          </p:cNvSpPr>
          <p:nvPr/>
        </p:nvSpPr>
        <p:spPr bwMode="auto">
          <a:xfrm>
            <a:off x="1759352" y="3079055"/>
            <a:ext cx="6101223" cy="313162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——2018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37" name="Rectangle 35"/>
          <p:cNvSpPr>
            <a:spLocks noChangeArrowheads="1"/>
          </p:cNvSpPr>
          <p:nvPr/>
        </p:nvSpPr>
        <p:spPr bwMode="auto">
          <a:xfrm>
            <a:off x="559715" y="3525656"/>
            <a:ext cx="1109951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sp>
        <p:nvSpPr>
          <p:cNvPr id="162" name="Rectangle 35"/>
          <p:cNvSpPr>
            <a:spLocks noChangeArrowheads="1"/>
          </p:cNvSpPr>
          <p:nvPr/>
        </p:nvSpPr>
        <p:spPr bwMode="auto">
          <a:xfrm>
            <a:off x="567598" y="4045921"/>
            <a:ext cx="1109951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用户反馈</a:t>
            </a:r>
          </a:p>
        </p:txBody>
      </p:sp>
      <p:sp>
        <p:nvSpPr>
          <p:cNvPr id="166" name="Rectangle 36"/>
          <p:cNvSpPr>
            <a:spLocks noChangeArrowheads="1"/>
          </p:cNvSpPr>
          <p:nvPr/>
        </p:nvSpPr>
        <p:spPr bwMode="auto">
          <a:xfrm>
            <a:off x="1775535" y="4033863"/>
            <a:ext cx="6046045" cy="332767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暂未用户反馈信息</a:t>
            </a:r>
          </a:p>
        </p:txBody>
      </p: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5730766" y="1276131"/>
            <a:ext cx="1860331" cy="456034"/>
          </a:xfrm>
          <a:prstGeom prst="chevron">
            <a:avLst>
              <a:gd name="adj" fmla="val 29361"/>
            </a:avLst>
          </a:prstGeom>
          <a:solidFill>
            <a:srgbClr val="00008D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5742034" y="1159024"/>
            <a:ext cx="199810" cy="141153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1789385" y="3555786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产品设计√</a:t>
            </a:r>
          </a:p>
        </p:txBody>
      </p:sp>
      <p:sp>
        <p:nvSpPr>
          <p:cNvPr id="139" name="圆角矩形 138"/>
          <p:cNvSpPr/>
          <p:nvPr/>
        </p:nvSpPr>
        <p:spPr bwMode="auto">
          <a:xfrm>
            <a:off x="2695902" y="3555786"/>
            <a:ext cx="819807" cy="243312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设计√</a:t>
            </a:r>
          </a:p>
        </p:txBody>
      </p:sp>
      <p:sp>
        <p:nvSpPr>
          <p:cNvPr id="140" name="圆角矩形 139"/>
          <p:cNvSpPr/>
          <p:nvPr/>
        </p:nvSpPr>
        <p:spPr bwMode="auto">
          <a:xfrm>
            <a:off x="3618185" y="3547904"/>
            <a:ext cx="819807" cy="2433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开发√</a:t>
            </a:r>
          </a:p>
        </p:txBody>
      </p:sp>
      <p:sp>
        <p:nvSpPr>
          <p:cNvPr id="141" name="圆角矩形 140"/>
          <p:cNvSpPr/>
          <p:nvPr/>
        </p:nvSpPr>
        <p:spPr bwMode="auto">
          <a:xfrm>
            <a:off x="4540468" y="3540021"/>
            <a:ext cx="819807" cy="2433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测试√</a:t>
            </a:r>
          </a:p>
        </p:txBody>
      </p:sp>
      <p:sp>
        <p:nvSpPr>
          <p:cNvPr id="142" name="圆角矩形 141"/>
          <p:cNvSpPr/>
          <p:nvPr/>
        </p:nvSpPr>
        <p:spPr bwMode="auto">
          <a:xfrm>
            <a:off x="5478516" y="3540021"/>
            <a:ext cx="819807" cy="2433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上线√</a:t>
            </a: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568351" y="2271308"/>
            <a:ext cx="1085551" cy="298594"/>
          </a:xfrm>
          <a:prstGeom prst="rect">
            <a:avLst/>
          </a:prstGeom>
          <a:gradFill rotWithShape="0">
            <a:gsLst>
              <a:gs pos="0">
                <a:srgbClr val="0005DC"/>
              </a:gs>
              <a:gs pos="100000">
                <a:srgbClr val="0005DC">
                  <a:gamma/>
                  <a:shade val="27451"/>
                  <a:invGamma/>
                </a:srgbClr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</a:p>
        </p:txBody>
      </p:sp>
      <p:sp>
        <p:nvSpPr>
          <p:cNvPr id="41" name="圆角矩形 40"/>
          <p:cNvSpPr/>
          <p:nvPr/>
        </p:nvSpPr>
        <p:spPr bwMode="auto">
          <a:xfrm>
            <a:off x="1780026" y="2288535"/>
            <a:ext cx="450795" cy="249553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老师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2349063" y="2301781"/>
            <a:ext cx="3800496" cy="248903"/>
            <a:chOff x="2837793" y="2412122"/>
            <a:chExt cx="4631121" cy="311483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6649107" y="2427888"/>
              <a:ext cx="819807" cy="2957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013" dirty="0">
                  <a:solidFill>
                    <a:prstClr val="black"/>
                  </a:solidFill>
                </a:rPr>
                <a:t>个人中心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837793" y="2412122"/>
              <a:ext cx="3673366" cy="311483"/>
              <a:chOff x="2837793" y="2412122"/>
              <a:chExt cx="3673366" cy="311483"/>
            </a:xfrm>
          </p:grpSpPr>
          <p:sp>
            <p:nvSpPr>
              <p:cNvPr id="45" name="圆角矩形 44"/>
              <p:cNvSpPr/>
              <p:nvPr/>
            </p:nvSpPr>
            <p:spPr bwMode="auto">
              <a:xfrm>
                <a:off x="2837793" y="2412122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资源库</a:t>
                </a:r>
              </a:p>
            </p:txBody>
          </p:sp>
          <p:sp>
            <p:nvSpPr>
              <p:cNvPr id="46" name="圆角矩形 45"/>
              <p:cNvSpPr/>
              <p:nvPr/>
            </p:nvSpPr>
            <p:spPr bwMode="auto">
              <a:xfrm>
                <a:off x="3783724" y="2420005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精品课程</a:t>
                </a:r>
              </a:p>
            </p:txBody>
          </p:sp>
          <p:sp>
            <p:nvSpPr>
              <p:cNvPr id="47" name="圆角矩形 46"/>
              <p:cNvSpPr/>
              <p:nvPr/>
            </p:nvSpPr>
            <p:spPr bwMode="auto">
              <a:xfrm>
                <a:off x="4706007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备课中心</a:t>
                </a:r>
              </a:p>
            </p:txBody>
          </p:sp>
          <p:sp>
            <p:nvSpPr>
              <p:cNvPr id="48" name="圆角矩形 47"/>
              <p:cNvSpPr/>
              <p:nvPr/>
            </p:nvSpPr>
            <p:spPr bwMode="auto">
              <a:xfrm>
                <a:off x="5691352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在线课堂</a:t>
                </a:r>
              </a:p>
            </p:txBody>
          </p:sp>
        </p:grpSp>
      </p:grpSp>
      <p:sp>
        <p:nvSpPr>
          <p:cNvPr id="49" name="圆角矩形 48"/>
          <p:cNvSpPr/>
          <p:nvPr/>
        </p:nvSpPr>
        <p:spPr bwMode="auto">
          <a:xfrm>
            <a:off x="6251354" y="2308722"/>
            <a:ext cx="671990" cy="2238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prstClr val="black"/>
                </a:solidFill>
              </a:rPr>
              <a:t>个人主页</a:t>
            </a:r>
          </a:p>
        </p:txBody>
      </p:sp>
      <p:sp>
        <p:nvSpPr>
          <p:cNvPr id="50" name="圆角矩形 49"/>
          <p:cNvSpPr/>
          <p:nvPr/>
        </p:nvSpPr>
        <p:spPr bwMode="auto">
          <a:xfrm>
            <a:off x="1764260" y="2635377"/>
            <a:ext cx="450795" cy="249553"/>
          </a:xfrm>
          <a:prstGeom prst="round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13" dirty="0">
                <a:solidFill>
                  <a:schemeClr val="bg1"/>
                </a:solidFill>
              </a:rPr>
              <a:t>学生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333297" y="2648622"/>
            <a:ext cx="3816262" cy="248903"/>
            <a:chOff x="2837793" y="2412122"/>
            <a:chExt cx="4650333" cy="311483"/>
          </a:xfrm>
        </p:grpSpPr>
        <p:sp>
          <p:nvSpPr>
            <p:cNvPr id="52" name="圆角矩形 51"/>
            <p:cNvSpPr/>
            <p:nvPr/>
          </p:nvSpPr>
          <p:spPr bwMode="auto">
            <a:xfrm>
              <a:off x="6649109" y="2427887"/>
              <a:ext cx="839017" cy="2957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013" dirty="0">
                  <a:solidFill>
                    <a:prstClr val="black"/>
                  </a:solidFill>
                </a:rPr>
                <a:t>个人主页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837793" y="2412122"/>
              <a:ext cx="3673366" cy="311483"/>
              <a:chOff x="2837793" y="2412122"/>
              <a:chExt cx="3673366" cy="311483"/>
            </a:xfrm>
          </p:grpSpPr>
          <p:sp>
            <p:nvSpPr>
              <p:cNvPr id="54" name="圆角矩形 53"/>
              <p:cNvSpPr/>
              <p:nvPr/>
            </p:nvSpPr>
            <p:spPr bwMode="auto">
              <a:xfrm>
                <a:off x="2837793" y="2412122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资源库</a:t>
                </a:r>
              </a:p>
              <a:p>
                <a:pPr algn="ctr"/>
                <a:endParaRPr lang="zh-CN" altLang="en-US" sz="1013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 bwMode="auto">
              <a:xfrm>
                <a:off x="3783724" y="2420005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精品课程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 bwMode="auto">
              <a:xfrm>
                <a:off x="4706007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在线课堂</a:t>
                </a:r>
              </a:p>
            </p:txBody>
          </p:sp>
          <p:sp>
            <p:nvSpPr>
              <p:cNvPr id="57" name="圆角矩形 56"/>
              <p:cNvSpPr/>
              <p:nvPr/>
            </p:nvSpPr>
            <p:spPr bwMode="auto">
              <a:xfrm>
                <a:off x="5691352" y="2427888"/>
                <a:ext cx="819807" cy="29571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51435" tIns="25718" rIns="51435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1013" dirty="0">
                    <a:solidFill>
                      <a:prstClr val="black"/>
                    </a:solidFill>
                  </a:rPr>
                  <a:t>个人中心</a:t>
                </a:r>
              </a:p>
            </p:txBody>
          </p:sp>
        </p:grpSp>
      </p:grpSp>
      <p:sp>
        <p:nvSpPr>
          <p:cNvPr id="58" name="爆炸形 2 57"/>
          <p:cNvSpPr/>
          <p:nvPr/>
        </p:nvSpPr>
        <p:spPr bwMode="auto">
          <a:xfrm>
            <a:off x="7488621" y="2210673"/>
            <a:ext cx="1807047" cy="1317862"/>
          </a:xfrm>
          <a:prstGeom prst="irregularSeal2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13" b="1" dirty="0">
                <a:solidFill>
                  <a:schemeClr val="bg1"/>
                </a:solidFill>
              </a:rPr>
              <a:t>2017</a:t>
            </a:r>
            <a:r>
              <a:rPr lang="zh-CN" altLang="en-US" sz="1013" b="1" dirty="0">
                <a:solidFill>
                  <a:schemeClr val="bg1"/>
                </a:solidFill>
              </a:rPr>
              <a:t>年</a:t>
            </a:r>
            <a:r>
              <a:rPr lang="en-US" altLang="zh-CN" sz="1013" b="1" dirty="0">
                <a:solidFill>
                  <a:schemeClr val="bg1"/>
                </a:solidFill>
              </a:rPr>
              <a:t>12</a:t>
            </a:r>
            <a:r>
              <a:rPr lang="zh-CN" altLang="en-US" sz="1013" b="1" dirty="0">
                <a:solidFill>
                  <a:schemeClr val="bg1"/>
                </a:solidFill>
              </a:rPr>
              <a:t>月</a:t>
            </a:r>
            <a:r>
              <a:rPr lang="en-US" altLang="zh-CN" sz="1013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altLang="zh-CN" sz="1013" b="1" dirty="0">
                <a:solidFill>
                  <a:schemeClr val="bg1"/>
                </a:solidFill>
              </a:rPr>
              <a:t>2018</a:t>
            </a:r>
            <a:r>
              <a:rPr lang="zh-CN" altLang="en-US" sz="1013" b="1" dirty="0">
                <a:solidFill>
                  <a:schemeClr val="bg1"/>
                </a:solidFill>
              </a:rPr>
              <a:t>年</a:t>
            </a:r>
            <a:r>
              <a:rPr lang="en-US" altLang="zh-CN" sz="1013" b="1" dirty="0">
                <a:solidFill>
                  <a:schemeClr val="bg1"/>
                </a:solidFill>
              </a:rPr>
              <a:t>2</a:t>
            </a:r>
            <a:r>
              <a:rPr lang="zh-CN" altLang="en-US" sz="1013" b="1" dirty="0">
                <a:solidFill>
                  <a:schemeClr val="bg1"/>
                </a:solidFill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23361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734"/>
            <a:ext cx="2699792" cy="513676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212629" y="2660574"/>
            <a:ext cx="227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36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kern="1200" dirty="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693306" y="1891133"/>
            <a:ext cx="1313180" cy="769441"/>
          </a:xfrm>
          <a:prstGeom prst="rect">
            <a:avLst/>
          </a:prstGeom>
          <a:solidFill>
            <a:srgbClr val="0563B8"/>
          </a:solidFill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44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9" name="椭圆 18"/>
          <p:cNvSpPr/>
          <p:nvPr/>
        </p:nvSpPr>
        <p:spPr>
          <a:xfrm>
            <a:off x="3563888" y="1645497"/>
            <a:ext cx="216024" cy="216024"/>
          </a:xfrm>
          <a:prstGeom prst="ellipse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66276" y="1576044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1"/>
            <a:r>
              <a:rPr lang="en-US" altLang="zh-CN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、部门介绍</a:t>
            </a:r>
          </a:p>
        </p:txBody>
      </p:sp>
      <p:sp>
        <p:nvSpPr>
          <p:cNvPr id="21" name="椭圆 20"/>
          <p:cNvSpPr/>
          <p:nvPr/>
        </p:nvSpPr>
        <p:spPr>
          <a:xfrm>
            <a:off x="3563888" y="2236847"/>
            <a:ext cx="216024" cy="216024"/>
          </a:xfrm>
          <a:prstGeom prst="ellipse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6276" y="2167394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1"/>
            <a:r>
              <a:rPr lang="en-US" altLang="zh-CN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、工作总结</a:t>
            </a:r>
          </a:p>
        </p:txBody>
      </p:sp>
      <p:sp>
        <p:nvSpPr>
          <p:cNvPr id="23" name="椭圆 22"/>
          <p:cNvSpPr/>
          <p:nvPr/>
        </p:nvSpPr>
        <p:spPr>
          <a:xfrm>
            <a:off x="3563888" y="2799033"/>
            <a:ext cx="216024" cy="216024"/>
          </a:xfrm>
          <a:prstGeom prst="ellipse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66276" y="2729580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1"/>
            <a:r>
              <a:rPr lang="en-US" altLang="zh-CN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、工作计划</a:t>
            </a:r>
          </a:p>
        </p:txBody>
      </p:sp>
      <p:sp>
        <p:nvSpPr>
          <p:cNvPr id="25" name="椭圆 24"/>
          <p:cNvSpPr/>
          <p:nvPr/>
        </p:nvSpPr>
        <p:spPr>
          <a:xfrm>
            <a:off x="3563888" y="3397560"/>
            <a:ext cx="216024" cy="216024"/>
          </a:xfrm>
          <a:prstGeom prst="ellipse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zh-CN" altLang="en-US" kern="120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66276" y="3328107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1"/>
            <a:r>
              <a:rPr lang="en-US" altLang="zh-CN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、个人成长</a:t>
            </a:r>
          </a:p>
        </p:txBody>
      </p:sp>
    </p:spTree>
    <p:extLst>
      <p:ext uri="{BB962C8B-B14F-4D97-AF65-F5344CB8AC3E}">
        <p14:creationId xmlns:p14="http://schemas.microsoft.com/office/powerpoint/2010/main" val="96238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7960496" y="997744"/>
            <a:ext cx="909808" cy="3832210"/>
            <a:chOff x="7711678" y="461283"/>
            <a:chExt cx="1045369" cy="456247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 flipV="1">
              <a:off x="7746206" y="3873614"/>
              <a:ext cx="1010841" cy="1150144"/>
            </a:xfrm>
            <a:custGeom>
              <a:avLst/>
              <a:gdLst>
                <a:gd name="T0" fmla="*/ 844 w 849"/>
                <a:gd name="T1" fmla="*/ 464 h 966"/>
                <a:gd name="T2" fmla="*/ 849 w 849"/>
                <a:gd name="T3" fmla="*/ 0 h 966"/>
                <a:gd name="T4" fmla="*/ 408 w 849"/>
                <a:gd name="T5" fmla="*/ 507 h 966"/>
                <a:gd name="T6" fmla="*/ 5 w 849"/>
                <a:gd name="T7" fmla="*/ 24 h 966"/>
                <a:gd name="T8" fmla="*/ 0 w 849"/>
                <a:gd name="T9" fmla="*/ 483 h 966"/>
                <a:gd name="T10" fmla="*/ 403 w 849"/>
                <a:gd name="T11" fmla="*/ 966 h 966"/>
                <a:gd name="T12" fmla="*/ 844 w 849"/>
                <a:gd name="T13" fmla="*/ 464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966">
                  <a:moveTo>
                    <a:pt x="844" y="464"/>
                  </a:moveTo>
                  <a:lnTo>
                    <a:pt x="849" y="0"/>
                  </a:lnTo>
                  <a:lnTo>
                    <a:pt x="408" y="507"/>
                  </a:lnTo>
                  <a:lnTo>
                    <a:pt x="5" y="24"/>
                  </a:lnTo>
                  <a:lnTo>
                    <a:pt x="0" y="483"/>
                  </a:lnTo>
                  <a:lnTo>
                    <a:pt x="403" y="966"/>
                  </a:lnTo>
                  <a:lnTo>
                    <a:pt x="844" y="4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eaVert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V="1">
              <a:off x="7740253" y="2999695"/>
              <a:ext cx="1016794" cy="1150144"/>
            </a:xfrm>
            <a:custGeom>
              <a:avLst/>
              <a:gdLst>
                <a:gd name="T0" fmla="*/ 849 w 854"/>
                <a:gd name="T1" fmla="*/ 464 h 966"/>
                <a:gd name="T2" fmla="*/ 854 w 854"/>
                <a:gd name="T3" fmla="*/ 0 h 966"/>
                <a:gd name="T4" fmla="*/ 408 w 854"/>
                <a:gd name="T5" fmla="*/ 507 h 966"/>
                <a:gd name="T6" fmla="*/ 5 w 854"/>
                <a:gd name="T7" fmla="*/ 24 h 966"/>
                <a:gd name="T8" fmla="*/ 0 w 854"/>
                <a:gd name="T9" fmla="*/ 483 h 966"/>
                <a:gd name="T10" fmla="*/ 403 w 854"/>
                <a:gd name="T11" fmla="*/ 966 h 966"/>
                <a:gd name="T12" fmla="*/ 849 w 854"/>
                <a:gd name="T13" fmla="*/ 464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966">
                  <a:moveTo>
                    <a:pt x="849" y="464"/>
                  </a:moveTo>
                  <a:lnTo>
                    <a:pt x="854" y="0"/>
                  </a:lnTo>
                  <a:lnTo>
                    <a:pt x="408" y="507"/>
                  </a:lnTo>
                  <a:lnTo>
                    <a:pt x="5" y="24"/>
                  </a:lnTo>
                  <a:lnTo>
                    <a:pt x="0" y="483"/>
                  </a:lnTo>
                  <a:lnTo>
                    <a:pt x="403" y="966"/>
                  </a:lnTo>
                  <a:lnTo>
                    <a:pt x="849" y="4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 dirty="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 flipV="1">
              <a:off x="7729537" y="2159114"/>
              <a:ext cx="1015604" cy="1150144"/>
            </a:xfrm>
            <a:custGeom>
              <a:avLst/>
              <a:gdLst>
                <a:gd name="T0" fmla="*/ 848 w 853"/>
                <a:gd name="T1" fmla="*/ 459 h 966"/>
                <a:gd name="T2" fmla="*/ 853 w 853"/>
                <a:gd name="T3" fmla="*/ 0 h 966"/>
                <a:gd name="T4" fmla="*/ 412 w 853"/>
                <a:gd name="T5" fmla="*/ 507 h 966"/>
                <a:gd name="T6" fmla="*/ 9 w 853"/>
                <a:gd name="T7" fmla="*/ 24 h 966"/>
                <a:gd name="T8" fmla="*/ 0 w 853"/>
                <a:gd name="T9" fmla="*/ 483 h 966"/>
                <a:gd name="T10" fmla="*/ 402 w 853"/>
                <a:gd name="T11" fmla="*/ 966 h 966"/>
                <a:gd name="T12" fmla="*/ 848 w 853"/>
                <a:gd name="T13" fmla="*/ 45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3" h="966">
                  <a:moveTo>
                    <a:pt x="848" y="459"/>
                  </a:moveTo>
                  <a:lnTo>
                    <a:pt x="853" y="0"/>
                  </a:lnTo>
                  <a:lnTo>
                    <a:pt x="412" y="507"/>
                  </a:lnTo>
                  <a:lnTo>
                    <a:pt x="9" y="24"/>
                  </a:lnTo>
                  <a:lnTo>
                    <a:pt x="0" y="483"/>
                  </a:lnTo>
                  <a:lnTo>
                    <a:pt x="402" y="966"/>
                  </a:lnTo>
                  <a:lnTo>
                    <a:pt x="848" y="4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 flipV="1">
              <a:off x="7723584" y="1312579"/>
              <a:ext cx="1010841" cy="1151335"/>
            </a:xfrm>
            <a:custGeom>
              <a:avLst/>
              <a:gdLst>
                <a:gd name="T0" fmla="*/ 844 w 849"/>
                <a:gd name="T1" fmla="*/ 465 h 967"/>
                <a:gd name="T2" fmla="*/ 849 w 849"/>
                <a:gd name="T3" fmla="*/ 0 h 967"/>
                <a:gd name="T4" fmla="*/ 407 w 849"/>
                <a:gd name="T5" fmla="*/ 507 h 967"/>
                <a:gd name="T6" fmla="*/ 5 w 849"/>
                <a:gd name="T7" fmla="*/ 24 h 967"/>
                <a:gd name="T8" fmla="*/ 0 w 849"/>
                <a:gd name="T9" fmla="*/ 483 h 967"/>
                <a:gd name="T10" fmla="*/ 403 w 849"/>
                <a:gd name="T11" fmla="*/ 967 h 967"/>
                <a:gd name="T12" fmla="*/ 844 w 849"/>
                <a:gd name="T13" fmla="*/ 465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967">
                  <a:moveTo>
                    <a:pt x="844" y="465"/>
                  </a:moveTo>
                  <a:lnTo>
                    <a:pt x="849" y="0"/>
                  </a:lnTo>
                  <a:lnTo>
                    <a:pt x="407" y="507"/>
                  </a:lnTo>
                  <a:lnTo>
                    <a:pt x="5" y="24"/>
                  </a:lnTo>
                  <a:lnTo>
                    <a:pt x="0" y="483"/>
                  </a:lnTo>
                  <a:lnTo>
                    <a:pt x="403" y="967"/>
                  </a:lnTo>
                  <a:lnTo>
                    <a:pt x="844" y="46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flipV="1">
              <a:off x="7711678" y="461283"/>
              <a:ext cx="1010841" cy="1150144"/>
            </a:xfrm>
            <a:custGeom>
              <a:avLst/>
              <a:gdLst>
                <a:gd name="T0" fmla="*/ 844 w 849"/>
                <a:gd name="T1" fmla="*/ 459 h 966"/>
                <a:gd name="T2" fmla="*/ 849 w 849"/>
                <a:gd name="T3" fmla="*/ 0 h 966"/>
                <a:gd name="T4" fmla="*/ 408 w 849"/>
                <a:gd name="T5" fmla="*/ 506 h 966"/>
                <a:gd name="T6" fmla="*/ 5 w 849"/>
                <a:gd name="T7" fmla="*/ 23 h 966"/>
                <a:gd name="T8" fmla="*/ 0 w 849"/>
                <a:gd name="T9" fmla="*/ 483 h 966"/>
                <a:gd name="T10" fmla="*/ 403 w 849"/>
                <a:gd name="T11" fmla="*/ 966 h 966"/>
                <a:gd name="T12" fmla="*/ 844 w 849"/>
                <a:gd name="T13" fmla="*/ 45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966">
                  <a:moveTo>
                    <a:pt x="844" y="459"/>
                  </a:moveTo>
                  <a:lnTo>
                    <a:pt x="849" y="0"/>
                  </a:lnTo>
                  <a:lnTo>
                    <a:pt x="408" y="506"/>
                  </a:lnTo>
                  <a:lnTo>
                    <a:pt x="5" y="23"/>
                  </a:lnTo>
                  <a:lnTo>
                    <a:pt x="0" y="483"/>
                  </a:lnTo>
                  <a:lnTo>
                    <a:pt x="403" y="966"/>
                  </a:lnTo>
                  <a:lnTo>
                    <a:pt x="844" y="4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4" y="265865"/>
            <a:ext cx="907099" cy="576064"/>
            <a:chOff x="794" y="265865"/>
            <a:chExt cx="907099" cy="576064"/>
          </a:xfrm>
        </p:grpSpPr>
        <p:sp>
          <p:nvSpPr>
            <p:cNvPr id="26" name="Rectangle 25      (向天歌演示原创作品：www.TopPPT.cn)"/>
            <p:cNvSpPr/>
            <p:nvPr/>
          </p:nvSpPr>
          <p:spPr>
            <a:xfrm>
              <a:off x="794" y="265865"/>
              <a:ext cx="543157" cy="576064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ea typeface="微软雅黑" panose="020B0503020204020204" pitchFamily="34" charset="-122"/>
                <a:sym typeface="Helvetica"/>
              </a:endParaRPr>
            </a:p>
          </p:txBody>
        </p:sp>
        <p:sp>
          <p:nvSpPr>
            <p:cNvPr id="27" name="Rectangle 26      (向天歌演示原创作品：www.TopPPT.cn)"/>
            <p:cNvSpPr/>
            <p:nvPr/>
          </p:nvSpPr>
          <p:spPr>
            <a:xfrm>
              <a:off x="639962" y="265865"/>
              <a:ext cx="96011" cy="576064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ea typeface="微软雅黑" panose="020B0503020204020204" pitchFamily="34" charset="-122"/>
                <a:sym typeface="Helvetica"/>
              </a:endParaRPr>
            </a:p>
          </p:txBody>
        </p:sp>
        <p:sp>
          <p:nvSpPr>
            <p:cNvPr id="28" name="Rectangle 27      (向天歌演示原创作品：www.TopPPT.cn)"/>
            <p:cNvSpPr/>
            <p:nvPr/>
          </p:nvSpPr>
          <p:spPr>
            <a:xfrm>
              <a:off x="823061" y="537400"/>
              <a:ext cx="84832" cy="299211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29" name="TextBox 28      (向天歌演示原创作品：www.TopPPT.cn)"/>
          <p:cNvSpPr txBox="1"/>
          <p:nvPr/>
        </p:nvSpPr>
        <p:spPr>
          <a:xfrm>
            <a:off x="961765" y="362951"/>
            <a:ext cx="737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工作中遇到的问题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35" name="矩形 34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84838" y="1676207"/>
            <a:ext cx="989607" cy="934088"/>
            <a:chOff x="1909190" y="1747610"/>
            <a:chExt cx="1336965" cy="1336965"/>
          </a:xfrm>
        </p:grpSpPr>
        <p:grpSp>
          <p:nvGrpSpPr>
            <p:cNvPr id="31" name="组合 30"/>
            <p:cNvGrpSpPr/>
            <p:nvPr/>
          </p:nvGrpSpPr>
          <p:grpSpPr>
            <a:xfrm>
              <a:off x="1909190" y="1747610"/>
              <a:ext cx="1336965" cy="1336965"/>
              <a:chOff x="1040276" y="1747610"/>
              <a:chExt cx="1336965" cy="1336965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040276" y="1747610"/>
                <a:ext cx="1336965" cy="1336965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43708" y="2715766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28333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rgbClr val="28333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088351" y="1754751"/>
              <a:ext cx="1011799" cy="452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沟通协调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31418" y="1667437"/>
            <a:ext cx="934088" cy="934088"/>
            <a:chOff x="3388686" y="1738840"/>
            <a:chExt cx="1336965" cy="1336965"/>
          </a:xfrm>
        </p:grpSpPr>
        <p:grpSp>
          <p:nvGrpSpPr>
            <p:cNvPr id="40" name="组合 39"/>
            <p:cNvGrpSpPr/>
            <p:nvPr/>
          </p:nvGrpSpPr>
          <p:grpSpPr>
            <a:xfrm>
              <a:off x="3388686" y="1738840"/>
              <a:ext cx="1336965" cy="1336965"/>
              <a:chOff x="966782" y="1738840"/>
              <a:chExt cx="1336965" cy="133696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rgbClr val="0563B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66782" y="2715766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28333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rgbClr val="28333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3462180" y="1809176"/>
              <a:ext cx="1170322" cy="316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工作效率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290809" y="2741920"/>
            <a:ext cx="934088" cy="934088"/>
            <a:chOff x="1835696" y="3183818"/>
            <a:chExt cx="1336965" cy="1336965"/>
          </a:xfrm>
        </p:grpSpPr>
        <p:grpSp>
          <p:nvGrpSpPr>
            <p:cNvPr id="45" name="组合 44"/>
            <p:cNvGrpSpPr/>
            <p:nvPr/>
          </p:nvGrpSpPr>
          <p:grpSpPr>
            <a:xfrm>
              <a:off x="1835696" y="3183818"/>
              <a:ext cx="1336965" cy="1336965"/>
              <a:chOff x="966782" y="1738840"/>
              <a:chExt cx="1336965" cy="1336965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rgbClr val="0563B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943708" y="1738840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28333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rgbClr val="28333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2062146" y="3652099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自我提升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331418" y="2734381"/>
            <a:ext cx="943708" cy="938270"/>
            <a:chOff x="3388686" y="3159151"/>
            <a:chExt cx="1350735" cy="1342951"/>
          </a:xfrm>
        </p:grpSpPr>
        <p:grpSp>
          <p:nvGrpSpPr>
            <p:cNvPr id="50" name="组合 49"/>
            <p:cNvGrpSpPr/>
            <p:nvPr/>
          </p:nvGrpSpPr>
          <p:grpSpPr>
            <a:xfrm>
              <a:off x="3388686" y="3159151"/>
              <a:ext cx="1350735" cy="1342951"/>
              <a:chOff x="966782" y="1714173"/>
              <a:chExt cx="1350735" cy="134295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80552" y="1720159"/>
                <a:ext cx="1336965" cy="1336965"/>
              </a:xfrm>
              <a:prstGeom prst="rect">
                <a:avLst/>
              </a:prstGeom>
              <a:solidFill>
                <a:srgbClr val="0563B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966782" y="1714173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28333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rgbClr val="28333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53535" y="3517604"/>
              <a:ext cx="748923" cy="316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注重细节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1130899" y="1682014"/>
            <a:ext cx="2010149" cy="79170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900" dirty="0"/>
              <a:t>协调能力、管理能力还需要提高，加强部门</a:t>
            </a:r>
            <a:r>
              <a:rPr lang="zh-CN" altLang="en-US" sz="900" dirty="0"/>
              <a:t>内部</a:t>
            </a:r>
            <a:r>
              <a:rPr lang="zh-CN" altLang="zh-CN" sz="900" dirty="0"/>
              <a:t>的协调</a:t>
            </a:r>
            <a:r>
              <a:rPr lang="zh-CN" altLang="en-US" sz="900" dirty="0"/>
              <a:t>、加强部门之间的沟通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1130900" y="3069091"/>
            <a:ext cx="2012831" cy="56185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900" dirty="0"/>
              <a:t>进一步提高目标管理和过程控制的能力，提升自我、丰富知识面。 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430426" y="2880947"/>
            <a:ext cx="1988518" cy="79170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900" dirty="0"/>
              <a:t>在细节方面需要重视，既要注重细节，又要把握全局，不能一味的保小局而失大局。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5430427" y="1668821"/>
            <a:ext cx="1988517" cy="102155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900" dirty="0"/>
              <a:t>工作效率和时间分配上需要提高，尤其是在多项任务并行的时候，如何协调好时间与工作流程，是需要不断总结的、不断改进的。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234643" y="3872183"/>
            <a:ext cx="6184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000" b="1" i="1" dirty="0"/>
              <a:t>总结：</a:t>
            </a:r>
            <a:r>
              <a:rPr lang="zh-CN" altLang="zh-CN" sz="1000" i="1" dirty="0"/>
              <a:t>工作的</a:t>
            </a:r>
            <a:r>
              <a:rPr lang="zh-CN" altLang="en-US" sz="1000" i="1" dirty="0"/>
              <a:t>需要特别注重的两个点：</a:t>
            </a:r>
            <a:r>
              <a:rPr lang="zh-CN" altLang="zh-CN" sz="1000" i="1" dirty="0"/>
              <a:t>一是在</a:t>
            </a:r>
            <a:r>
              <a:rPr lang="zh-CN" altLang="en-US" sz="1000" i="1" dirty="0"/>
              <a:t>产品设计规划中需进一步注重细节；</a:t>
            </a:r>
            <a:r>
              <a:rPr lang="zh-CN" altLang="zh-CN" sz="1000" i="1" dirty="0"/>
              <a:t>二是</a:t>
            </a:r>
            <a:r>
              <a:rPr lang="zh-CN" altLang="en-US" sz="1000" i="1" dirty="0"/>
              <a:t>在产品测试阶段加强对产品质量的整个把关</a:t>
            </a:r>
            <a:r>
              <a:rPr lang="zh-CN" altLang="zh-CN" sz="1000" i="1" dirty="0"/>
              <a:t>。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92966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94" y="265865"/>
            <a:ext cx="907099" cy="576064"/>
            <a:chOff x="794" y="265865"/>
            <a:chExt cx="907099" cy="576064"/>
          </a:xfrm>
        </p:grpSpPr>
        <p:sp>
          <p:nvSpPr>
            <p:cNvPr id="8" name="Rectangle 25      (向天歌演示原创作品：www.TopPPT.cn)"/>
            <p:cNvSpPr/>
            <p:nvPr/>
          </p:nvSpPr>
          <p:spPr>
            <a:xfrm>
              <a:off x="794" y="265865"/>
              <a:ext cx="543157" cy="576064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  <p:sp>
          <p:nvSpPr>
            <p:cNvPr id="9" name="Rectangle 26      (向天歌演示原创作品：www.TopPPT.cn)"/>
            <p:cNvSpPr/>
            <p:nvPr/>
          </p:nvSpPr>
          <p:spPr>
            <a:xfrm>
              <a:off x="639962" y="265865"/>
              <a:ext cx="96011" cy="576064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  <p:sp>
          <p:nvSpPr>
            <p:cNvPr id="10" name="Rectangle 27      (向天歌演示原创作品：www.TopPPT.cn)"/>
            <p:cNvSpPr/>
            <p:nvPr/>
          </p:nvSpPr>
          <p:spPr>
            <a:xfrm>
              <a:off x="823061" y="537400"/>
              <a:ext cx="84832" cy="299211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11" name="TextBox 28      (向天歌演示原创作品：www.TopPPT.cn)"/>
          <p:cNvSpPr txBox="1"/>
          <p:nvPr/>
        </p:nvSpPr>
        <p:spPr>
          <a:xfrm>
            <a:off x="961765" y="362951"/>
            <a:ext cx="8179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工作中的收获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34" name="矩形 33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764628" y="1312662"/>
            <a:ext cx="1747838" cy="283367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tIns="118800"/>
          <a:lstStyle/>
          <a:p>
            <a:pPr>
              <a:lnSpc>
                <a:spcPct val="120000"/>
              </a:lnSpc>
            </a:pPr>
            <a:r>
              <a: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虚心态度</a:t>
            </a:r>
            <a:endParaRPr lang="en-US" altLang="zh-CN" sz="16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tabLst>
                <a:tab pos="266700" algn="l"/>
              </a:tabLs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良好的心态是做好工作的基础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每个人都是自己学习的榜样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，不急不燥做好沟通协调，最求完美争取做的更好</a:t>
            </a: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2645816" y="1322186"/>
            <a:ext cx="1736725" cy="2824148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tIns="118800"/>
          <a:lstStyle/>
          <a:p>
            <a:pPr>
              <a:lnSpc>
                <a:spcPct val="120000"/>
              </a:lnSpc>
            </a:pPr>
            <a:r>
              <a: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协同作战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团结一切可以团结的力量可以使工作做的更好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，工作中的协同作战非常重要，即可以弥补自身的不足也可以提高工作效率促进工作快速顺利完成。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4525416" y="1325361"/>
            <a:ext cx="1703387" cy="2820973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tIns="118800"/>
          <a:lstStyle/>
          <a:p>
            <a:pPr>
              <a:lnSpc>
                <a:spcPct val="120000"/>
              </a:lnSpc>
            </a:pPr>
            <a:r>
              <a: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自我完善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不断提高自我，更能适应市场的复杂变化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，更能紧跟公司发展奉献自己的力量。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6403428" y="1323773"/>
            <a:ext cx="1692275" cy="2822561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tIns="118800"/>
          <a:lstStyle/>
          <a:p>
            <a:pPr>
              <a:lnSpc>
                <a:spcPct val="120000"/>
              </a:lnSpc>
            </a:pPr>
            <a:r>
              <a:rPr lang="zh-CN" altLang="en-US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自我管理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考虑问题要从全局着手，适事而为，灵活变通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，同时提高自我工作管理可以事半功倍。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99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94" y="265865"/>
            <a:ext cx="907099" cy="576064"/>
            <a:chOff x="794" y="265865"/>
            <a:chExt cx="907099" cy="576064"/>
          </a:xfrm>
        </p:grpSpPr>
        <p:sp>
          <p:nvSpPr>
            <p:cNvPr id="8" name="Rectangle 25      (向天歌演示原创作品：www.TopPPT.cn)"/>
            <p:cNvSpPr/>
            <p:nvPr/>
          </p:nvSpPr>
          <p:spPr>
            <a:xfrm>
              <a:off x="794" y="265865"/>
              <a:ext cx="543157" cy="576064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  <p:sp>
          <p:nvSpPr>
            <p:cNvPr id="9" name="Rectangle 26      (向天歌演示原创作品：www.TopPPT.cn)"/>
            <p:cNvSpPr/>
            <p:nvPr/>
          </p:nvSpPr>
          <p:spPr>
            <a:xfrm>
              <a:off x="639962" y="265865"/>
              <a:ext cx="96011" cy="576064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  <p:sp>
          <p:nvSpPr>
            <p:cNvPr id="10" name="Rectangle 27      (向天歌演示原创作品：www.TopPPT.cn)"/>
            <p:cNvSpPr/>
            <p:nvPr/>
          </p:nvSpPr>
          <p:spPr>
            <a:xfrm>
              <a:off x="823061" y="537400"/>
              <a:ext cx="84832" cy="299211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11" name="TextBox 28      (向天歌演示原创作品：www.TopPPT.cn)"/>
          <p:cNvSpPr txBox="1"/>
          <p:nvPr/>
        </p:nvSpPr>
        <p:spPr>
          <a:xfrm>
            <a:off x="961766" y="362951"/>
            <a:ext cx="809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今后努力的方向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34" name="矩形 33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1402420" y="1316421"/>
            <a:ext cx="5880100" cy="566357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6699FF">
                  <a:gamma/>
                  <a:tint val="33333"/>
                  <a:invGamma/>
                </a:srgbClr>
              </a:gs>
              <a:gs pos="100000">
                <a:srgbClr val="66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与公司同发展、共进步</a:t>
            </a: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1252650" y="2103986"/>
            <a:ext cx="1954264" cy="1594397"/>
          </a:xfrm>
          <a:prstGeom prst="homePlate">
            <a:avLst>
              <a:gd name="adj" fmla="val 36927"/>
            </a:avLst>
          </a:prstGeom>
          <a:gradFill rotWithShape="0">
            <a:gsLst>
              <a:gs pos="0">
                <a:srgbClr val="FFFF00"/>
              </a:gs>
              <a:gs pos="50000">
                <a:srgbClr val="FFFF00">
                  <a:gamma/>
                  <a:tint val="42353"/>
                  <a:invGamma/>
                </a:srgbClr>
              </a:gs>
              <a:gs pos="100000">
                <a:srgbClr val="FFFF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lvl="0"/>
            <a:r>
              <a:rPr lang="zh-CN" altLang="en-US" sz="2400" i="1" dirty="0">
                <a:solidFill>
                  <a:srgbClr val="0000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紧跟发展</a:t>
            </a:r>
            <a:endParaRPr lang="en-US" altLang="zh-CN" sz="2400" i="1" dirty="0">
              <a:solidFill>
                <a:srgbClr val="0000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当好家的主人。对各项决策和出现的问题，及时提出合理化建议和解决办法供领导参考。</a:t>
            </a:r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 rot="16200000">
            <a:off x="3307639" y="2108475"/>
            <a:ext cx="1954265" cy="1585420"/>
          </a:xfrm>
          <a:prstGeom prst="homePlate">
            <a:avLst>
              <a:gd name="adj" fmla="val 36927"/>
            </a:avLst>
          </a:prstGeom>
          <a:gradFill rotWithShape="0">
            <a:gsLst>
              <a:gs pos="0">
                <a:srgbClr val="FF6699"/>
              </a:gs>
              <a:gs pos="50000">
                <a:srgbClr val="FF6699">
                  <a:gamma/>
                  <a:tint val="45490"/>
                  <a:invGamma/>
                </a:srgbClr>
              </a:gs>
              <a:gs pos="100000">
                <a:srgbClr val="FF6699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lvl="0" algn="just">
              <a:lnSpc>
                <a:spcPct val="150000"/>
              </a:lnSpc>
              <a:tabLst>
                <a:tab pos="266700" algn="l"/>
              </a:tabLst>
            </a:pPr>
            <a:r>
              <a:rPr lang="zh-CN" altLang="en-US" sz="2400" i="1" dirty="0">
                <a:solidFill>
                  <a:srgbClr val="0000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适应变化</a:t>
            </a:r>
            <a:endParaRPr lang="en-US" altLang="zh-CN" sz="2400" i="1" dirty="0">
              <a:solidFill>
                <a:srgbClr val="0000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tabLst>
                <a:tab pos="266700" algn="l"/>
              </a:tabLst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大力提升执行力，加强自我管理，进一步提高目标管理和过程控制的能力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AutoShape 6"/>
          <p:cNvSpPr>
            <a:spLocks noChangeArrowheads="1"/>
          </p:cNvSpPr>
          <p:nvPr/>
        </p:nvSpPr>
        <p:spPr bwMode="auto">
          <a:xfrm rot="16200000">
            <a:off x="5357159" y="2128346"/>
            <a:ext cx="1954262" cy="1583449"/>
          </a:xfrm>
          <a:prstGeom prst="homePlate">
            <a:avLst>
              <a:gd name="adj" fmla="val 36927"/>
            </a:avLst>
          </a:prstGeom>
          <a:gradFill rotWithShape="0">
            <a:gsLst>
              <a:gs pos="0">
                <a:srgbClr val="339966"/>
              </a:gs>
              <a:gs pos="50000">
                <a:srgbClr val="339966">
                  <a:gamma/>
                  <a:tint val="42353"/>
                  <a:invGamma/>
                </a:srgbClr>
              </a:gs>
              <a:gs pos="100000">
                <a:srgbClr val="33996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lvl="0"/>
            <a:r>
              <a:rPr lang="zh-CN" altLang="en-US" sz="2400" i="1" dirty="0">
                <a:solidFill>
                  <a:srgbClr val="0000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寻求进步</a:t>
            </a:r>
            <a:endParaRPr lang="en-US" altLang="zh-CN" sz="2400" i="1" dirty="0">
              <a:solidFill>
                <a:srgbClr val="0000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发扬孜孜不倦的进取精神。加强学习，广泛吸取各种“营养”，力求把工作做得更好。</a:t>
            </a:r>
          </a:p>
        </p:txBody>
      </p:sp>
    </p:spTree>
    <p:extLst>
      <p:ext uri="{BB962C8B-B14F-4D97-AF65-F5344CB8AC3E}">
        <p14:creationId xmlns:p14="http://schemas.microsoft.com/office/powerpoint/2010/main" val="65281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95536" y="1816536"/>
            <a:ext cx="1386918" cy="1323439"/>
          </a:xfrm>
          <a:prstGeom prst="rect">
            <a:avLst/>
          </a:prstGeom>
          <a:solidFill>
            <a:srgbClr val="0563B8"/>
          </a:solidFill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0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3245986" y="197042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60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312320" y="3139975"/>
            <a:ext cx="5716064" cy="274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312320" y="1814842"/>
            <a:ext cx="5716064" cy="48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8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 7"/>
          <p:cNvSpPr>
            <a:spLocks noChangeArrowheads="1"/>
          </p:cNvSpPr>
          <p:nvPr/>
        </p:nvSpPr>
        <p:spPr bwMode="auto">
          <a:xfrm>
            <a:off x="702477" y="2779986"/>
            <a:ext cx="7680379" cy="45719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1" name="Oval 8"/>
          <p:cNvSpPr>
            <a:spLocks noChangeArrowheads="1"/>
          </p:cNvSpPr>
          <p:nvPr/>
        </p:nvSpPr>
        <p:spPr bwMode="auto">
          <a:xfrm>
            <a:off x="1325067" y="2635882"/>
            <a:ext cx="168889" cy="1964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2" name="Oval 9"/>
          <p:cNvSpPr>
            <a:spLocks noChangeArrowheads="1"/>
          </p:cNvSpPr>
          <p:nvPr/>
        </p:nvSpPr>
        <p:spPr bwMode="auto">
          <a:xfrm>
            <a:off x="1641244" y="2643977"/>
            <a:ext cx="168889" cy="19645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3" name="Oval 10"/>
          <p:cNvSpPr>
            <a:spLocks noChangeArrowheads="1"/>
          </p:cNvSpPr>
          <p:nvPr/>
        </p:nvSpPr>
        <p:spPr bwMode="auto">
          <a:xfrm>
            <a:off x="2838610" y="2634050"/>
            <a:ext cx="169919" cy="19645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4" name="Oval 11"/>
          <p:cNvSpPr>
            <a:spLocks noChangeArrowheads="1"/>
          </p:cNvSpPr>
          <p:nvPr/>
        </p:nvSpPr>
        <p:spPr bwMode="auto">
          <a:xfrm>
            <a:off x="3112943" y="2635882"/>
            <a:ext cx="168889" cy="1964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5" name="Oval 12"/>
          <p:cNvSpPr>
            <a:spLocks noChangeArrowheads="1"/>
          </p:cNvSpPr>
          <p:nvPr/>
        </p:nvSpPr>
        <p:spPr bwMode="auto">
          <a:xfrm>
            <a:off x="4323799" y="2637158"/>
            <a:ext cx="169919" cy="19645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" name="Oval 13"/>
          <p:cNvSpPr>
            <a:spLocks noChangeArrowheads="1"/>
          </p:cNvSpPr>
          <p:nvPr/>
        </p:nvSpPr>
        <p:spPr bwMode="auto">
          <a:xfrm>
            <a:off x="4649417" y="2650764"/>
            <a:ext cx="168889" cy="19645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7" name="Oval 14"/>
          <p:cNvSpPr>
            <a:spLocks noChangeArrowheads="1"/>
          </p:cNvSpPr>
          <p:nvPr/>
        </p:nvSpPr>
        <p:spPr bwMode="auto">
          <a:xfrm>
            <a:off x="5788229" y="2622134"/>
            <a:ext cx="168889" cy="1964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8" name="Oval 15"/>
          <p:cNvSpPr>
            <a:spLocks noChangeArrowheads="1"/>
          </p:cNvSpPr>
          <p:nvPr/>
        </p:nvSpPr>
        <p:spPr bwMode="auto">
          <a:xfrm>
            <a:off x="6108770" y="2643117"/>
            <a:ext cx="168889" cy="19645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9" name="Oval 16"/>
          <p:cNvSpPr>
            <a:spLocks noChangeArrowheads="1"/>
          </p:cNvSpPr>
          <p:nvPr/>
        </p:nvSpPr>
        <p:spPr bwMode="auto">
          <a:xfrm>
            <a:off x="7324703" y="2635882"/>
            <a:ext cx="168889" cy="196454"/>
          </a:xfrm>
          <a:prstGeom prst="ellipse">
            <a:avLst/>
          </a:prstGeom>
          <a:solidFill>
            <a:srgbClr val="8EB4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1" name="Freeform 18"/>
          <p:cNvSpPr>
            <a:spLocks/>
          </p:cNvSpPr>
          <p:nvPr/>
        </p:nvSpPr>
        <p:spPr bwMode="auto">
          <a:xfrm>
            <a:off x="702478" y="1366208"/>
            <a:ext cx="1428406" cy="1265079"/>
          </a:xfrm>
          <a:custGeom>
            <a:avLst/>
            <a:gdLst>
              <a:gd name="T0" fmla="*/ 77 w 97"/>
              <a:gd name="T1" fmla="*/ 0 h 108"/>
              <a:gd name="T2" fmla="*/ 19 w 97"/>
              <a:gd name="T3" fmla="*/ 0 h 108"/>
              <a:gd name="T4" fmla="*/ 0 w 97"/>
              <a:gd name="T5" fmla="*/ 20 h 108"/>
              <a:gd name="T6" fmla="*/ 0 w 97"/>
              <a:gd name="T7" fmla="*/ 78 h 108"/>
              <a:gd name="T8" fmla="*/ 19 w 97"/>
              <a:gd name="T9" fmla="*/ 98 h 108"/>
              <a:gd name="T10" fmla="*/ 42 w 97"/>
              <a:gd name="T11" fmla="*/ 98 h 108"/>
              <a:gd name="T12" fmla="*/ 43 w 97"/>
              <a:gd name="T13" fmla="*/ 99 h 108"/>
              <a:gd name="T14" fmla="*/ 48 w 97"/>
              <a:gd name="T15" fmla="*/ 108 h 108"/>
              <a:gd name="T16" fmla="*/ 53 w 97"/>
              <a:gd name="T17" fmla="*/ 99 h 108"/>
              <a:gd name="T18" fmla="*/ 54 w 97"/>
              <a:gd name="T19" fmla="*/ 98 h 108"/>
              <a:gd name="T20" fmla="*/ 77 w 97"/>
              <a:gd name="T21" fmla="*/ 98 h 108"/>
              <a:gd name="T22" fmla="*/ 97 w 97"/>
              <a:gd name="T23" fmla="*/ 78 h 108"/>
              <a:gd name="T24" fmla="*/ 97 w 97"/>
              <a:gd name="T25" fmla="*/ 20 h 108"/>
              <a:gd name="T26" fmla="*/ 77 w 97"/>
              <a:gd name="T2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8">
                <a:moveTo>
                  <a:pt x="77" y="0"/>
                </a:move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9"/>
                  <a:pt x="0" y="2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9"/>
                  <a:pt x="8" y="98"/>
                  <a:pt x="19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3" y="99"/>
                  <a:pt x="43" y="99"/>
                  <a:pt x="43" y="99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53" y="99"/>
                  <a:pt x="53" y="99"/>
                  <a:pt x="53" y="99"/>
                </a:cubicBezTo>
                <a:cubicBezTo>
                  <a:pt x="54" y="98"/>
                  <a:pt x="54" y="98"/>
                  <a:pt x="54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8" y="98"/>
                  <a:pt x="97" y="89"/>
                  <a:pt x="97" y="78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9"/>
                  <a:pt x="88" y="0"/>
                  <a:pt x="77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2" name="Freeform 19"/>
          <p:cNvSpPr>
            <a:spLocks/>
          </p:cNvSpPr>
          <p:nvPr/>
        </p:nvSpPr>
        <p:spPr bwMode="auto">
          <a:xfrm>
            <a:off x="2242890" y="1396722"/>
            <a:ext cx="1364203" cy="1229421"/>
          </a:xfrm>
          <a:custGeom>
            <a:avLst/>
            <a:gdLst>
              <a:gd name="T0" fmla="*/ 78 w 97"/>
              <a:gd name="T1" fmla="*/ 0 h 108"/>
              <a:gd name="T2" fmla="*/ 20 w 97"/>
              <a:gd name="T3" fmla="*/ 0 h 108"/>
              <a:gd name="T4" fmla="*/ 0 w 97"/>
              <a:gd name="T5" fmla="*/ 20 h 108"/>
              <a:gd name="T6" fmla="*/ 0 w 97"/>
              <a:gd name="T7" fmla="*/ 78 h 108"/>
              <a:gd name="T8" fmla="*/ 20 w 97"/>
              <a:gd name="T9" fmla="*/ 98 h 108"/>
              <a:gd name="T10" fmla="*/ 43 w 97"/>
              <a:gd name="T11" fmla="*/ 98 h 108"/>
              <a:gd name="T12" fmla="*/ 44 w 97"/>
              <a:gd name="T13" fmla="*/ 99 h 108"/>
              <a:gd name="T14" fmla="*/ 49 w 97"/>
              <a:gd name="T15" fmla="*/ 108 h 108"/>
              <a:gd name="T16" fmla="*/ 54 w 97"/>
              <a:gd name="T17" fmla="*/ 99 h 108"/>
              <a:gd name="T18" fmla="*/ 55 w 97"/>
              <a:gd name="T19" fmla="*/ 98 h 108"/>
              <a:gd name="T20" fmla="*/ 78 w 97"/>
              <a:gd name="T21" fmla="*/ 98 h 108"/>
              <a:gd name="T22" fmla="*/ 97 w 97"/>
              <a:gd name="T23" fmla="*/ 78 h 108"/>
              <a:gd name="T24" fmla="*/ 97 w 97"/>
              <a:gd name="T25" fmla="*/ 20 h 108"/>
              <a:gd name="T26" fmla="*/ 78 w 97"/>
              <a:gd name="T2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8">
                <a:moveTo>
                  <a:pt x="78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9"/>
                  <a:pt x="9" y="98"/>
                  <a:pt x="20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4" y="99"/>
                  <a:pt x="44" y="99"/>
                  <a:pt x="44" y="99"/>
                </a:cubicBezTo>
                <a:cubicBezTo>
                  <a:pt x="49" y="108"/>
                  <a:pt x="49" y="108"/>
                  <a:pt x="49" y="108"/>
                </a:cubicBezTo>
                <a:cubicBezTo>
                  <a:pt x="54" y="99"/>
                  <a:pt x="54" y="99"/>
                  <a:pt x="54" y="99"/>
                </a:cubicBezTo>
                <a:cubicBezTo>
                  <a:pt x="55" y="98"/>
                  <a:pt x="55" y="98"/>
                  <a:pt x="55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89" y="98"/>
                  <a:pt x="97" y="89"/>
                  <a:pt x="97" y="78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9"/>
                  <a:pt x="89" y="0"/>
                  <a:pt x="7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3" name="Freeform 20"/>
          <p:cNvSpPr>
            <a:spLocks/>
          </p:cNvSpPr>
          <p:nvPr/>
        </p:nvSpPr>
        <p:spPr bwMode="auto">
          <a:xfrm>
            <a:off x="3728650" y="1396721"/>
            <a:ext cx="1384739" cy="1239161"/>
          </a:xfrm>
          <a:custGeom>
            <a:avLst/>
            <a:gdLst>
              <a:gd name="T0" fmla="*/ 77 w 97"/>
              <a:gd name="T1" fmla="*/ 0 h 107"/>
              <a:gd name="T2" fmla="*/ 19 w 97"/>
              <a:gd name="T3" fmla="*/ 0 h 107"/>
              <a:gd name="T4" fmla="*/ 0 w 97"/>
              <a:gd name="T5" fmla="*/ 19 h 107"/>
              <a:gd name="T6" fmla="*/ 0 w 97"/>
              <a:gd name="T7" fmla="*/ 77 h 107"/>
              <a:gd name="T8" fmla="*/ 19 w 97"/>
              <a:gd name="T9" fmla="*/ 97 h 107"/>
              <a:gd name="T10" fmla="*/ 42 w 97"/>
              <a:gd name="T11" fmla="*/ 97 h 107"/>
              <a:gd name="T12" fmla="*/ 43 w 97"/>
              <a:gd name="T13" fmla="*/ 98 h 107"/>
              <a:gd name="T14" fmla="*/ 48 w 97"/>
              <a:gd name="T15" fmla="*/ 107 h 107"/>
              <a:gd name="T16" fmla="*/ 54 w 97"/>
              <a:gd name="T17" fmla="*/ 98 h 107"/>
              <a:gd name="T18" fmla="*/ 55 w 97"/>
              <a:gd name="T19" fmla="*/ 97 h 107"/>
              <a:gd name="T20" fmla="*/ 77 w 97"/>
              <a:gd name="T21" fmla="*/ 97 h 107"/>
              <a:gd name="T22" fmla="*/ 97 w 97"/>
              <a:gd name="T23" fmla="*/ 77 h 107"/>
              <a:gd name="T24" fmla="*/ 97 w 97"/>
              <a:gd name="T25" fmla="*/ 19 h 107"/>
              <a:gd name="T26" fmla="*/ 77 w 97"/>
              <a:gd name="T2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7">
                <a:moveTo>
                  <a:pt x="77" y="0"/>
                </a:move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8"/>
                  <a:pt x="9" y="97"/>
                  <a:pt x="19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3" y="98"/>
                  <a:pt x="43" y="98"/>
                  <a:pt x="43" y="98"/>
                </a:cubicBezTo>
                <a:cubicBezTo>
                  <a:pt x="48" y="107"/>
                  <a:pt x="48" y="107"/>
                  <a:pt x="48" y="107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7"/>
                  <a:pt x="55" y="97"/>
                  <a:pt x="55" y="97"/>
                </a:cubicBezTo>
                <a:cubicBezTo>
                  <a:pt x="77" y="97"/>
                  <a:pt x="77" y="97"/>
                  <a:pt x="77" y="97"/>
                </a:cubicBezTo>
                <a:cubicBezTo>
                  <a:pt x="88" y="97"/>
                  <a:pt x="97" y="88"/>
                  <a:pt x="97" y="77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8"/>
                  <a:pt x="88" y="0"/>
                  <a:pt x="77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4" name="Freeform 21"/>
          <p:cNvSpPr>
            <a:spLocks/>
          </p:cNvSpPr>
          <p:nvPr/>
        </p:nvSpPr>
        <p:spPr bwMode="auto">
          <a:xfrm>
            <a:off x="5222945" y="1396721"/>
            <a:ext cx="1326487" cy="1208340"/>
          </a:xfrm>
          <a:custGeom>
            <a:avLst/>
            <a:gdLst>
              <a:gd name="T0" fmla="*/ 77 w 97"/>
              <a:gd name="T1" fmla="*/ 0 h 108"/>
              <a:gd name="T2" fmla="*/ 19 w 97"/>
              <a:gd name="T3" fmla="*/ 0 h 108"/>
              <a:gd name="T4" fmla="*/ 0 w 97"/>
              <a:gd name="T5" fmla="*/ 20 h 108"/>
              <a:gd name="T6" fmla="*/ 0 w 97"/>
              <a:gd name="T7" fmla="*/ 78 h 108"/>
              <a:gd name="T8" fmla="*/ 19 w 97"/>
              <a:gd name="T9" fmla="*/ 98 h 108"/>
              <a:gd name="T10" fmla="*/ 42 w 97"/>
              <a:gd name="T11" fmla="*/ 98 h 108"/>
              <a:gd name="T12" fmla="*/ 43 w 97"/>
              <a:gd name="T13" fmla="*/ 99 h 108"/>
              <a:gd name="T14" fmla="*/ 48 w 97"/>
              <a:gd name="T15" fmla="*/ 108 h 108"/>
              <a:gd name="T16" fmla="*/ 53 w 97"/>
              <a:gd name="T17" fmla="*/ 99 h 108"/>
              <a:gd name="T18" fmla="*/ 54 w 97"/>
              <a:gd name="T19" fmla="*/ 98 h 108"/>
              <a:gd name="T20" fmla="*/ 77 w 97"/>
              <a:gd name="T21" fmla="*/ 98 h 108"/>
              <a:gd name="T22" fmla="*/ 97 w 97"/>
              <a:gd name="T23" fmla="*/ 78 h 108"/>
              <a:gd name="T24" fmla="*/ 97 w 97"/>
              <a:gd name="T25" fmla="*/ 20 h 108"/>
              <a:gd name="T26" fmla="*/ 77 w 97"/>
              <a:gd name="T2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8">
                <a:moveTo>
                  <a:pt x="77" y="0"/>
                </a:move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9"/>
                  <a:pt x="0" y="2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9"/>
                  <a:pt x="8" y="98"/>
                  <a:pt x="19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3" y="99"/>
                  <a:pt x="43" y="99"/>
                  <a:pt x="43" y="99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53" y="99"/>
                  <a:pt x="53" y="99"/>
                  <a:pt x="53" y="99"/>
                </a:cubicBezTo>
                <a:cubicBezTo>
                  <a:pt x="54" y="98"/>
                  <a:pt x="54" y="98"/>
                  <a:pt x="54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8" y="98"/>
                  <a:pt x="97" y="89"/>
                  <a:pt x="97" y="78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9"/>
                  <a:pt x="88" y="0"/>
                  <a:pt x="77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5" name="Freeform 22"/>
          <p:cNvSpPr>
            <a:spLocks/>
          </p:cNvSpPr>
          <p:nvPr/>
        </p:nvSpPr>
        <p:spPr bwMode="auto">
          <a:xfrm>
            <a:off x="6701084" y="1396722"/>
            <a:ext cx="1415783" cy="1246396"/>
          </a:xfrm>
          <a:custGeom>
            <a:avLst/>
            <a:gdLst>
              <a:gd name="T0" fmla="*/ 78 w 97"/>
              <a:gd name="T1" fmla="*/ 0 h 108"/>
              <a:gd name="T2" fmla="*/ 20 w 97"/>
              <a:gd name="T3" fmla="*/ 0 h 108"/>
              <a:gd name="T4" fmla="*/ 0 w 97"/>
              <a:gd name="T5" fmla="*/ 20 h 108"/>
              <a:gd name="T6" fmla="*/ 0 w 97"/>
              <a:gd name="T7" fmla="*/ 78 h 108"/>
              <a:gd name="T8" fmla="*/ 20 w 97"/>
              <a:gd name="T9" fmla="*/ 98 h 108"/>
              <a:gd name="T10" fmla="*/ 43 w 97"/>
              <a:gd name="T11" fmla="*/ 98 h 108"/>
              <a:gd name="T12" fmla="*/ 44 w 97"/>
              <a:gd name="T13" fmla="*/ 99 h 108"/>
              <a:gd name="T14" fmla="*/ 49 w 97"/>
              <a:gd name="T15" fmla="*/ 108 h 108"/>
              <a:gd name="T16" fmla="*/ 54 w 97"/>
              <a:gd name="T17" fmla="*/ 99 h 108"/>
              <a:gd name="T18" fmla="*/ 55 w 97"/>
              <a:gd name="T19" fmla="*/ 98 h 108"/>
              <a:gd name="T20" fmla="*/ 78 w 97"/>
              <a:gd name="T21" fmla="*/ 98 h 108"/>
              <a:gd name="T22" fmla="*/ 97 w 97"/>
              <a:gd name="T23" fmla="*/ 78 h 108"/>
              <a:gd name="T24" fmla="*/ 97 w 97"/>
              <a:gd name="T25" fmla="*/ 20 h 108"/>
              <a:gd name="T26" fmla="*/ 78 w 97"/>
              <a:gd name="T2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8">
                <a:moveTo>
                  <a:pt x="78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9"/>
                  <a:pt x="9" y="98"/>
                  <a:pt x="20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4" y="99"/>
                  <a:pt x="44" y="99"/>
                  <a:pt x="44" y="99"/>
                </a:cubicBezTo>
                <a:cubicBezTo>
                  <a:pt x="49" y="108"/>
                  <a:pt x="49" y="108"/>
                  <a:pt x="49" y="108"/>
                </a:cubicBezTo>
                <a:cubicBezTo>
                  <a:pt x="54" y="99"/>
                  <a:pt x="54" y="99"/>
                  <a:pt x="54" y="99"/>
                </a:cubicBezTo>
                <a:cubicBezTo>
                  <a:pt x="55" y="98"/>
                  <a:pt x="55" y="98"/>
                  <a:pt x="55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89" y="98"/>
                  <a:pt x="97" y="89"/>
                  <a:pt x="97" y="78"/>
                </a:cubicBezTo>
                <a:cubicBezTo>
                  <a:pt x="97" y="20"/>
                  <a:pt x="97" y="20"/>
                  <a:pt x="97" y="20"/>
                </a:cubicBezTo>
                <a:cubicBezTo>
                  <a:pt x="97" y="9"/>
                  <a:pt x="89" y="0"/>
                  <a:pt x="7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Freeform 24"/>
          <p:cNvSpPr>
            <a:spLocks/>
          </p:cNvSpPr>
          <p:nvPr/>
        </p:nvSpPr>
        <p:spPr bwMode="auto">
          <a:xfrm>
            <a:off x="5543965" y="2855468"/>
            <a:ext cx="1352090" cy="1343118"/>
          </a:xfrm>
          <a:custGeom>
            <a:avLst/>
            <a:gdLst>
              <a:gd name="T0" fmla="*/ 20 w 97"/>
              <a:gd name="T1" fmla="*/ 108 h 108"/>
              <a:gd name="T2" fmla="*/ 77 w 97"/>
              <a:gd name="T3" fmla="*/ 108 h 108"/>
              <a:gd name="T4" fmla="*/ 97 w 97"/>
              <a:gd name="T5" fmla="*/ 88 h 108"/>
              <a:gd name="T6" fmla="*/ 97 w 97"/>
              <a:gd name="T7" fmla="*/ 31 h 108"/>
              <a:gd name="T8" fmla="*/ 77 w 97"/>
              <a:gd name="T9" fmla="*/ 11 h 108"/>
              <a:gd name="T10" fmla="*/ 55 w 97"/>
              <a:gd name="T11" fmla="*/ 11 h 108"/>
              <a:gd name="T12" fmla="*/ 54 w 97"/>
              <a:gd name="T13" fmla="*/ 9 h 108"/>
              <a:gd name="T14" fmla="*/ 48 w 97"/>
              <a:gd name="T15" fmla="*/ 0 h 108"/>
              <a:gd name="T16" fmla="*/ 43 w 97"/>
              <a:gd name="T17" fmla="*/ 9 h 108"/>
              <a:gd name="T18" fmla="*/ 42 w 97"/>
              <a:gd name="T19" fmla="*/ 11 h 108"/>
              <a:gd name="T20" fmla="*/ 20 w 97"/>
              <a:gd name="T21" fmla="*/ 11 h 108"/>
              <a:gd name="T22" fmla="*/ 0 w 97"/>
              <a:gd name="T23" fmla="*/ 31 h 108"/>
              <a:gd name="T24" fmla="*/ 0 w 97"/>
              <a:gd name="T25" fmla="*/ 88 h 108"/>
              <a:gd name="T26" fmla="*/ 20 w 97"/>
              <a:gd name="T2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8">
                <a:moveTo>
                  <a:pt x="20" y="108"/>
                </a:moveTo>
                <a:cubicBezTo>
                  <a:pt x="77" y="108"/>
                  <a:pt x="77" y="108"/>
                  <a:pt x="77" y="108"/>
                </a:cubicBezTo>
                <a:cubicBezTo>
                  <a:pt x="88" y="108"/>
                  <a:pt x="97" y="99"/>
                  <a:pt x="97" y="88"/>
                </a:cubicBezTo>
                <a:cubicBezTo>
                  <a:pt x="97" y="31"/>
                  <a:pt x="97" y="31"/>
                  <a:pt x="97" y="31"/>
                </a:cubicBezTo>
                <a:cubicBezTo>
                  <a:pt x="97" y="20"/>
                  <a:pt x="88" y="11"/>
                  <a:pt x="77" y="11"/>
                </a:cubicBezTo>
                <a:cubicBezTo>
                  <a:pt x="55" y="11"/>
                  <a:pt x="55" y="11"/>
                  <a:pt x="55" y="11"/>
                </a:cubicBezTo>
                <a:cubicBezTo>
                  <a:pt x="54" y="9"/>
                  <a:pt x="54" y="9"/>
                  <a:pt x="54" y="9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11"/>
                  <a:pt x="42" y="11"/>
                  <a:pt x="42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9" y="11"/>
                  <a:pt x="0" y="20"/>
                  <a:pt x="0" y="3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9"/>
                  <a:pt x="9" y="108"/>
                  <a:pt x="20" y="10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Freeform 25"/>
          <p:cNvSpPr>
            <a:spLocks/>
          </p:cNvSpPr>
          <p:nvPr/>
        </p:nvSpPr>
        <p:spPr bwMode="auto">
          <a:xfrm>
            <a:off x="4006569" y="2881993"/>
            <a:ext cx="1375753" cy="1317265"/>
          </a:xfrm>
          <a:custGeom>
            <a:avLst/>
            <a:gdLst>
              <a:gd name="T0" fmla="*/ 20 w 98"/>
              <a:gd name="T1" fmla="*/ 108 h 108"/>
              <a:gd name="T2" fmla="*/ 78 w 98"/>
              <a:gd name="T3" fmla="*/ 108 h 108"/>
              <a:gd name="T4" fmla="*/ 98 w 98"/>
              <a:gd name="T5" fmla="*/ 88 h 108"/>
              <a:gd name="T6" fmla="*/ 98 w 98"/>
              <a:gd name="T7" fmla="*/ 30 h 108"/>
              <a:gd name="T8" fmla="*/ 78 w 98"/>
              <a:gd name="T9" fmla="*/ 11 h 108"/>
              <a:gd name="T10" fmla="*/ 55 w 98"/>
              <a:gd name="T11" fmla="*/ 11 h 108"/>
              <a:gd name="T12" fmla="*/ 54 w 98"/>
              <a:gd name="T13" fmla="*/ 9 h 108"/>
              <a:gd name="T14" fmla="*/ 49 w 98"/>
              <a:gd name="T15" fmla="*/ 0 h 108"/>
              <a:gd name="T16" fmla="*/ 44 w 98"/>
              <a:gd name="T17" fmla="*/ 9 h 108"/>
              <a:gd name="T18" fmla="*/ 43 w 98"/>
              <a:gd name="T19" fmla="*/ 11 h 108"/>
              <a:gd name="T20" fmla="*/ 20 w 98"/>
              <a:gd name="T21" fmla="*/ 11 h 108"/>
              <a:gd name="T22" fmla="*/ 0 w 98"/>
              <a:gd name="T23" fmla="*/ 30 h 108"/>
              <a:gd name="T24" fmla="*/ 0 w 98"/>
              <a:gd name="T25" fmla="*/ 88 h 108"/>
              <a:gd name="T26" fmla="*/ 20 w 98"/>
              <a:gd name="T2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8" h="108">
                <a:moveTo>
                  <a:pt x="20" y="108"/>
                </a:moveTo>
                <a:cubicBezTo>
                  <a:pt x="78" y="108"/>
                  <a:pt x="78" y="108"/>
                  <a:pt x="78" y="108"/>
                </a:cubicBezTo>
                <a:cubicBezTo>
                  <a:pt x="89" y="108"/>
                  <a:pt x="98" y="99"/>
                  <a:pt x="98" y="88"/>
                </a:cubicBezTo>
                <a:cubicBezTo>
                  <a:pt x="98" y="30"/>
                  <a:pt x="98" y="30"/>
                  <a:pt x="98" y="30"/>
                </a:cubicBezTo>
                <a:cubicBezTo>
                  <a:pt x="98" y="19"/>
                  <a:pt x="89" y="11"/>
                  <a:pt x="78" y="11"/>
                </a:cubicBezTo>
                <a:cubicBezTo>
                  <a:pt x="55" y="11"/>
                  <a:pt x="55" y="11"/>
                  <a:pt x="55" y="11"/>
                </a:cubicBezTo>
                <a:cubicBezTo>
                  <a:pt x="54" y="9"/>
                  <a:pt x="54" y="9"/>
                  <a:pt x="54" y="9"/>
                </a:cubicBezTo>
                <a:cubicBezTo>
                  <a:pt x="49" y="0"/>
                  <a:pt x="49" y="0"/>
                  <a:pt x="49" y="0"/>
                </a:cubicBezTo>
                <a:cubicBezTo>
                  <a:pt x="44" y="9"/>
                  <a:pt x="44" y="9"/>
                  <a:pt x="44" y="9"/>
                </a:cubicBezTo>
                <a:cubicBezTo>
                  <a:pt x="43" y="11"/>
                  <a:pt x="43" y="11"/>
                  <a:pt x="43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9" y="11"/>
                  <a:pt x="0" y="19"/>
                  <a:pt x="0" y="30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9"/>
                  <a:pt x="9" y="108"/>
                  <a:pt x="20" y="108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" name="Freeform 26"/>
          <p:cNvSpPr>
            <a:spLocks/>
          </p:cNvSpPr>
          <p:nvPr/>
        </p:nvSpPr>
        <p:spPr bwMode="auto">
          <a:xfrm>
            <a:off x="2504542" y="2851255"/>
            <a:ext cx="1392588" cy="1339412"/>
          </a:xfrm>
          <a:custGeom>
            <a:avLst/>
            <a:gdLst>
              <a:gd name="T0" fmla="*/ 19 w 97"/>
              <a:gd name="T1" fmla="*/ 108 h 108"/>
              <a:gd name="T2" fmla="*/ 77 w 97"/>
              <a:gd name="T3" fmla="*/ 108 h 108"/>
              <a:gd name="T4" fmla="*/ 97 w 97"/>
              <a:gd name="T5" fmla="*/ 88 h 108"/>
              <a:gd name="T6" fmla="*/ 97 w 97"/>
              <a:gd name="T7" fmla="*/ 31 h 108"/>
              <a:gd name="T8" fmla="*/ 77 w 97"/>
              <a:gd name="T9" fmla="*/ 11 h 108"/>
              <a:gd name="T10" fmla="*/ 54 w 97"/>
              <a:gd name="T11" fmla="*/ 11 h 108"/>
              <a:gd name="T12" fmla="*/ 53 w 97"/>
              <a:gd name="T13" fmla="*/ 9 h 108"/>
              <a:gd name="T14" fmla="*/ 48 w 97"/>
              <a:gd name="T15" fmla="*/ 0 h 108"/>
              <a:gd name="T16" fmla="*/ 43 w 97"/>
              <a:gd name="T17" fmla="*/ 9 h 108"/>
              <a:gd name="T18" fmla="*/ 42 w 97"/>
              <a:gd name="T19" fmla="*/ 11 h 108"/>
              <a:gd name="T20" fmla="*/ 19 w 97"/>
              <a:gd name="T21" fmla="*/ 11 h 108"/>
              <a:gd name="T22" fmla="*/ 0 w 97"/>
              <a:gd name="T23" fmla="*/ 31 h 108"/>
              <a:gd name="T24" fmla="*/ 0 w 97"/>
              <a:gd name="T25" fmla="*/ 88 h 108"/>
              <a:gd name="T26" fmla="*/ 19 w 97"/>
              <a:gd name="T2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8">
                <a:moveTo>
                  <a:pt x="19" y="108"/>
                </a:moveTo>
                <a:cubicBezTo>
                  <a:pt x="77" y="108"/>
                  <a:pt x="77" y="108"/>
                  <a:pt x="77" y="108"/>
                </a:cubicBezTo>
                <a:cubicBezTo>
                  <a:pt x="88" y="108"/>
                  <a:pt x="97" y="99"/>
                  <a:pt x="97" y="88"/>
                </a:cubicBezTo>
                <a:cubicBezTo>
                  <a:pt x="97" y="31"/>
                  <a:pt x="97" y="31"/>
                  <a:pt x="97" y="31"/>
                </a:cubicBezTo>
                <a:cubicBezTo>
                  <a:pt x="97" y="20"/>
                  <a:pt x="88" y="11"/>
                  <a:pt x="77" y="11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9"/>
                  <a:pt x="53" y="9"/>
                  <a:pt x="53" y="9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11"/>
                  <a:pt x="42" y="11"/>
                  <a:pt x="42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8" y="11"/>
                  <a:pt x="0" y="20"/>
                  <a:pt x="0" y="3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9"/>
                  <a:pt x="8" y="108"/>
                  <a:pt x="19" y="10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" name="Freeform 27"/>
          <p:cNvSpPr>
            <a:spLocks/>
          </p:cNvSpPr>
          <p:nvPr/>
        </p:nvSpPr>
        <p:spPr bwMode="auto">
          <a:xfrm>
            <a:off x="1005814" y="2844090"/>
            <a:ext cx="1398232" cy="1332593"/>
          </a:xfrm>
          <a:custGeom>
            <a:avLst/>
            <a:gdLst>
              <a:gd name="T0" fmla="*/ 20 w 97"/>
              <a:gd name="T1" fmla="*/ 108 h 108"/>
              <a:gd name="T2" fmla="*/ 77 w 97"/>
              <a:gd name="T3" fmla="*/ 108 h 108"/>
              <a:gd name="T4" fmla="*/ 97 w 97"/>
              <a:gd name="T5" fmla="*/ 88 h 108"/>
              <a:gd name="T6" fmla="*/ 97 w 97"/>
              <a:gd name="T7" fmla="*/ 31 h 108"/>
              <a:gd name="T8" fmla="*/ 77 w 97"/>
              <a:gd name="T9" fmla="*/ 11 h 108"/>
              <a:gd name="T10" fmla="*/ 55 w 97"/>
              <a:gd name="T11" fmla="*/ 11 h 108"/>
              <a:gd name="T12" fmla="*/ 54 w 97"/>
              <a:gd name="T13" fmla="*/ 9 h 108"/>
              <a:gd name="T14" fmla="*/ 48 w 97"/>
              <a:gd name="T15" fmla="*/ 0 h 108"/>
              <a:gd name="T16" fmla="*/ 43 w 97"/>
              <a:gd name="T17" fmla="*/ 9 h 108"/>
              <a:gd name="T18" fmla="*/ 42 w 97"/>
              <a:gd name="T19" fmla="*/ 11 h 108"/>
              <a:gd name="T20" fmla="*/ 20 w 97"/>
              <a:gd name="T21" fmla="*/ 11 h 108"/>
              <a:gd name="T22" fmla="*/ 0 w 97"/>
              <a:gd name="T23" fmla="*/ 31 h 108"/>
              <a:gd name="T24" fmla="*/ 0 w 97"/>
              <a:gd name="T25" fmla="*/ 88 h 108"/>
              <a:gd name="T26" fmla="*/ 20 w 97"/>
              <a:gd name="T2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8">
                <a:moveTo>
                  <a:pt x="20" y="108"/>
                </a:moveTo>
                <a:cubicBezTo>
                  <a:pt x="77" y="108"/>
                  <a:pt x="77" y="108"/>
                  <a:pt x="77" y="108"/>
                </a:cubicBezTo>
                <a:cubicBezTo>
                  <a:pt x="88" y="108"/>
                  <a:pt x="97" y="99"/>
                  <a:pt x="97" y="88"/>
                </a:cubicBezTo>
                <a:cubicBezTo>
                  <a:pt x="97" y="31"/>
                  <a:pt x="97" y="31"/>
                  <a:pt x="97" y="31"/>
                </a:cubicBezTo>
                <a:cubicBezTo>
                  <a:pt x="97" y="20"/>
                  <a:pt x="88" y="11"/>
                  <a:pt x="77" y="11"/>
                </a:cubicBezTo>
                <a:cubicBezTo>
                  <a:pt x="55" y="11"/>
                  <a:pt x="55" y="11"/>
                  <a:pt x="55" y="11"/>
                </a:cubicBezTo>
                <a:cubicBezTo>
                  <a:pt x="54" y="9"/>
                  <a:pt x="54" y="9"/>
                  <a:pt x="54" y="9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11"/>
                  <a:pt x="42" y="11"/>
                  <a:pt x="42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9" y="11"/>
                  <a:pt x="0" y="20"/>
                  <a:pt x="0" y="3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9"/>
                  <a:pt x="9" y="108"/>
                  <a:pt x="20" y="10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279" y="1550970"/>
            <a:ext cx="13136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、乐橙谷学院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主要实现资源的共建共享、满足老师日常的老师备课和在线教学。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69541" y="3120125"/>
            <a:ext cx="11480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、乐橙谷改版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结合公司整体战略，对现有乐橙谷网站进行整体改版。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637384" y="3106387"/>
            <a:ext cx="136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、乐橙谷管理系统升级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对现有乐橙谷管理系统进行升级改造，主要从功能的优化、使用便捷、扩展方面着手。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30864" y="3133482"/>
            <a:ext cx="120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、乐橙谷学院公众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V2.1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公众号根据乐橙谷学院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V2.1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开发的功能同步设计规划上线。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42620" y="3151195"/>
            <a:ext cx="12933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、乐橙谷学院公众号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公众号根据乐橙谷学院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开发的功能同步设计规划上线。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335922" y="1491157"/>
            <a:ext cx="127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、乐橙谷学院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V2.1</a:t>
            </a:r>
          </a:p>
          <a:p>
            <a:pPr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V2.0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的基础上增加社区功能，包括私信、消息、客服等。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80880" y="1516946"/>
            <a:ext cx="12296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、乐橙谷活动支持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支持乐橙谷线上线下活动的相关工作；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837017" y="1523513"/>
            <a:ext cx="128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、乐橙谷学院优化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根据用户、市场、销售的反馈对乐橙谷学院整体进行优化，包括日常的阶段性优化。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819292" y="1477346"/>
            <a:ext cx="12788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、乐橙谷学院日常维护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乐橙谷学院平台的日常维护，包括问题的解决及日常的优化。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794" y="265865"/>
            <a:ext cx="8478187" cy="681861"/>
            <a:chOff x="794" y="265865"/>
            <a:chExt cx="8478187" cy="681861"/>
          </a:xfrm>
        </p:grpSpPr>
        <p:grpSp>
          <p:nvGrpSpPr>
            <p:cNvPr id="36" name="组合 35"/>
            <p:cNvGrpSpPr/>
            <p:nvPr/>
          </p:nvGrpSpPr>
          <p:grpSpPr>
            <a:xfrm>
              <a:off x="794" y="265865"/>
              <a:ext cx="907099" cy="576064"/>
              <a:chOff x="794" y="265865"/>
              <a:chExt cx="907099" cy="576064"/>
            </a:xfrm>
          </p:grpSpPr>
          <p:sp>
            <p:nvSpPr>
              <p:cNvPr id="38" name="Rectangle 25      (向天歌演示原创作品：www.TopPPT.cn)"/>
              <p:cNvSpPr/>
              <p:nvPr/>
            </p:nvSpPr>
            <p:spPr>
              <a:xfrm>
                <a:off x="794" y="265865"/>
                <a:ext cx="543157" cy="576064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39" name="Rectangle 26      (向天歌演示原创作品：www.TopPPT.cn)"/>
              <p:cNvSpPr/>
              <p:nvPr/>
            </p:nvSpPr>
            <p:spPr>
              <a:xfrm>
                <a:off x="639962" y="265865"/>
                <a:ext cx="96011" cy="576064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40" name="Rectangle 27      (向天歌演示原创作品：www.TopPPT.cn)"/>
              <p:cNvSpPr/>
              <p:nvPr/>
            </p:nvSpPr>
            <p:spPr>
              <a:xfrm>
                <a:off x="823061" y="537400"/>
                <a:ext cx="84832" cy="299211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</p:grpSp>
        <p:sp>
          <p:nvSpPr>
            <p:cNvPr id="37" name="TextBox 28      (向天歌演示原创作品：www.TopPPT.cn)"/>
            <p:cNvSpPr txBox="1"/>
            <p:nvPr/>
          </p:nvSpPr>
          <p:spPr>
            <a:xfrm>
              <a:off x="961764" y="362951"/>
              <a:ext cx="7517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dirty="0">
                  <a:solidFill>
                    <a:srgbClr val="056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2018</a:t>
              </a:r>
              <a:r>
                <a:rPr lang="zh-CN" altLang="en-US" sz="3200" b="1" dirty="0">
                  <a:solidFill>
                    <a:srgbClr val="056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工作要点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42" name="矩形 41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7654264" y="2626977"/>
            <a:ext cx="168889" cy="1964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7093671" y="2894903"/>
            <a:ext cx="1289186" cy="1303683"/>
          </a:xfrm>
          <a:custGeom>
            <a:avLst/>
            <a:gdLst>
              <a:gd name="T0" fmla="*/ 20 w 97"/>
              <a:gd name="T1" fmla="*/ 108 h 108"/>
              <a:gd name="T2" fmla="*/ 77 w 97"/>
              <a:gd name="T3" fmla="*/ 108 h 108"/>
              <a:gd name="T4" fmla="*/ 97 w 97"/>
              <a:gd name="T5" fmla="*/ 88 h 108"/>
              <a:gd name="T6" fmla="*/ 97 w 97"/>
              <a:gd name="T7" fmla="*/ 31 h 108"/>
              <a:gd name="T8" fmla="*/ 77 w 97"/>
              <a:gd name="T9" fmla="*/ 11 h 108"/>
              <a:gd name="T10" fmla="*/ 55 w 97"/>
              <a:gd name="T11" fmla="*/ 11 h 108"/>
              <a:gd name="T12" fmla="*/ 54 w 97"/>
              <a:gd name="T13" fmla="*/ 9 h 108"/>
              <a:gd name="T14" fmla="*/ 48 w 97"/>
              <a:gd name="T15" fmla="*/ 0 h 108"/>
              <a:gd name="T16" fmla="*/ 43 w 97"/>
              <a:gd name="T17" fmla="*/ 9 h 108"/>
              <a:gd name="T18" fmla="*/ 42 w 97"/>
              <a:gd name="T19" fmla="*/ 11 h 108"/>
              <a:gd name="T20" fmla="*/ 20 w 97"/>
              <a:gd name="T21" fmla="*/ 11 h 108"/>
              <a:gd name="T22" fmla="*/ 0 w 97"/>
              <a:gd name="T23" fmla="*/ 31 h 108"/>
              <a:gd name="T24" fmla="*/ 0 w 97"/>
              <a:gd name="T25" fmla="*/ 88 h 108"/>
              <a:gd name="T26" fmla="*/ 20 w 97"/>
              <a:gd name="T2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108">
                <a:moveTo>
                  <a:pt x="20" y="108"/>
                </a:moveTo>
                <a:cubicBezTo>
                  <a:pt x="77" y="108"/>
                  <a:pt x="77" y="108"/>
                  <a:pt x="77" y="108"/>
                </a:cubicBezTo>
                <a:cubicBezTo>
                  <a:pt x="88" y="108"/>
                  <a:pt x="97" y="99"/>
                  <a:pt x="97" y="88"/>
                </a:cubicBezTo>
                <a:cubicBezTo>
                  <a:pt x="97" y="31"/>
                  <a:pt x="97" y="31"/>
                  <a:pt x="97" y="31"/>
                </a:cubicBezTo>
                <a:cubicBezTo>
                  <a:pt x="97" y="20"/>
                  <a:pt x="88" y="11"/>
                  <a:pt x="77" y="11"/>
                </a:cubicBezTo>
                <a:cubicBezTo>
                  <a:pt x="55" y="11"/>
                  <a:pt x="55" y="11"/>
                  <a:pt x="55" y="11"/>
                </a:cubicBezTo>
                <a:cubicBezTo>
                  <a:pt x="54" y="9"/>
                  <a:pt x="54" y="9"/>
                  <a:pt x="54" y="9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11"/>
                  <a:pt x="42" y="11"/>
                  <a:pt x="42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9" y="11"/>
                  <a:pt x="0" y="20"/>
                  <a:pt x="0" y="3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9"/>
                  <a:pt x="9" y="108"/>
                  <a:pt x="20" y="10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13408" y="3140113"/>
            <a:ext cx="126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、乐橙谷日常维护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乐橙谷平台的日常维护，包括问题的解决及日常的优化。</a:t>
            </a:r>
          </a:p>
        </p:txBody>
      </p:sp>
    </p:spTree>
    <p:extLst>
      <p:ext uri="{BB962C8B-B14F-4D97-AF65-F5344CB8AC3E}">
        <p14:creationId xmlns:p14="http://schemas.microsoft.com/office/powerpoint/2010/main" val="340983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94" y="265865"/>
            <a:ext cx="7889909" cy="681861"/>
            <a:chOff x="794" y="265865"/>
            <a:chExt cx="7889909" cy="681861"/>
          </a:xfrm>
        </p:grpSpPr>
        <p:grpSp>
          <p:nvGrpSpPr>
            <p:cNvPr id="9" name="组合 8"/>
            <p:cNvGrpSpPr/>
            <p:nvPr/>
          </p:nvGrpSpPr>
          <p:grpSpPr>
            <a:xfrm>
              <a:off x="794" y="265865"/>
              <a:ext cx="907099" cy="576064"/>
              <a:chOff x="794" y="265865"/>
              <a:chExt cx="907099" cy="576064"/>
            </a:xfrm>
          </p:grpSpPr>
          <p:sp>
            <p:nvSpPr>
              <p:cNvPr id="11" name="Rectangle 25      (向天歌演示原创作品：www.TopPPT.cn)"/>
              <p:cNvSpPr/>
              <p:nvPr/>
            </p:nvSpPr>
            <p:spPr>
              <a:xfrm>
                <a:off x="794" y="265865"/>
                <a:ext cx="543157" cy="576064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12" name="Rectangle 26      (向天歌演示原创作品：www.TopPPT.cn)"/>
              <p:cNvSpPr/>
              <p:nvPr/>
            </p:nvSpPr>
            <p:spPr>
              <a:xfrm>
                <a:off x="639962" y="265865"/>
                <a:ext cx="96011" cy="576064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13" name="Rectangle 27      (向天歌演示原创作品：www.TopPPT.cn)"/>
              <p:cNvSpPr/>
              <p:nvPr/>
            </p:nvSpPr>
            <p:spPr>
              <a:xfrm>
                <a:off x="823061" y="537400"/>
                <a:ext cx="84832" cy="299211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</p:grpSp>
        <p:sp>
          <p:nvSpPr>
            <p:cNvPr id="10" name="TextBox 28      (向天歌演示原创作品：www.TopPPT.cn)"/>
            <p:cNvSpPr txBox="1"/>
            <p:nvPr/>
          </p:nvSpPr>
          <p:spPr>
            <a:xfrm>
              <a:off x="961765" y="362951"/>
              <a:ext cx="6928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056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行动目标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15" name="矩形 14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93624" y="917873"/>
            <a:ext cx="8052270" cy="3785786"/>
            <a:chOff x="-1239282" y="720404"/>
            <a:chExt cx="10736358" cy="5047710"/>
          </a:xfrm>
        </p:grpSpPr>
        <p:grpSp>
          <p:nvGrpSpPr>
            <p:cNvPr id="36" name="组合 35"/>
            <p:cNvGrpSpPr/>
            <p:nvPr/>
          </p:nvGrpSpPr>
          <p:grpSpPr>
            <a:xfrm>
              <a:off x="-1239282" y="720404"/>
              <a:ext cx="10736358" cy="5047710"/>
              <a:chOff x="-1286099" y="989711"/>
              <a:chExt cx="10736358" cy="5047710"/>
            </a:xfrm>
          </p:grpSpPr>
          <p:sp>
            <p:nvSpPr>
              <p:cNvPr id="49" name="AutoShape 13"/>
              <p:cNvSpPr>
                <a:spLocks noChangeArrowheads="1"/>
              </p:cNvSpPr>
              <p:nvPr/>
            </p:nvSpPr>
            <p:spPr bwMode="auto">
              <a:xfrm rot="10800000">
                <a:off x="183669" y="4159889"/>
                <a:ext cx="6304797" cy="153988"/>
              </a:xfrm>
              <a:custGeom>
                <a:avLst/>
                <a:gdLst>
                  <a:gd name="T0" fmla="*/ 1580044630 w 21600"/>
                  <a:gd name="T1" fmla="*/ 548896 h 21600"/>
                  <a:gd name="T2" fmla="*/ 790022315 w 21600"/>
                  <a:gd name="T3" fmla="*/ 1097792 h 21600"/>
                  <a:gd name="T4" fmla="*/ 0 w 21600"/>
                  <a:gd name="T5" fmla="*/ 548896 h 21600"/>
                  <a:gd name="T6" fmla="*/ 790022315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 hangingPunct="1">
                  <a:defRPr/>
                </a:pPr>
                <a:endParaRPr lang="zh-CN" altLang="en-US" sz="1350" dirty="0">
                  <a:solidFill>
                    <a:sysClr val="windowText" lastClr="000000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-1286099" y="3050321"/>
                <a:ext cx="9588697" cy="1457289"/>
                <a:chOff x="-747634" y="3075721"/>
                <a:chExt cx="9588697" cy="1457289"/>
              </a:xfrm>
            </p:grpSpPr>
            <p:grpSp>
              <p:nvGrpSpPr>
                <p:cNvPr id="80" name="组合 79"/>
                <p:cNvGrpSpPr/>
                <p:nvPr/>
              </p:nvGrpSpPr>
              <p:grpSpPr>
                <a:xfrm>
                  <a:off x="-747634" y="3075721"/>
                  <a:ext cx="1677511" cy="1457289"/>
                  <a:chOff x="-5594480" y="2748774"/>
                  <a:chExt cx="2617944" cy="2274264"/>
                </a:xfrm>
              </p:grpSpPr>
              <p:sp>
                <p:nvSpPr>
                  <p:cNvPr id="82" name="Oval 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-5594480" y="4577887"/>
                    <a:ext cx="2617944" cy="44515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000000">
                          <a:alpha val="7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fontAlgn="base" hangingPunct="1">
                      <a:defRPr/>
                    </a:pPr>
                    <a:endParaRPr lang="zh-CN" altLang="en-US" sz="1350" dirty="0">
                      <a:solidFill>
                        <a:sysClr val="windowText" lastClr="000000"/>
                      </a:solidFill>
                      <a:ea typeface="微软雅黑" pitchFamily="34" charset="-122"/>
                    </a:endParaRPr>
                  </a:p>
                </p:txBody>
              </p:sp>
              <p:sp>
                <p:nvSpPr>
                  <p:cNvPr id="8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-5281493" y="2748774"/>
                    <a:ext cx="1931237" cy="1931674"/>
                  </a:xfrm>
                  <a:prstGeom prst="ellipse">
                    <a:avLst/>
                  </a:prstGeom>
                  <a:solidFill>
                    <a:srgbClr val="0070C0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fontAlgn="base" hangingPunct="1">
                      <a:defRPr/>
                    </a:pPr>
                    <a:endParaRPr lang="zh-CN" altLang="en-US" sz="1350" dirty="0">
                      <a:solidFill>
                        <a:sysClr val="windowText" lastClr="000000"/>
                      </a:solidFill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81" name="TextBox 34"/>
                <p:cNvSpPr txBox="1"/>
                <p:nvPr/>
              </p:nvSpPr>
              <p:spPr>
                <a:xfrm>
                  <a:off x="7695022" y="3413672"/>
                  <a:ext cx="1146041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 hangingPunct="1">
                    <a:defRPr/>
                  </a:pPr>
                  <a:r>
                    <a:rPr lang="en-US" altLang="zh-CN" sz="2700" i="1" dirty="0">
                      <a:solidFill>
                        <a:srgbClr val="0070C0"/>
                      </a:solidFill>
                      <a:latin typeface="Impact" pitchFamily="34" charset="0"/>
                      <a:ea typeface="微软雅黑" pitchFamily="34" charset="-122"/>
                    </a:rPr>
                    <a:t>2018</a:t>
                  </a:r>
                  <a:endParaRPr lang="zh-CN" altLang="en-US" sz="2700" i="1" dirty="0">
                    <a:solidFill>
                      <a:srgbClr val="0070C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1" name="AutoShape 7"/>
              <p:cNvSpPr>
                <a:spLocks noChangeArrowheads="1"/>
              </p:cNvSpPr>
              <p:nvPr/>
            </p:nvSpPr>
            <p:spPr bwMode="auto">
              <a:xfrm>
                <a:off x="179512" y="3220851"/>
                <a:ext cx="6683690" cy="915987"/>
              </a:xfrm>
              <a:prstGeom prst="homePlate">
                <a:avLst>
                  <a:gd name="adj" fmla="val 40030"/>
                </a:avLst>
              </a:prstGeom>
              <a:gradFill rotWithShape="1">
                <a:gsLst>
                  <a:gs pos="0">
                    <a:srgbClr val="B2B2B2">
                      <a:gamma/>
                      <a:tint val="5882"/>
                      <a:invGamma/>
                    </a:srgbClr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rgbClr val="EAEAEA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268129" indent="-268129" fontAlgn="base" hangingPunct="1">
                  <a:lnSpc>
                    <a:spcPct val="120000"/>
                  </a:lnSpc>
                  <a:defRPr/>
                </a:pPr>
                <a:endParaRPr lang="zh-CN" altLang="en-US" sz="900" dirty="0">
                  <a:solidFill>
                    <a:srgbClr val="646464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4703167" y="3207770"/>
                <a:ext cx="567329" cy="1080319"/>
                <a:chOff x="5076056" y="1768031"/>
                <a:chExt cx="654050" cy="1080319"/>
              </a:xfrm>
            </p:grpSpPr>
            <p:sp>
              <p:nvSpPr>
                <p:cNvPr id="78" name="AutoShape 8"/>
                <p:cNvSpPr>
                  <a:spLocks noChangeArrowheads="1"/>
                </p:cNvSpPr>
                <p:nvPr/>
              </p:nvSpPr>
              <p:spPr bwMode="auto">
                <a:xfrm>
                  <a:off x="5076056" y="1768031"/>
                  <a:ext cx="654050" cy="938212"/>
                </a:xfrm>
                <a:prstGeom prst="chevron">
                  <a:avLst>
                    <a:gd name="adj" fmla="val 55472"/>
                  </a:avLst>
                </a:prstGeom>
                <a:solidFill>
                  <a:srgbClr val="0070C0"/>
                </a:solidFill>
                <a:ln w="9525">
                  <a:solidFill>
                    <a:sysClr val="window" lastClr="FFFFFF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79" name="AutoShape 14"/>
                <p:cNvSpPr>
                  <a:spLocks noChangeArrowheads="1"/>
                </p:cNvSpPr>
                <p:nvPr/>
              </p:nvSpPr>
              <p:spPr bwMode="auto">
                <a:xfrm>
                  <a:off x="5082406" y="2704724"/>
                  <a:ext cx="287338" cy="143626"/>
                </a:xfrm>
                <a:custGeom>
                  <a:avLst/>
                  <a:gdLst>
                    <a:gd name="T0" fmla="*/ 3822367 w 21600"/>
                    <a:gd name="T1" fmla="*/ 548896 h 21600"/>
                    <a:gd name="T2" fmla="*/ 1911183 w 21600"/>
                    <a:gd name="T3" fmla="*/ 1097792 h 21600"/>
                    <a:gd name="T4" fmla="*/ 0 w 21600"/>
                    <a:gd name="T5" fmla="*/ 548896 h 21600"/>
                    <a:gd name="T6" fmla="*/ 1911183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800 w 21600"/>
                    <a:gd name="T13" fmla="*/ 1800 h 21600"/>
                    <a:gd name="T14" fmla="*/ 19800 w 21600"/>
                    <a:gd name="T15" fmla="*/ 198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ysClr val="window" lastClr="FFFFFF"/>
                  </a:solidFill>
                </a:ln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2917897" y="3207770"/>
                <a:ext cx="567329" cy="1080319"/>
                <a:chOff x="2555776" y="1768031"/>
                <a:chExt cx="654050" cy="1080319"/>
              </a:xfrm>
            </p:grpSpPr>
            <p:sp>
              <p:nvSpPr>
                <p:cNvPr id="76" name="AutoShape 8"/>
                <p:cNvSpPr>
                  <a:spLocks noChangeArrowheads="1"/>
                </p:cNvSpPr>
                <p:nvPr/>
              </p:nvSpPr>
              <p:spPr bwMode="auto">
                <a:xfrm>
                  <a:off x="2555776" y="1768031"/>
                  <a:ext cx="654050" cy="938212"/>
                </a:xfrm>
                <a:prstGeom prst="chevron">
                  <a:avLst>
                    <a:gd name="adj" fmla="val 55472"/>
                  </a:avLst>
                </a:prstGeom>
                <a:solidFill>
                  <a:srgbClr val="0070C0"/>
                </a:soli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77" name="AutoShape 14"/>
                <p:cNvSpPr>
                  <a:spLocks noChangeArrowheads="1"/>
                </p:cNvSpPr>
                <p:nvPr/>
              </p:nvSpPr>
              <p:spPr bwMode="auto">
                <a:xfrm>
                  <a:off x="2562126" y="2704724"/>
                  <a:ext cx="287338" cy="143626"/>
                </a:xfrm>
                <a:custGeom>
                  <a:avLst/>
                  <a:gdLst>
                    <a:gd name="T0" fmla="*/ 3822367 w 21600"/>
                    <a:gd name="T1" fmla="*/ 548896 h 21600"/>
                    <a:gd name="T2" fmla="*/ 1911183 w 21600"/>
                    <a:gd name="T3" fmla="*/ 1097792 h 21600"/>
                    <a:gd name="T4" fmla="*/ 0 w 21600"/>
                    <a:gd name="T5" fmla="*/ 548896 h 21600"/>
                    <a:gd name="T6" fmla="*/ 1911183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800 w 21600"/>
                    <a:gd name="T13" fmla="*/ 1800 h 21600"/>
                    <a:gd name="T14" fmla="*/ 19800 w 21600"/>
                    <a:gd name="T15" fmla="*/ 198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ysClr val="window" lastClr="FFFFFF"/>
                  </a:solidFill>
                </a:ln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1132627" y="3207770"/>
                <a:ext cx="567329" cy="1080319"/>
                <a:chOff x="1403648" y="1768031"/>
                <a:chExt cx="654050" cy="1080319"/>
              </a:xfrm>
            </p:grpSpPr>
            <p:sp>
              <p:nvSpPr>
                <p:cNvPr id="74" name="AutoShape 8"/>
                <p:cNvSpPr>
                  <a:spLocks noChangeArrowheads="1"/>
                </p:cNvSpPr>
                <p:nvPr/>
              </p:nvSpPr>
              <p:spPr bwMode="auto">
                <a:xfrm>
                  <a:off x="1403648" y="1768031"/>
                  <a:ext cx="654050" cy="938212"/>
                </a:xfrm>
                <a:prstGeom prst="chevron">
                  <a:avLst>
                    <a:gd name="adj" fmla="val 55472"/>
                  </a:avLst>
                </a:prstGeom>
                <a:solidFill>
                  <a:srgbClr val="0070C0"/>
                </a:soli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75" name="AutoShape 14"/>
                <p:cNvSpPr>
                  <a:spLocks noChangeArrowheads="1"/>
                </p:cNvSpPr>
                <p:nvPr/>
              </p:nvSpPr>
              <p:spPr bwMode="auto">
                <a:xfrm>
                  <a:off x="1409998" y="2704724"/>
                  <a:ext cx="287338" cy="143626"/>
                </a:xfrm>
                <a:custGeom>
                  <a:avLst/>
                  <a:gdLst>
                    <a:gd name="T0" fmla="*/ 3822367 w 21600"/>
                    <a:gd name="T1" fmla="*/ 548896 h 21600"/>
                    <a:gd name="T2" fmla="*/ 1911183 w 21600"/>
                    <a:gd name="T3" fmla="*/ 1097792 h 21600"/>
                    <a:gd name="T4" fmla="*/ 0 w 21600"/>
                    <a:gd name="T5" fmla="*/ 548896 h 21600"/>
                    <a:gd name="T6" fmla="*/ 1911183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800 w 21600"/>
                    <a:gd name="T13" fmla="*/ 1800 h 21600"/>
                    <a:gd name="T14" fmla="*/ 19800 w 21600"/>
                    <a:gd name="T15" fmla="*/ 198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ysClr val="window" lastClr="FFFFFF"/>
                  </a:solidFill>
                </a:ln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6488439" y="3207770"/>
                <a:ext cx="567329" cy="1080319"/>
                <a:chOff x="8100392" y="1768031"/>
                <a:chExt cx="654050" cy="1080319"/>
              </a:xfrm>
            </p:grpSpPr>
            <p:sp>
              <p:nvSpPr>
                <p:cNvPr id="72" name="AutoShape 8"/>
                <p:cNvSpPr>
                  <a:spLocks noChangeArrowheads="1"/>
                </p:cNvSpPr>
                <p:nvPr/>
              </p:nvSpPr>
              <p:spPr bwMode="auto">
                <a:xfrm>
                  <a:off x="8100392" y="1768031"/>
                  <a:ext cx="654050" cy="938212"/>
                </a:xfrm>
                <a:prstGeom prst="chevron">
                  <a:avLst>
                    <a:gd name="adj" fmla="val 55472"/>
                  </a:avLst>
                </a:prstGeom>
                <a:solidFill>
                  <a:srgbClr val="0070C0"/>
                </a:soli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73" name="AutoShape 14"/>
                <p:cNvSpPr>
                  <a:spLocks noChangeArrowheads="1"/>
                </p:cNvSpPr>
                <p:nvPr/>
              </p:nvSpPr>
              <p:spPr bwMode="auto">
                <a:xfrm>
                  <a:off x="8106742" y="2704724"/>
                  <a:ext cx="287338" cy="143626"/>
                </a:xfrm>
                <a:custGeom>
                  <a:avLst/>
                  <a:gdLst>
                    <a:gd name="T0" fmla="*/ 3822367 w 21600"/>
                    <a:gd name="T1" fmla="*/ 548896 h 21600"/>
                    <a:gd name="T2" fmla="*/ 1911183 w 21600"/>
                    <a:gd name="T3" fmla="*/ 1097792 h 21600"/>
                    <a:gd name="T4" fmla="*/ 0 w 21600"/>
                    <a:gd name="T5" fmla="*/ 548896 h 21600"/>
                    <a:gd name="T6" fmla="*/ 1911183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800 w 21600"/>
                    <a:gd name="T13" fmla="*/ 1800 h 21600"/>
                    <a:gd name="T14" fmla="*/ 19800 w 21600"/>
                    <a:gd name="T15" fmla="*/ 198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solidFill>
                    <a:sysClr val="window" lastClr="FFFFFF"/>
                  </a:solidFill>
                </a:ln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</p:grpSp>
          <p:sp>
            <p:nvSpPr>
              <p:cNvPr id="56" name="TextBox 9"/>
              <p:cNvSpPr txBox="1"/>
              <p:nvPr/>
            </p:nvSpPr>
            <p:spPr>
              <a:xfrm>
                <a:off x="197285" y="3494179"/>
                <a:ext cx="111898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i="1">
                    <a:solidFill>
                      <a:srgbClr val="646464"/>
                    </a:solidFill>
                  </a:defRPr>
                </a:lvl1pPr>
              </a:lstStyle>
              <a:p>
                <a:pPr fontAlgn="base" hangingPunct="1">
                  <a:defRPr/>
                </a:pPr>
                <a:r>
                  <a:rPr lang="en-US" altLang="zh-CN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2</a:t>
                </a:r>
                <a:r>
                  <a:rPr lang="zh-CN" alt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  <a:r>
                  <a:rPr lang="en-US" altLang="zh-CN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-4</a:t>
                </a:r>
                <a:r>
                  <a:rPr lang="zh-CN" alt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</a:p>
            </p:txBody>
          </p:sp>
          <p:sp>
            <p:nvSpPr>
              <p:cNvPr id="57" name="TextBox 10"/>
              <p:cNvSpPr txBox="1"/>
              <p:nvPr/>
            </p:nvSpPr>
            <p:spPr>
              <a:xfrm>
                <a:off x="1982555" y="3494179"/>
                <a:ext cx="99001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i="1">
                    <a:solidFill>
                      <a:srgbClr val="646464"/>
                    </a:solidFill>
                  </a:defRPr>
                </a:lvl1pPr>
              </a:lstStyle>
              <a:p>
                <a:pPr fontAlgn="base" hangingPunct="1">
                  <a:defRPr/>
                </a:pPr>
                <a:r>
                  <a:rPr lang="en-US" altLang="zh-CN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5</a:t>
                </a:r>
                <a:r>
                  <a:rPr lang="zh-CN" alt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  <a:r>
                  <a:rPr lang="en-US" altLang="zh-CN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-7</a:t>
                </a:r>
                <a:r>
                  <a:rPr lang="zh-CN" alt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</a:p>
            </p:txBody>
          </p:sp>
          <p:sp>
            <p:nvSpPr>
              <p:cNvPr id="58" name="TextBox 11"/>
              <p:cNvSpPr txBox="1"/>
              <p:nvPr/>
            </p:nvSpPr>
            <p:spPr>
              <a:xfrm>
                <a:off x="3767825" y="3494179"/>
                <a:ext cx="111184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 hangingPunct="1">
                  <a:defRPr/>
                </a:pPr>
                <a:r>
                  <a:rPr lang="en-US" altLang="zh-CN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8</a:t>
                </a:r>
                <a:r>
                  <a:rPr lang="zh-CN" alt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  <a:r>
                  <a:rPr lang="en-US" altLang="zh-CN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-10</a:t>
                </a:r>
                <a:r>
                  <a:rPr lang="zh-CN" alt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</a:p>
            </p:txBody>
          </p:sp>
          <p:sp>
            <p:nvSpPr>
              <p:cNvPr id="59" name="TextBox 12"/>
              <p:cNvSpPr txBox="1"/>
              <p:nvPr/>
            </p:nvSpPr>
            <p:spPr>
              <a:xfrm>
                <a:off x="5553094" y="3494179"/>
                <a:ext cx="115459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i="1">
                    <a:solidFill>
                      <a:srgbClr val="646464"/>
                    </a:solidFill>
                  </a:defRPr>
                </a:lvl1pPr>
              </a:lstStyle>
              <a:p>
                <a:pPr fontAlgn="base" hangingPunct="1">
                  <a:defRPr/>
                </a:pPr>
                <a:r>
                  <a:rPr lang="en-US" altLang="zh-CN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11</a:t>
                </a:r>
                <a:r>
                  <a:rPr lang="zh-CN" alt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  <a:r>
                  <a:rPr lang="en-US" altLang="zh-CN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-12</a:t>
                </a:r>
                <a:r>
                  <a:rPr lang="zh-CN" altLang="en-US" sz="13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460300" y="3983470"/>
                <a:ext cx="2190971" cy="1947147"/>
                <a:chOff x="941884" y="3983470"/>
                <a:chExt cx="2190971" cy="1947147"/>
              </a:xfrm>
            </p:grpSpPr>
            <p:cxnSp>
              <p:nvCxnSpPr>
                <p:cNvPr id="70" name="直接连接符 69"/>
                <p:cNvCxnSpPr/>
                <p:nvPr/>
              </p:nvCxnSpPr>
              <p:spPr>
                <a:xfrm>
                  <a:off x="941884" y="3983470"/>
                  <a:ext cx="0" cy="194714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888888"/>
                  </a:solidFill>
                  <a:prstDash val="solid"/>
                  <a:headEnd type="oval" w="med" len="med"/>
                  <a:tailEnd type="oval" w="med" len="med"/>
                </a:ln>
                <a:effectLst/>
              </p:spPr>
            </p:cxnSp>
            <p:sp>
              <p:nvSpPr>
                <p:cNvPr id="71" name="TextBox 24"/>
                <p:cNvSpPr txBox="1"/>
                <p:nvPr/>
              </p:nvSpPr>
              <p:spPr>
                <a:xfrm>
                  <a:off x="976789" y="4295298"/>
                  <a:ext cx="2156066" cy="1600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 hangingPunct="1">
                    <a:lnSpc>
                      <a:spcPct val="150000"/>
                    </a:lnSpc>
                    <a:defRPr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乐橙谷学院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V2.0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确定开发功能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完成</a:t>
                  </a:r>
                  <a:r>
                    <a:rPr lang="en-US" altLang="zh-CN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UI</a:t>
                  </a: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、技术开发、测试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上线后的优化及客户反馈问题处理。</a:t>
                  </a: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1726508" y="1108734"/>
                <a:ext cx="2351509" cy="2385444"/>
                <a:chOff x="1771723" y="1108734"/>
                <a:chExt cx="2351509" cy="2385444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>
                  <a:off x="1771723" y="1108734"/>
                  <a:ext cx="27066" cy="238544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888888"/>
                  </a:solidFill>
                  <a:prstDash val="solid"/>
                  <a:headEnd type="oval" w="med" len="med"/>
                  <a:tailEnd type="oval" w="med" len="med"/>
                </a:ln>
                <a:effectLst/>
              </p:spPr>
            </p:cxnSp>
            <p:sp>
              <p:nvSpPr>
                <p:cNvPr id="69" name="TextBox 22"/>
                <p:cNvSpPr txBox="1"/>
                <p:nvPr/>
              </p:nvSpPr>
              <p:spPr>
                <a:xfrm>
                  <a:off x="1837984" y="1242123"/>
                  <a:ext cx="2285248" cy="1600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乐橙谷学院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V2.1</a:t>
                  </a:r>
                  <a:endParaRPr lang="en-US" altLang="zh-CN" sz="1200" b="1" kern="1200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社区 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公众号</a:t>
                  </a:r>
                  <a:r>
                    <a:rPr lang="en-US" altLang="zh-CN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V2.0/V2.1</a:t>
                  </a: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en-US" altLang="zh-CN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</a:t>
                  </a: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日常维护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日常优化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4003428" y="4005064"/>
                <a:ext cx="3138312" cy="2032357"/>
                <a:chOff x="3648596" y="3980384"/>
                <a:chExt cx="3138312" cy="2032357"/>
              </a:xfrm>
            </p:grpSpPr>
            <p:cxnSp>
              <p:nvCxnSpPr>
                <p:cNvPr id="66" name="直接连接符 65"/>
                <p:cNvCxnSpPr/>
                <p:nvPr/>
              </p:nvCxnSpPr>
              <p:spPr>
                <a:xfrm>
                  <a:off x="3648596" y="3980384"/>
                  <a:ext cx="11318" cy="203235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888888"/>
                  </a:solidFill>
                  <a:prstDash val="solid"/>
                  <a:headEnd type="oval" w="med" len="med"/>
                  <a:tailEnd type="oval" w="med" len="med"/>
                </a:ln>
                <a:effectLst/>
              </p:spPr>
            </p:cxnSp>
            <p:sp>
              <p:nvSpPr>
                <p:cNvPr id="67" name="TextBox 20"/>
                <p:cNvSpPr txBox="1"/>
                <p:nvPr/>
              </p:nvSpPr>
              <p:spPr>
                <a:xfrm>
                  <a:off x="3698945" y="4252224"/>
                  <a:ext cx="3087963" cy="1600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乐橙谷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/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乐橙谷学院</a:t>
                  </a:r>
                  <a:endPara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乐橙谷改版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乐橙谷活动支持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日常维护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日常优化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5363308" y="989711"/>
                <a:ext cx="4086951" cy="2463081"/>
                <a:chOff x="4592979" y="989711"/>
                <a:chExt cx="4086951" cy="2463081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 flipH="1">
                  <a:off x="4592979" y="989711"/>
                  <a:ext cx="6942" cy="246308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888888"/>
                  </a:solidFill>
                  <a:prstDash val="solid"/>
                  <a:headEnd type="oval" w="med" len="med"/>
                  <a:tailEnd type="oval" w="med" len="med"/>
                </a:ln>
                <a:effectLst/>
              </p:spPr>
            </p:cxnSp>
            <p:sp>
              <p:nvSpPr>
                <p:cNvPr id="65" name="TextBox 18"/>
                <p:cNvSpPr txBox="1"/>
                <p:nvPr/>
              </p:nvSpPr>
              <p:spPr>
                <a:xfrm>
                  <a:off x="4659468" y="1236545"/>
                  <a:ext cx="4020462" cy="1600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乐橙谷</a:t>
                  </a:r>
                  <a:r>
                    <a:rPr lang="en-US" altLang="zh-CN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/</a:t>
                  </a:r>
                  <a:r>
                    <a:rPr lang="zh-CN" altLang="en-US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乐橙谷学院</a:t>
                  </a:r>
                  <a:endParaRPr lang="en-US" altLang="zh-CN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 乐橙谷管理系统升级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乐橙谷活动支持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日常维护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  <a:p>
                  <a:pPr fontAlgn="base" hangingPunct="1">
                    <a:lnSpc>
                      <a:spcPct val="150000"/>
                    </a:lnSpc>
                    <a:buFont typeface="Arial" pitchFamily="34" charset="0"/>
                    <a:buChar char="•"/>
                    <a:defRPr/>
                  </a:pPr>
                  <a:r>
                    <a:rPr lang="zh-CN" altLang="en-U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微软雅黑" pitchFamily="34" charset="-122"/>
                    </a:rPr>
                    <a:t>日常优化</a:t>
                  </a:r>
                  <a:endParaRPr lang="en-US" altLang="zh-CN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37" name="Group 12"/>
            <p:cNvGrpSpPr/>
            <p:nvPr/>
          </p:nvGrpSpPr>
          <p:grpSpPr bwMode="auto">
            <a:xfrm rot="19906246" flipH="1" flipV="1">
              <a:off x="7559287" y="3711857"/>
              <a:ext cx="1227443" cy="293770"/>
              <a:chOff x="2532" y="1051"/>
              <a:chExt cx="893" cy="246"/>
            </a:xfrm>
          </p:grpSpPr>
          <p:grpSp>
            <p:nvGrpSpPr>
              <p:cNvPr id="39" name="Group 13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5" name="AutoShape 14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46" name="AutoShape 15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47" name="AutoShape 16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48" name="AutoShape 17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18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1" name="AutoShape 19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42" name="AutoShape 20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43" name="AutoShape 21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44" name="AutoShape 22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 hangingPunct="1">
                    <a:defRPr/>
                  </a:pPr>
                  <a:endParaRPr lang="zh-CN" altLang="en-US" sz="1350" dirty="0">
                    <a:solidFill>
                      <a:sysClr val="windowText" lastClr="000000"/>
                    </a:solidFill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8" name="文本框 37"/>
            <p:cNvSpPr txBox="1"/>
            <p:nvPr/>
          </p:nvSpPr>
          <p:spPr>
            <a:xfrm>
              <a:off x="-983505" y="3189454"/>
              <a:ext cx="132699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50" b="1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行动目标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51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4" y="265865"/>
            <a:ext cx="8919271" cy="576064"/>
            <a:chOff x="794" y="265865"/>
            <a:chExt cx="8919271" cy="576064"/>
          </a:xfrm>
        </p:grpSpPr>
        <p:grpSp>
          <p:nvGrpSpPr>
            <p:cNvPr id="3" name="组合 2"/>
            <p:cNvGrpSpPr/>
            <p:nvPr/>
          </p:nvGrpSpPr>
          <p:grpSpPr>
            <a:xfrm>
              <a:off x="794" y="265865"/>
              <a:ext cx="907099" cy="576064"/>
              <a:chOff x="794" y="265865"/>
              <a:chExt cx="907099" cy="576064"/>
            </a:xfrm>
          </p:grpSpPr>
          <p:sp>
            <p:nvSpPr>
              <p:cNvPr id="5" name="Rectangle 25      (向天歌演示原创作品：www.TopPPT.cn)"/>
              <p:cNvSpPr/>
              <p:nvPr/>
            </p:nvSpPr>
            <p:spPr>
              <a:xfrm>
                <a:off x="794" y="265865"/>
                <a:ext cx="543157" cy="576064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6" name="Rectangle 26      (向天歌演示原创作品：www.TopPPT.cn)"/>
              <p:cNvSpPr/>
              <p:nvPr/>
            </p:nvSpPr>
            <p:spPr>
              <a:xfrm>
                <a:off x="639962" y="265865"/>
                <a:ext cx="96011" cy="576064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7" name="Rectangle 27      (向天歌演示原创作品：www.TopPPT.cn)"/>
              <p:cNvSpPr/>
              <p:nvPr/>
            </p:nvSpPr>
            <p:spPr>
              <a:xfrm>
                <a:off x="823061" y="537400"/>
                <a:ext cx="84832" cy="299211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</p:grpSp>
        <p:sp>
          <p:nvSpPr>
            <p:cNvPr id="4" name="TextBox 28      (向天歌演示原创作品：www.TopPPT.cn)"/>
            <p:cNvSpPr txBox="1"/>
            <p:nvPr/>
          </p:nvSpPr>
          <p:spPr>
            <a:xfrm>
              <a:off x="961765" y="362951"/>
              <a:ext cx="7958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rgbClr val="056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部门提升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14" name="矩形 13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北京华宇互联科技有限公司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endParaRPr>
            </a:p>
          </p:txBody>
        </p:sp>
      </p:grpSp>
      <p:sp>
        <p:nvSpPr>
          <p:cNvPr id="48" name="Line 4"/>
          <p:cNvSpPr>
            <a:spLocks noChangeShapeType="1"/>
          </p:cNvSpPr>
          <p:nvPr/>
        </p:nvSpPr>
        <p:spPr bwMode="auto">
          <a:xfrm>
            <a:off x="1338592" y="2911638"/>
            <a:ext cx="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>
            <a:off x="3590926" y="2927404"/>
            <a:ext cx="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4246892" y="1474862"/>
            <a:ext cx="0" cy="2382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5934624" y="2911638"/>
            <a:ext cx="0" cy="830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3570617" y="1081957"/>
            <a:ext cx="1389062" cy="361246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69804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578554" y="1701845"/>
            <a:ext cx="1389063" cy="361246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69804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961766" y="3553619"/>
            <a:ext cx="898566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</a:t>
            </a:r>
            <a:endParaRPr lang="zh-CN" alt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7290129" y="2263116"/>
            <a:ext cx="1268413" cy="341313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7286954" y="1861479"/>
            <a:ext cx="1268413" cy="3413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7294892" y="2671104"/>
            <a:ext cx="1268412" cy="3413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60" name="AutoShape 16"/>
          <p:cNvCxnSpPr>
            <a:cxnSpLocks noChangeShapeType="1"/>
            <a:stCxn id="66" idx="1"/>
            <a:endCxn id="59" idx="1"/>
          </p:cNvCxnSpPr>
          <p:nvPr/>
        </p:nvCxnSpPr>
        <p:spPr bwMode="auto">
          <a:xfrm rot="10800000" flipV="1">
            <a:off x="7294892" y="1639229"/>
            <a:ext cx="3175" cy="1203325"/>
          </a:xfrm>
          <a:prstGeom prst="bentConnector3">
            <a:avLst>
              <a:gd name="adj1" fmla="val 73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</p:cxn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4243717" y="2085316"/>
            <a:ext cx="3175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4246892" y="2461554"/>
            <a:ext cx="3036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1508454" y="2178979"/>
            <a:ext cx="1389063" cy="450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69804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rPr>
              <a:t>行动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1338592" y="2909229"/>
            <a:ext cx="459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2914979" y="2459966"/>
            <a:ext cx="132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3"/>
          <p:cNvSpPr>
            <a:spLocks noChangeArrowheads="1"/>
          </p:cNvSpPr>
          <p:nvPr/>
        </p:nvSpPr>
        <p:spPr bwMode="auto">
          <a:xfrm>
            <a:off x="7298067" y="1467779"/>
            <a:ext cx="1268412" cy="3413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24183" y="2152430"/>
            <a:ext cx="188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</a:t>
            </a:r>
          </a:p>
        </p:txBody>
      </p:sp>
      <p:sp>
        <p:nvSpPr>
          <p:cNvPr id="71" name="AutoShape 34"/>
          <p:cNvSpPr>
            <a:spLocks noChangeArrowheads="1"/>
          </p:cNvSpPr>
          <p:nvPr/>
        </p:nvSpPr>
        <p:spPr bwMode="auto">
          <a:xfrm>
            <a:off x="4059117" y="3691054"/>
            <a:ext cx="1425095" cy="373752"/>
          </a:xfrm>
          <a:prstGeom prst="leftRightArrow">
            <a:avLst>
              <a:gd name="adj1" fmla="val 68444"/>
              <a:gd name="adj2" fmla="val 4599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lIns="90000" tIns="46800" rIns="90000" bIns="46800" anchor="ctr"/>
          <a:lstStyle/>
          <a:p>
            <a:pPr algn="ctr"/>
            <a:r>
              <a:rPr lang="zh-CN" altLang="en-US" sz="12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不断完善自我</a:t>
            </a:r>
            <a:endParaRPr lang="zh-CN" altLang="en-GB" sz="12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AutoShape 35"/>
          <p:cNvSpPr>
            <a:spLocks noChangeArrowheads="1"/>
          </p:cNvSpPr>
          <p:nvPr/>
        </p:nvSpPr>
        <p:spPr bwMode="auto">
          <a:xfrm>
            <a:off x="1914933" y="3471916"/>
            <a:ext cx="1120503" cy="368003"/>
          </a:xfrm>
          <a:prstGeom prst="leftRightArrow">
            <a:avLst>
              <a:gd name="adj1" fmla="val 68444"/>
              <a:gd name="adj2" fmla="val 2789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lIns="90000" tIns="46800" rIns="90000" bIns="46800" anchor="ctr"/>
          <a:lstStyle/>
          <a:p>
            <a:pPr algn="ctr"/>
            <a:r>
              <a:rPr lang="zh-CN" altLang="en-US" sz="12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检查反思</a:t>
            </a:r>
            <a:endParaRPr lang="zh-CN" altLang="en-GB" sz="12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AutoShape 36"/>
          <p:cNvSpPr>
            <a:spLocks noChangeArrowheads="1"/>
          </p:cNvSpPr>
          <p:nvPr/>
        </p:nvSpPr>
        <p:spPr bwMode="auto">
          <a:xfrm>
            <a:off x="1914933" y="3846956"/>
            <a:ext cx="1120504" cy="323467"/>
          </a:xfrm>
          <a:prstGeom prst="leftRightArrow">
            <a:avLst>
              <a:gd name="adj1" fmla="val 68444"/>
              <a:gd name="adj2" fmla="val 2609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lIns="90000" tIns="46800" rIns="90000" bIns="46800" anchor="ctr"/>
          <a:lstStyle/>
          <a:p>
            <a:pPr algn="ctr"/>
            <a:r>
              <a:rPr lang="zh-CN" altLang="en-US" sz="12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坚持目标</a:t>
            </a:r>
            <a:endParaRPr lang="zh-CN" altLang="en-GB" sz="12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097994" y="3585150"/>
            <a:ext cx="898566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endParaRPr lang="zh-CN" alt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5486471" y="3592056"/>
            <a:ext cx="898566" cy="4576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4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95536" y="1816536"/>
            <a:ext cx="1386918" cy="1323439"/>
          </a:xfrm>
          <a:prstGeom prst="rect">
            <a:avLst/>
          </a:prstGeom>
          <a:solidFill>
            <a:srgbClr val="0563B8"/>
          </a:solidFill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0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04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3385248" y="191563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CN" altLang="en-US" sz="60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个人成长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312320" y="3139975"/>
            <a:ext cx="5716064" cy="274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312320" y="1814842"/>
            <a:ext cx="5716064" cy="48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67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94" y="265865"/>
            <a:ext cx="7889909" cy="681861"/>
            <a:chOff x="794" y="265865"/>
            <a:chExt cx="7889909" cy="681861"/>
          </a:xfrm>
        </p:grpSpPr>
        <p:grpSp>
          <p:nvGrpSpPr>
            <p:cNvPr id="9" name="组合 8"/>
            <p:cNvGrpSpPr/>
            <p:nvPr/>
          </p:nvGrpSpPr>
          <p:grpSpPr>
            <a:xfrm>
              <a:off x="794" y="265865"/>
              <a:ext cx="907099" cy="576064"/>
              <a:chOff x="794" y="265865"/>
              <a:chExt cx="907099" cy="576064"/>
            </a:xfrm>
          </p:grpSpPr>
          <p:sp>
            <p:nvSpPr>
              <p:cNvPr id="11" name="Rectangle 25      (向天歌演示原创作品：www.TopPPT.cn)"/>
              <p:cNvSpPr/>
              <p:nvPr/>
            </p:nvSpPr>
            <p:spPr>
              <a:xfrm>
                <a:off x="794" y="265865"/>
                <a:ext cx="543157" cy="576064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12" name="Rectangle 26      (向天歌演示原创作品：www.TopPPT.cn)"/>
              <p:cNvSpPr/>
              <p:nvPr/>
            </p:nvSpPr>
            <p:spPr>
              <a:xfrm>
                <a:off x="639962" y="265865"/>
                <a:ext cx="96011" cy="576064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13" name="Rectangle 27      (向天歌演示原创作品：www.TopPPT.cn)"/>
              <p:cNvSpPr/>
              <p:nvPr/>
            </p:nvSpPr>
            <p:spPr>
              <a:xfrm>
                <a:off x="823061" y="537400"/>
                <a:ext cx="84832" cy="299211"/>
              </a:xfrm>
              <a:prstGeom prst="rect">
                <a:avLst/>
              </a:prstGeom>
              <a:solidFill>
                <a:srgbClr val="0563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</p:grpSp>
        <p:sp>
          <p:nvSpPr>
            <p:cNvPr id="10" name="TextBox 28      (向天歌演示原创作品：www.TopPPT.cn)"/>
            <p:cNvSpPr txBox="1"/>
            <p:nvPr/>
          </p:nvSpPr>
          <p:spPr>
            <a:xfrm>
              <a:off x="961765" y="362951"/>
              <a:ext cx="6928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056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成长目标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4209" y="4824394"/>
            <a:ext cx="9148209" cy="356088"/>
            <a:chOff x="-4209" y="4824394"/>
            <a:chExt cx="9148209" cy="356088"/>
          </a:xfrm>
        </p:grpSpPr>
        <p:sp>
          <p:nvSpPr>
            <p:cNvPr id="15" name="矩形 14"/>
            <p:cNvSpPr/>
            <p:nvPr/>
          </p:nvSpPr>
          <p:spPr bwMode="auto">
            <a:xfrm>
              <a:off x="-4209" y="4824394"/>
              <a:ext cx="9148209" cy="324667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78456" y="4841932"/>
              <a:ext cx="3065544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rPr>
                <a:t>北京微元数据科技有限公司</a:t>
              </a:r>
            </a:p>
          </p:txBody>
        </p:sp>
      </p:grpSp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5782815" y="-51318"/>
            <a:ext cx="1945079" cy="1810609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1808362" y="3668110"/>
            <a:ext cx="9080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735212" y="4353910"/>
            <a:ext cx="9080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2881512" y="2906110"/>
            <a:ext cx="9080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3954662" y="2144110"/>
            <a:ext cx="9080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5027812" y="1458310"/>
            <a:ext cx="9080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AutoShape 10"/>
          <p:cNvCxnSpPr>
            <a:cxnSpLocks noChangeShapeType="1"/>
            <a:stCxn id="52" idx="0"/>
            <a:endCxn id="53" idx="1"/>
          </p:cNvCxnSpPr>
          <p:nvPr/>
        </p:nvCxnSpPr>
        <p:spPr bwMode="auto">
          <a:xfrm flipH="1">
            <a:off x="1643262" y="3630010"/>
            <a:ext cx="165100" cy="762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AutoShape 11"/>
          <p:cNvCxnSpPr>
            <a:cxnSpLocks noChangeShapeType="1"/>
            <a:stCxn id="54" idx="0"/>
            <a:endCxn id="52" idx="1"/>
          </p:cNvCxnSpPr>
          <p:nvPr/>
        </p:nvCxnSpPr>
        <p:spPr bwMode="auto">
          <a:xfrm flipH="1">
            <a:off x="2716412" y="2868010"/>
            <a:ext cx="165100" cy="838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2"/>
          <p:cNvCxnSpPr>
            <a:cxnSpLocks noChangeShapeType="1"/>
            <a:stCxn id="55" idx="0"/>
            <a:endCxn id="54" idx="1"/>
          </p:cNvCxnSpPr>
          <p:nvPr/>
        </p:nvCxnSpPr>
        <p:spPr bwMode="auto">
          <a:xfrm flipH="1">
            <a:off x="3789562" y="2106010"/>
            <a:ext cx="165100" cy="838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3"/>
          <p:cNvCxnSpPr>
            <a:cxnSpLocks noChangeShapeType="1"/>
            <a:stCxn id="56" idx="0"/>
            <a:endCxn id="55" idx="1"/>
          </p:cNvCxnSpPr>
          <p:nvPr/>
        </p:nvCxnSpPr>
        <p:spPr bwMode="auto">
          <a:xfrm flipH="1">
            <a:off x="4862712" y="1420210"/>
            <a:ext cx="165100" cy="762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6355640" y="575001"/>
            <a:ext cx="1063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没有最好只有更好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3978243" y="1222440"/>
            <a:ext cx="812800" cy="5368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客观对待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忠诚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1971439" y="3890608"/>
            <a:ext cx="910074" cy="431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总结能力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519674" y="3684048"/>
            <a:ext cx="1018941" cy="4701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勇于接受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份外之事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1651012" y="2949068"/>
            <a:ext cx="927926" cy="47105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2697792" y="2109487"/>
            <a:ext cx="970227" cy="538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自我安慰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3040935" y="3144640"/>
            <a:ext cx="863600" cy="4639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沟通能力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50896" y="13731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270898" y="1614161"/>
            <a:ext cx="887141" cy="4898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目标调整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4153467" y="2311793"/>
            <a:ext cx="897790" cy="554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换位思考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18" name="矩形 17"/>
          <p:cNvSpPr/>
          <p:nvPr/>
        </p:nvSpPr>
        <p:spPr>
          <a:xfrm>
            <a:off x="5133265" y="3192762"/>
            <a:ext cx="3298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无论是在内企，还是在外企，凡是成功人士的身上都有独特的个人能力和人格魅力，这是旁人所缺乏的。他们的成功决不能简单的归结为机遇好</a:t>
            </a:r>
            <a:endParaRPr lang="zh-CN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383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" y="15766"/>
            <a:ext cx="1742857" cy="647619"/>
          </a:xfrm>
          <a:prstGeom prst="rect">
            <a:avLst/>
          </a:prstGeom>
        </p:spPr>
      </p:pic>
      <p:graphicFrame>
        <p:nvGraphicFramePr>
          <p:cNvPr id="25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44348"/>
              </p:ext>
            </p:extLst>
          </p:nvPr>
        </p:nvGraphicFramePr>
        <p:xfrm>
          <a:off x="1834315" y="540933"/>
          <a:ext cx="6399212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剪辑" r:id="rId4" imgW="6208560" imgH="4478040" progId="MS_ClipArt_Gallery.2">
                  <p:embed/>
                </p:oleObj>
              </mc:Choice>
              <mc:Fallback>
                <p:oleObj name="剪辑" r:id="rId4" imgW="6208560" imgH="447804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315" y="540933"/>
                        <a:ext cx="6399212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667518" y="1708276"/>
            <a:ext cx="3228975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4800" i="1" u="sng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琥珀体" pitchFamily="49" charset="-122"/>
                <a:ea typeface="文鼎琥珀体" pitchFamily="49" charset="-122"/>
              </a:rPr>
              <a:t>谢谢各位！</a:t>
            </a:r>
            <a:endParaRPr kumimoji="1" lang="zh-CN" altLang="en-US" sz="4000" i="1" u="sng" dirty="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琥珀体" pitchFamily="49" charset="-122"/>
              <a:ea typeface="文鼎琥珀体" pitchFamily="49" charset="-122"/>
            </a:endParaRPr>
          </a:p>
        </p:txBody>
      </p:sp>
      <p:graphicFrame>
        <p:nvGraphicFramePr>
          <p:cNvPr id="27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943973"/>
              </p:ext>
            </p:extLst>
          </p:nvPr>
        </p:nvGraphicFramePr>
        <p:xfrm>
          <a:off x="-13259" y="1918138"/>
          <a:ext cx="26495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剪辑" r:id="rId6" imgW="3465360" imgH="5016240" progId="MS_ClipArt_Gallery.2">
                  <p:embed/>
                </p:oleObj>
              </mc:Choice>
              <mc:Fallback>
                <p:oleObj name="剪辑" r:id="rId6" imgW="3465360" imgH="501624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259" y="1918138"/>
                        <a:ext cx="264953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5"/>
          <p:cNvSpPr txBox="1"/>
          <p:nvPr/>
        </p:nvSpPr>
        <p:spPr>
          <a:xfrm>
            <a:off x="2711970" y="3139889"/>
            <a:ext cx="479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zh-CN" altLang="en-US" sz="36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我们会努力做的更好！</a:t>
            </a:r>
          </a:p>
        </p:txBody>
      </p:sp>
    </p:spTree>
    <p:extLst>
      <p:ext uri="{BB962C8B-B14F-4D97-AF65-F5344CB8AC3E}">
        <p14:creationId xmlns:p14="http://schemas.microsoft.com/office/powerpoint/2010/main" val="260643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"/>
          <p:cNvSpPr txBox="1"/>
          <p:nvPr/>
        </p:nvSpPr>
        <p:spPr>
          <a:xfrm>
            <a:off x="395536" y="1816536"/>
            <a:ext cx="1386918" cy="1323439"/>
          </a:xfrm>
          <a:prstGeom prst="rect">
            <a:avLst/>
          </a:prstGeom>
          <a:solidFill>
            <a:srgbClr val="0563B8"/>
          </a:solidFill>
        </p:spPr>
        <p:txBody>
          <a:bodyPr wrap="none" rtlCol="0">
            <a:spAutoFit/>
          </a:bodyPr>
          <a:lstStyle/>
          <a:p>
            <a:pPr hangingPunct="1"/>
            <a:r>
              <a:rPr lang="en-US" altLang="zh-CN" sz="8000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29" name="TextBox 5"/>
          <p:cNvSpPr txBox="1"/>
          <p:nvPr/>
        </p:nvSpPr>
        <p:spPr>
          <a:xfrm>
            <a:off x="3192517" y="1970423"/>
            <a:ext cx="4083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zh-CN" altLang="en-US" sz="60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部门介绍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2312320" y="3139975"/>
            <a:ext cx="5716064" cy="274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312320" y="1814842"/>
            <a:ext cx="5716064" cy="48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8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1836683" y="3507113"/>
            <a:ext cx="1521373" cy="11619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13">
              <a:solidFill>
                <a:prstClr val="black"/>
              </a:solidFill>
            </a:endParaRPr>
          </a:p>
        </p:txBody>
      </p:sp>
      <p:sp>
        <p:nvSpPr>
          <p:cNvPr id="5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8" name="TextBox 28      (向天歌演示原创作品：www.TopPPT.cn)"/>
          <p:cNvSpPr txBox="1"/>
          <p:nvPr/>
        </p:nvSpPr>
        <p:spPr>
          <a:xfrm>
            <a:off x="961765" y="375477"/>
            <a:ext cx="26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部门架构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39" y="1170571"/>
            <a:ext cx="6344244" cy="34669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63331" y="3507113"/>
            <a:ext cx="181296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产品经理：</a:t>
            </a:r>
            <a:r>
              <a:rPr lang="en-US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UI</a:t>
            </a: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设计：</a:t>
            </a:r>
            <a:r>
              <a:rPr lang="en-US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架构师：</a:t>
            </a:r>
            <a:r>
              <a:rPr lang="en-US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JAVA</a:t>
            </a: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开发工程师：</a:t>
            </a:r>
            <a:r>
              <a:rPr lang="en-US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</a:t>
            </a:r>
            <a:endParaRPr lang="en-US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测试：</a:t>
            </a:r>
            <a:r>
              <a:rPr lang="en-US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9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人</a:t>
            </a:r>
            <a:endParaRPr lang="zh-CN" altLang="zh-CN" sz="9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92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26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部门智能</a:t>
            </a:r>
          </a:p>
        </p:txBody>
      </p:sp>
      <p:sp>
        <p:nvSpPr>
          <p:cNvPr id="9" name="等腰三角形 8"/>
          <p:cNvSpPr/>
          <p:nvPr/>
        </p:nvSpPr>
        <p:spPr>
          <a:xfrm flipV="1">
            <a:off x="1653827" y="2434594"/>
            <a:ext cx="304176" cy="262221"/>
          </a:xfrm>
          <a:prstGeom prst="triangle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15298" y="3072485"/>
            <a:ext cx="1593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负责新产品的开发及现有平台的迭代优化，增强平台功能、提高用户体验、扩展产品线；</a:t>
            </a:r>
          </a:p>
        </p:txBody>
      </p:sp>
      <p:sp>
        <p:nvSpPr>
          <p:cNvPr id="11" name="矩形 10"/>
          <p:cNvSpPr/>
          <p:nvPr/>
        </p:nvSpPr>
        <p:spPr>
          <a:xfrm>
            <a:off x="981132" y="2696815"/>
            <a:ext cx="1689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627821" y="2811846"/>
            <a:ext cx="14257" cy="1929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flipV="1">
            <a:off x="3391171" y="2434594"/>
            <a:ext cx="304176" cy="262221"/>
          </a:xfrm>
          <a:prstGeom prst="triangle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725211" y="3061515"/>
            <a:ext cx="1799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为市场、销售、客户等提供技术支持，配合客服解决客户提出的问题、配合市场销售落实相关推广方案及活动支持； </a:t>
            </a:r>
          </a:p>
        </p:txBody>
      </p:sp>
      <p:sp>
        <p:nvSpPr>
          <p:cNvPr id="15" name="矩形 14"/>
          <p:cNvSpPr/>
          <p:nvPr/>
        </p:nvSpPr>
        <p:spPr>
          <a:xfrm>
            <a:off x="2686821" y="2696815"/>
            <a:ext cx="1665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485735" y="2811846"/>
            <a:ext cx="14257" cy="1929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/>
          <p:cNvSpPr/>
          <p:nvPr/>
        </p:nvSpPr>
        <p:spPr>
          <a:xfrm flipV="1">
            <a:off x="5262850" y="2438769"/>
            <a:ext cx="304176" cy="262221"/>
          </a:xfrm>
          <a:prstGeom prst="triangle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4591891" y="3049924"/>
            <a:ext cx="1708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研究最新技术、最新产品，掌握产品技术的最新发展趋势，以便于在我们的产品开发中引进或切入最新的产品技术。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564342" y="2708500"/>
            <a:ext cx="1665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新技术研究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300192" y="2816021"/>
            <a:ext cx="14257" cy="1929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/>
          <p:cNvSpPr/>
          <p:nvPr/>
        </p:nvSpPr>
        <p:spPr>
          <a:xfrm flipV="1">
            <a:off x="7084269" y="2434594"/>
            <a:ext cx="304176" cy="262221"/>
          </a:xfrm>
          <a:prstGeom prst="triangle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6366878" y="3072485"/>
            <a:ext cx="1833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参与公司整体战略的制定，把好产品技术关，通过日常沉淀的各种数据为公司战略制定提供决策参考！</a:t>
            </a:r>
          </a:p>
        </p:txBody>
      </p:sp>
      <p:sp>
        <p:nvSpPr>
          <p:cNvPr id="23" name="矩形 22"/>
          <p:cNvSpPr/>
          <p:nvPr/>
        </p:nvSpPr>
        <p:spPr>
          <a:xfrm>
            <a:off x="6309033" y="2690580"/>
            <a:ext cx="1854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战略支持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8149423" y="2811846"/>
            <a:ext cx="14257" cy="1929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-1686" y="1793978"/>
            <a:ext cx="9143206" cy="584775"/>
            <a:chOff x="-1686" y="1565371"/>
            <a:chExt cx="9143206" cy="584775"/>
          </a:xfrm>
        </p:grpSpPr>
        <p:sp>
          <p:nvSpPr>
            <p:cNvPr id="25" name="矩形 24"/>
            <p:cNvSpPr/>
            <p:nvPr/>
          </p:nvSpPr>
          <p:spPr>
            <a:xfrm>
              <a:off x="-1686" y="1632735"/>
              <a:ext cx="9143206" cy="504056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8482" y="1565371"/>
              <a:ext cx="49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331513" y="1565371"/>
              <a:ext cx="49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991742" y="1565371"/>
              <a:ext cx="49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61628" y="1565371"/>
              <a:ext cx="499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687967" y="1058830"/>
            <a:ext cx="754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kern="100" dirty="0">
                <a:ea typeface="微软雅黑" panose="020B0503020204020204" pitchFamily="34" charset="-122"/>
                <a:cs typeface="宋体" panose="02010600030101010101" pitchFamily="2" charset="-122"/>
              </a:rPr>
              <a:t>遵循“事前计划、事中控制、事后总结”的原则，增强平台功能、提高用户体验、扩展产品线，为打造满足用户需求、满足市场需要的</a:t>
            </a:r>
            <a:r>
              <a:rPr lang="zh-CN" altLang="en-US" sz="1200" kern="100" dirty="0">
                <a:ea typeface="微软雅黑" panose="020B0503020204020204" pitchFamily="34" charset="-122"/>
                <a:cs typeface="宋体" panose="02010600030101010101" pitchFamily="2" charset="-122"/>
              </a:rPr>
              <a:t>一流产品</a:t>
            </a:r>
            <a:r>
              <a:rPr lang="zh-CN" altLang="zh-CN" sz="1200" kern="100" dirty="0">
                <a:ea typeface="微软雅黑" panose="020B0503020204020204" pitchFamily="34" charset="-122"/>
                <a:cs typeface="宋体" panose="02010600030101010101" pitchFamily="2" charset="-122"/>
              </a:rPr>
              <a:t>而努力奋斗。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802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26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服务理念</a:t>
            </a:r>
          </a:p>
        </p:txBody>
      </p:sp>
      <p:sp>
        <p:nvSpPr>
          <p:cNvPr id="32" name="空心弧 40"/>
          <p:cNvSpPr>
            <a:spLocks noChangeArrowheads="1"/>
          </p:cNvSpPr>
          <p:nvPr/>
        </p:nvSpPr>
        <p:spPr bwMode="auto">
          <a:xfrm rot="5400000">
            <a:off x="646426" y="1290908"/>
            <a:ext cx="3067841" cy="3069032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269" y="10800"/>
                </a:lnTo>
                <a:close/>
              </a:path>
            </a:pathLst>
          </a:custGeom>
          <a:solidFill>
            <a:srgbClr val="0563B8"/>
          </a:solidFill>
          <a:ln>
            <a:noFill/>
          </a:ln>
          <a:extLst/>
        </p:spPr>
        <p:txBody>
          <a:bodyPr lIns="68564" tIns="34283" rIns="68564" bIns="34283" anchor="ctr"/>
          <a:lstStyle/>
          <a:p>
            <a:pPr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350" kern="12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3" name="椭圆 41"/>
          <p:cNvSpPr>
            <a:spLocks noChangeArrowheads="1"/>
          </p:cNvSpPr>
          <p:nvPr/>
        </p:nvSpPr>
        <p:spPr bwMode="auto">
          <a:xfrm>
            <a:off x="2767248" y="1339121"/>
            <a:ext cx="385712" cy="384521"/>
          </a:xfrm>
          <a:prstGeom prst="ellipse">
            <a:avLst/>
          </a:prstGeom>
          <a:solidFill>
            <a:srgbClr val="0563B8"/>
          </a:solidFill>
          <a:ln>
            <a:noFill/>
          </a:ln>
          <a:extLst/>
        </p:spPr>
        <p:txBody>
          <a:bodyPr lIns="68564" tIns="34283" rIns="68564" bIns="3428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50" kern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椭圆 42"/>
          <p:cNvSpPr>
            <a:spLocks noChangeArrowheads="1"/>
          </p:cNvSpPr>
          <p:nvPr/>
        </p:nvSpPr>
        <p:spPr bwMode="auto">
          <a:xfrm>
            <a:off x="3414864" y="2153403"/>
            <a:ext cx="384522" cy="384521"/>
          </a:xfrm>
          <a:prstGeom prst="ellipse">
            <a:avLst/>
          </a:prstGeom>
          <a:solidFill>
            <a:srgbClr val="0563B8"/>
          </a:solidFill>
          <a:ln>
            <a:noFill/>
          </a:ln>
          <a:extLst/>
        </p:spPr>
        <p:txBody>
          <a:bodyPr lIns="68564" tIns="34283" rIns="68564" bIns="3428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50" kern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椭圆 43"/>
          <p:cNvSpPr>
            <a:spLocks noChangeArrowheads="1"/>
          </p:cNvSpPr>
          <p:nvPr/>
        </p:nvSpPr>
        <p:spPr bwMode="auto">
          <a:xfrm>
            <a:off x="3423197" y="3104589"/>
            <a:ext cx="384521" cy="384522"/>
          </a:xfrm>
          <a:prstGeom prst="ellipse">
            <a:avLst/>
          </a:prstGeom>
          <a:solidFill>
            <a:srgbClr val="0563B8"/>
          </a:solidFill>
          <a:ln>
            <a:noFill/>
          </a:ln>
          <a:extLst/>
        </p:spPr>
        <p:txBody>
          <a:bodyPr lIns="68564" tIns="34283" rIns="68564" bIns="3428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50" kern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椭圆 44"/>
          <p:cNvSpPr>
            <a:spLocks noChangeArrowheads="1"/>
          </p:cNvSpPr>
          <p:nvPr/>
        </p:nvSpPr>
        <p:spPr bwMode="auto">
          <a:xfrm>
            <a:off x="2770819" y="3941489"/>
            <a:ext cx="384521" cy="384521"/>
          </a:xfrm>
          <a:prstGeom prst="ellipse">
            <a:avLst/>
          </a:prstGeom>
          <a:solidFill>
            <a:srgbClr val="0563B8"/>
          </a:solidFill>
          <a:ln>
            <a:noFill/>
          </a:ln>
          <a:extLst/>
        </p:spPr>
        <p:txBody>
          <a:bodyPr lIns="68564" tIns="34283" rIns="68564" bIns="34283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50" kern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51"/>
          <p:cNvGrpSpPr>
            <a:grpSpLocks/>
          </p:cNvGrpSpPr>
          <p:nvPr/>
        </p:nvGrpSpPr>
        <p:grpSpPr bwMode="auto">
          <a:xfrm>
            <a:off x="3150580" y="1171266"/>
            <a:ext cx="1792848" cy="716663"/>
            <a:chOff x="0" y="0"/>
            <a:chExt cx="2390955" cy="956128"/>
          </a:xfrm>
        </p:grpSpPr>
        <p:sp>
          <p:nvSpPr>
            <p:cNvPr id="38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xtLst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350" kern="120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50" kern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0" name="组合 54"/>
            <p:cNvGrpSpPr>
              <a:grpSpLocks/>
            </p:cNvGrpSpPr>
            <p:nvPr/>
          </p:nvGrpSpPr>
          <p:grpSpPr bwMode="auto">
            <a:xfrm>
              <a:off x="1703199" y="210298"/>
              <a:ext cx="419385" cy="504000"/>
              <a:chOff x="0" y="0"/>
              <a:chExt cx="239649" cy="288000"/>
            </a:xfrm>
          </p:grpSpPr>
          <p:sp>
            <p:nvSpPr>
              <p:cNvPr id="41" name="Freeform 846"/>
              <p:cNvSpPr>
                <a:spLocks noChangeArrowheads="1"/>
              </p:cNvSpPr>
              <p:nvPr/>
            </p:nvSpPr>
            <p:spPr bwMode="auto">
              <a:xfrm>
                <a:off x="0" y="54657"/>
                <a:ext cx="239649" cy="233343"/>
              </a:xfrm>
              <a:custGeom>
                <a:avLst/>
                <a:gdLst>
                  <a:gd name="T0" fmla="*/ 144788 w 48"/>
                  <a:gd name="T1" fmla="*/ 0 h 47"/>
                  <a:gd name="T2" fmla="*/ 144788 w 48"/>
                  <a:gd name="T3" fmla="*/ 34753 h 47"/>
                  <a:gd name="T4" fmla="*/ 204700 w 48"/>
                  <a:gd name="T5" fmla="*/ 114189 h 47"/>
                  <a:gd name="T6" fmla="*/ 119825 w 48"/>
                  <a:gd name="T7" fmla="*/ 203555 h 47"/>
                  <a:gd name="T8" fmla="*/ 29956 w 48"/>
                  <a:gd name="T9" fmla="*/ 114189 h 47"/>
                  <a:gd name="T10" fmla="*/ 89868 w 48"/>
                  <a:gd name="T11" fmla="*/ 34753 h 47"/>
                  <a:gd name="T12" fmla="*/ 89868 w 48"/>
                  <a:gd name="T13" fmla="*/ 0 h 47"/>
                  <a:gd name="T14" fmla="*/ 0 w 48"/>
                  <a:gd name="T15" fmla="*/ 114189 h 47"/>
                  <a:gd name="T16" fmla="*/ 119825 w 48"/>
                  <a:gd name="T17" fmla="*/ 233343 h 47"/>
                  <a:gd name="T18" fmla="*/ 239649 w 48"/>
                  <a:gd name="T19" fmla="*/ 114189 h 47"/>
                  <a:gd name="T20" fmla="*/ 144788 w 48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7"/>
                  <a:gd name="T35" fmla="*/ 48 w 48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28" tIns="45714" rIns="91428" bIns="45714"/>
              <a:lstStyle/>
              <a:p>
                <a:pPr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350" kern="120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847"/>
              <p:cNvSpPr>
                <a:spLocks noChangeArrowheads="1"/>
              </p:cNvSpPr>
              <p:nvPr/>
            </p:nvSpPr>
            <p:spPr bwMode="auto">
              <a:xfrm>
                <a:off x="94599" y="0"/>
                <a:ext cx="44147" cy="138744"/>
              </a:xfrm>
              <a:custGeom>
                <a:avLst/>
                <a:gdLst>
                  <a:gd name="T0" fmla="*/ 34337 w 9"/>
                  <a:gd name="T1" fmla="*/ 0 h 28"/>
                  <a:gd name="T2" fmla="*/ 9810 w 9"/>
                  <a:gd name="T3" fmla="*/ 0 h 28"/>
                  <a:gd name="T4" fmla="*/ 0 w 9"/>
                  <a:gd name="T5" fmla="*/ 9910 h 28"/>
                  <a:gd name="T6" fmla="*/ 0 w 9"/>
                  <a:gd name="T7" fmla="*/ 49551 h 28"/>
                  <a:gd name="T8" fmla="*/ 0 w 9"/>
                  <a:gd name="T9" fmla="*/ 79282 h 28"/>
                  <a:gd name="T10" fmla="*/ 0 w 9"/>
                  <a:gd name="T11" fmla="*/ 128834 h 28"/>
                  <a:gd name="T12" fmla="*/ 9810 w 9"/>
                  <a:gd name="T13" fmla="*/ 138744 h 28"/>
                  <a:gd name="T14" fmla="*/ 34337 w 9"/>
                  <a:gd name="T15" fmla="*/ 138744 h 28"/>
                  <a:gd name="T16" fmla="*/ 44147 w 9"/>
                  <a:gd name="T17" fmla="*/ 128834 h 28"/>
                  <a:gd name="T18" fmla="*/ 44147 w 9"/>
                  <a:gd name="T19" fmla="*/ 79282 h 28"/>
                  <a:gd name="T20" fmla="*/ 44147 w 9"/>
                  <a:gd name="T21" fmla="*/ 49551 h 28"/>
                  <a:gd name="T22" fmla="*/ 44147 w 9"/>
                  <a:gd name="T23" fmla="*/ 9910 h 28"/>
                  <a:gd name="T24" fmla="*/ 34337 w 9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"/>
                  <a:gd name="T40" fmla="*/ 0 h 28"/>
                  <a:gd name="T41" fmla="*/ 9 w 9"/>
                  <a:gd name="T42" fmla="*/ 28 h 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28" tIns="45714" rIns="91428" bIns="45714"/>
              <a:lstStyle/>
              <a:p>
                <a:pPr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350" kern="1200">
                  <a:solidFill>
                    <a:prstClr val="white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组合 57"/>
          <p:cNvGrpSpPr>
            <a:grpSpLocks/>
          </p:cNvGrpSpPr>
          <p:nvPr/>
        </p:nvGrpSpPr>
        <p:grpSpPr bwMode="auto">
          <a:xfrm>
            <a:off x="3155342" y="3774823"/>
            <a:ext cx="1788086" cy="717853"/>
            <a:chOff x="0" y="0"/>
            <a:chExt cx="2383653" cy="956128"/>
          </a:xfrm>
        </p:grpSpPr>
        <p:sp>
          <p:nvSpPr>
            <p:cNvPr id="44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xtLst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350" kern="120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50" kern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110"/>
            <p:cNvSpPr>
              <a:spLocks noChangeAspect="1" noEditPoints="1" noChangeArrowheads="1"/>
            </p:cNvSpPr>
            <p:nvPr/>
          </p:nvSpPr>
          <p:spPr bwMode="auto">
            <a:xfrm>
              <a:off x="1697776" y="264298"/>
              <a:ext cx="447158" cy="396000"/>
            </a:xfrm>
            <a:custGeom>
              <a:avLst/>
              <a:gdLst>
                <a:gd name="T0" fmla="*/ 245937 w 100"/>
                <a:gd name="T1" fmla="*/ 18000 h 88"/>
                <a:gd name="T2" fmla="*/ 339840 w 100"/>
                <a:gd name="T3" fmla="*/ 184500 h 88"/>
                <a:gd name="T4" fmla="*/ 339840 w 100"/>
                <a:gd name="T5" fmla="*/ 184500 h 88"/>
                <a:gd name="T6" fmla="*/ 438215 w 100"/>
                <a:gd name="T7" fmla="*/ 355500 h 88"/>
                <a:gd name="T8" fmla="*/ 429272 w 100"/>
                <a:gd name="T9" fmla="*/ 391500 h 88"/>
                <a:gd name="T10" fmla="*/ 411385 w 100"/>
                <a:gd name="T11" fmla="*/ 396000 h 88"/>
                <a:gd name="T12" fmla="*/ 411385 w 100"/>
                <a:gd name="T13" fmla="*/ 396000 h 88"/>
                <a:gd name="T14" fmla="*/ 219107 w 100"/>
                <a:gd name="T15" fmla="*/ 396000 h 88"/>
                <a:gd name="T16" fmla="*/ 31301 w 100"/>
                <a:gd name="T17" fmla="*/ 396000 h 88"/>
                <a:gd name="T18" fmla="*/ 0 w 100"/>
                <a:gd name="T19" fmla="*/ 369000 h 88"/>
                <a:gd name="T20" fmla="*/ 4472 w 100"/>
                <a:gd name="T21" fmla="*/ 351000 h 88"/>
                <a:gd name="T22" fmla="*/ 102846 w 100"/>
                <a:gd name="T23" fmla="*/ 184500 h 88"/>
                <a:gd name="T24" fmla="*/ 102846 w 100"/>
                <a:gd name="T25" fmla="*/ 184500 h 88"/>
                <a:gd name="T26" fmla="*/ 196750 w 100"/>
                <a:gd name="T27" fmla="*/ 18000 h 88"/>
                <a:gd name="T28" fmla="*/ 236994 w 100"/>
                <a:gd name="T29" fmla="*/ 9000 h 88"/>
                <a:gd name="T30" fmla="*/ 245937 w 100"/>
                <a:gd name="T31" fmla="*/ 18000 h 88"/>
                <a:gd name="T32" fmla="*/ 196750 w 100"/>
                <a:gd name="T33" fmla="*/ 153000 h 88"/>
                <a:gd name="T34" fmla="*/ 196750 w 100"/>
                <a:gd name="T35" fmla="*/ 166500 h 88"/>
                <a:gd name="T36" fmla="*/ 205693 w 100"/>
                <a:gd name="T37" fmla="*/ 279000 h 88"/>
                <a:gd name="T38" fmla="*/ 232522 w 100"/>
                <a:gd name="T39" fmla="*/ 279000 h 88"/>
                <a:gd name="T40" fmla="*/ 241465 w 100"/>
                <a:gd name="T41" fmla="*/ 166500 h 88"/>
                <a:gd name="T42" fmla="*/ 241465 w 100"/>
                <a:gd name="T43" fmla="*/ 153000 h 88"/>
                <a:gd name="T44" fmla="*/ 196750 w 100"/>
                <a:gd name="T45" fmla="*/ 153000 h 88"/>
                <a:gd name="T46" fmla="*/ 219107 w 100"/>
                <a:gd name="T47" fmla="*/ 324000 h 88"/>
                <a:gd name="T48" fmla="*/ 236994 w 100"/>
                <a:gd name="T49" fmla="*/ 310500 h 88"/>
                <a:gd name="T50" fmla="*/ 219107 w 100"/>
                <a:gd name="T51" fmla="*/ 292500 h 88"/>
                <a:gd name="T52" fmla="*/ 201221 w 100"/>
                <a:gd name="T53" fmla="*/ 310500 h 88"/>
                <a:gd name="T54" fmla="*/ 219107 w 100"/>
                <a:gd name="T55" fmla="*/ 324000 h 88"/>
                <a:gd name="T56" fmla="*/ 290653 w 100"/>
                <a:gd name="T57" fmla="*/ 216000 h 88"/>
                <a:gd name="T58" fmla="*/ 219107 w 100"/>
                <a:gd name="T59" fmla="*/ 90000 h 88"/>
                <a:gd name="T60" fmla="*/ 152034 w 100"/>
                <a:gd name="T61" fmla="*/ 211500 h 88"/>
                <a:gd name="T62" fmla="*/ 147562 w 100"/>
                <a:gd name="T63" fmla="*/ 216000 h 88"/>
                <a:gd name="T64" fmla="*/ 76017 w 100"/>
                <a:gd name="T65" fmla="*/ 337500 h 88"/>
                <a:gd name="T66" fmla="*/ 219107 w 100"/>
                <a:gd name="T67" fmla="*/ 337500 h 88"/>
                <a:gd name="T68" fmla="*/ 362198 w 100"/>
                <a:gd name="T69" fmla="*/ 337500 h 88"/>
                <a:gd name="T70" fmla="*/ 290653 w 100"/>
                <a:gd name="T71" fmla="*/ 216000 h 88"/>
                <a:gd name="T72" fmla="*/ 290653 w 100"/>
                <a:gd name="T73" fmla="*/ 216000 h 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0"/>
                <a:gd name="T112" fmla="*/ 0 h 88"/>
                <a:gd name="T113" fmla="*/ 100 w 100"/>
                <a:gd name="T114" fmla="*/ 88 h 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91428" tIns="45714" rIns="91428" bIns="45714"/>
            <a:lstStyle/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350" kern="120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组合 61"/>
          <p:cNvGrpSpPr>
            <a:grpSpLocks/>
          </p:cNvGrpSpPr>
          <p:nvPr/>
        </p:nvGrpSpPr>
        <p:grpSpPr bwMode="auto">
          <a:xfrm>
            <a:off x="3799386" y="1987928"/>
            <a:ext cx="2513081" cy="716663"/>
            <a:chOff x="12704" y="0"/>
            <a:chExt cx="3351898" cy="956128"/>
          </a:xfrm>
        </p:grpSpPr>
        <p:cxnSp>
          <p:nvCxnSpPr>
            <p:cNvPr id="48" name="直接连接符 62"/>
            <p:cNvCxnSpPr>
              <a:cxnSpLocks noChangeShapeType="1"/>
              <a:stCxn id="34" idx="6"/>
              <a:endCxn id="49" idx="2"/>
            </p:cNvCxnSpPr>
            <p:nvPr/>
          </p:nvCxnSpPr>
          <p:spPr bwMode="auto">
            <a:xfrm>
              <a:off x="12704" y="468639"/>
              <a:ext cx="2395770" cy="9425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xtLst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50" kern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68"/>
            <p:cNvSpPr>
              <a:spLocks noChangeAspect="1" noEditPoints="1" noChangeArrowheads="1"/>
            </p:cNvSpPr>
            <p:nvPr/>
          </p:nvSpPr>
          <p:spPr bwMode="auto">
            <a:xfrm>
              <a:off x="2655366" y="280064"/>
              <a:ext cx="462345" cy="396000"/>
            </a:xfrm>
            <a:custGeom>
              <a:avLst/>
              <a:gdLst>
                <a:gd name="T0" fmla="*/ 19674 w 94"/>
                <a:gd name="T1" fmla="*/ 92889 h 81"/>
                <a:gd name="T2" fmla="*/ 226254 w 94"/>
                <a:gd name="T3" fmla="*/ 92889 h 81"/>
                <a:gd name="T4" fmla="*/ 245928 w 94"/>
                <a:gd name="T5" fmla="*/ 78222 h 81"/>
                <a:gd name="T6" fmla="*/ 359055 w 94"/>
                <a:gd name="T7" fmla="*/ 0 h 81"/>
                <a:gd name="T8" fmla="*/ 359055 w 94"/>
                <a:gd name="T9" fmla="*/ 161333 h 81"/>
                <a:gd name="T10" fmla="*/ 359055 w 94"/>
                <a:gd name="T11" fmla="*/ 322667 h 81"/>
                <a:gd name="T12" fmla="*/ 245928 w 94"/>
                <a:gd name="T13" fmla="*/ 239556 h 81"/>
                <a:gd name="T14" fmla="*/ 226254 w 94"/>
                <a:gd name="T15" fmla="*/ 229778 h 81"/>
                <a:gd name="T16" fmla="*/ 162313 w 94"/>
                <a:gd name="T17" fmla="*/ 229778 h 81"/>
                <a:gd name="T18" fmla="*/ 196743 w 94"/>
                <a:gd name="T19" fmla="*/ 342222 h 81"/>
                <a:gd name="T20" fmla="*/ 221335 w 94"/>
                <a:gd name="T21" fmla="*/ 342222 h 81"/>
                <a:gd name="T22" fmla="*/ 221335 w 94"/>
                <a:gd name="T23" fmla="*/ 396000 h 81"/>
                <a:gd name="T24" fmla="*/ 211498 w 94"/>
                <a:gd name="T25" fmla="*/ 396000 h 81"/>
                <a:gd name="T26" fmla="*/ 103290 w 94"/>
                <a:gd name="T27" fmla="*/ 396000 h 81"/>
                <a:gd name="T28" fmla="*/ 54104 w 94"/>
                <a:gd name="T29" fmla="*/ 229778 h 81"/>
                <a:gd name="T30" fmla="*/ 19674 w 94"/>
                <a:gd name="T31" fmla="*/ 229778 h 81"/>
                <a:gd name="T32" fmla="*/ 19674 w 94"/>
                <a:gd name="T33" fmla="*/ 92889 h 81"/>
                <a:gd name="T34" fmla="*/ 427915 w 94"/>
                <a:gd name="T35" fmla="*/ 112444 h 81"/>
                <a:gd name="T36" fmla="*/ 462345 w 94"/>
                <a:gd name="T37" fmla="*/ 161333 h 81"/>
                <a:gd name="T38" fmla="*/ 427915 w 94"/>
                <a:gd name="T39" fmla="*/ 210222 h 81"/>
                <a:gd name="T40" fmla="*/ 427915 w 94"/>
                <a:gd name="T41" fmla="*/ 322667 h 81"/>
                <a:gd name="T42" fmla="*/ 383648 w 94"/>
                <a:gd name="T43" fmla="*/ 322667 h 81"/>
                <a:gd name="T44" fmla="*/ 383648 w 94"/>
                <a:gd name="T45" fmla="*/ 0 h 81"/>
                <a:gd name="T46" fmla="*/ 427915 w 94"/>
                <a:gd name="T47" fmla="*/ 0 h 81"/>
                <a:gd name="T48" fmla="*/ 427915 w 94"/>
                <a:gd name="T49" fmla="*/ 112444 h 81"/>
                <a:gd name="T50" fmla="*/ 226254 w 94"/>
                <a:gd name="T51" fmla="*/ 239556 h 81"/>
                <a:gd name="T52" fmla="*/ 181987 w 94"/>
                <a:gd name="T53" fmla="*/ 239556 h 81"/>
                <a:gd name="T54" fmla="*/ 196743 w 94"/>
                <a:gd name="T55" fmla="*/ 298222 h 81"/>
                <a:gd name="T56" fmla="*/ 211498 w 94"/>
                <a:gd name="T57" fmla="*/ 298222 h 81"/>
                <a:gd name="T58" fmla="*/ 211498 w 94"/>
                <a:gd name="T59" fmla="*/ 278667 h 81"/>
                <a:gd name="T60" fmla="*/ 226254 w 94"/>
                <a:gd name="T61" fmla="*/ 239556 h 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4"/>
                <a:gd name="T94" fmla="*/ 0 h 81"/>
                <a:gd name="T95" fmla="*/ 94 w 94"/>
                <a:gd name="T96" fmla="*/ 81 h 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91428" tIns="45714" rIns="91428" bIns="45714"/>
            <a:lstStyle/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350" kern="120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组合 65"/>
          <p:cNvGrpSpPr>
            <a:grpSpLocks/>
          </p:cNvGrpSpPr>
          <p:nvPr/>
        </p:nvGrpSpPr>
        <p:grpSpPr bwMode="auto">
          <a:xfrm>
            <a:off x="3799386" y="2937923"/>
            <a:ext cx="2500264" cy="716663"/>
            <a:chOff x="0" y="0"/>
            <a:chExt cx="3334626" cy="956128"/>
          </a:xfrm>
        </p:grpSpPr>
        <p:sp>
          <p:nvSpPr>
            <p:cNvPr id="52" name="直接连接符 66"/>
            <p:cNvSpPr>
              <a:spLocks noChangeShapeType="1"/>
            </p:cNvSpPr>
            <p:nvPr/>
          </p:nvSpPr>
          <p:spPr bwMode="auto">
            <a:xfrm>
              <a:off x="0" y="494105"/>
              <a:ext cx="2372336" cy="1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  <a:extLst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350" kern="120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" name="椭圆 67"/>
            <p:cNvSpPr>
              <a:spLocks noChangeArrowheads="1"/>
            </p:cNvSpPr>
            <p:nvPr/>
          </p:nvSpPr>
          <p:spPr bwMode="auto">
            <a:xfrm>
              <a:off x="2378498" y="0"/>
              <a:ext cx="956128" cy="956128"/>
            </a:xfrm>
            <a:prstGeom prst="ellipse">
              <a:avLst/>
            </a:prstGeom>
            <a:solidFill>
              <a:srgbClr val="056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50" kern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Freeform 203"/>
            <p:cNvSpPr>
              <a:spLocks noChangeAspect="1" noEditPoints="1" noChangeArrowheads="1"/>
            </p:cNvSpPr>
            <p:nvPr/>
          </p:nvSpPr>
          <p:spPr bwMode="auto">
            <a:xfrm>
              <a:off x="2682897" y="264298"/>
              <a:ext cx="413052" cy="396000"/>
            </a:xfrm>
            <a:custGeom>
              <a:avLst/>
              <a:gdLst>
                <a:gd name="T0" fmla="*/ 166737 w 218"/>
                <a:gd name="T1" fmla="*/ 81474 h 209"/>
                <a:gd name="T2" fmla="*/ 68210 w 218"/>
                <a:gd name="T3" fmla="*/ 81474 h 209"/>
                <a:gd name="T4" fmla="*/ 49263 w 218"/>
                <a:gd name="T5" fmla="*/ 108000 h 209"/>
                <a:gd name="T6" fmla="*/ 68210 w 218"/>
                <a:gd name="T7" fmla="*/ 134526 h 209"/>
                <a:gd name="T8" fmla="*/ 166737 w 218"/>
                <a:gd name="T9" fmla="*/ 134526 h 209"/>
                <a:gd name="T10" fmla="*/ 166737 w 218"/>
                <a:gd name="T11" fmla="*/ 81474 h 209"/>
                <a:gd name="T12" fmla="*/ 166737 w 218"/>
                <a:gd name="T13" fmla="*/ 81474 h 209"/>
                <a:gd name="T14" fmla="*/ 238736 w 218"/>
                <a:gd name="T15" fmla="*/ 134526 h 209"/>
                <a:gd name="T16" fmla="*/ 354315 w 218"/>
                <a:gd name="T17" fmla="*/ 134526 h 209"/>
                <a:gd name="T18" fmla="*/ 367578 w 218"/>
                <a:gd name="T19" fmla="*/ 134526 h 209"/>
                <a:gd name="T20" fmla="*/ 373263 w 218"/>
                <a:gd name="T21" fmla="*/ 144000 h 209"/>
                <a:gd name="T22" fmla="*/ 403578 w 218"/>
                <a:gd name="T23" fmla="*/ 193263 h 209"/>
                <a:gd name="T24" fmla="*/ 413052 w 218"/>
                <a:gd name="T25" fmla="*/ 206526 h 209"/>
                <a:gd name="T26" fmla="*/ 403578 w 218"/>
                <a:gd name="T27" fmla="*/ 216000 h 209"/>
                <a:gd name="T28" fmla="*/ 373263 w 218"/>
                <a:gd name="T29" fmla="*/ 265263 h 209"/>
                <a:gd name="T30" fmla="*/ 367578 w 218"/>
                <a:gd name="T31" fmla="*/ 278526 h 209"/>
                <a:gd name="T32" fmla="*/ 354315 w 218"/>
                <a:gd name="T33" fmla="*/ 278526 h 209"/>
                <a:gd name="T34" fmla="*/ 238736 w 218"/>
                <a:gd name="T35" fmla="*/ 278526 h 209"/>
                <a:gd name="T36" fmla="*/ 238736 w 218"/>
                <a:gd name="T37" fmla="*/ 341053 h 209"/>
                <a:gd name="T38" fmla="*/ 341052 w 218"/>
                <a:gd name="T39" fmla="*/ 341053 h 209"/>
                <a:gd name="T40" fmla="*/ 341052 w 218"/>
                <a:gd name="T41" fmla="*/ 396000 h 209"/>
                <a:gd name="T42" fmla="*/ 75789 w 218"/>
                <a:gd name="T43" fmla="*/ 396000 h 209"/>
                <a:gd name="T44" fmla="*/ 75789 w 218"/>
                <a:gd name="T45" fmla="*/ 341053 h 209"/>
                <a:gd name="T46" fmla="*/ 170526 w 218"/>
                <a:gd name="T47" fmla="*/ 341053 h 209"/>
                <a:gd name="T48" fmla="*/ 170526 w 218"/>
                <a:gd name="T49" fmla="*/ 180000 h 209"/>
                <a:gd name="T50" fmla="*/ 54947 w 218"/>
                <a:gd name="T51" fmla="*/ 180000 h 209"/>
                <a:gd name="T52" fmla="*/ 41684 w 218"/>
                <a:gd name="T53" fmla="*/ 180000 h 209"/>
                <a:gd name="T54" fmla="*/ 36000 w 218"/>
                <a:gd name="T55" fmla="*/ 166737 h 209"/>
                <a:gd name="T56" fmla="*/ 5684 w 218"/>
                <a:gd name="T57" fmla="*/ 117474 h 209"/>
                <a:gd name="T58" fmla="*/ 0 w 218"/>
                <a:gd name="T59" fmla="*/ 108000 h 209"/>
                <a:gd name="T60" fmla="*/ 5684 w 218"/>
                <a:gd name="T61" fmla="*/ 94737 h 209"/>
                <a:gd name="T62" fmla="*/ 36000 w 218"/>
                <a:gd name="T63" fmla="*/ 45474 h 209"/>
                <a:gd name="T64" fmla="*/ 41684 w 218"/>
                <a:gd name="T65" fmla="*/ 36000 h 209"/>
                <a:gd name="T66" fmla="*/ 54947 w 218"/>
                <a:gd name="T67" fmla="*/ 36000 h 209"/>
                <a:gd name="T68" fmla="*/ 170526 w 218"/>
                <a:gd name="T69" fmla="*/ 36000 h 209"/>
                <a:gd name="T70" fmla="*/ 170526 w 218"/>
                <a:gd name="T71" fmla="*/ 28421 h 209"/>
                <a:gd name="T72" fmla="*/ 206526 w 218"/>
                <a:gd name="T73" fmla="*/ 0 h 209"/>
                <a:gd name="T74" fmla="*/ 238736 w 218"/>
                <a:gd name="T75" fmla="*/ 28421 h 209"/>
                <a:gd name="T76" fmla="*/ 238736 w 218"/>
                <a:gd name="T77" fmla="*/ 134526 h 209"/>
                <a:gd name="T78" fmla="*/ 238736 w 218"/>
                <a:gd name="T79" fmla="*/ 134526 h 209"/>
                <a:gd name="T80" fmla="*/ 344842 w 218"/>
                <a:gd name="T81" fmla="*/ 176211 h 209"/>
                <a:gd name="T82" fmla="*/ 242526 w 218"/>
                <a:gd name="T83" fmla="*/ 176211 h 209"/>
                <a:gd name="T84" fmla="*/ 242526 w 218"/>
                <a:gd name="T85" fmla="*/ 233053 h 209"/>
                <a:gd name="T86" fmla="*/ 344842 w 218"/>
                <a:gd name="T87" fmla="*/ 233053 h 209"/>
                <a:gd name="T88" fmla="*/ 363789 w 218"/>
                <a:gd name="T89" fmla="*/ 206526 h 209"/>
                <a:gd name="T90" fmla="*/ 344842 w 218"/>
                <a:gd name="T91" fmla="*/ 176211 h 2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18"/>
                <a:gd name="T139" fmla="*/ 0 h 209"/>
                <a:gd name="T140" fmla="*/ 218 w 218"/>
                <a:gd name="T141" fmla="*/ 209 h 20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91428" tIns="45714" rIns="91428" bIns="45714"/>
            <a:lstStyle/>
            <a:p>
              <a:pPr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350" kern="1200">
                <a:solidFill>
                  <a:prstClr val="white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5" name="矩形 71"/>
          <p:cNvSpPr>
            <a:spLocks noChangeArrowheads="1"/>
          </p:cNvSpPr>
          <p:nvPr/>
        </p:nvSpPr>
        <p:spPr bwMode="auto">
          <a:xfrm>
            <a:off x="4981522" y="1381383"/>
            <a:ext cx="1869710" cy="30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4" tIns="34283" rIns="68564" bIns="342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5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务实创新的服务精神</a:t>
            </a:r>
            <a:endParaRPr lang="en-US" sz="1500" b="1" kern="1200" dirty="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6" name="矩形 73"/>
          <p:cNvSpPr>
            <a:spLocks noChangeArrowheads="1"/>
          </p:cNvSpPr>
          <p:nvPr/>
        </p:nvSpPr>
        <p:spPr bwMode="auto">
          <a:xfrm>
            <a:off x="4981523" y="4026012"/>
            <a:ext cx="1869710" cy="30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4" tIns="34283" rIns="68564" bIns="342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5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洞察敏锐的服务意识</a:t>
            </a:r>
            <a:endParaRPr lang="en-US" sz="1500" b="1" kern="1200" dirty="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7" name="矩形 75"/>
          <p:cNvSpPr>
            <a:spLocks noChangeArrowheads="1"/>
          </p:cNvSpPr>
          <p:nvPr/>
        </p:nvSpPr>
        <p:spPr bwMode="auto">
          <a:xfrm>
            <a:off x="6357706" y="2190031"/>
            <a:ext cx="1869710" cy="30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4" tIns="34283" rIns="68564" bIns="342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5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谦虚谨慎的服务态度</a:t>
            </a:r>
            <a:endParaRPr lang="en-US" sz="1500" b="1" kern="1200" dirty="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8" name="矩形 77"/>
          <p:cNvSpPr>
            <a:spLocks noChangeArrowheads="1"/>
          </p:cNvSpPr>
          <p:nvPr/>
        </p:nvSpPr>
        <p:spPr bwMode="auto">
          <a:xfrm>
            <a:off x="6357706" y="3136026"/>
            <a:ext cx="1869710" cy="30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4" tIns="34283" rIns="68564" bIns="342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500" b="1" kern="1200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专业优质的服务团队</a:t>
            </a:r>
            <a:endParaRPr lang="en-US" sz="1500" b="1" kern="1200" dirty="0">
              <a:solidFill>
                <a:srgbClr val="0563B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59" name="组合 79"/>
          <p:cNvGrpSpPr>
            <a:grpSpLocks/>
          </p:cNvGrpSpPr>
          <p:nvPr/>
        </p:nvGrpSpPr>
        <p:grpSpPr bwMode="auto">
          <a:xfrm>
            <a:off x="1004162" y="1639120"/>
            <a:ext cx="2370225" cy="2370225"/>
            <a:chOff x="0" y="0"/>
            <a:chExt cx="3176815" cy="3176815"/>
          </a:xfrm>
          <a:solidFill>
            <a:srgbClr val="0563B8"/>
          </a:solidFill>
        </p:grpSpPr>
        <p:sp>
          <p:nvSpPr>
            <p:cNvPr id="60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50" kern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1350" kern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24027" y="2705802"/>
            <a:ext cx="2530495" cy="1331974"/>
            <a:chOff x="2856139" y="2192647"/>
            <a:chExt cx="3456384" cy="1872208"/>
          </a:xfrm>
        </p:grpSpPr>
        <p:sp>
          <p:nvSpPr>
            <p:cNvPr id="63" name="椭圆 62"/>
            <p:cNvSpPr/>
            <p:nvPr/>
          </p:nvSpPr>
          <p:spPr>
            <a:xfrm>
              <a:off x="4548327" y="399284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232403" y="381282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132503" y="291272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5808467" y="341678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859488" y="3848831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360195" y="345278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000155" y="291272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720235" y="2840719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368307" y="327276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5196399" y="323676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520435" y="287672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944371" y="2768711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cxnSp>
          <p:nvCxnSpPr>
            <p:cNvPr id="75" name="直接连接符 74"/>
            <p:cNvCxnSpPr>
              <a:endCxn id="69" idx="6"/>
            </p:cNvCxnSpPr>
            <p:nvPr/>
          </p:nvCxnSpPr>
          <p:spPr>
            <a:xfrm flipH="1">
              <a:off x="3072163" y="2876723"/>
              <a:ext cx="648072" cy="72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9" idx="4"/>
              <a:endCxn id="68" idx="1"/>
            </p:cNvCxnSpPr>
            <p:nvPr/>
          </p:nvCxnSpPr>
          <p:spPr>
            <a:xfrm>
              <a:off x="3036159" y="2984735"/>
              <a:ext cx="334581" cy="478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8" idx="5"/>
              <a:endCxn id="67" idx="1"/>
            </p:cNvCxnSpPr>
            <p:nvPr/>
          </p:nvCxnSpPr>
          <p:spPr>
            <a:xfrm>
              <a:off x="3421658" y="3514250"/>
              <a:ext cx="448375" cy="3451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67" idx="6"/>
              <a:endCxn id="63" idx="2"/>
            </p:cNvCxnSpPr>
            <p:nvPr/>
          </p:nvCxnSpPr>
          <p:spPr>
            <a:xfrm>
              <a:off x="3931496" y="3884835"/>
              <a:ext cx="616831" cy="1440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3" idx="6"/>
              <a:endCxn id="64" idx="2"/>
            </p:cNvCxnSpPr>
            <p:nvPr/>
          </p:nvCxnSpPr>
          <p:spPr>
            <a:xfrm flipV="1">
              <a:off x="4620335" y="3848831"/>
              <a:ext cx="612068" cy="180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4" idx="7"/>
              <a:endCxn id="66" idx="3"/>
            </p:cNvCxnSpPr>
            <p:nvPr/>
          </p:nvCxnSpPr>
          <p:spPr>
            <a:xfrm flipV="1">
              <a:off x="5293866" y="3478246"/>
              <a:ext cx="525146" cy="3451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66" idx="7"/>
              <a:endCxn id="65" idx="4"/>
            </p:cNvCxnSpPr>
            <p:nvPr/>
          </p:nvCxnSpPr>
          <p:spPr>
            <a:xfrm flipV="1">
              <a:off x="5869930" y="2984735"/>
              <a:ext cx="298577" cy="442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8" idx="7"/>
              <a:endCxn id="70" idx="4"/>
            </p:cNvCxnSpPr>
            <p:nvPr/>
          </p:nvCxnSpPr>
          <p:spPr>
            <a:xfrm flipV="1">
              <a:off x="3421658" y="2912727"/>
              <a:ext cx="334581" cy="5506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0" idx="5"/>
              <a:endCxn id="71" idx="1"/>
            </p:cNvCxnSpPr>
            <p:nvPr/>
          </p:nvCxnSpPr>
          <p:spPr>
            <a:xfrm>
              <a:off x="3781698" y="2902182"/>
              <a:ext cx="597154" cy="3811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1" idx="6"/>
              <a:endCxn id="72" idx="2"/>
            </p:cNvCxnSpPr>
            <p:nvPr/>
          </p:nvCxnSpPr>
          <p:spPr>
            <a:xfrm flipV="1">
              <a:off x="4440315" y="3272767"/>
              <a:ext cx="756084" cy="360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2" idx="7"/>
              <a:endCxn id="73" idx="3"/>
            </p:cNvCxnSpPr>
            <p:nvPr/>
          </p:nvCxnSpPr>
          <p:spPr>
            <a:xfrm flipV="1">
              <a:off x="5257862" y="2938186"/>
              <a:ext cx="273118" cy="309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3" idx="2"/>
              <a:endCxn id="74" idx="6"/>
            </p:cNvCxnSpPr>
            <p:nvPr/>
          </p:nvCxnSpPr>
          <p:spPr>
            <a:xfrm flipH="1" flipV="1">
              <a:off x="5016379" y="2804715"/>
              <a:ext cx="504056" cy="108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70" idx="4"/>
              <a:endCxn id="67" idx="0"/>
            </p:cNvCxnSpPr>
            <p:nvPr/>
          </p:nvCxnSpPr>
          <p:spPr>
            <a:xfrm>
              <a:off x="3756239" y="2912727"/>
              <a:ext cx="139253" cy="9361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67" idx="7"/>
              <a:endCxn id="71" idx="3"/>
            </p:cNvCxnSpPr>
            <p:nvPr/>
          </p:nvCxnSpPr>
          <p:spPr>
            <a:xfrm flipV="1">
              <a:off x="3920951" y="3334230"/>
              <a:ext cx="457901" cy="525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71" idx="4"/>
              <a:endCxn id="63" idx="0"/>
            </p:cNvCxnSpPr>
            <p:nvPr/>
          </p:nvCxnSpPr>
          <p:spPr>
            <a:xfrm>
              <a:off x="4404311" y="3344775"/>
              <a:ext cx="180020" cy="648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72" idx="4"/>
              <a:endCxn id="63" idx="0"/>
            </p:cNvCxnSpPr>
            <p:nvPr/>
          </p:nvCxnSpPr>
          <p:spPr>
            <a:xfrm flipH="1">
              <a:off x="4584331" y="3308771"/>
              <a:ext cx="648072" cy="684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72" idx="4"/>
              <a:endCxn id="64" idx="0"/>
            </p:cNvCxnSpPr>
            <p:nvPr/>
          </p:nvCxnSpPr>
          <p:spPr>
            <a:xfrm>
              <a:off x="5232403" y="3308771"/>
              <a:ext cx="36004" cy="504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2" idx="6"/>
              <a:endCxn id="66" idx="1"/>
            </p:cNvCxnSpPr>
            <p:nvPr/>
          </p:nvCxnSpPr>
          <p:spPr>
            <a:xfrm>
              <a:off x="5268407" y="3272767"/>
              <a:ext cx="550605" cy="1545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73" idx="5"/>
              <a:endCxn id="66" idx="0"/>
            </p:cNvCxnSpPr>
            <p:nvPr/>
          </p:nvCxnSpPr>
          <p:spPr>
            <a:xfrm>
              <a:off x="5581898" y="2938186"/>
              <a:ext cx="262573" cy="478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73" idx="6"/>
              <a:endCxn id="65" idx="2"/>
            </p:cNvCxnSpPr>
            <p:nvPr/>
          </p:nvCxnSpPr>
          <p:spPr>
            <a:xfrm>
              <a:off x="5592443" y="2912727"/>
              <a:ext cx="540060" cy="360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74" idx="3"/>
              <a:endCxn id="71" idx="7"/>
            </p:cNvCxnSpPr>
            <p:nvPr/>
          </p:nvCxnSpPr>
          <p:spPr>
            <a:xfrm flipH="1">
              <a:off x="4429770" y="2830174"/>
              <a:ext cx="525146" cy="4531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4" idx="5"/>
              <a:endCxn id="72" idx="0"/>
            </p:cNvCxnSpPr>
            <p:nvPr/>
          </p:nvCxnSpPr>
          <p:spPr>
            <a:xfrm>
              <a:off x="5005834" y="2830174"/>
              <a:ext cx="226569" cy="4065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70" idx="6"/>
              <a:endCxn id="74" idx="1"/>
            </p:cNvCxnSpPr>
            <p:nvPr/>
          </p:nvCxnSpPr>
          <p:spPr>
            <a:xfrm flipV="1">
              <a:off x="3792243" y="2779256"/>
              <a:ext cx="1162673" cy="97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/>
            <p:cNvSpPr/>
            <p:nvPr/>
          </p:nvSpPr>
          <p:spPr>
            <a:xfrm>
              <a:off x="2856139" y="2408671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6240515" y="24734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5381739" y="2264655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36259" y="219264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4620335" y="2385889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cxnSp>
          <p:nvCxnSpPr>
            <p:cNvPr id="103" name="直接连接符 102"/>
            <p:cNvCxnSpPr>
              <a:stCxn id="98" idx="4"/>
              <a:endCxn id="69" idx="1"/>
            </p:cNvCxnSpPr>
            <p:nvPr/>
          </p:nvCxnSpPr>
          <p:spPr>
            <a:xfrm>
              <a:off x="2892143" y="2480679"/>
              <a:ext cx="118557" cy="442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4"/>
              <a:endCxn id="65" idx="7"/>
            </p:cNvCxnSpPr>
            <p:nvPr/>
          </p:nvCxnSpPr>
          <p:spPr>
            <a:xfrm flipH="1">
              <a:off x="6193966" y="2545481"/>
              <a:ext cx="82553" cy="377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endCxn id="73" idx="0"/>
            </p:cNvCxnSpPr>
            <p:nvPr/>
          </p:nvCxnSpPr>
          <p:spPr>
            <a:xfrm>
              <a:off x="5417743" y="2336663"/>
              <a:ext cx="138696" cy="5400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2" idx="5"/>
              <a:endCxn id="74" idx="0"/>
            </p:cNvCxnSpPr>
            <p:nvPr/>
          </p:nvCxnSpPr>
          <p:spPr>
            <a:xfrm>
              <a:off x="4681798" y="2447352"/>
              <a:ext cx="298577" cy="321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endCxn id="70" idx="0"/>
            </p:cNvCxnSpPr>
            <p:nvPr/>
          </p:nvCxnSpPr>
          <p:spPr>
            <a:xfrm flipH="1">
              <a:off x="3756239" y="2264655"/>
              <a:ext cx="216024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 rot="10800000">
            <a:off x="937857" y="1610690"/>
            <a:ext cx="2530495" cy="1331974"/>
            <a:chOff x="2856139" y="2192647"/>
            <a:chExt cx="3456384" cy="1872208"/>
          </a:xfrm>
        </p:grpSpPr>
        <p:sp>
          <p:nvSpPr>
            <p:cNvPr id="109" name="椭圆 108"/>
            <p:cNvSpPr/>
            <p:nvPr/>
          </p:nvSpPr>
          <p:spPr>
            <a:xfrm>
              <a:off x="4548327" y="399284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5232403" y="381282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6132503" y="291272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5808467" y="341678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3859488" y="3848831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3360195" y="345278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000155" y="291272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720235" y="2840719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4368307" y="327276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5196399" y="323676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5520435" y="287672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4944371" y="2768711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cxnSp>
          <p:nvCxnSpPr>
            <p:cNvPr id="121" name="直接连接符 120"/>
            <p:cNvCxnSpPr>
              <a:endCxn id="115" idx="6"/>
            </p:cNvCxnSpPr>
            <p:nvPr/>
          </p:nvCxnSpPr>
          <p:spPr>
            <a:xfrm flipH="1">
              <a:off x="3072163" y="2876723"/>
              <a:ext cx="648072" cy="72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15" idx="4"/>
              <a:endCxn id="114" idx="1"/>
            </p:cNvCxnSpPr>
            <p:nvPr/>
          </p:nvCxnSpPr>
          <p:spPr>
            <a:xfrm>
              <a:off x="3036159" y="2984735"/>
              <a:ext cx="334581" cy="478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14" idx="5"/>
              <a:endCxn id="113" idx="1"/>
            </p:cNvCxnSpPr>
            <p:nvPr/>
          </p:nvCxnSpPr>
          <p:spPr>
            <a:xfrm>
              <a:off x="3421658" y="3514250"/>
              <a:ext cx="448375" cy="3451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3" idx="6"/>
              <a:endCxn id="109" idx="2"/>
            </p:cNvCxnSpPr>
            <p:nvPr/>
          </p:nvCxnSpPr>
          <p:spPr>
            <a:xfrm>
              <a:off x="3931496" y="3884835"/>
              <a:ext cx="616831" cy="1440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09" idx="6"/>
              <a:endCxn id="110" idx="2"/>
            </p:cNvCxnSpPr>
            <p:nvPr/>
          </p:nvCxnSpPr>
          <p:spPr>
            <a:xfrm flipV="1">
              <a:off x="4620335" y="3848831"/>
              <a:ext cx="612068" cy="180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10" idx="7"/>
              <a:endCxn id="112" idx="3"/>
            </p:cNvCxnSpPr>
            <p:nvPr/>
          </p:nvCxnSpPr>
          <p:spPr>
            <a:xfrm flipV="1">
              <a:off x="5293866" y="3478246"/>
              <a:ext cx="525146" cy="3451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12" idx="7"/>
              <a:endCxn id="111" idx="4"/>
            </p:cNvCxnSpPr>
            <p:nvPr/>
          </p:nvCxnSpPr>
          <p:spPr>
            <a:xfrm flipV="1">
              <a:off x="5869930" y="2984735"/>
              <a:ext cx="298577" cy="442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14" idx="7"/>
              <a:endCxn id="116" idx="4"/>
            </p:cNvCxnSpPr>
            <p:nvPr/>
          </p:nvCxnSpPr>
          <p:spPr>
            <a:xfrm flipV="1">
              <a:off x="3421658" y="2912727"/>
              <a:ext cx="334581" cy="5506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6" idx="5"/>
              <a:endCxn id="117" idx="1"/>
            </p:cNvCxnSpPr>
            <p:nvPr/>
          </p:nvCxnSpPr>
          <p:spPr>
            <a:xfrm>
              <a:off x="3781698" y="2902182"/>
              <a:ext cx="597154" cy="3811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7" idx="6"/>
              <a:endCxn id="118" idx="2"/>
            </p:cNvCxnSpPr>
            <p:nvPr/>
          </p:nvCxnSpPr>
          <p:spPr>
            <a:xfrm flipV="1">
              <a:off x="4440315" y="3272767"/>
              <a:ext cx="756084" cy="360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8" idx="7"/>
              <a:endCxn id="119" idx="3"/>
            </p:cNvCxnSpPr>
            <p:nvPr/>
          </p:nvCxnSpPr>
          <p:spPr>
            <a:xfrm flipV="1">
              <a:off x="5257862" y="2938186"/>
              <a:ext cx="273118" cy="309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9" idx="2"/>
              <a:endCxn id="120" idx="6"/>
            </p:cNvCxnSpPr>
            <p:nvPr/>
          </p:nvCxnSpPr>
          <p:spPr>
            <a:xfrm flipH="1" flipV="1">
              <a:off x="5016379" y="2804715"/>
              <a:ext cx="504056" cy="108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6" idx="4"/>
              <a:endCxn id="113" idx="0"/>
            </p:cNvCxnSpPr>
            <p:nvPr/>
          </p:nvCxnSpPr>
          <p:spPr>
            <a:xfrm>
              <a:off x="3756239" y="2912727"/>
              <a:ext cx="139253" cy="9361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3" idx="7"/>
              <a:endCxn id="117" idx="3"/>
            </p:cNvCxnSpPr>
            <p:nvPr/>
          </p:nvCxnSpPr>
          <p:spPr>
            <a:xfrm flipV="1">
              <a:off x="3920951" y="3334230"/>
              <a:ext cx="457901" cy="525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17" idx="4"/>
              <a:endCxn id="109" idx="0"/>
            </p:cNvCxnSpPr>
            <p:nvPr/>
          </p:nvCxnSpPr>
          <p:spPr>
            <a:xfrm>
              <a:off x="4404311" y="3344775"/>
              <a:ext cx="180020" cy="648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18" idx="4"/>
              <a:endCxn id="109" idx="0"/>
            </p:cNvCxnSpPr>
            <p:nvPr/>
          </p:nvCxnSpPr>
          <p:spPr>
            <a:xfrm flipH="1">
              <a:off x="4584331" y="3308771"/>
              <a:ext cx="648072" cy="684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18" idx="4"/>
              <a:endCxn id="110" idx="0"/>
            </p:cNvCxnSpPr>
            <p:nvPr/>
          </p:nvCxnSpPr>
          <p:spPr>
            <a:xfrm>
              <a:off x="5232403" y="3308771"/>
              <a:ext cx="36004" cy="504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8" idx="6"/>
              <a:endCxn id="112" idx="1"/>
            </p:cNvCxnSpPr>
            <p:nvPr/>
          </p:nvCxnSpPr>
          <p:spPr>
            <a:xfrm>
              <a:off x="5268407" y="3272767"/>
              <a:ext cx="550605" cy="1545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19" idx="5"/>
              <a:endCxn id="112" idx="0"/>
            </p:cNvCxnSpPr>
            <p:nvPr/>
          </p:nvCxnSpPr>
          <p:spPr>
            <a:xfrm>
              <a:off x="5581898" y="2938186"/>
              <a:ext cx="262573" cy="478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19" idx="6"/>
              <a:endCxn id="111" idx="2"/>
            </p:cNvCxnSpPr>
            <p:nvPr/>
          </p:nvCxnSpPr>
          <p:spPr>
            <a:xfrm>
              <a:off x="5592443" y="2912727"/>
              <a:ext cx="540060" cy="360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0" idx="3"/>
              <a:endCxn id="117" idx="7"/>
            </p:cNvCxnSpPr>
            <p:nvPr/>
          </p:nvCxnSpPr>
          <p:spPr>
            <a:xfrm flipH="1">
              <a:off x="4429770" y="2830174"/>
              <a:ext cx="525146" cy="4531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20" idx="5"/>
              <a:endCxn id="118" idx="0"/>
            </p:cNvCxnSpPr>
            <p:nvPr/>
          </p:nvCxnSpPr>
          <p:spPr>
            <a:xfrm>
              <a:off x="5005834" y="2830174"/>
              <a:ext cx="226569" cy="4065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16" idx="6"/>
              <a:endCxn id="120" idx="1"/>
            </p:cNvCxnSpPr>
            <p:nvPr/>
          </p:nvCxnSpPr>
          <p:spPr>
            <a:xfrm flipV="1">
              <a:off x="3792243" y="2779256"/>
              <a:ext cx="1162673" cy="97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椭圆 143"/>
            <p:cNvSpPr/>
            <p:nvPr/>
          </p:nvSpPr>
          <p:spPr>
            <a:xfrm>
              <a:off x="2856139" y="2408671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240515" y="2473473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5381739" y="2264655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3936259" y="219264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4620335" y="2385889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56"/>
              <a:endParaRPr lang="zh-CN" altLang="en-US" sz="1350">
                <a:solidFill>
                  <a:srgbClr val="FFFFFF"/>
                </a:solidFill>
                <a:sym typeface="Helvetica"/>
              </a:endParaRPr>
            </a:p>
          </p:txBody>
        </p:sp>
        <p:cxnSp>
          <p:nvCxnSpPr>
            <p:cNvPr id="149" name="直接连接符 148"/>
            <p:cNvCxnSpPr>
              <a:stCxn id="144" idx="4"/>
              <a:endCxn id="115" idx="1"/>
            </p:cNvCxnSpPr>
            <p:nvPr/>
          </p:nvCxnSpPr>
          <p:spPr>
            <a:xfrm>
              <a:off x="2892143" y="2480679"/>
              <a:ext cx="118557" cy="442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45" idx="4"/>
              <a:endCxn id="111" idx="7"/>
            </p:cNvCxnSpPr>
            <p:nvPr/>
          </p:nvCxnSpPr>
          <p:spPr>
            <a:xfrm flipH="1">
              <a:off x="6193966" y="2545481"/>
              <a:ext cx="82553" cy="377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endCxn id="119" idx="0"/>
            </p:cNvCxnSpPr>
            <p:nvPr/>
          </p:nvCxnSpPr>
          <p:spPr>
            <a:xfrm>
              <a:off x="5417743" y="2336663"/>
              <a:ext cx="138696" cy="5400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48" idx="5"/>
              <a:endCxn id="120" idx="0"/>
            </p:cNvCxnSpPr>
            <p:nvPr/>
          </p:nvCxnSpPr>
          <p:spPr>
            <a:xfrm>
              <a:off x="4681798" y="2447352"/>
              <a:ext cx="298577" cy="321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endCxn id="116" idx="0"/>
            </p:cNvCxnSpPr>
            <p:nvPr/>
          </p:nvCxnSpPr>
          <p:spPr>
            <a:xfrm flipH="1">
              <a:off x="3756239" y="2264655"/>
              <a:ext cx="216024" cy="5760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598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26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岗位职责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67" y="1252444"/>
            <a:ext cx="6379316" cy="34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3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26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岗位职责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5" y="1501651"/>
            <a:ext cx="6851744" cy="26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      (向天歌演示原创作品：www.TopPPT.cn)"/>
          <p:cNvSpPr/>
          <p:nvPr/>
        </p:nvSpPr>
        <p:spPr>
          <a:xfrm>
            <a:off x="794" y="265865"/>
            <a:ext cx="543157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Rectangle 26      (向天歌演示原创作品：www.TopPPT.cn)"/>
          <p:cNvSpPr/>
          <p:nvPr/>
        </p:nvSpPr>
        <p:spPr>
          <a:xfrm>
            <a:off x="639962" y="265865"/>
            <a:ext cx="96011" cy="576064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Rectangle 27      (向天歌演示原创作品：www.TopPPT.cn)"/>
          <p:cNvSpPr/>
          <p:nvPr/>
        </p:nvSpPr>
        <p:spPr>
          <a:xfrm>
            <a:off x="823061" y="537400"/>
            <a:ext cx="84832" cy="299211"/>
          </a:xfrm>
          <a:prstGeom prst="rect">
            <a:avLst/>
          </a:prstGeom>
          <a:solidFill>
            <a:srgbClr val="056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srgbClr val="FFFFFF"/>
              </a:solidFill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TextBox 28      (向天歌演示原创作品：www.TopPPT.cn)"/>
          <p:cNvSpPr txBox="1"/>
          <p:nvPr/>
        </p:nvSpPr>
        <p:spPr>
          <a:xfrm>
            <a:off x="961765" y="375477"/>
            <a:ext cx="26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563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岗位职责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61" y="1446472"/>
            <a:ext cx="7395250" cy="27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7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563B8"/>
        </a:solidFill>
        <a:ln>
          <a:noFill/>
        </a:ln>
      </a:spPr>
      <a:bodyPr vert="horz" wrap="square" lIns="51435" tIns="25718" rIns="51435" bIns="25718" numCol="1" anchor="t" anchorCtr="0" compatLnSpc="1">
        <a:prstTxWarp prst="textNoShape">
          <a:avLst/>
        </a:prstTxWarp>
      </a:bodyPr>
      <a:lstStyle>
        <a:defPPr>
          <a:defRPr sz="1013">
            <a:solidFill>
              <a:prstClr val="black"/>
            </a:solidFill>
          </a:defRPr>
        </a:defPPr>
      </a:lstStyle>
    </a:spDef>
    <a:lnDef>
      <a:spPr>
        <a:noFill/>
        <a:ln w="19050" cap="flat" cmpd="sng" algn="ctr">
          <a:solidFill>
            <a:srgbClr val="0563B8"/>
          </a:solidFill>
          <a:prstDash val="solid"/>
          <a:miter lim="800000"/>
          <a:headEnd type="oval"/>
          <a:tailEnd type="none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563B8"/>
        </a:solidFill>
        <a:ln>
          <a:noFill/>
        </a:ln>
      </a:spPr>
      <a:bodyPr vert="horz" wrap="square" lIns="51435" tIns="25718" rIns="51435" bIns="25718" numCol="1" anchor="t" anchorCtr="0" compatLnSpc="1">
        <a:prstTxWarp prst="textNoShape">
          <a:avLst/>
        </a:prstTxWarp>
      </a:bodyPr>
      <a:lstStyle>
        <a:defPPr>
          <a:defRPr sz="1013">
            <a:solidFill>
              <a:prstClr val="black"/>
            </a:solidFill>
          </a:defRPr>
        </a:defPPr>
      </a:lstStyle>
    </a:spDef>
    <a:lnDef>
      <a:spPr>
        <a:noFill/>
        <a:ln w="19050" cap="flat" cmpd="sng" algn="ctr">
          <a:solidFill>
            <a:srgbClr val="0563B8"/>
          </a:solidFill>
          <a:prstDash val="solid"/>
          <a:miter lim="800000"/>
          <a:headEnd type="oval"/>
          <a:tailEnd type="none"/>
        </a:ln>
        <a:effectLst/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563B8"/>
        </a:solidFill>
        <a:ln>
          <a:noFill/>
        </a:ln>
      </a:spPr>
      <a:bodyPr vert="horz" wrap="square" lIns="51435" tIns="25718" rIns="51435" bIns="25718" numCol="1" anchor="t" anchorCtr="0" compatLnSpc="1">
        <a:prstTxWarp prst="textNoShape">
          <a:avLst/>
        </a:prstTxWarp>
      </a:bodyPr>
      <a:lstStyle>
        <a:defPPr>
          <a:defRPr sz="1013">
            <a:solidFill>
              <a:prstClr val="black"/>
            </a:solidFill>
          </a:defRPr>
        </a:defPPr>
      </a:lstStyle>
    </a:spDef>
    <a:lnDef>
      <a:spPr>
        <a:noFill/>
        <a:ln w="19050" cap="flat" cmpd="sng" algn="ctr">
          <a:solidFill>
            <a:srgbClr val="0563B8"/>
          </a:solidFill>
          <a:prstDash val="solid"/>
          <a:miter lim="800000"/>
          <a:headEnd type="oval"/>
          <a:tailEnd type="none"/>
        </a:ln>
        <a:effectLst/>
      </a:spPr>
      <a:bodyPr/>
      <a:lstStyle/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2139</Words>
  <Application>Microsoft Macintosh PowerPoint</Application>
  <PresentationFormat>全屏显示(16:9)</PresentationFormat>
  <Paragraphs>383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方正兰亭黑_GBK</vt:lpstr>
      <vt:lpstr>黑体</vt:lpstr>
      <vt:lpstr>楷体</vt:lpstr>
      <vt:lpstr>宋体</vt:lpstr>
      <vt:lpstr>微软雅黑</vt:lpstr>
      <vt:lpstr>文鼎琥珀体</vt:lpstr>
      <vt:lpstr>Arial</vt:lpstr>
      <vt:lpstr>Calibri</vt:lpstr>
      <vt:lpstr>Calibri Light</vt:lpstr>
      <vt:lpstr>Helvetica</vt:lpstr>
      <vt:lpstr>Impact</vt:lpstr>
      <vt:lpstr>Wingdings</vt:lpstr>
      <vt:lpstr>Office 主题​​</vt:lpstr>
      <vt:lpstr>2_Office 主题​​</vt:lpstr>
      <vt:lpstr>3_Office 主题​​</vt:lpstr>
      <vt:lpstr>Office 主题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马红军</dc:creator>
  <cp:lastModifiedBy>lvyue</cp:lastModifiedBy>
  <cp:revision>483</cp:revision>
  <dcterms:modified xsi:type="dcterms:W3CDTF">2018-01-29T03:39:25Z</dcterms:modified>
</cp:coreProperties>
</file>