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433300" cy="6997700"/>
  <p:notesSz cx="12433300" cy="6997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4" y="0"/>
                </a:lnTo>
                <a:lnTo>
                  <a:pt x="12436474" y="6994524"/>
                </a:lnTo>
                <a:lnTo>
                  <a:pt x="0" y="6994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57545" y="296862"/>
            <a:ext cx="3054032" cy="305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04312" y="3643629"/>
            <a:ext cx="3054032" cy="305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57545" y="3643629"/>
            <a:ext cx="3054032" cy="305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04312" y="296862"/>
            <a:ext cx="3054032" cy="305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757545" y="296862"/>
            <a:ext cx="3054350" cy="3054350"/>
          </a:xfrm>
          <a:custGeom>
            <a:avLst/>
            <a:gdLst/>
            <a:ahLst/>
            <a:cxnLst/>
            <a:rect l="l" t="t" r="r" b="b"/>
            <a:pathLst>
              <a:path w="3054350" h="3054350">
                <a:moveTo>
                  <a:pt x="0" y="0"/>
                </a:moveTo>
                <a:lnTo>
                  <a:pt x="3054032" y="0"/>
                </a:lnTo>
                <a:lnTo>
                  <a:pt x="3054032" y="3054032"/>
                </a:lnTo>
                <a:lnTo>
                  <a:pt x="0" y="3054032"/>
                </a:lnTo>
                <a:lnTo>
                  <a:pt x="0" y="0"/>
                </a:lnTo>
                <a:close/>
              </a:path>
            </a:pathLst>
          </a:custGeom>
          <a:solidFill>
            <a:srgbClr val="F24F21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04312" y="296862"/>
            <a:ext cx="3054350" cy="3054350"/>
          </a:xfrm>
          <a:custGeom>
            <a:avLst/>
            <a:gdLst/>
            <a:ahLst/>
            <a:cxnLst/>
            <a:rect l="l" t="t" r="r" b="b"/>
            <a:pathLst>
              <a:path w="3054350" h="3054350">
                <a:moveTo>
                  <a:pt x="0" y="0"/>
                </a:moveTo>
                <a:lnTo>
                  <a:pt x="3054032" y="0"/>
                </a:lnTo>
                <a:lnTo>
                  <a:pt x="3054032" y="3054032"/>
                </a:lnTo>
                <a:lnTo>
                  <a:pt x="0" y="3054032"/>
                </a:lnTo>
                <a:lnTo>
                  <a:pt x="0" y="0"/>
                </a:lnTo>
                <a:close/>
              </a:path>
            </a:pathLst>
          </a:custGeom>
          <a:solidFill>
            <a:srgbClr val="7EBA00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757545" y="3643629"/>
            <a:ext cx="3054350" cy="3054350"/>
          </a:xfrm>
          <a:custGeom>
            <a:avLst/>
            <a:gdLst/>
            <a:ahLst/>
            <a:cxnLst/>
            <a:rect l="l" t="t" r="r" b="b"/>
            <a:pathLst>
              <a:path w="3054350" h="3054350">
                <a:moveTo>
                  <a:pt x="0" y="0"/>
                </a:moveTo>
                <a:lnTo>
                  <a:pt x="3054032" y="0"/>
                </a:lnTo>
                <a:lnTo>
                  <a:pt x="3054032" y="3054032"/>
                </a:lnTo>
                <a:lnTo>
                  <a:pt x="0" y="3054032"/>
                </a:lnTo>
                <a:lnTo>
                  <a:pt x="0" y="0"/>
                </a:lnTo>
                <a:close/>
              </a:path>
            </a:pathLst>
          </a:custGeom>
          <a:solidFill>
            <a:srgbClr val="00A3EF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104312" y="3643629"/>
            <a:ext cx="3054350" cy="3054350"/>
          </a:xfrm>
          <a:custGeom>
            <a:avLst/>
            <a:gdLst/>
            <a:ahLst/>
            <a:cxnLst/>
            <a:rect l="l" t="t" r="r" b="b"/>
            <a:pathLst>
              <a:path w="3054350" h="3054350">
                <a:moveTo>
                  <a:pt x="0" y="0"/>
                </a:moveTo>
                <a:lnTo>
                  <a:pt x="3054032" y="0"/>
                </a:lnTo>
                <a:lnTo>
                  <a:pt x="3054032" y="3054032"/>
                </a:lnTo>
                <a:lnTo>
                  <a:pt x="0" y="3054032"/>
                </a:lnTo>
                <a:lnTo>
                  <a:pt x="0" y="0"/>
                </a:lnTo>
                <a:close/>
              </a:path>
            </a:pathLst>
          </a:custGeom>
          <a:solidFill>
            <a:srgbClr val="FFB800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017" y="2192972"/>
            <a:ext cx="116516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8015" y="1959754"/>
            <a:ext cx="4987290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54190" y="1964362"/>
            <a:ext cx="4987290" cy="391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305" y="403225"/>
            <a:ext cx="1046416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552" y="2226260"/>
            <a:ext cx="11218544" cy="422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oveneesh-dhir-98356b1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jpg"/><Relationship Id="rId3" Type="http://schemas.openxmlformats.org/officeDocument/2006/relationships/image" Target="../media/image3.png"/><Relationship Id="rId7" Type="http://schemas.openxmlformats.org/officeDocument/2006/relationships/image" Target="../media/image111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jpg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jp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jp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7" y="478498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129" y="478498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387" y="641316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129" y="641316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434570" cy="699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435205" cy="6994525"/>
          </a:xfrm>
          <a:custGeom>
            <a:avLst/>
            <a:gdLst/>
            <a:ahLst/>
            <a:cxnLst/>
            <a:rect l="l" t="t" r="r" b="b"/>
            <a:pathLst>
              <a:path w="12435205" h="6994525">
                <a:moveTo>
                  <a:pt x="0" y="6994207"/>
                </a:moveTo>
                <a:lnTo>
                  <a:pt x="0" y="0"/>
                </a:lnTo>
                <a:lnTo>
                  <a:pt x="12434887" y="0"/>
                </a:lnTo>
                <a:lnTo>
                  <a:pt x="12434887" y="6994207"/>
                </a:lnTo>
                <a:lnTo>
                  <a:pt x="0" y="6994207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9902" y="3084829"/>
            <a:ext cx="6876415" cy="2026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7830"/>
              </a:lnSpc>
              <a:spcBef>
                <a:spcPts val="434"/>
              </a:spcBef>
            </a:pPr>
            <a:r>
              <a:rPr sz="6600" spc="-65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66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-254" dirty="0">
                <a:solidFill>
                  <a:srgbClr val="FFFFFF"/>
                </a:solidFill>
                <a:latin typeface="Arial"/>
                <a:cs typeface="Arial"/>
              </a:rPr>
              <a:t>Dev  </a:t>
            </a:r>
            <a:r>
              <a:rPr sz="6600" spc="-60" dirty="0">
                <a:solidFill>
                  <a:srgbClr val="FFFFFF"/>
                </a:solidFill>
                <a:latin typeface="Arial"/>
                <a:cs typeface="Arial"/>
              </a:rPr>
              <a:t>Camp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902" y="5661977"/>
            <a:ext cx="6002020" cy="123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75"/>
              </a:lnSpc>
              <a:spcBef>
                <a:spcPts val="100"/>
              </a:spcBef>
            </a:pPr>
            <a:r>
              <a:rPr lang="en-IN" sz="4000" spc="5" dirty="0">
                <a:solidFill>
                  <a:srgbClr val="FFFFFF"/>
                </a:solidFill>
                <a:latin typeface="Arial"/>
                <a:cs typeface="Arial"/>
              </a:rPr>
              <a:t>KCCITM, Greater Noida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ts val="4775"/>
              </a:lnSpc>
            </a:pPr>
            <a:r>
              <a:rPr lang="en-IN" sz="4000" spc="5" dirty="0">
                <a:solidFill>
                  <a:srgbClr val="FFFFFF"/>
                </a:solidFill>
                <a:latin typeface="Arial"/>
                <a:cs typeface="Arial"/>
              </a:rPr>
              <a:t>On 25/09/2019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386" y="478498"/>
            <a:ext cx="310833" cy="31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4570" cy="699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4" y="0"/>
                </a:lnTo>
                <a:lnTo>
                  <a:pt x="12436474" y="6994207"/>
                </a:lnTo>
                <a:lnTo>
                  <a:pt x="0" y="6994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42325" y="3636327"/>
            <a:ext cx="402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BCF2"/>
                </a:solidFill>
                <a:latin typeface="Arial"/>
                <a:cs typeface="Arial"/>
              </a:rPr>
              <a:t>AI </a:t>
            </a:r>
            <a:r>
              <a:rPr sz="2400" spc="-20" dirty="0">
                <a:solidFill>
                  <a:srgbClr val="00BCF2"/>
                </a:solidFill>
                <a:latin typeface="Arial"/>
                <a:cs typeface="Arial"/>
              </a:rPr>
              <a:t>engineer </a:t>
            </a:r>
            <a:r>
              <a:rPr sz="2400" spc="-10" dirty="0">
                <a:solidFill>
                  <a:srgbClr val="00BCF2"/>
                </a:solidFill>
                <a:latin typeface="Arial"/>
                <a:cs typeface="Arial"/>
              </a:rPr>
              <a:t>annual </a:t>
            </a:r>
            <a:r>
              <a:rPr sz="2400" spc="-35" dirty="0">
                <a:solidFill>
                  <a:srgbClr val="00BCF2"/>
                </a:solidFill>
                <a:latin typeface="Arial"/>
                <a:cs typeface="Arial"/>
              </a:rPr>
              <a:t>pay</a:t>
            </a:r>
            <a:r>
              <a:rPr sz="2400" spc="-295" dirty="0">
                <a:solidFill>
                  <a:srgbClr val="00BCF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BCF2"/>
                </a:solidFill>
                <a:latin typeface="Arial"/>
                <a:cs typeface="Arial"/>
              </a:rPr>
              <a:t>(USA):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325" y="3560807"/>
            <a:ext cx="3174365" cy="1769110"/>
          </a:xfrm>
          <a:prstGeom prst="rect">
            <a:avLst/>
          </a:prstGeom>
        </p:spPr>
        <p:txBody>
          <a:bodyPr vert="horz" wrap="square" lIns="0" tIns="5118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9"/>
              </a:spcBef>
            </a:pPr>
            <a:r>
              <a:rPr sz="6000" spc="-35" dirty="0">
                <a:solidFill>
                  <a:srgbClr val="FFB800"/>
                </a:solidFill>
                <a:latin typeface="Arial"/>
                <a:cs typeface="Arial"/>
              </a:rPr>
              <a:t>$132,000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Average3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2325" y="1807527"/>
            <a:ext cx="3983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BCF2"/>
                </a:solidFill>
                <a:latin typeface="Arial"/>
                <a:cs typeface="Arial"/>
              </a:rPr>
              <a:t>Data </a:t>
            </a:r>
            <a:r>
              <a:rPr sz="2400" spc="40" dirty="0">
                <a:solidFill>
                  <a:srgbClr val="00BCF2"/>
                </a:solidFill>
                <a:latin typeface="Arial"/>
                <a:cs typeface="Arial"/>
              </a:rPr>
              <a:t>scientist </a:t>
            </a:r>
            <a:r>
              <a:rPr sz="2400" spc="-10" dirty="0">
                <a:solidFill>
                  <a:srgbClr val="00BCF2"/>
                </a:solidFill>
                <a:latin typeface="Arial"/>
                <a:cs typeface="Arial"/>
              </a:rPr>
              <a:t>annual </a:t>
            </a:r>
            <a:r>
              <a:rPr sz="2400" spc="-35" dirty="0">
                <a:solidFill>
                  <a:srgbClr val="00BCF2"/>
                </a:solidFill>
                <a:latin typeface="Arial"/>
                <a:cs typeface="Arial"/>
              </a:rPr>
              <a:t>pay</a:t>
            </a:r>
            <a:r>
              <a:rPr sz="2400" spc="-345" dirty="0">
                <a:solidFill>
                  <a:srgbClr val="00BCF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BCF2"/>
                </a:solidFill>
                <a:latin typeface="Arial"/>
                <a:cs typeface="Arial"/>
              </a:rPr>
              <a:t>(US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42325" y="2307590"/>
            <a:ext cx="31743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rgbClr val="FFB800"/>
                </a:solidFill>
              </a:rPr>
              <a:t>$133,000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8442325" y="3338512"/>
            <a:ext cx="764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15" y="2278062"/>
            <a:ext cx="8168640" cy="2438400"/>
          </a:xfrm>
          <a:custGeom>
            <a:avLst/>
            <a:gdLst/>
            <a:ahLst/>
            <a:cxnLst/>
            <a:rect l="l" t="t" r="r" b="b"/>
            <a:pathLst>
              <a:path w="8168640" h="2438400">
                <a:moveTo>
                  <a:pt x="0" y="0"/>
                </a:moveTo>
                <a:lnTo>
                  <a:pt x="8168322" y="0"/>
                </a:lnTo>
                <a:lnTo>
                  <a:pt x="8168322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78062"/>
            <a:ext cx="244062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8252" y="2665412"/>
            <a:ext cx="388874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-25" dirty="0">
                <a:solidFill>
                  <a:srgbClr val="00BCF2"/>
                </a:solidFill>
                <a:latin typeface="Arial"/>
                <a:cs typeface="Arial"/>
              </a:rPr>
              <a:t>Cloud </a:t>
            </a:r>
            <a:r>
              <a:rPr sz="3200" spc="-10" dirty="0">
                <a:solidFill>
                  <a:srgbClr val="00BCF2"/>
                </a:solidFill>
                <a:latin typeface="Arial"/>
                <a:cs typeface="Arial"/>
              </a:rPr>
              <a:t>and</a:t>
            </a:r>
            <a:r>
              <a:rPr sz="3200" spc="-229" dirty="0">
                <a:solidFill>
                  <a:srgbClr val="00BCF2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00BCF2"/>
                </a:solidFill>
                <a:latin typeface="Arial"/>
                <a:cs typeface="Arial"/>
              </a:rPr>
              <a:t>distributed  </a:t>
            </a:r>
            <a:r>
              <a:rPr sz="3200" spc="35" dirty="0">
                <a:solidFill>
                  <a:srgbClr val="00BCF2"/>
                </a:solidFill>
                <a:latin typeface="Arial"/>
                <a:cs typeface="Arial"/>
              </a:rPr>
              <a:t>computing: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8252" y="3643312"/>
            <a:ext cx="4718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75" dirty="0">
                <a:solidFill>
                  <a:srgbClr val="4F4F4F"/>
                </a:solidFill>
                <a:latin typeface="Arial"/>
                <a:cs typeface="Arial"/>
              </a:rPr>
              <a:t>#1 </a:t>
            </a:r>
            <a:r>
              <a:rPr sz="5400" spc="90" dirty="0">
                <a:solidFill>
                  <a:srgbClr val="4F4F4F"/>
                </a:solidFill>
                <a:latin typeface="Arial"/>
                <a:cs typeface="Arial"/>
              </a:rPr>
              <a:t>skill </a:t>
            </a:r>
            <a:r>
              <a:rPr sz="5400" spc="225" dirty="0">
                <a:solidFill>
                  <a:srgbClr val="4F4F4F"/>
                </a:solidFill>
                <a:latin typeface="Arial"/>
                <a:cs typeface="Arial"/>
              </a:rPr>
              <a:t>of</a:t>
            </a:r>
            <a:r>
              <a:rPr sz="5400" spc="-8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5400" spc="25" dirty="0">
                <a:solidFill>
                  <a:srgbClr val="4F4F4F"/>
                </a:solidFill>
                <a:latin typeface="Arial"/>
                <a:cs typeface="Arial"/>
              </a:rPr>
              <a:t>2018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1777" y="3569017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F4F4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386" y="478498"/>
            <a:ext cx="310833" cy="31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434570" cy="699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210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017" y="1764433"/>
            <a:ext cx="7755255" cy="18846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trike="sngStrike" spc="40" dirty="0">
                <a:solidFill>
                  <a:srgbClr val="343434"/>
                </a:solidFill>
                <a:latin typeface="Arial"/>
                <a:cs typeface="Arial"/>
              </a:rPr>
              <a:t>Introduction</a:t>
            </a:r>
            <a:r>
              <a:rPr sz="2350" strike="sngStrike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80" dirty="0">
                <a:solidFill>
                  <a:srgbClr val="343434"/>
                </a:solidFill>
                <a:latin typeface="Arial"/>
                <a:cs typeface="Arial"/>
              </a:rPr>
              <a:t>to</a:t>
            </a:r>
            <a:r>
              <a:rPr sz="2350" strike="sngStrike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-10" dirty="0">
                <a:solidFill>
                  <a:srgbClr val="343434"/>
                </a:solidFill>
                <a:latin typeface="Arial"/>
                <a:cs typeface="Arial"/>
              </a:rPr>
              <a:t>Cloud</a:t>
            </a:r>
            <a:r>
              <a:rPr sz="2350" strike="sngStrike" spc="-7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25" dirty="0">
                <a:solidFill>
                  <a:srgbClr val="343434"/>
                </a:solidFill>
                <a:latin typeface="Arial"/>
                <a:cs typeface="Arial"/>
              </a:rPr>
              <a:t>Computing</a:t>
            </a:r>
            <a:r>
              <a:rPr sz="2350" strike="sngStrike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5" dirty="0">
                <a:solidFill>
                  <a:srgbClr val="343434"/>
                </a:solidFill>
                <a:latin typeface="Arial"/>
                <a:cs typeface="Arial"/>
              </a:rPr>
              <a:t>and</a:t>
            </a:r>
            <a:r>
              <a:rPr sz="2350" strike="sngStrike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75" dirty="0">
                <a:solidFill>
                  <a:srgbClr val="343434"/>
                </a:solidFill>
                <a:latin typeface="Arial"/>
                <a:cs typeface="Arial"/>
              </a:rPr>
              <a:t>Microsoft</a:t>
            </a:r>
            <a:r>
              <a:rPr sz="2350" strike="sngStrike" spc="-7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sngStrike" spc="-15" dirty="0">
                <a:solidFill>
                  <a:srgbClr val="343434"/>
                </a:solidFill>
                <a:latin typeface="Arial"/>
                <a:cs typeface="Arial"/>
              </a:rPr>
              <a:t>Azure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5" dirty="0">
                <a:solidFill>
                  <a:srgbClr val="0077D6"/>
                </a:solidFill>
                <a:latin typeface="Arial"/>
                <a:cs typeface="Arial"/>
              </a:rPr>
              <a:t>Build </a:t>
            </a:r>
            <a:r>
              <a:rPr sz="2400" spc="60" dirty="0">
                <a:solidFill>
                  <a:srgbClr val="0077D6"/>
                </a:solidFill>
                <a:latin typeface="Arial"/>
                <a:cs typeface="Arial"/>
              </a:rPr>
              <a:t>with </a:t>
            </a:r>
            <a:r>
              <a:rPr sz="2400" spc="-15" dirty="0">
                <a:solidFill>
                  <a:srgbClr val="0077D6"/>
                </a:solidFill>
                <a:latin typeface="Arial"/>
                <a:cs typeface="Arial"/>
              </a:rPr>
              <a:t>Azure </a:t>
            </a:r>
            <a:r>
              <a:rPr sz="2400" spc="5" dirty="0">
                <a:solidFill>
                  <a:srgbClr val="0077D6"/>
                </a:solidFill>
                <a:latin typeface="Arial"/>
                <a:cs typeface="Arial"/>
              </a:rPr>
              <a:t>App </a:t>
            </a:r>
            <a:r>
              <a:rPr sz="2400" spc="-20" dirty="0">
                <a:solidFill>
                  <a:srgbClr val="0077D6"/>
                </a:solidFill>
                <a:latin typeface="Arial"/>
                <a:cs typeface="Arial"/>
              </a:rPr>
              <a:t>Services </a:t>
            </a:r>
            <a:r>
              <a:rPr sz="2400" spc="60" dirty="0">
                <a:solidFill>
                  <a:srgbClr val="0077D6"/>
                </a:solidFill>
                <a:latin typeface="Arial"/>
                <a:cs typeface="Arial"/>
              </a:rPr>
              <a:t>with</a:t>
            </a:r>
            <a:r>
              <a:rPr sz="2400" spc="-484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7D6"/>
                </a:solidFill>
                <a:latin typeface="Arial"/>
                <a:cs typeface="Arial"/>
              </a:rPr>
              <a:t>GitHub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spc="-15" dirty="0">
                <a:solidFill>
                  <a:srgbClr val="4F4F4F"/>
                </a:solidFill>
                <a:latin typeface="Arial"/>
                <a:cs typeface="Arial"/>
              </a:rPr>
              <a:t>Experiment </a:t>
            </a:r>
            <a:r>
              <a:rPr sz="2400" spc="50" dirty="0">
                <a:solidFill>
                  <a:srgbClr val="4F4F4F"/>
                </a:solidFill>
                <a:latin typeface="Arial"/>
                <a:cs typeface="Arial"/>
              </a:rPr>
              <a:t>with </a:t>
            </a:r>
            <a:r>
              <a:rPr sz="2400" spc="40" dirty="0">
                <a:solidFill>
                  <a:srgbClr val="4F4F4F"/>
                </a:solidFill>
                <a:latin typeface="Arial"/>
                <a:cs typeface="Arial"/>
              </a:rPr>
              <a:t>Artificial </a:t>
            </a:r>
            <a:r>
              <a:rPr sz="2400" dirty="0">
                <a:solidFill>
                  <a:srgbClr val="4F4F4F"/>
                </a:solidFill>
                <a:latin typeface="Arial"/>
                <a:cs typeface="Arial"/>
              </a:rPr>
              <a:t>Intelligence </a:t>
            </a:r>
            <a:r>
              <a:rPr sz="2400" spc="-114" dirty="0">
                <a:solidFill>
                  <a:srgbClr val="4F4F4F"/>
                </a:solidFill>
                <a:latin typeface="Arial"/>
                <a:cs typeface="Arial"/>
              </a:rPr>
              <a:t>&amp; </a:t>
            </a:r>
            <a:r>
              <a:rPr sz="2400" spc="5" dirty="0">
                <a:solidFill>
                  <a:srgbClr val="4F4F4F"/>
                </a:solidFill>
                <a:latin typeface="Arial"/>
                <a:cs typeface="Arial"/>
              </a:rPr>
              <a:t>Machine</a:t>
            </a:r>
            <a:r>
              <a:rPr sz="2400" spc="-409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50" spc="5" dirty="0">
                <a:solidFill>
                  <a:srgbClr val="4F4F4F"/>
                </a:solidFill>
                <a:latin typeface="Arial"/>
                <a:cs typeface="Arial"/>
              </a:rPr>
              <a:t>Connect</a:t>
            </a:r>
            <a:r>
              <a:rPr sz="2350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65" dirty="0">
                <a:solidFill>
                  <a:srgbClr val="4F4F4F"/>
                </a:solidFill>
                <a:latin typeface="Arial"/>
                <a:cs typeface="Arial"/>
              </a:rPr>
              <a:t>with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4F4F4F"/>
                </a:solidFill>
                <a:latin typeface="Arial"/>
                <a:cs typeface="Arial"/>
              </a:rPr>
              <a:t>Microsoft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4F4F4F"/>
                </a:solidFill>
                <a:latin typeface="Arial"/>
                <a:cs typeface="Arial"/>
              </a:rPr>
              <a:t>during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4F4F4F"/>
                </a:solidFill>
                <a:latin typeface="Arial"/>
                <a:cs typeface="Arial"/>
              </a:rPr>
              <a:t>your</a:t>
            </a:r>
            <a:r>
              <a:rPr sz="2350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4F4F4F"/>
                </a:solidFill>
                <a:latin typeface="Arial"/>
                <a:cs typeface="Arial"/>
              </a:rPr>
              <a:t>student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4F4F4F"/>
                </a:solidFill>
                <a:latin typeface="Arial"/>
                <a:cs typeface="Arial"/>
              </a:rPr>
              <a:t>career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680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Meet </a:t>
            </a:r>
            <a:r>
              <a:rPr spc="-50" dirty="0"/>
              <a:t>Azure </a:t>
            </a:r>
            <a:r>
              <a:rPr spc="-10" dirty="0"/>
              <a:t>App</a:t>
            </a:r>
            <a:r>
              <a:rPr spc="-459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1045527" y="2115502"/>
            <a:ext cx="3730307" cy="373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1852" y="1724342"/>
            <a:ext cx="1165859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3890" y="1724342"/>
            <a:ext cx="1165859" cy="1165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1852" y="4084637"/>
            <a:ext cx="1165859" cy="116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3890" y="4133532"/>
            <a:ext cx="1165859" cy="1165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0682" y="3092995"/>
            <a:ext cx="2101850" cy="916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49275">
              <a:lnSpc>
                <a:spcPts val="2125"/>
              </a:lnSpc>
              <a:spcBef>
                <a:spcPts val="130"/>
              </a:spcBef>
            </a:pPr>
            <a:r>
              <a:rPr sz="1800" spc="-30" dirty="0">
                <a:solidFill>
                  <a:srgbClr val="4F4F4F"/>
                </a:solidFill>
                <a:latin typeface="Arial"/>
                <a:cs typeface="Arial"/>
              </a:rPr>
              <a:t>Web</a:t>
            </a:r>
            <a:r>
              <a:rPr sz="1800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F4F4F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 marL="12700" marR="5080" indent="-1905" algn="ctr">
              <a:lnSpc>
                <a:spcPts val="1610"/>
              </a:lnSpc>
              <a:spcBef>
                <a:spcPts val="75"/>
              </a:spcBef>
            </a:pPr>
            <a:r>
              <a:rPr sz="1400" spc="-10" dirty="0">
                <a:solidFill>
                  <a:srgbClr val="4F4F4F"/>
                </a:solidFill>
                <a:latin typeface="Arial"/>
                <a:cs typeface="Arial"/>
              </a:rPr>
              <a:t>Build, </a:t>
            </a:r>
            <a:r>
              <a:rPr sz="1400" spc="-5" dirty="0">
                <a:solidFill>
                  <a:srgbClr val="4F4F4F"/>
                </a:solidFill>
                <a:latin typeface="Arial"/>
                <a:cs typeface="Arial"/>
              </a:rPr>
              <a:t>deploy, </a:t>
            </a:r>
            <a:r>
              <a:rPr sz="1400" spc="10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1400" spc="15" dirty="0">
                <a:solidFill>
                  <a:srgbClr val="4F4F4F"/>
                </a:solidFill>
                <a:latin typeface="Arial"/>
                <a:cs typeface="Arial"/>
              </a:rPr>
              <a:t>scale  </a:t>
            </a:r>
            <a:r>
              <a:rPr sz="1400" spc="25" dirty="0">
                <a:solidFill>
                  <a:srgbClr val="4F4F4F"/>
                </a:solidFill>
                <a:latin typeface="Arial"/>
                <a:cs typeface="Arial"/>
              </a:rPr>
              <a:t>fast. </a:t>
            </a:r>
            <a:r>
              <a:rPr sz="1400" spc="-5" dirty="0">
                <a:solidFill>
                  <a:srgbClr val="4F4F4F"/>
                </a:solidFill>
                <a:latin typeface="Arial"/>
                <a:cs typeface="Arial"/>
              </a:rPr>
              <a:t>Supports Windows</a:t>
            </a:r>
            <a:r>
              <a:rPr sz="1400" spc="-2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F4F4F"/>
                </a:solidFill>
                <a:latin typeface="Arial"/>
                <a:cs typeface="Arial"/>
              </a:rPr>
              <a:t>or  </a:t>
            </a:r>
            <a:r>
              <a:rPr sz="1400" spc="-5" dirty="0">
                <a:solidFill>
                  <a:srgbClr val="4F4F4F"/>
                </a:solidFill>
                <a:latin typeface="Arial"/>
                <a:cs typeface="Arial"/>
              </a:rPr>
              <a:t>Linux.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0197" y="3099280"/>
            <a:ext cx="1784985" cy="7061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indent="46990" algn="ctr">
              <a:lnSpc>
                <a:spcPct val="94400"/>
              </a:lnSpc>
              <a:spcBef>
                <a:spcPts val="245"/>
              </a:spcBef>
            </a:pPr>
            <a:r>
              <a:rPr sz="1750" spc="35" dirty="0">
                <a:solidFill>
                  <a:srgbClr val="4F4F4F"/>
                </a:solidFill>
                <a:latin typeface="Arial"/>
                <a:cs typeface="Arial"/>
              </a:rPr>
              <a:t>Mobile </a:t>
            </a:r>
            <a:r>
              <a:rPr sz="1750" spc="15" dirty="0">
                <a:solidFill>
                  <a:srgbClr val="4F4F4F"/>
                </a:solidFill>
                <a:latin typeface="Arial"/>
                <a:cs typeface="Arial"/>
              </a:rPr>
              <a:t>Apps  </a:t>
            </a:r>
            <a:r>
              <a:rPr sz="1450" spc="-10" dirty="0">
                <a:solidFill>
                  <a:srgbClr val="4F4F4F"/>
                </a:solidFill>
                <a:latin typeface="Arial"/>
                <a:cs typeface="Arial"/>
              </a:rPr>
              <a:t>Build </a:t>
            </a:r>
            <a:r>
              <a:rPr sz="1450" spc="35" dirty="0">
                <a:solidFill>
                  <a:srgbClr val="4F4F4F"/>
                </a:solidFill>
                <a:latin typeface="Arial"/>
                <a:cs typeface="Arial"/>
              </a:rPr>
              <a:t>for </a:t>
            </a:r>
            <a:r>
              <a:rPr sz="1450" spc="-90" dirty="0">
                <a:solidFill>
                  <a:srgbClr val="4F4F4F"/>
                </a:solidFill>
                <a:latin typeface="Arial"/>
                <a:cs typeface="Arial"/>
              </a:rPr>
              <a:t>iOS,</a:t>
            </a:r>
            <a:r>
              <a:rPr sz="1450" spc="-19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4F4F4F"/>
                </a:solidFill>
                <a:latin typeface="Arial"/>
                <a:cs typeface="Arial"/>
              </a:rPr>
              <a:t>Android,  </a:t>
            </a:r>
            <a:r>
              <a:rPr sz="1400" spc="-5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400" spc="-5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F4F4F"/>
                </a:solidFill>
                <a:latin typeface="Arial"/>
                <a:cs typeface="Arial"/>
              </a:rPr>
              <a:t>Windows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8644" y="5455503"/>
            <a:ext cx="1685925" cy="971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810" algn="ctr">
              <a:lnSpc>
                <a:spcPts val="2110"/>
              </a:lnSpc>
              <a:spcBef>
                <a:spcPts val="110"/>
              </a:spcBef>
            </a:pPr>
            <a:r>
              <a:rPr sz="1800" spc="-40" dirty="0">
                <a:solidFill>
                  <a:srgbClr val="4F4F4F"/>
                </a:solidFill>
                <a:latin typeface="Arial"/>
                <a:cs typeface="Arial"/>
              </a:rPr>
              <a:t>Web </a:t>
            </a:r>
            <a:r>
              <a:rPr sz="1800" spc="10" dirty="0">
                <a:solidFill>
                  <a:srgbClr val="4F4F4F"/>
                </a:solidFill>
                <a:latin typeface="Arial"/>
                <a:cs typeface="Arial"/>
              </a:rPr>
              <a:t>Apps</a:t>
            </a:r>
            <a:r>
              <a:rPr sz="1800" spc="-114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47625" algn="ctr">
              <a:lnSpc>
                <a:spcPts val="2075"/>
              </a:lnSpc>
            </a:pPr>
            <a:r>
              <a:rPr sz="1800" spc="-5" dirty="0">
                <a:solidFill>
                  <a:srgbClr val="4F4F4F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605"/>
              </a:lnSpc>
            </a:pPr>
            <a:r>
              <a:rPr sz="1400" spc="-20" dirty="0">
                <a:solidFill>
                  <a:srgbClr val="4F4F4F"/>
                </a:solidFill>
                <a:latin typeface="Arial"/>
                <a:cs typeface="Arial"/>
              </a:rPr>
              <a:t>Deploy</a:t>
            </a:r>
            <a:r>
              <a:rPr sz="1400" spc="-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F4F4F"/>
                </a:solidFill>
                <a:latin typeface="Arial"/>
                <a:cs typeface="Arial"/>
              </a:rPr>
              <a:t>containerized</a:t>
            </a:r>
            <a:endParaRPr sz="1400">
              <a:latin typeface="Arial"/>
              <a:cs typeface="Arial"/>
            </a:endParaRPr>
          </a:p>
          <a:p>
            <a:pPr marL="44450" algn="ctr">
              <a:lnSpc>
                <a:spcPts val="1645"/>
              </a:lnSpc>
            </a:pPr>
            <a:r>
              <a:rPr sz="1400" dirty="0">
                <a:solidFill>
                  <a:srgbClr val="4F4F4F"/>
                </a:solidFill>
                <a:latin typeface="Arial"/>
                <a:cs typeface="Arial"/>
              </a:rPr>
              <a:t>versions </a:t>
            </a:r>
            <a:r>
              <a:rPr sz="1400" spc="55" dirty="0">
                <a:solidFill>
                  <a:srgbClr val="4F4F4F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4F4F4F"/>
                </a:solidFill>
                <a:latin typeface="Arial"/>
                <a:cs typeface="Arial"/>
              </a:rPr>
              <a:t>your</a:t>
            </a:r>
            <a:r>
              <a:rPr sz="1400" spc="-2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F4F4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6372" y="5453075"/>
            <a:ext cx="2150745" cy="713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2935">
              <a:lnSpc>
                <a:spcPts val="2125"/>
              </a:lnSpc>
              <a:spcBef>
                <a:spcPts val="130"/>
              </a:spcBef>
            </a:pPr>
            <a:r>
              <a:rPr sz="1800" spc="-20" dirty="0">
                <a:solidFill>
                  <a:srgbClr val="4F4F4F"/>
                </a:solidFill>
                <a:latin typeface="Arial"/>
                <a:cs typeface="Arial"/>
              </a:rPr>
              <a:t>API</a:t>
            </a:r>
            <a:r>
              <a:rPr sz="1800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F4F4F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ts val="1610"/>
              </a:lnSpc>
              <a:spcBef>
                <a:spcPts val="80"/>
              </a:spcBef>
            </a:pPr>
            <a:r>
              <a:rPr sz="1400" dirty="0">
                <a:solidFill>
                  <a:srgbClr val="4F4F4F"/>
                </a:solidFill>
                <a:latin typeface="Arial"/>
                <a:cs typeface="Arial"/>
              </a:rPr>
              <a:t>Build and </a:t>
            </a:r>
            <a:r>
              <a:rPr sz="1400" spc="15" dirty="0">
                <a:solidFill>
                  <a:srgbClr val="4F4F4F"/>
                </a:solidFill>
                <a:latin typeface="Arial"/>
                <a:cs typeface="Arial"/>
              </a:rPr>
              <a:t>consume </a:t>
            </a:r>
            <a:r>
              <a:rPr sz="1400" spc="-10" dirty="0">
                <a:solidFill>
                  <a:srgbClr val="4F4F4F"/>
                </a:solidFill>
                <a:latin typeface="Arial"/>
                <a:cs typeface="Arial"/>
              </a:rPr>
              <a:t>APIs</a:t>
            </a:r>
            <a:r>
              <a:rPr sz="1400" spc="-2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F4F4F"/>
                </a:solidFill>
                <a:latin typeface="Arial"/>
                <a:cs typeface="Arial"/>
              </a:rPr>
              <a:t>in  the</a:t>
            </a:r>
            <a:r>
              <a:rPr sz="14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F4F4F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77312" y="2501582"/>
            <a:ext cx="0" cy="2797810"/>
          </a:xfrm>
          <a:custGeom>
            <a:avLst/>
            <a:gdLst/>
            <a:ahLst/>
            <a:cxnLst/>
            <a:rect l="l" t="t" r="r" b="b"/>
            <a:pathLst>
              <a:path h="2797810">
                <a:moveTo>
                  <a:pt x="0" y="0"/>
                </a:moveTo>
                <a:lnTo>
                  <a:pt x="0" y="2797810"/>
                </a:lnTo>
              </a:path>
            </a:pathLst>
          </a:custGeom>
          <a:ln w="6350">
            <a:solidFill>
              <a:srgbClr val="009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8407" y="3969384"/>
            <a:ext cx="2797810" cy="0"/>
          </a:xfrm>
          <a:custGeom>
            <a:avLst/>
            <a:gdLst/>
            <a:ahLst/>
            <a:cxnLst/>
            <a:rect l="l" t="t" r="r" b="b"/>
            <a:pathLst>
              <a:path w="2797809">
                <a:moveTo>
                  <a:pt x="2797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0365" y="2115502"/>
            <a:ext cx="626110" cy="3729990"/>
          </a:xfrm>
          <a:custGeom>
            <a:avLst/>
            <a:gdLst/>
            <a:ahLst/>
            <a:cxnLst/>
            <a:rect l="l" t="t" r="r" b="b"/>
            <a:pathLst>
              <a:path w="626110" h="3729990">
                <a:moveTo>
                  <a:pt x="0" y="0"/>
                </a:moveTo>
                <a:lnTo>
                  <a:pt x="71781" y="1375"/>
                </a:lnTo>
                <a:lnTo>
                  <a:pt x="137674" y="5293"/>
                </a:lnTo>
                <a:lnTo>
                  <a:pt x="195800" y="11440"/>
                </a:lnTo>
                <a:lnTo>
                  <a:pt x="244281" y="19504"/>
                </a:lnTo>
                <a:lnTo>
                  <a:pt x="281236" y="29172"/>
                </a:lnTo>
                <a:lnTo>
                  <a:pt x="313055" y="52070"/>
                </a:lnTo>
                <a:lnTo>
                  <a:pt x="313055" y="1812925"/>
                </a:lnTo>
                <a:lnTo>
                  <a:pt x="344873" y="1835822"/>
                </a:lnTo>
                <a:lnTo>
                  <a:pt x="381828" y="1845490"/>
                </a:lnTo>
                <a:lnTo>
                  <a:pt x="430309" y="1853554"/>
                </a:lnTo>
                <a:lnTo>
                  <a:pt x="488435" y="1859701"/>
                </a:lnTo>
                <a:lnTo>
                  <a:pt x="554328" y="1863619"/>
                </a:lnTo>
                <a:lnTo>
                  <a:pt x="626110" y="1864995"/>
                </a:lnTo>
                <a:lnTo>
                  <a:pt x="554328" y="1866370"/>
                </a:lnTo>
                <a:lnTo>
                  <a:pt x="488435" y="1870288"/>
                </a:lnTo>
                <a:lnTo>
                  <a:pt x="430309" y="1876435"/>
                </a:lnTo>
                <a:lnTo>
                  <a:pt x="381828" y="1884499"/>
                </a:lnTo>
                <a:lnTo>
                  <a:pt x="344873" y="1894167"/>
                </a:lnTo>
                <a:lnTo>
                  <a:pt x="313055" y="1917065"/>
                </a:lnTo>
                <a:lnTo>
                  <a:pt x="313055" y="3677920"/>
                </a:lnTo>
                <a:lnTo>
                  <a:pt x="281236" y="3700819"/>
                </a:lnTo>
                <a:lnTo>
                  <a:pt x="244281" y="3710487"/>
                </a:lnTo>
                <a:lnTo>
                  <a:pt x="195800" y="3718550"/>
                </a:lnTo>
                <a:lnTo>
                  <a:pt x="137674" y="3724697"/>
                </a:lnTo>
                <a:lnTo>
                  <a:pt x="71781" y="3728614"/>
                </a:lnTo>
                <a:lnTo>
                  <a:pt x="0" y="3729990"/>
                </a:lnTo>
              </a:path>
            </a:pathLst>
          </a:custGeom>
          <a:ln w="381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517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It’s really </a:t>
            </a:r>
            <a:r>
              <a:rPr spc="95" dirty="0"/>
              <a:t>that</a:t>
            </a:r>
            <a:r>
              <a:rPr spc="-450" dirty="0"/>
              <a:t> </a:t>
            </a:r>
            <a:r>
              <a:rPr spc="-65" dirty="0"/>
              <a:t>easy.</a:t>
            </a:r>
          </a:p>
        </p:txBody>
      </p:sp>
      <p:sp>
        <p:nvSpPr>
          <p:cNvPr id="4" name="object 4"/>
          <p:cNvSpPr/>
          <p:nvPr/>
        </p:nvSpPr>
        <p:spPr>
          <a:xfrm>
            <a:off x="2755900" y="1820862"/>
            <a:ext cx="7139940" cy="219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5900" y="4193857"/>
            <a:ext cx="713994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808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 </a:t>
            </a:r>
            <a:r>
              <a:rPr spc="-15" dirty="0"/>
              <a:t>and </a:t>
            </a:r>
            <a:r>
              <a:rPr spc="20" dirty="0"/>
              <a:t>scale </a:t>
            </a:r>
            <a:r>
              <a:rPr spc="110" dirty="0"/>
              <a:t>with </a:t>
            </a:r>
            <a:r>
              <a:rPr spc="30" dirty="0"/>
              <a:t>the</a:t>
            </a:r>
            <a:r>
              <a:rPr spc="-919" dirty="0"/>
              <a:t> </a:t>
            </a:r>
            <a:r>
              <a:rPr spc="5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3390" y="5467350"/>
            <a:ext cx="2923540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85"/>
              </a:lnSpc>
              <a:spcBef>
                <a:spcPts val="100"/>
              </a:spcBef>
            </a:pPr>
            <a:r>
              <a:rPr sz="2800" dirty="0">
                <a:solidFill>
                  <a:srgbClr val="0077D6"/>
                </a:solidFill>
                <a:latin typeface="Arial"/>
                <a:cs typeface="Arial"/>
              </a:rPr>
              <a:t>Predictable</a:t>
            </a:r>
            <a:r>
              <a:rPr sz="2800" spc="-12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0077D6"/>
                </a:solidFill>
                <a:latin typeface="Arial"/>
                <a:cs typeface="Arial"/>
              </a:rPr>
              <a:t>Bursts</a:t>
            </a:r>
            <a:endParaRPr sz="2800">
              <a:latin typeface="Arial"/>
              <a:cs typeface="Arial"/>
            </a:endParaRPr>
          </a:p>
          <a:p>
            <a:pPr marL="12700" marR="144780">
              <a:lnSpc>
                <a:spcPts val="1370"/>
              </a:lnSpc>
              <a:spcBef>
                <a:spcPts val="25"/>
              </a:spcBef>
            </a:pPr>
            <a:r>
              <a:rPr sz="1200" spc="-20" dirty="0">
                <a:solidFill>
                  <a:srgbClr val="4F4F4F"/>
                </a:solidFill>
                <a:latin typeface="Arial"/>
                <a:cs typeface="Arial"/>
              </a:rPr>
              <a:t>Services </a:t>
            </a:r>
            <a:r>
              <a:rPr sz="1200" spc="20" dirty="0">
                <a:solidFill>
                  <a:srgbClr val="4F4F4F"/>
                </a:solidFill>
                <a:latin typeface="Arial"/>
                <a:cs typeface="Arial"/>
              </a:rPr>
              <a:t>with micro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seasonality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trends 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Peaks </a:t>
            </a:r>
            <a:r>
              <a:rPr sz="1200" spc="-10" dirty="0">
                <a:solidFill>
                  <a:srgbClr val="4F4F4F"/>
                </a:solidFill>
                <a:latin typeface="Arial"/>
                <a:cs typeface="Arial"/>
              </a:rPr>
              <a:t>due </a:t>
            </a:r>
            <a:r>
              <a:rPr sz="1200" spc="35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periodic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increased</a:t>
            </a:r>
            <a:r>
              <a:rPr sz="1200" spc="-204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demand  </a:t>
            </a:r>
            <a:r>
              <a:rPr sz="1200" spc="-20" dirty="0">
                <a:solidFill>
                  <a:srgbClr val="4F4F4F"/>
                </a:solidFill>
                <a:latin typeface="Arial"/>
                <a:cs typeface="Arial"/>
              </a:rPr>
              <a:t>IT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complexity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wasted</a:t>
            </a:r>
            <a:r>
              <a:rPr sz="1200" spc="-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capacity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2847" y="5243667"/>
            <a:ext cx="82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5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8475" y="4449445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915352"/>
                </a:moveTo>
                <a:lnTo>
                  <a:pt x="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375" y="44380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2917" y="5352415"/>
            <a:ext cx="3215640" cy="1270"/>
          </a:xfrm>
          <a:custGeom>
            <a:avLst/>
            <a:gdLst/>
            <a:ahLst/>
            <a:cxnLst/>
            <a:rect l="l" t="t" r="r" b="b"/>
            <a:pathLst>
              <a:path w="3215640" h="1270">
                <a:moveTo>
                  <a:pt x="0" y="0"/>
                </a:moveTo>
                <a:lnTo>
                  <a:pt x="3215640" y="952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83787" y="53152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6252" y="4513897"/>
            <a:ext cx="2978150" cy="558800"/>
          </a:xfrm>
          <a:custGeom>
            <a:avLst/>
            <a:gdLst/>
            <a:ahLst/>
            <a:cxnLst/>
            <a:rect l="l" t="t" r="r" b="b"/>
            <a:pathLst>
              <a:path w="2978150" h="558800">
                <a:moveTo>
                  <a:pt x="0" y="517842"/>
                </a:moveTo>
                <a:lnTo>
                  <a:pt x="39749" y="476473"/>
                </a:lnTo>
                <a:lnTo>
                  <a:pt x="79470" y="435338"/>
                </a:lnTo>
                <a:lnTo>
                  <a:pt x="119134" y="394675"/>
                </a:lnTo>
                <a:lnTo>
                  <a:pt x="158712" y="354717"/>
                </a:lnTo>
                <a:lnTo>
                  <a:pt x="198175" y="315699"/>
                </a:lnTo>
                <a:lnTo>
                  <a:pt x="237496" y="277859"/>
                </a:lnTo>
                <a:lnTo>
                  <a:pt x="276645" y="241429"/>
                </a:lnTo>
                <a:lnTo>
                  <a:pt x="315593" y="206647"/>
                </a:lnTo>
                <a:lnTo>
                  <a:pt x="354313" y="173746"/>
                </a:lnTo>
                <a:lnTo>
                  <a:pt x="392775" y="142962"/>
                </a:lnTo>
                <a:lnTo>
                  <a:pt x="430951" y="114531"/>
                </a:lnTo>
                <a:lnTo>
                  <a:pt x="468813" y="88688"/>
                </a:lnTo>
                <a:lnTo>
                  <a:pt x="506331" y="65667"/>
                </a:lnTo>
                <a:lnTo>
                  <a:pt x="543477" y="45705"/>
                </a:lnTo>
                <a:lnTo>
                  <a:pt x="580223" y="29036"/>
                </a:lnTo>
                <a:lnTo>
                  <a:pt x="616540" y="15896"/>
                </a:lnTo>
                <a:lnTo>
                  <a:pt x="687772" y="1142"/>
                </a:lnTo>
                <a:lnTo>
                  <a:pt x="722629" y="0"/>
                </a:lnTo>
                <a:lnTo>
                  <a:pt x="755168" y="4951"/>
                </a:lnTo>
                <a:lnTo>
                  <a:pt x="818221" y="36095"/>
                </a:lnTo>
                <a:lnTo>
                  <a:pt x="848865" y="60642"/>
                </a:lnTo>
                <a:lnTo>
                  <a:pt x="879008" y="90075"/>
                </a:lnTo>
                <a:lnTo>
                  <a:pt x="908716" y="123572"/>
                </a:lnTo>
                <a:lnTo>
                  <a:pt x="938053" y="160310"/>
                </a:lnTo>
                <a:lnTo>
                  <a:pt x="967084" y="199466"/>
                </a:lnTo>
                <a:lnTo>
                  <a:pt x="995876" y="240217"/>
                </a:lnTo>
                <a:lnTo>
                  <a:pt x="1024493" y="281741"/>
                </a:lnTo>
                <a:lnTo>
                  <a:pt x="1053000" y="323215"/>
                </a:lnTo>
                <a:lnTo>
                  <a:pt x="1081463" y="363816"/>
                </a:lnTo>
                <a:lnTo>
                  <a:pt x="1109947" y="402722"/>
                </a:lnTo>
                <a:lnTo>
                  <a:pt x="1138517" y="439110"/>
                </a:lnTo>
                <a:lnTo>
                  <a:pt x="1167239" y="472157"/>
                </a:lnTo>
                <a:lnTo>
                  <a:pt x="1196177" y="501040"/>
                </a:lnTo>
                <a:lnTo>
                  <a:pt x="1254965" y="543025"/>
                </a:lnTo>
                <a:lnTo>
                  <a:pt x="1315402" y="558482"/>
                </a:lnTo>
                <a:lnTo>
                  <a:pt x="1346347" y="554453"/>
                </a:lnTo>
                <a:lnTo>
                  <a:pt x="1409433" y="524718"/>
                </a:lnTo>
                <a:lnTo>
                  <a:pt x="1441465" y="500674"/>
                </a:lnTo>
                <a:lnTo>
                  <a:pt x="1473750" y="471621"/>
                </a:lnTo>
                <a:lnTo>
                  <a:pt x="1506234" y="438390"/>
                </a:lnTo>
                <a:lnTo>
                  <a:pt x="1538863" y="401812"/>
                </a:lnTo>
                <a:lnTo>
                  <a:pt x="1571581" y="362719"/>
                </a:lnTo>
                <a:lnTo>
                  <a:pt x="1604335" y="321942"/>
                </a:lnTo>
                <a:lnTo>
                  <a:pt x="1637069" y="280312"/>
                </a:lnTo>
                <a:lnTo>
                  <a:pt x="1669730" y="238661"/>
                </a:lnTo>
                <a:lnTo>
                  <a:pt x="1702262" y="197820"/>
                </a:lnTo>
                <a:lnTo>
                  <a:pt x="1734611" y="158620"/>
                </a:lnTo>
                <a:lnTo>
                  <a:pt x="1766723" y="121892"/>
                </a:lnTo>
                <a:lnTo>
                  <a:pt x="1798543" y="88468"/>
                </a:lnTo>
                <a:lnTo>
                  <a:pt x="1830016" y="59179"/>
                </a:lnTo>
                <a:lnTo>
                  <a:pt x="1861089" y="34856"/>
                </a:lnTo>
                <a:lnTo>
                  <a:pt x="1921812" y="4435"/>
                </a:lnTo>
                <a:lnTo>
                  <a:pt x="1951354" y="0"/>
                </a:lnTo>
                <a:lnTo>
                  <a:pt x="1983656" y="4055"/>
                </a:lnTo>
                <a:lnTo>
                  <a:pt x="2046898" y="36090"/>
                </a:lnTo>
                <a:lnTo>
                  <a:pt x="2077899" y="62108"/>
                </a:lnTo>
                <a:lnTo>
                  <a:pt x="2108526" y="93483"/>
                </a:lnTo>
                <a:lnTo>
                  <a:pt x="2138809" y="129234"/>
                </a:lnTo>
                <a:lnTo>
                  <a:pt x="2168778" y="168379"/>
                </a:lnTo>
                <a:lnTo>
                  <a:pt x="2198464" y="209938"/>
                </a:lnTo>
                <a:lnTo>
                  <a:pt x="2227897" y="252928"/>
                </a:lnTo>
                <a:lnTo>
                  <a:pt x="2257106" y="296368"/>
                </a:lnTo>
                <a:lnTo>
                  <a:pt x="2286122" y="339276"/>
                </a:lnTo>
                <a:lnTo>
                  <a:pt x="2314974" y="380670"/>
                </a:lnTo>
                <a:lnTo>
                  <a:pt x="2343693" y="419570"/>
                </a:lnTo>
                <a:lnTo>
                  <a:pt x="2372309" y="454993"/>
                </a:lnTo>
                <a:lnTo>
                  <a:pt x="2400852" y="485958"/>
                </a:lnTo>
                <a:lnTo>
                  <a:pt x="2429352" y="511484"/>
                </a:lnTo>
                <a:lnTo>
                  <a:pt x="2486342" y="542289"/>
                </a:lnTo>
                <a:lnTo>
                  <a:pt x="2530119" y="547513"/>
                </a:lnTo>
                <a:lnTo>
                  <a:pt x="2575467" y="541560"/>
                </a:lnTo>
                <a:lnTo>
                  <a:pt x="2621761" y="526286"/>
                </a:lnTo>
                <a:lnTo>
                  <a:pt x="2668375" y="503543"/>
                </a:lnTo>
                <a:lnTo>
                  <a:pt x="2714686" y="475186"/>
                </a:lnTo>
                <a:lnTo>
                  <a:pt x="2760067" y="443071"/>
                </a:lnTo>
                <a:lnTo>
                  <a:pt x="2803893" y="409050"/>
                </a:lnTo>
                <a:lnTo>
                  <a:pt x="2845540" y="374979"/>
                </a:lnTo>
                <a:lnTo>
                  <a:pt x="2884383" y="342711"/>
                </a:lnTo>
                <a:lnTo>
                  <a:pt x="2919796" y="314101"/>
                </a:lnTo>
                <a:lnTo>
                  <a:pt x="2951154" y="291003"/>
                </a:lnTo>
                <a:lnTo>
                  <a:pt x="2977832" y="275272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49155" y="4782502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0" y="0"/>
                </a:moveTo>
                <a:lnTo>
                  <a:pt x="32702" y="68897"/>
                </a:lnTo>
                <a:lnTo>
                  <a:pt x="85407" y="1905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2922" y="4889500"/>
            <a:ext cx="3021965" cy="25400"/>
          </a:xfrm>
          <a:custGeom>
            <a:avLst/>
            <a:gdLst/>
            <a:ahLst/>
            <a:cxnLst/>
            <a:rect l="l" t="t" r="r" b="b"/>
            <a:pathLst>
              <a:path w="3021965" h="25400">
                <a:moveTo>
                  <a:pt x="0" y="0"/>
                </a:moveTo>
                <a:lnTo>
                  <a:pt x="3021965" y="25400"/>
                </a:lnTo>
              </a:path>
            </a:pathLst>
          </a:custGeom>
          <a:ln w="19050">
            <a:solidFill>
              <a:srgbClr val="4F4F4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17994" y="3054984"/>
            <a:ext cx="332549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65"/>
              </a:lnSpc>
              <a:spcBef>
                <a:spcPts val="100"/>
              </a:spcBef>
            </a:pPr>
            <a:r>
              <a:rPr sz="2800" spc="-5" dirty="0">
                <a:solidFill>
                  <a:srgbClr val="0077D6"/>
                </a:solidFill>
                <a:latin typeface="Arial"/>
                <a:cs typeface="Arial"/>
              </a:rPr>
              <a:t>Unpredictable</a:t>
            </a:r>
            <a:r>
              <a:rPr sz="2800" spc="-16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0077D6"/>
                </a:solidFill>
                <a:latin typeface="Arial"/>
                <a:cs typeface="Arial"/>
              </a:rPr>
              <a:t>Bursts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Unexpected/unplanned </a:t>
            </a:r>
            <a:r>
              <a:rPr sz="1200" spc="-10" dirty="0">
                <a:solidFill>
                  <a:srgbClr val="4F4F4F"/>
                </a:solidFill>
                <a:latin typeface="Arial"/>
                <a:cs typeface="Arial"/>
              </a:rPr>
              <a:t>peak </a:t>
            </a:r>
            <a:r>
              <a:rPr sz="1200" spc="10" dirty="0">
                <a:solidFill>
                  <a:srgbClr val="4F4F4F"/>
                </a:solidFill>
                <a:latin typeface="Arial"/>
                <a:cs typeface="Arial"/>
              </a:rPr>
              <a:t>in</a:t>
            </a:r>
            <a:r>
              <a:rPr sz="1200" spc="-114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demand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spc="-25" dirty="0">
                <a:solidFill>
                  <a:srgbClr val="4F4F4F"/>
                </a:solidFill>
                <a:latin typeface="Arial"/>
                <a:cs typeface="Arial"/>
              </a:rPr>
              <a:t>Sudden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spike </a:t>
            </a:r>
            <a:r>
              <a:rPr sz="1200" spc="15" dirty="0">
                <a:solidFill>
                  <a:srgbClr val="4F4F4F"/>
                </a:solidFill>
                <a:latin typeface="Arial"/>
                <a:cs typeface="Arial"/>
              </a:rPr>
              <a:t>impacts</a:t>
            </a:r>
            <a:r>
              <a:rPr sz="1200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5"/>
              </a:lnSpc>
            </a:pPr>
            <a:r>
              <a:rPr sz="1200" spc="-20" dirty="0">
                <a:solidFill>
                  <a:srgbClr val="4F4F4F"/>
                </a:solidFill>
                <a:latin typeface="Arial"/>
                <a:cs typeface="Arial"/>
              </a:rPr>
              <a:t>Can’t </a:t>
            </a:r>
            <a:r>
              <a:rPr sz="1200" spc="-10" dirty="0">
                <a:solidFill>
                  <a:srgbClr val="4F4F4F"/>
                </a:solidFill>
                <a:latin typeface="Arial"/>
                <a:cs typeface="Arial"/>
              </a:rPr>
              <a:t>over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provision </a:t>
            </a:r>
            <a:r>
              <a:rPr sz="1200" spc="35" dirty="0">
                <a:solidFill>
                  <a:srgbClr val="4F4F4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extreme</a:t>
            </a:r>
            <a:r>
              <a:rPr sz="1200" spc="-2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cases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8087" y="2790662"/>
            <a:ext cx="82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5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8475" y="1966912"/>
            <a:ext cx="0" cy="915669"/>
          </a:xfrm>
          <a:custGeom>
            <a:avLst/>
            <a:gdLst/>
            <a:ahLst/>
            <a:cxnLst/>
            <a:rect l="l" t="t" r="r" b="b"/>
            <a:pathLst>
              <a:path h="915669">
                <a:moveTo>
                  <a:pt x="0" y="915352"/>
                </a:moveTo>
                <a:lnTo>
                  <a:pt x="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0375" y="19554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8475" y="2871787"/>
            <a:ext cx="3215640" cy="1270"/>
          </a:xfrm>
          <a:custGeom>
            <a:avLst/>
            <a:gdLst/>
            <a:ahLst/>
            <a:cxnLst/>
            <a:rect l="l" t="t" r="r" b="b"/>
            <a:pathLst>
              <a:path w="3215640" h="1269">
                <a:moveTo>
                  <a:pt x="0" y="0"/>
                </a:moveTo>
                <a:lnTo>
                  <a:pt x="3215640" y="952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99344" y="2834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3647" y="2573020"/>
            <a:ext cx="1193800" cy="1905"/>
          </a:xfrm>
          <a:custGeom>
            <a:avLst/>
            <a:gdLst/>
            <a:ahLst/>
            <a:cxnLst/>
            <a:rect l="l" t="t" r="r" b="b"/>
            <a:pathLst>
              <a:path w="1193800" h="1905">
                <a:moveTo>
                  <a:pt x="0" y="0"/>
                </a:moveTo>
                <a:lnTo>
                  <a:pt x="1193482" y="1587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92359" y="253650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2442" y="2567939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5">
                <a:moveTo>
                  <a:pt x="0" y="0"/>
                </a:moveTo>
                <a:lnTo>
                  <a:pt x="1136015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13687" y="25298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8457" y="2074545"/>
            <a:ext cx="875030" cy="501015"/>
          </a:xfrm>
          <a:custGeom>
            <a:avLst/>
            <a:gdLst/>
            <a:ahLst/>
            <a:cxnLst/>
            <a:rect l="l" t="t" r="r" b="b"/>
            <a:pathLst>
              <a:path w="875029" h="501014">
                <a:moveTo>
                  <a:pt x="0" y="493394"/>
                </a:moveTo>
                <a:lnTo>
                  <a:pt x="28575" y="440485"/>
                </a:lnTo>
                <a:lnTo>
                  <a:pt x="57169" y="388120"/>
                </a:lnTo>
                <a:lnTo>
                  <a:pt x="85812" y="336841"/>
                </a:lnTo>
                <a:lnTo>
                  <a:pt x="114533" y="287194"/>
                </a:lnTo>
                <a:lnTo>
                  <a:pt x="143360" y="239720"/>
                </a:lnTo>
                <a:lnTo>
                  <a:pt x="172324" y="194965"/>
                </a:lnTo>
                <a:lnTo>
                  <a:pt x="201453" y="153471"/>
                </a:lnTo>
                <a:lnTo>
                  <a:pt x="230777" y="115782"/>
                </a:lnTo>
                <a:lnTo>
                  <a:pt x="260324" y="82442"/>
                </a:lnTo>
                <a:lnTo>
                  <a:pt x="290123" y="53995"/>
                </a:lnTo>
                <a:lnTo>
                  <a:pt x="350597" y="13951"/>
                </a:lnTo>
                <a:lnTo>
                  <a:pt x="412432" y="0"/>
                </a:lnTo>
                <a:lnTo>
                  <a:pt x="441740" y="3495"/>
                </a:lnTo>
                <a:lnTo>
                  <a:pt x="501261" y="28605"/>
                </a:lnTo>
                <a:lnTo>
                  <a:pt x="561845" y="74929"/>
                </a:lnTo>
                <a:lnTo>
                  <a:pt x="592482" y="104942"/>
                </a:lnTo>
                <a:lnTo>
                  <a:pt x="623321" y="138932"/>
                </a:lnTo>
                <a:lnTo>
                  <a:pt x="654340" y="176458"/>
                </a:lnTo>
                <a:lnTo>
                  <a:pt x="685518" y="217078"/>
                </a:lnTo>
                <a:lnTo>
                  <a:pt x="716832" y="260349"/>
                </a:lnTo>
                <a:lnTo>
                  <a:pt x="748263" y="305831"/>
                </a:lnTo>
                <a:lnTo>
                  <a:pt x="779787" y="353080"/>
                </a:lnTo>
                <a:lnTo>
                  <a:pt x="811385" y="401655"/>
                </a:lnTo>
                <a:lnTo>
                  <a:pt x="843033" y="451114"/>
                </a:lnTo>
                <a:lnTo>
                  <a:pt x="874712" y="501014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86177" y="2500312"/>
            <a:ext cx="73025" cy="85090"/>
          </a:xfrm>
          <a:custGeom>
            <a:avLst/>
            <a:gdLst/>
            <a:ahLst/>
            <a:cxnLst/>
            <a:rect l="l" t="t" r="r" b="b"/>
            <a:pathLst>
              <a:path w="73025" h="85089">
                <a:moveTo>
                  <a:pt x="64452" y="0"/>
                </a:moveTo>
                <a:lnTo>
                  <a:pt x="0" y="40957"/>
                </a:lnTo>
                <a:lnTo>
                  <a:pt x="73025" y="84772"/>
                </a:lnTo>
                <a:lnTo>
                  <a:pt x="64452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5664" y="5467032"/>
            <a:ext cx="2770505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60"/>
              </a:lnSpc>
              <a:spcBef>
                <a:spcPts val="100"/>
              </a:spcBef>
            </a:pPr>
            <a:r>
              <a:rPr sz="2800" spc="-20" dirty="0">
                <a:solidFill>
                  <a:srgbClr val="0077D6"/>
                </a:solidFill>
                <a:latin typeface="Arial"/>
                <a:cs typeface="Arial"/>
              </a:rPr>
              <a:t>Growing</a:t>
            </a:r>
            <a:r>
              <a:rPr sz="2800" spc="-9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77D6"/>
                </a:solidFill>
                <a:latin typeface="Arial"/>
                <a:cs typeface="Arial"/>
              </a:rPr>
              <a:t>Fast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ts val="1370"/>
              </a:lnSpc>
            </a:pP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Successful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services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needs </a:t>
            </a:r>
            <a:r>
              <a:rPr sz="1200" spc="30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1200" spc="-1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F4F4F"/>
                </a:solidFill>
                <a:latin typeface="Arial"/>
                <a:cs typeface="Arial"/>
              </a:rPr>
              <a:t>grow/scale 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Keeping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up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F4F4F"/>
                </a:solidFill>
                <a:latin typeface="Arial"/>
                <a:cs typeface="Arial"/>
              </a:rPr>
              <a:t>w/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F4F4F"/>
                </a:solidFill>
                <a:latin typeface="Arial"/>
                <a:cs typeface="Arial"/>
              </a:rPr>
              <a:t>growth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big</a:t>
            </a:r>
            <a:r>
              <a:rPr sz="1200" spc="-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IT</a:t>
            </a:r>
            <a:r>
              <a:rPr sz="1200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challenge  </a:t>
            </a:r>
            <a:r>
              <a:rPr sz="1200" spc="-10" dirty="0">
                <a:solidFill>
                  <a:srgbClr val="4F4F4F"/>
                </a:solidFill>
                <a:latin typeface="Arial"/>
                <a:cs typeface="Arial"/>
              </a:rPr>
              <a:t>Cannot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provision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hardware </a:t>
            </a:r>
            <a:r>
              <a:rPr sz="1200" spc="30" dirty="0">
                <a:solidFill>
                  <a:srgbClr val="4F4F4F"/>
                </a:solidFill>
                <a:latin typeface="Arial"/>
                <a:cs typeface="Arial"/>
              </a:rPr>
              <a:t>fast</a:t>
            </a:r>
            <a:r>
              <a:rPr sz="1200" spc="-1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F4F4F"/>
                </a:solidFill>
                <a:latin typeface="Arial"/>
                <a:cs typeface="Arial"/>
              </a:rPr>
              <a:t>enough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5917" y="5273512"/>
            <a:ext cx="82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5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76779" y="4411662"/>
            <a:ext cx="3810" cy="949325"/>
          </a:xfrm>
          <a:custGeom>
            <a:avLst/>
            <a:gdLst/>
            <a:ahLst/>
            <a:cxnLst/>
            <a:rect l="l" t="t" r="r" b="b"/>
            <a:pathLst>
              <a:path w="3810" h="949325">
                <a:moveTo>
                  <a:pt x="3492" y="949007"/>
                </a:moveTo>
                <a:lnTo>
                  <a:pt x="0" y="0"/>
                </a:lnTo>
              </a:path>
            </a:pathLst>
          </a:custGeom>
          <a:ln w="2539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997" y="44002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7782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7782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9954" y="5346382"/>
            <a:ext cx="3215640" cy="1270"/>
          </a:xfrm>
          <a:custGeom>
            <a:avLst/>
            <a:gdLst/>
            <a:ahLst/>
            <a:cxnLst/>
            <a:rect l="l" t="t" r="r" b="b"/>
            <a:pathLst>
              <a:path w="3215640" h="1270">
                <a:moveTo>
                  <a:pt x="0" y="0"/>
                </a:moveTo>
                <a:lnTo>
                  <a:pt x="3215640" y="952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0825" y="53092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70747" y="4465954"/>
            <a:ext cx="3147060" cy="878205"/>
          </a:xfrm>
          <a:custGeom>
            <a:avLst/>
            <a:gdLst/>
            <a:ahLst/>
            <a:cxnLst/>
            <a:rect l="l" t="t" r="r" b="b"/>
            <a:pathLst>
              <a:path w="3147060" h="878204">
                <a:moveTo>
                  <a:pt x="0" y="877887"/>
                </a:moveTo>
                <a:lnTo>
                  <a:pt x="57975" y="876850"/>
                </a:lnTo>
                <a:lnTo>
                  <a:pt x="115012" y="875690"/>
                </a:lnTo>
                <a:lnTo>
                  <a:pt x="171153" y="874389"/>
                </a:lnTo>
                <a:lnTo>
                  <a:pt x="226441" y="872929"/>
                </a:lnTo>
                <a:lnTo>
                  <a:pt x="280921" y="871291"/>
                </a:lnTo>
                <a:lnTo>
                  <a:pt x="334634" y="869457"/>
                </a:lnTo>
                <a:lnTo>
                  <a:pt x="387624" y="867409"/>
                </a:lnTo>
                <a:lnTo>
                  <a:pt x="439935" y="865127"/>
                </a:lnTo>
                <a:lnTo>
                  <a:pt x="491610" y="862595"/>
                </a:lnTo>
                <a:lnTo>
                  <a:pt x="542692" y="859794"/>
                </a:lnTo>
                <a:lnTo>
                  <a:pt x="593224" y="856704"/>
                </a:lnTo>
                <a:lnTo>
                  <a:pt x="643250" y="853308"/>
                </a:lnTo>
                <a:lnTo>
                  <a:pt x="692812" y="849588"/>
                </a:lnTo>
                <a:lnTo>
                  <a:pt x="741954" y="845524"/>
                </a:lnTo>
                <a:lnTo>
                  <a:pt x="790720" y="841099"/>
                </a:lnTo>
                <a:lnTo>
                  <a:pt x="839152" y="836294"/>
                </a:lnTo>
                <a:lnTo>
                  <a:pt x="887294" y="831092"/>
                </a:lnTo>
                <a:lnTo>
                  <a:pt x="935189" y="825473"/>
                </a:lnTo>
                <a:lnTo>
                  <a:pt x="982880" y="819418"/>
                </a:lnTo>
                <a:lnTo>
                  <a:pt x="1030411" y="812911"/>
                </a:lnTo>
                <a:lnTo>
                  <a:pt x="1077825" y="805932"/>
                </a:lnTo>
                <a:lnTo>
                  <a:pt x="1125164" y="798463"/>
                </a:lnTo>
                <a:lnTo>
                  <a:pt x="1172473" y="790486"/>
                </a:lnTo>
                <a:lnTo>
                  <a:pt x="1219795" y="781982"/>
                </a:lnTo>
                <a:lnTo>
                  <a:pt x="1267172" y="772933"/>
                </a:lnTo>
                <a:lnTo>
                  <a:pt x="1314649" y="763321"/>
                </a:lnTo>
                <a:lnTo>
                  <a:pt x="1362267" y="753126"/>
                </a:lnTo>
                <a:lnTo>
                  <a:pt x="1410072" y="742332"/>
                </a:lnTo>
                <a:lnTo>
                  <a:pt x="1458105" y="730919"/>
                </a:lnTo>
                <a:lnTo>
                  <a:pt x="1506410" y="718869"/>
                </a:lnTo>
                <a:lnTo>
                  <a:pt x="1555030" y="706163"/>
                </a:lnTo>
                <a:lnTo>
                  <a:pt x="1604010" y="692785"/>
                </a:lnTo>
                <a:lnTo>
                  <a:pt x="1651657" y="679174"/>
                </a:lnTo>
                <a:lnTo>
                  <a:pt x="1699237" y="664962"/>
                </a:lnTo>
                <a:lnTo>
                  <a:pt x="1746749" y="650164"/>
                </a:lnTo>
                <a:lnTo>
                  <a:pt x="1794194" y="634792"/>
                </a:lnTo>
                <a:lnTo>
                  <a:pt x="1841575" y="618859"/>
                </a:lnTo>
                <a:lnTo>
                  <a:pt x="1888892" y="602380"/>
                </a:lnTo>
                <a:lnTo>
                  <a:pt x="1936147" y="585368"/>
                </a:lnTo>
                <a:lnTo>
                  <a:pt x="1983341" y="567836"/>
                </a:lnTo>
                <a:lnTo>
                  <a:pt x="2030475" y="549798"/>
                </a:lnTo>
                <a:lnTo>
                  <a:pt x="2077550" y="531267"/>
                </a:lnTo>
                <a:lnTo>
                  <a:pt x="2124568" y="512256"/>
                </a:lnTo>
                <a:lnTo>
                  <a:pt x="2171531" y="492780"/>
                </a:lnTo>
                <a:lnTo>
                  <a:pt x="2218438" y="472851"/>
                </a:lnTo>
                <a:lnTo>
                  <a:pt x="2265292" y="452483"/>
                </a:lnTo>
                <a:lnTo>
                  <a:pt x="2312094" y="431690"/>
                </a:lnTo>
                <a:lnTo>
                  <a:pt x="2358845" y="410485"/>
                </a:lnTo>
                <a:lnTo>
                  <a:pt x="2405547" y="388881"/>
                </a:lnTo>
                <a:lnTo>
                  <a:pt x="2452200" y="366892"/>
                </a:lnTo>
                <a:lnTo>
                  <a:pt x="2498806" y="344531"/>
                </a:lnTo>
                <a:lnTo>
                  <a:pt x="2545366" y="321813"/>
                </a:lnTo>
                <a:lnTo>
                  <a:pt x="2591882" y="298749"/>
                </a:lnTo>
                <a:lnTo>
                  <a:pt x="2638354" y="275354"/>
                </a:lnTo>
                <a:lnTo>
                  <a:pt x="2684784" y="251642"/>
                </a:lnTo>
                <a:lnTo>
                  <a:pt x="2731174" y="227625"/>
                </a:lnTo>
                <a:lnTo>
                  <a:pt x="2777524" y="203317"/>
                </a:lnTo>
                <a:lnTo>
                  <a:pt x="2823836" y="178732"/>
                </a:lnTo>
                <a:lnTo>
                  <a:pt x="2870112" y="153883"/>
                </a:lnTo>
                <a:lnTo>
                  <a:pt x="2916351" y="128783"/>
                </a:lnTo>
                <a:lnTo>
                  <a:pt x="2962557" y="103447"/>
                </a:lnTo>
                <a:lnTo>
                  <a:pt x="3008729" y="77886"/>
                </a:lnTo>
                <a:lnTo>
                  <a:pt x="3054869" y="52116"/>
                </a:lnTo>
                <a:lnTo>
                  <a:pt x="3100979" y="26149"/>
                </a:lnTo>
                <a:lnTo>
                  <a:pt x="314706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2559" y="446024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85089" y="0"/>
                </a:moveTo>
                <a:lnTo>
                  <a:pt x="0" y="4762"/>
                </a:lnTo>
                <a:lnTo>
                  <a:pt x="37782" y="70802"/>
                </a:lnTo>
                <a:lnTo>
                  <a:pt x="85089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48522" y="3058159"/>
            <a:ext cx="24593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35"/>
              </a:lnSpc>
              <a:spcBef>
                <a:spcPts val="100"/>
              </a:spcBef>
            </a:pPr>
            <a:r>
              <a:rPr sz="2800" spc="-135" dirty="0">
                <a:solidFill>
                  <a:srgbClr val="0077D6"/>
                </a:solidFill>
                <a:latin typeface="Arial"/>
                <a:cs typeface="Arial"/>
              </a:rPr>
              <a:t>On </a:t>
            </a:r>
            <a:r>
              <a:rPr sz="2800" spc="-10" dirty="0">
                <a:solidFill>
                  <a:srgbClr val="0077D6"/>
                </a:solidFill>
                <a:latin typeface="Arial"/>
                <a:cs typeface="Arial"/>
              </a:rPr>
              <a:t>and</a:t>
            </a:r>
            <a:r>
              <a:rPr sz="2800" spc="-6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0077D6"/>
                </a:solidFill>
                <a:latin typeface="Arial"/>
                <a:cs typeface="Arial"/>
              </a:rPr>
              <a:t>Off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sz="1200" spc="-60" dirty="0">
                <a:solidFill>
                  <a:srgbClr val="4F4F4F"/>
                </a:solidFill>
                <a:latin typeface="Arial"/>
                <a:cs typeface="Arial"/>
              </a:rPr>
              <a:t>On &amp; </a:t>
            </a:r>
            <a:r>
              <a:rPr sz="1200" spc="55" dirty="0">
                <a:solidFill>
                  <a:srgbClr val="4F4F4F"/>
                </a:solidFill>
                <a:latin typeface="Arial"/>
                <a:cs typeface="Arial"/>
              </a:rPr>
              <a:t>off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workloads </a:t>
            </a:r>
            <a:r>
              <a:rPr sz="1200" spc="-15" dirty="0">
                <a:solidFill>
                  <a:srgbClr val="4F4F4F"/>
                </a:solidFill>
                <a:latin typeface="Arial"/>
                <a:cs typeface="Arial"/>
              </a:rPr>
              <a:t>(e.g. </a:t>
            </a:r>
            <a:r>
              <a:rPr sz="1200" spc="10" dirty="0">
                <a:solidFill>
                  <a:srgbClr val="4F4F4F"/>
                </a:solidFill>
                <a:latin typeface="Arial"/>
                <a:cs typeface="Arial"/>
              </a:rPr>
              <a:t>batch</a:t>
            </a:r>
            <a:r>
              <a:rPr sz="1200" spc="-1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F4F4F"/>
                </a:solidFill>
                <a:latin typeface="Arial"/>
                <a:cs typeface="Arial"/>
              </a:rPr>
              <a:t>job)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spc="-40" dirty="0">
                <a:solidFill>
                  <a:srgbClr val="4F4F4F"/>
                </a:solidFill>
                <a:latin typeface="Arial"/>
                <a:cs typeface="Arial"/>
              </a:rPr>
              <a:t>Over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provisioned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capacity </a:t>
            </a:r>
            <a:r>
              <a:rPr sz="1200" spc="20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1200" spc="-13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F4F4F"/>
                </a:solidFill>
                <a:latin typeface="Arial"/>
                <a:cs typeface="Arial"/>
              </a:rPr>
              <a:t>wasted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Time </a:t>
            </a:r>
            <a:r>
              <a:rPr sz="1200" spc="30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4F4F4F"/>
                </a:solidFill>
                <a:latin typeface="Arial"/>
                <a:cs typeface="Arial"/>
              </a:rPr>
              <a:t>market</a:t>
            </a:r>
            <a:r>
              <a:rPr sz="1200" spc="-2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F4F4F"/>
                </a:solidFill>
                <a:latin typeface="Arial"/>
                <a:cs typeface="Arial"/>
              </a:rPr>
              <a:t>can </a:t>
            </a:r>
            <a:r>
              <a:rPr sz="1200" spc="-20" dirty="0">
                <a:solidFill>
                  <a:srgbClr val="4F4F4F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4F4F4F"/>
                </a:solidFill>
                <a:latin typeface="Arial"/>
                <a:cs typeface="Arial"/>
              </a:rPr>
              <a:t>cumbersome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76462" y="197103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30">
                <a:moveTo>
                  <a:pt x="0" y="913130"/>
                </a:moveTo>
                <a:lnTo>
                  <a:pt x="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8362" y="19596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6462" y="2873375"/>
            <a:ext cx="3215640" cy="1270"/>
          </a:xfrm>
          <a:custGeom>
            <a:avLst/>
            <a:gdLst/>
            <a:ahLst/>
            <a:cxnLst/>
            <a:rect l="l" t="t" r="r" b="b"/>
            <a:pathLst>
              <a:path w="3215640" h="1269">
                <a:moveTo>
                  <a:pt x="0" y="0"/>
                </a:moveTo>
                <a:lnTo>
                  <a:pt x="3215640" y="952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7332" y="283622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35917" y="2768437"/>
            <a:ext cx="82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5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76462" y="2533014"/>
            <a:ext cx="1038860" cy="66675"/>
          </a:xfrm>
          <a:custGeom>
            <a:avLst/>
            <a:gdLst/>
            <a:ahLst/>
            <a:cxnLst/>
            <a:rect l="l" t="t" r="r" b="b"/>
            <a:pathLst>
              <a:path w="1038860" h="66675">
                <a:moveTo>
                  <a:pt x="0" y="66675"/>
                </a:moveTo>
                <a:lnTo>
                  <a:pt x="1038860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48329" y="2499042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0" y="0"/>
                </a:moveTo>
                <a:lnTo>
                  <a:pt x="4762" y="76200"/>
                </a:lnTo>
                <a:lnTo>
                  <a:pt x="78422" y="33337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41482" y="2511742"/>
            <a:ext cx="1089025" cy="88265"/>
          </a:xfrm>
          <a:custGeom>
            <a:avLst/>
            <a:gdLst/>
            <a:ahLst/>
            <a:cxnLst/>
            <a:rect l="l" t="t" r="r" b="b"/>
            <a:pathLst>
              <a:path w="1089025" h="88264">
                <a:moveTo>
                  <a:pt x="0" y="87947"/>
                </a:moveTo>
                <a:lnTo>
                  <a:pt x="1088707" y="0"/>
                </a:lnTo>
              </a:path>
            </a:pathLst>
          </a:custGeom>
          <a:ln w="2540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2562" y="2479039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0" y="0"/>
                </a:moveTo>
                <a:lnTo>
                  <a:pt x="6032" y="75882"/>
                </a:lnTo>
                <a:lnTo>
                  <a:pt x="79057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42117" y="2004695"/>
            <a:ext cx="1905" cy="869950"/>
          </a:xfrm>
          <a:custGeom>
            <a:avLst/>
            <a:gdLst/>
            <a:ahLst/>
            <a:cxnLst/>
            <a:rect l="l" t="t" r="r" b="b"/>
            <a:pathLst>
              <a:path w="1904" h="869950">
                <a:moveTo>
                  <a:pt x="0" y="869950"/>
                </a:moveTo>
                <a:lnTo>
                  <a:pt x="1587" y="0"/>
                </a:lnTo>
              </a:path>
            </a:pathLst>
          </a:custGeom>
          <a:ln w="19050">
            <a:solidFill>
              <a:srgbClr val="4F4F4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59162" y="2240073"/>
            <a:ext cx="568960" cy="5010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050" spc="15" dirty="0">
                <a:solidFill>
                  <a:srgbClr val="4F4F4F"/>
                </a:solidFill>
                <a:latin typeface="Arial"/>
                <a:cs typeface="Arial"/>
              </a:rPr>
              <a:t>Inactivity</a:t>
            </a:r>
            <a:endParaRPr sz="105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590"/>
              </a:spcBef>
            </a:pPr>
            <a:r>
              <a:rPr sz="1100" dirty="0">
                <a:solidFill>
                  <a:srgbClr val="4F4F4F"/>
                </a:solidFill>
                <a:latin typeface="Arial"/>
                <a:cs typeface="Arial"/>
              </a:rPr>
              <a:t>Period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36277" y="2004695"/>
            <a:ext cx="1905" cy="869950"/>
          </a:xfrm>
          <a:custGeom>
            <a:avLst/>
            <a:gdLst/>
            <a:ahLst/>
            <a:cxnLst/>
            <a:rect l="l" t="t" r="r" b="b"/>
            <a:pathLst>
              <a:path w="1905" h="869950">
                <a:moveTo>
                  <a:pt x="0" y="869950"/>
                </a:moveTo>
                <a:lnTo>
                  <a:pt x="1587" y="0"/>
                </a:lnTo>
              </a:path>
            </a:pathLst>
          </a:custGeom>
          <a:ln w="19050">
            <a:solidFill>
              <a:srgbClr val="4F4F4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So </a:t>
            </a:r>
            <a:r>
              <a:rPr spc="70" dirty="0"/>
              <a:t>what</a:t>
            </a:r>
            <a:r>
              <a:rPr spc="-935" dirty="0"/>
              <a:t> </a:t>
            </a:r>
            <a:r>
              <a:rPr spc="10" dirty="0"/>
              <a:t>does </a:t>
            </a:r>
            <a:r>
              <a:rPr dirty="0"/>
              <a:t>“scale </a:t>
            </a:r>
            <a:r>
              <a:rPr spc="15" dirty="0"/>
              <a:t>up” </a:t>
            </a:r>
            <a:r>
              <a:rPr spc="-25" dirty="0"/>
              <a:t>vs. </a:t>
            </a:r>
            <a:r>
              <a:rPr dirty="0"/>
              <a:t>“scale </a:t>
            </a:r>
            <a:r>
              <a:rPr spc="100" dirty="0"/>
              <a:t>out”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305" y="1126807"/>
            <a:ext cx="1840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0" dirty="0">
                <a:solidFill>
                  <a:srgbClr val="4F4F4F"/>
                </a:solidFill>
                <a:latin typeface="Arial"/>
                <a:cs typeface="Arial"/>
              </a:rPr>
              <a:t>m</a:t>
            </a:r>
            <a:r>
              <a:rPr sz="4800" spc="-13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4800" spc="-65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4800" spc="-25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sz="4800" spc="-395" dirty="0">
                <a:solidFill>
                  <a:srgbClr val="4F4F4F"/>
                </a:solidFill>
                <a:latin typeface="Arial"/>
                <a:cs typeface="Arial"/>
              </a:rPr>
              <a:t>?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015" y="1807210"/>
            <a:ext cx="4987290" cy="4396740"/>
          </a:xfrm>
          <a:custGeom>
            <a:avLst/>
            <a:gdLst/>
            <a:ahLst/>
            <a:cxnLst/>
            <a:rect l="l" t="t" r="r" b="b"/>
            <a:pathLst>
              <a:path w="4987290" h="4396740">
                <a:moveTo>
                  <a:pt x="0" y="0"/>
                </a:moveTo>
                <a:lnTo>
                  <a:pt x="4987290" y="0"/>
                </a:lnTo>
                <a:lnTo>
                  <a:pt x="4987290" y="4396422"/>
                </a:lnTo>
                <a:lnTo>
                  <a:pt x="0" y="4396422"/>
                </a:lnTo>
                <a:lnTo>
                  <a:pt x="0" y="0"/>
                </a:lnTo>
                <a:close/>
              </a:path>
            </a:pathLst>
          </a:custGeom>
          <a:solidFill>
            <a:srgbClr val="4F9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3092" y="3117850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3001010"/>
            <a:ext cx="699452" cy="69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8070" y="2902585"/>
            <a:ext cx="932497" cy="932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Scale</a:t>
            </a:r>
            <a:r>
              <a:rPr spc="-140" dirty="0"/>
              <a:t> </a:t>
            </a:r>
            <a:r>
              <a:rPr spc="-135" dirty="0"/>
              <a:t>Up</a:t>
            </a: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u="heavy" spc="-40" dirty="0">
                <a:uFill>
                  <a:solidFill>
                    <a:srgbClr val="FFFFFF"/>
                  </a:solidFill>
                </a:uFill>
              </a:rPr>
              <a:t>Vary </a:t>
            </a:r>
            <a:r>
              <a:rPr sz="2800" u="heavy" spc="20" dirty="0">
                <a:uFill>
                  <a:solidFill>
                    <a:srgbClr val="FFFFFF"/>
                  </a:solidFill>
                </a:uFill>
              </a:rPr>
              <a:t>the </a:t>
            </a:r>
            <a:r>
              <a:rPr sz="3200" u="heavy" spc="20" dirty="0">
                <a:uFill>
                  <a:solidFill>
                    <a:srgbClr val="FFFFFF"/>
                  </a:solidFill>
                </a:uFill>
              </a:rPr>
              <a:t>VM</a:t>
            </a:r>
            <a:r>
              <a:rPr sz="3200" u="heavy" spc="-24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spc="5" dirty="0">
                <a:uFill>
                  <a:solidFill>
                    <a:srgbClr val="FFFFFF"/>
                  </a:solidFill>
                </a:uFill>
              </a:rPr>
              <a:t>size</a:t>
            </a:r>
            <a:endParaRPr sz="3200"/>
          </a:p>
          <a:p>
            <a:pPr marR="72390" algn="ctr">
              <a:lnSpc>
                <a:spcPts val="2865"/>
              </a:lnSpc>
              <a:spcBef>
                <a:spcPts val="1105"/>
              </a:spcBef>
            </a:pPr>
            <a:r>
              <a:rPr sz="2400" i="1" spc="-30" dirty="0">
                <a:latin typeface="Arial"/>
                <a:cs typeface="Arial"/>
              </a:rPr>
              <a:t>1 </a:t>
            </a:r>
            <a:r>
              <a:rPr sz="2400" i="1" spc="-90" dirty="0">
                <a:latin typeface="Arial"/>
                <a:cs typeface="Arial"/>
              </a:rPr>
              <a:t>Core </a:t>
            </a:r>
            <a:r>
              <a:rPr sz="2400" i="1" spc="150" dirty="0">
                <a:latin typeface="Arial"/>
                <a:cs typeface="Arial"/>
              </a:rPr>
              <a:t>w/ </a:t>
            </a:r>
            <a:r>
              <a:rPr sz="2400" i="1" spc="-40" dirty="0">
                <a:latin typeface="Arial"/>
                <a:cs typeface="Arial"/>
              </a:rPr>
              <a:t>1.75 </a:t>
            </a:r>
            <a:r>
              <a:rPr sz="2400" i="1" spc="-220" dirty="0">
                <a:latin typeface="Arial"/>
                <a:cs typeface="Arial"/>
              </a:rPr>
              <a:t>GB</a:t>
            </a:r>
            <a:r>
              <a:rPr sz="2400" i="1" spc="-43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  <a:p>
            <a:pPr marL="70485" algn="ctr">
              <a:lnSpc>
                <a:spcPts val="2850"/>
              </a:lnSpc>
            </a:pPr>
            <a:r>
              <a:rPr sz="2400" i="1" spc="-30" dirty="0">
                <a:latin typeface="Arial"/>
                <a:cs typeface="Arial"/>
              </a:rPr>
              <a:t>2 </a:t>
            </a:r>
            <a:r>
              <a:rPr sz="2400" i="1" spc="-75" dirty="0">
                <a:latin typeface="Arial"/>
                <a:cs typeface="Arial"/>
              </a:rPr>
              <a:t>Cores </a:t>
            </a:r>
            <a:r>
              <a:rPr sz="2400" i="1" spc="150" dirty="0">
                <a:latin typeface="Arial"/>
                <a:cs typeface="Arial"/>
              </a:rPr>
              <a:t>w/ </a:t>
            </a:r>
            <a:r>
              <a:rPr sz="2400" i="1" spc="-40" dirty="0">
                <a:latin typeface="Arial"/>
                <a:cs typeface="Arial"/>
              </a:rPr>
              <a:t>3.5 </a:t>
            </a:r>
            <a:r>
              <a:rPr sz="2400" i="1" spc="-220" dirty="0">
                <a:latin typeface="Arial"/>
                <a:cs typeface="Arial"/>
              </a:rPr>
              <a:t>GB</a:t>
            </a:r>
            <a:r>
              <a:rPr sz="2400" i="1" spc="-445" dirty="0">
                <a:latin typeface="Arial"/>
                <a:cs typeface="Arial"/>
              </a:rPr>
              <a:t> </a:t>
            </a:r>
            <a:r>
              <a:rPr sz="2400" i="1" spc="-120" dirty="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  <a:p>
            <a:pPr marL="71120" algn="ctr">
              <a:lnSpc>
                <a:spcPts val="2865"/>
              </a:lnSpc>
            </a:pPr>
            <a:r>
              <a:rPr sz="2400" i="1" spc="-30" dirty="0">
                <a:latin typeface="Arial"/>
                <a:cs typeface="Arial"/>
              </a:rPr>
              <a:t>4 </a:t>
            </a:r>
            <a:r>
              <a:rPr sz="2400" i="1" spc="-75" dirty="0">
                <a:latin typeface="Arial"/>
                <a:cs typeface="Arial"/>
              </a:rPr>
              <a:t>Cores </a:t>
            </a:r>
            <a:r>
              <a:rPr sz="2400" i="1" spc="150" dirty="0">
                <a:latin typeface="Arial"/>
                <a:cs typeface="Arial"/>
              </a:rPr>
              <a:t>w/ </a:t>
            </a:r>
            <a:r>
              <a:rPr sz="2400" i="1" spc="-30" dirty="0">
                <a:latin typeface="Arial"/>
                <a:cs typeface="Arial"/>
              </a:rPr>
              <a:t>7 </a:t>
            </a:r>
            <a:r>
              <a:rPr sz="2400" i="1" spc="-220" dirty="0">
                <a:latin typeface="Arial"/>
                <a:cs typeface="Arial"/>
              </a:rPr>
              <a:t>GB</a:t>
            </a:r>
            <a:r>
              <a:rPr sz="2400" i="1" spc="-455" dirty="0">
                <a:latin typeface="Arial"/>
                <a:cs typeface="Arial"/>
              </a:rPr>
              <a:t> </a:t>
            </a:r>
            <a:r>
              <a:rPr sz="2400" i="1" spc="-120" dirty="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4190" y="1807210"/>
            <a:ext cx="4987290" cy="4396740"/>
          </a:xfrm>
          <a:custGeom>
            <a:avLst/>
            <a:gdLst/>
            <a:ahLst/>
            <a:cxnLst/>
            <a:rect l="l" t="t" r="r" b="b"/>
            <a:pathLst>
              <a:path w="4987290" h="4396740">
                <a:moveTo>
                  <a:pt x="0" y="0"/>
                </a:moveTo>
                <a:lnTo>
                  <a:pt x="4987289" y="0"/>
                </a:lnTo>
                <a:lnTo>
                  <a:pt x="4987289" y="4396422"/>
                </a:lnTo>
                <a:lnTo>
                  <a:pt x="0" y="4396422"/>
                </a:lnTo>
                <a:lnTo>
                  <a:pt x="0" y="0"/>
                </a:lnTo>
                <a:close/>
              </a:path>
            </a:pathLst>
          </a:custGeom>
          <a:solidFill>
            <a:srgbClr val="4F9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Scale</a:t>
            </a:r>
            <a:r>
              <a:rPr spc="-135" dirty="0"/>
              <a:t> </a:t>
            </a:r>
            <a:r>
              <a:rPr spc="-50" dirty="0"/>
              <a:t>Out</a:t>
            </a: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1352550" indent="-416559">
              <a:lnSpc>
                <a:spcPct val="100000"/>
              </a:lnSpc>
              <a:spcBef>
                <a:spcPts val="2535"/>
              </a:spcBef>
            </a:pPr>
            <a:r>
              <a:rPr sz="2800" u="heavy" spc="-40" dirty="0">
                <a:uFill>
                  <a:solidFill>
                    <a:srgbClr val="FFFFFF"/>
                  </a:solidFill>
                </a:uFill>
              </a:rPr>
              <a:t>Vary </a:t>
            </a:r>
            <a:r>
              <a:rPr sz="2800" u="heavy" spc="20" dirty="0">
                <a:uFill>
                  <a:solidFill>
                    <a:srgbClr val="FFFFFF"/>
                  </a:solidFill>
                </a:uFill>
              </a:rPr>
              <a:t>the </a:t>
            </a:r>
            <a:r>
              <a:rPr sz="3150" u="heavy" spc="20" dirty="0">
                <a:uFill>
                  <a:solidFill>
                    <a:srgbClr val="FFFFFF"/>
                  </a:solidFill>
                </a:uFill>
              </a:rPr>
              <a:t>VM</a:t>
            </a:r>
            <a:r>
              <a:rPr sz="3150" u="heavy" spc="-2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150" u="heavy" spc="50" dirty="0">
                <a:uFill>
                  <a:solidFill>
                    <a:srgbClr val="FFFFFF"/>
                  </a:solidFill>
                </a:uFill>
              </a:rPr>
              <a:t>count</a:t>
            </a:r>
            <a:endParaRPr sz="3150"/>
          </a:p>
          <a:p>
            <a:pPr marL="1333500" marR="1327150" algn="ctr">
              <a:lnSpc>
                <a:spcPts val="2850"/>
              </a:lnSpc>
              <a:spcBef>
                <a:spcPts val="1235"/>
              </a:spcBef>
            </a:pPr>
            <a:r>
              <a:rPr sz="2400" i="1" spc="-30" dirty="0">
                <a:latin typeface="Arial"/>
                <a:cs typeface="Arial"/>
              </a:rPr>
              <a:t>Max </a:t>
            </a:r>
            <a:r>
              <a:rPr sz="2400" i="1" spc="20" dirty="0">
                <a:latin typeface="Arial"/>
                <a:cs typeface="Arial"/>
              </a:rPr>
              <a:t>3*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instances  </a:t>
            </a:r>
            <a:r>
              <a:rPr sz="2400" i="1" spc="-30" dirty="0">
                <a:latin typeface="Arial"/>
                <a:cs typeface="Arial"/>
              </a:rPr>
              <a:t>Max 10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55"/>
              </a:lnSpc>
            </a:pPr>
            <a:r>
              <a:rPr sz="2400" i="1" spc="-30" dirty="0">
                <a:latin typeface="Arial"/>
                <a:cs typeface="Arial"/>
              </a:rPr>
              <a:t>Max </a:t>
            </a:r>
            <a:r>
              <a:rPr sz="2400" i="1" spc="40" dirty="0">
                <a:latin typeface="Arial"/>
                <a:cs typeface="Arial"/>
              </a:rPr>
              <a:t>20/50**</a:t>
            </a:r>
            <a:r>
              <a:rPr sz="2400" i="1" spc="-14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0994" y="2900997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5359" y="2900997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9725" y="2900997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64090" y="2900997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692" y="2900997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0994" y="3502025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359" y="3502025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9725" y="3502025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64090" y="3502025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93692" y="3502025"/>
            <a:ext cx="466407" cy="46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8681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Manual </a:t>
            </a:r>
            <a:r>
              <a:rPr spc="-15" dirty="0"/>
              <a:t>Scaling </a:t>
            </a:r>
            <a:r>
              <a:rPr spc="-25" dirty="0"/>
              <a:t>vs.</a:t>
            </a:r>
            <a:r>
              <a:rPr spc="-455" dirty="0"/>
              <a:t> </a:t>
            </a:r>
            <a:r>
              <a:rPr spc="-25" dirty="0"/>
              <a:t>Auto-Scaling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5505767" y="1625917"/>
            <a:ext cx="5267960" cy="1183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6027" y="5420045"/>
            <a:ext cx="3065780" cy="824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125"/>
              </a:lnSpc>
              <a:spcBef>
                <a:spcPts val="135"/>
              </a:spcBef>
            </a:pPr>
            <a:r>
              <a:rPr sz="2800" spc="40" dirty="0">
                <a:solidFill>
                  <a:srgbClr val="4F4F4F"/>
                </a:solidFill>
                <a:latin typeface="Arial"/>
                <a:cs typeface="Arial"/>
              </a:rPr>
              <a:t>Auto </a:t>
            </a:r>
            <a:r>
              <a:rPr sz="2800" spc="305" dirty="0">
                <a:solidFill>
                  <a:srgbClr val="4F4F4F"/>
                </a:solidFill>
                <a:latin typeface="Arial"/>
                <a:cs typeface="Arial"/>
              </a:rPr>
              <a:t>–</a:t>
            </a:r>
            <a:r>
              <a:rPr sz="2800" spc="-3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F4F4F"/>
                </a:solidFill>
                <a:latin typeface="Arial"/>
                <a:cs typeface="Arial"/>
              </a:rPr>
              <a:t>Schedule </a:t>
            </a:r>
            <a:r>
              <a:rPr sz="2800" spc="-105" dirty="0">
                <a:solidFill>
                  <a:srgbClr val="4F4F4F"/>
                </a:solidFill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25"/>
              </a:lnSpc>
            </a:pPr>
            <a:r>
              <a:rPr sz="2800" spc="20" dirty="0">
                <a:solidFill>
                  <a:srgbClr val="4F4F4F"/>
                </a:solidFill>
                <a:latin typeface="Arial"/>
                <a:cs typeface="Arial"/>
              </a:rPr>
              <a:t>Performance</a:t>
            </a:r>
            <a:r>
              <a:rPr sz="2800" spc="-1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F4F4F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027" y="1776849"/>
            <a:ext cx="3035300" cy="819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120"/>
              </a:spcBef>
            </a:pPr>
            <a:r>
              <a:rPr sz="2800" spc="15" dirty="0">
                <a:solidFill>
                  <a:srgbClr val="4F4F4F"/>
                </a:solidFill>
                <a:latin typeface="Arial"/>
                <a:cs typeface="Arial"/>
              </a:rPr>
              <a:t>Manual </a:t>
            </a:r>
            <a:r>
              <a:rPr sz="2800" spc="295" dirty="0">
                <a:solidFill>
                  <a:srgbClr val="4F4F4F"/>
                </a:solidFill>
                <a:latin typeface="Arial"/>
                <a:cs typeface="Arial"/>
              </a:rPr>
              <a:t>–</a:t>
            </a:r>
            <a:r>
              <a:rPr sz="2800" spc="-2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F4F4F"/>
                </a:solidFill>
                <a:latin typeface="Arial"/>
                <a:cs typeface="Arial"/>
              </a:rPr>
              <a:t>Scale </a:t>
            </a:r>
            <a:r>
              <a:rPr sz="2800" spc="-5" dirty="0">
                <a:solidFill>
                  <a:srgbClr val="4F4F4F"/>
                </a:solidFill>
                <a:latin typeface="Arial"/>
                <a:cs typeface="Arial"/>
              </a:rPr>
              <a:t>via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55"/>
              </a:lnSpc>
            </a:pPr>
            <a:r>
              <a:rPr sz="2700" spc="40" dirty="0">
                <a:solidFill>
                  <a:srgbClr val="4F4F4F"/>
                </a:solidFill>
                <a:latin typeface="Arial"/>
                <a:cs typeface="Arial"/>
              </a:rPr>
              <a:t>portal </a:t>
            </a:r>
            <a:r>
              <a:rPr sz="2700" spc="35" dirty="0">
                <a:solidFill>
                  <a:srgbClr val="4F4F4F"/>
                </a:solidFill>
                <a:latin typeface="Arial"/>
                <a:cs typeface="Arial"/>
              </a:rPr>
              <a:t>or</a:t>
            </a:r>
            <a:r>
              <a:rPr sz="2700" spc="-2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4F4F4F"/>
                </a:solidFill>
                <a:latin typeface="Arial"/>
                <a:cs typeface="Arial"/>
              </a:rPr>
              <a:t>scripts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027" y="3851090"/>
            <a:ext cx="3818254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20" dirty="0">
                <a:solidFill>
                  <a:srgbClr val="4F4F4F"/>
                </a:solidFill>
                <a:latin typeface="Arial"/>
                <a:cs typeface="Arial"/>
              </a:rPr>
              <a:t>Auto </a:t>
            </a:r>
            <a:r>
              <a:rPr sz="2850" spc="285" dirty="0">
                <a:solidFill>
                  <a:srgbClr val="4F4F4F"/>
                </a:solidFill>
                <a:latin typeface="Arial"/>
                <a:cs typeface="Arial"/>
              </a:rPr>
              <a:t>–</a:t>
            </a:r>
            <a:r>
              <a:rPr sz="2850" spc="-1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50" spc="-180" dirty="0">
                <a:solidFill>
                  <a:srgbClr val="4F4F4F"/>
                </a:solidFill>
                <a:latin typeface="Arial"/>
                <a:cs typeface="Arial"/>
              </a:rPr>
              <a:t>CPU </a:t>
            </a:r>
            <a:r>
              <a:rPr sz="2850" spc="-20" dirty="0">
                <a:solidFill>
                  <a:srgbClr val="4F4F4F"/>
                </a:solidFill>
                <a:latin typeface="Arial"/>
                <a:cs typeface="Arial"/>
              </a:rPr>
              <a:t>Percentage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5767" y="2989897"/>
            <a:ext cx="5267960" cy="2176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3545" y="5297170"/>
            <a:ext cx="5270182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09" y="480377"/>
            <a:ext cx="519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Deploying </a:t>
            </a:r>
            <a:r>
              <a:rPr spc="-25" dirty="0"/>
              <a:t>your</a:t>
            </a:r>
            <a:r>
              <a:rPr spc="-310" dirty="0"/>
              <a:t> </a:t>
            </a:r>
            <a:r>
              <a:rPr spc="-5" dirty="0"/>
              <a:t>app</a:t>
            </a:r>
          </a:p>
        </p:txBody>
      </p:sp>
      <p:sp>
        <p:nvSpPr>
          <p:cNvPr id="3" name="object 3"/>
          <p:cNvSpPr/>
          <p:nvPr/>
        </p:nvSpPr>
        <p:spPr>
          <a:xfrm>
            <a:off x="5166677" y="2561907"/>
            <a:ext cx="795972" cy="79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8097" y="4871402"/>
            <a:ext cx="932497" cy="932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0169" y="4871402"/>
            <a:ext cx="932497" cy="932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7105" y="2541270"/>
            <a:ext cx="699452" cy="69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4504" y="3357562"/>
            <a:ext cx="0" cy="1513840"/>
          </a:xfrm>
          <a:custGeom>
            <a:avLst/>
            <a:gdLst/>
            <a:ahLst/>
            <a:cxnLst/>
            <a:rect l="l" t="t" r="r" b="b"/>
            <a:pathLst>
              <a:path h="1513839">
                <a:moveTo>
                  <a:pt x="0" y="0"/>
                </a:moveTo>
                <a:lnTo>
                  <a:pt x="0" y="1513522"/>
                </a:lnTo>
              </a:path>
            </a:pathLst>
          </a:custGeom>
          <a:ln w="508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8304" y="474154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0"/>
                </a:lnTo>
                <a:lnTo>
                  <a:pt x="76200" y="152399"/>
                </a:lnTo>
                <a:lnTo>
                  <a:pt x="152400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5040" y="5337492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30" y="0"/>
                </a:lnTo>
              </a:path>
            </a:pathLst>
          </a:custGeom>
          <a:ln w="508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80630" y="526129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6042" y="2425064"/>
            <a:ext cx="932497" cy="932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72132" y="3357879"/>
            <a:ext cx="4445" cy="1513840"/>
          </a:xfrm>
          <a:custGeom>
            <a:avLst/>
            <a:gdLst/>
            <a:ahLst/>
            <a:cxnLst/>
            <a:rect l="l" t="t" r="r" b="b"/>
            <a:pathLst>
              <a:path w="4445" h="1513839">
                <a:moveTo>
                  <a:pt x="4445" y="1513522"/>
                </a:moveTo>
                <a:lnTo>
                  <a:pt x="0" y="0"/>
                </a:lnTo>
              </a:path>
            </a:pathLst>
          </a:custGeom>
          <a:ln w="508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50" y="3335020"/>
            <a:ext cx="152400" cy="153035"/>
          </a:xfrm>
          <a:custGeom>
            <a:avLst/>
            <a:gdLst/>
            <a:ahLst/>
            <a:cxnLst/>
            <a:rect l="l" t="t" r="r" b="b"/>
            <a:pathLst>
              <a:path w="152400" h="153035">
                <a:moveTo>
                  <a:pt x="75882" y="0"/>
                </a:moveTo>
                <a:lnTo>
                  <a:pt x="0" y="152717"/>
                </a:lnTo>
                <a:lnTo>
                  <a:pt x="152400" y="152082"/>
                </a:lnTo>
                <a:lnTo>
                  <a:pt x="75882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86657" y="2493327"/>
            <a:ext cx="795972" cy="795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27105" y="1783079"/>
            <a:ext cx="699452" cy="69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07612" y="1724342"/>
            <a:ext cx="795972" cy="795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24565" y="3288982"/>
            <a:ext cx="699452" cy="69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07612" y="3238817"/>
            <a:ext cx="795972" cy="795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8540" y="2891154"/>
            <a:ext cx="1468755" cy="745490"/>
          </a:xfrm>
          <a:custGeom>
            <a:avLst/>
            <a:gdLst/>
            <a:ahLst/>
            <a:cxnLst/>
            <a:rect l="l" t="t" r="r" b="b"/>
            <a:pathLst>
              <a:path w="1468754" h="745489">
                <a:moveTo>
                  <a:pt x="1468754" y="74549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8219" y="2880677"/>
            <a:ext cx="170180" cy="137160"/>
          </a:xfrm>
          <a:custGeom>
            <a:avLst/>
            <a:gdLst/>
            <a:ahLst/>
            <a:cxnLst/>
            <a:rect l="l" t="t" r="r" b="b"/>
            <a:pathLst>
              <a:path w="170179" h="137160">
                <a:moveTo>
                  <a:pt x="0" y="0"/>
                </a:moveTo>
                <a:lnTo>
                  <a:pt x="101282" y="137160"/>
                </a:lnTo>
                <a:lnTo>
                  <a:pt x="17017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8540" y="2122170"/>
            <a:ext cx="1468755" cy="768985"/>
          </a:xfrm>
          <a:custGeom>
            <a:avLst/>
            <a:gdLst/>
            <a:ahLst/>
            <a:cxnLst/>
            <a:rect l="l" t="t" r="r" b="b"/>
            <a:pathLst>
              <a:path w="1468754" h="768985">
                <a:moveTo>
                  <a:pt x="1468754" y="0"/>
                </a:moveTo>
                <a:lnTo>
                  <a:pt x="0" y="768984"/>
                </a:lnTo>
              </a:path>
            </a:pathLst>
          </a:custGeom>
          <a:ln w="50799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8219" y="2763520"/>
            <a:ext cx="170815" cy="138430"/>
          </a:xfrm>
          <a:custGeom>
            <a:avLst/>
            <a:gdLst/>
            <a:ahLst/>
            <a:cxnLst/>
            <a:rect l="l" t="t" r="r" b="b"/>
            <a:pathLst>
              <a:path w="170815" h="138430">
                <a:moveTo>
                  <a:pt x="99695" y="0"/>
                </a:moveTo>
                <a:lnTo>
                  <a:pt x="0" y="138112"/>
                </a:lnTo>
                <a:lnTo>
                  <a:pt x="170497" y="134937"/>
                </a:lnTo>
                <a:lnTo>
                  <a:pt x="99695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8857" y="2891154"/>
            <a:ext cx="1448435" cy="635"/>
          </a:xfrm>
          <a:custGeom>
            <a:avLst/>
            <a:gdLst/>
            <a:ahLst/>
            <a:cxnLst/>
            <a:rect l="l" t="t" r="r" b="b"/>
            <a:pathLst>
              <a:path w="1448434" h="635">
                <a:moveTo>
                  <a:pt x="1448117" y="0"/>
                </a:moveTo>
                <a:lnTo>
                  <a:pt x="0" y="317"/>
                </a:lnTo>
              </a:path>
            </a:pathLst>
          </a:custGeom>
          <a:ln w="50799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5997" y="281527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58847" y="5485447"/>
            <a:ext cx="1264285" cy="636270"/>
          </a:xfrm>
          <a:custGeom>
            <a:avLst/>
            <a:gdLst/>
            <a:ahLst/>
            <a:cxnLst/>
            <a:rect l="l" t="t" r="r" b="b"/>
            <a:pathLst>
              <a:path w="1264284" h="636270">
                <a:moveTo>
                  <a:pt x="1264285" y="635952"/>
                </a:moveTo>
                <a:lnTo>
                  <a:pt x="0" y="0"/>
                </a:lnTo>
              </a:path>
            </a:pathLst>
          </a:custGeom>
          <a:ln w="50800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8527" y="5475287"/>
            <a:ext cx="170180" cy="136525"/>
          </a:xfrm>
          <a:custGeom>
            <a:avLst/>
            <a:gdLst/>
            <a:ahLst/>
            <a:cxnLst/>
            <a:rect l="l" t="t" r="r" b="b"/>
            <a:pathLst>
              <a:path w="170179" h="136525">
                <a:moveTo>
                  <a:pt x="0" y="0"/>
                </a:moveTo>
                <a:lnTo>
                  <a:pt x="101917" y="136525"/>
                </a:lnTo>
                <a:lnTo>
                  <a:pt x="170179" y="317"/>
                </a:lnTo>
                <a:lnTo>
                  <a:pt x="0" y="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18412" y="5851535"/>
            <a:ext cx="1231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0070BF"/>
                </a:solidFill>
                <a:latin typeface="Arial"/>
                <a:cs typeface="Arial"/>
              </a:rPr>
              <a:t>Staging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4569" y="1887422"/>
            <a:ext cx="172593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20" dirty="0">
                <a:solidFill>
                  <a:srgbClr val="0070BF"/>
                </a:solidFill>
                <a:latin typeface="Arial"/>
                <a:cs typeface="Arial"/>
              </a:rPr>
              <a:t>Production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92665" y="5901318"/>
            <a:ext cx="677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15" dirty="0">
                <a:solidFill>
                  <a:srgbClr val="0070BF"/>
                </a:solidFill>
                <a:latin typeface="Arial"/>
                <a:cs typeface="Arial"/>
              </a:rPr>
              <a:t>Test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78400" y="5845525"/>
            <a:ext cx="117221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ts val="3365"/>
              </a:lnSpc>
              <a:spcBef>
                <a:spcPts val="105"/>
              </a:spcBef>
            </a:pPr>
            <a:r>
              <a:rPr sz="2850" spc="-30" dirty="0">
                <a:solidFill>
                  <a:srgbClr val="0070BF"/>
                </a:solidFill>
                <a:latin typeface="Arial"/>
                <a:cs typeface="Arial"/>
              </a:rPr>
              <a:t>Source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ts val="3245"/>
              </a:lnSpc>
            </a:pPr>
            <a:r>
              <a:rPr sz="2750" spc="20" dirty="0">
                <a:solidFill>
                  <a:srgbClr val="0070BF"/>
                </a:solidFill>
                <a:latin typeface="Arial"/>
                <a:cs typeface="Arial"/>
              </a:rPr>
              <a:t>Control</a:t>
            </a:r>
            <a:endParaRPr sz="2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64200" y="3769359"/>
            <a:ext cx="542290" cy="530860"/>
          </a:xfrm>
          <a:custGeom>
            <a:avLst/>
            <a:gdLst/>
            <a:ahLst/>
            <a:cxnLst/>
            <a:rect l="l" t="t" r="r" b="b"/>
            <a:pathLst>
              <a:path w="542289" h="530860">
                <a:moveTo>
                  <a:pt x="271145" y="0"/>
                </a:moveTo>
                <a:lnTo>
                  <a:pt x="222407" y="4276"/>
                </a:lnTo>
                <a:lnTo>
                  <a:pt x="176535" y="16605"/>
                </a:lnTo>
                <a:lnTo>
                  <a:pt x="134294" y="36238"/>
                </a:lnTo>
                <a:lnTo>
                  <a:pt x="96451" y="62424"/>
                </a:lnTo>
                <a:lnTo>
                  <a:pt x="63771" y="94415"/>
                </a:lnTo>
                <a:lnTo>
                  <a:pt x="37020" y="131460"/>
                </a:lnTo>
                <a:lnTo>
                  <a:pt x="16963" y="172811"/>
                </a:lnTo>
                <a:lnTo>
                  <a:pt x="4368" y="217717"/>
                </a:lnTo>
                <a:lnTo>
                  <a:pt x="0" y="265429"/>
                </a:lnTo>
                <a:lnTo>
                  <a:pt x="4368" y="313142"/>
                </a:lnTo>
                <a:lnTo>
                  <a:pt x="16963" y="358048"/>
                </a:lnTo>
                <a:lnTo>
                  <a:pt x="37020" y="399399"/>
                </a:lnTo>
                <a:lnTo>
                  <a:pt x="63771" y="436444"/>
                </a:lnTo>
                <a:lnTo>
                  <a:pt x="96451" y="468435"/>
                </a:lnTo>
                <a:lnTo>
                  <a:pt x="134294" y="494621"/>
                </a:lnTo>
                <a:lnTo>
                  <a:pt x="176535" y="514254"/>
                </a:lnTo>
                <a:lnTo>
                  <a:pt x="222407" y="526583"/>
                </a:lnTo>
                <a:lnTo>
                  <a:pt x="271145" y="530859"/>
                </a:lnTo>
                <a:lnTo>
                  <a:pt x="319882" y="526583"/>
                </a:lnTo>
                <a:lnTo>
                  <a:pt x="365754" y="514254"/>
                </a:lnTo>
                <a:lnTo>
                  <a:pt x="407995" y="494621"/>
                </a:lnTo>
                <a:lnTo>
                  <a:pt x="445838" y="468435"/>
                </a:lnTo>
                <a:lnTo>
                  <a:pt x="478518" y="436444"/>
                </a:lnTo>
                <a:lnTo>
                  <a:pt x="505269" y="399399"/>
                </a:lnTo>
                <a:lnTo>
                  <a:pt x="525326" y="358048"/>
                </a:lnTo>
                <a:lnTo>
                  <a:pt x="537921" y="313142"/>
                </a:lnTo>
                <a:lnTo>
                  <a:pt x="542289" y="265429"/>
                </a:lnTo>
                <a:lnTo>
                  <a:pt x="537921" y="217717"/>
                </a:lnTo>
                <a:lnTo>
                  <a:pt x="525326" y="172811"/>
                </a:lnTo>
                <a:lnTo>
                  <a:pt x="505269" y="131460"/>
                </a:lnTo>
                <a:lnTo>
                  <a:pt x="478518" y="94415"/>
                </a:lnTo>
                <a:lnTo>
                  <a:pt x="445838" y="62424"/>
                </a:lnTo>
                <a:lnTo>
                  <a:pt x="407995" y="36238"/>
                </a:lnTo>
                <a:lnTo>
                  <a:pt x="365754" y="16605"/>
                </a:lnTo>
                <a:lnTo>
                  <a:pt x="319882" y="4276"/>
                </a:lnTo>
                <a:lnTo>
                  <a:pt x="271145" y="0"/>
                </a:lnTo>
                <a:close/>
              </a:path>
            </a:pathLst>
          </a:custGeom>
          <a:solidFill>
            <a:srgbClr val="005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23902" y="3798397"/>
            <a:ext cx="22415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67792" y="4723129"/>
            <a:ext cx="542290" cy="530860"/>
          </a:xfrm>
          <a:custGeom>
            <a:avLst/>
            <a:gdLst/>
            <a:ahLst/>
            <a:cxnLst/>
            <a:rect l="l" t="t" r="r" b="b"/>
            <a:pathLst>
              <a:path w="542290" h="530860">
                <a:moveTo>
                  <a:pt x="271145" y="0"/>
                </a:moveTo>
                <a:lnTo>
                  <a:pt x="222407" y="4276"/>
                </a:lnTo>
                <a:lnTo>
                  <a:pt x="176535" y="16605"/>
                </a:lnTo>
                <a:lnTo>
                  <a:pt x="134294" y="36238"/>
                </a:lnTo>
                <a:lnTo>
                  <a:pt x="96451" y="62424"/>
                </a:lnTo>
                <a:lnTo>
                  <a:pt x="63771" y="94415"/>
                </a:lnTo>
                <a:lnTo>
                  <a:pt x="37020" y="131460"/>
                </a:lnTo>
                <a:lnTo>
                  <a:pt x="16963" y="172811"/>
                </a:lnTo>
                <a:lnTo>
                  <a:pt x="4368" y="217717"/>
                </a:lnTo>
                <a:lnTo>
                  <a:pt x="0" y="265430"/>
                </a:lnTo>
                <a:lnTo>
                  <a:pt x="4368" y="313142"/>
                </a:lnTo>
                <a:lnTo>
                  <a:pt x="16963" y="358048"/>
                </a:lnTo>
                <a:lnTo>
                  <a:pt x="37020" y="399399"/>
                </a:lnTo>
                <a:lnTo>
                  <a:pt x="63771" y="436444"/>
                </a:lnTo>
                <a:lnTo>
                  <a:pt x="96451" y="468435"/>
                </a:lnTo>
                <a:lnTo>
                  <a:pt x="134294" y="494621"/>
                </a:lnTo>
                <a:lnTo>
                  <a:pt x="176535" y="514254"/>
                </a:lnTo>
                <a:lnTo>
                  <a:pt x="222407" y="526583"/>
                </a:lnTo>
                <a:lnTo>
                  <a:pt x="271145" y="530860"/>
                </a:lnTo>
                <a:lnTo>
                  <a:pt x="319882" y="526583"/>
                </a:lnTo>
                <a:lnTo>
                  <a:pt x="365754" y="514254"/>
                </a:lnTo>
                <a:lnTo>
                  <a:pt x="407995" y="494621"/>
                </a:lnTo>
                <a:lnTo>
                  <a:pt x="445838" y="468435"/>
                </a:lnTo>
                <a:lnTo>
                  <a:pt x="478518" y="436444"/>
                </a:lnTo>
                <a:lnTo>
                  <a:pt x="505269" y="399399"/>
                </a:lnTo>
                <a:lnTo>
                  <a:pt x="525326" y="358048"/>
                </a:lnTo>
                <a:lnTo>
                  <a:pt x="537921" y="313142"/>
                </a:lnTo>
                <a:lnTo>
                  <a:pt x="542290" y="265430"/>
                </a:lnTo>
                <a:lnTo>
                  <a:pt x="537921" y="217717"/>
                </a:lnTo>
                <a:lnTo>
                  <a:pt x="525326" y="172811"/>
                </a:lnTo>
                <a:lnTo>
                  <a:pt x="505269" y="131460"/>
                </a:lnTo>
                <a:lnTo>
                  <a:pt x="478518" y="94415"/>
                </a:lnTo>
                <a:lnTo>
                  <a:pt x="445838" y="62424"/>
                </a:lnTo>
                <a:lnTo>
                  <a:pt x="407995" y="36238"/>
                </a:lnTo>
                <a:lnTo>
                  <a:pt x="365754" y="16605"/>
                </a:lnTo>
                <a:lnTo>
                  <a:pt x="319882" y="4276"/>
                </a:lnTo>
                <a:lnTo>
                  <a:pt x="271145" y="0"/>
                </a:lnTo>
                <a:close/>
              </a:path>
            </a:pathLst>
          </a:custGeom>
          <a:solidFill>
            <a:srgbClr val="005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27494" y="4752168"/>
            <a:ext cx="22415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243059" y="5284787"/>
            <a:ext cx="542290" cy="530860"/>
          </a:xfrm>
          <a:custGeom>
            <a:avLst/>
            <a:gdLst/>
            <a:ahLst/>
            <a:cxnLst/>
            <a:rect l="l" t="t" r="r" b="b"/>
            <a:pathLst>
              <a:path w="542290" h="530860">
                <a:moveTo>
                  <a:pt x="271145" y="0"/>
                </a:moveTo>
                <a:lnTo>
                  <a:pt x="222407" y="4276"/>
                </a:lnTo>
                <a:lnTo>
                  <a:pt x="176535" y="16605"/>
                </a:lnTo>
                <a:lnTo>
                  <a:pt x="134294" y="36238"/>
                </a:lnTo>
                <a:lnTo>
                  <a:pt x="96451" y="62424"/>
                </a:lnTo>
                <a:lnTo>
                  <a:pt x="63771" y="94415"/>
                </a:lnTo>
                <a:lnTo>
                  <a:pt x="37020" y="131460"/>
                </a:lnTo>
                <a:lnTo>
                  <a:pt x="16963" y="172811"/>
                </a:lnTo>
                <a:lnTo>
                  <a:pt x="4368" y="217717"/>
                </a:lnTo>
                <a:lnTo>
                  <a:pt x="0" y="265430"/>
                </a:lnTo>
                <a:lnTo>
                  <a:pt x="4368" y="313142"/>
                </a:lnTo>
                <a:lnTo>
                  <a:pt x="16963" y="358048"/>
                </a:lnTo>
                <a:lnTo>
                  <a:pt x="37020" y="399399"/>
                </a:lnTo>
                <a:lnTo>
                  <a:pt x="63771" y="436444"/>
                </a:lnTo>
                <a:lnTo>
                  <a:pt x="96451" y="468435"/>
                </a:lnTo>
                <a:lnTo>
                  <a:pt x="134294" y="494621"/>
                </a:lnTo>
                <a:lnTo>
                  <a:pt x="176535" y="514254"/>
                </a:lnTo>
                <a:lnTo>
                  <a:pt x="222407" y="526583"/>
                </a:lnTo>
                <a:lnTo>
                  <a:pt x="271145" y="530860"/>
                </a:lnTo>
                <a:lnTo>
                  <a:pt x="319882" y="526583"/>
                </a:lnTo>
                <a:lnTo>
                  <a:pt x="365754" y="514254"/>
                </a:lnTo>
                <a:lnTo>
                  <a:pt x="407995" y="494621"/>
                </a:lnTo>
                <a:lnTo>
                  <a:pt x="445838" y="468435"/>
                </a:lnTo>
                <a:lnTo>
                  <a:pt x="478518" y="436444"/>
                </a:lnTo>
                <a:lnTo>
                  <a:pt x="505269" y="399399"/>
                </a:lnTo>
                <a:lnTo>
                  <a:pt x="525326" y="358048"/>
                </a:lnTo>
                <a:lnTo>
                  <a:pt x="537921" y="313142"/>
                </a:lnTo>
                <a:lnTo>
                  <a:pt x="542290" y="265430"/>
                </a:lnTo>
                <a:lnTo>
                  <a:pt x="537921" y="217717"/>
                </a:lnTo>
                <a:lnTo>
                  <a:pt x="525326" y="172811"/>
                </a:lnTo>
                <a:lnTo>
                  <a:pt x="505269" y="131460"/>
                </a:lnTo>
                <a:lnTo>
                  <a:pt x="478518" y="94415"/>
                </a:lnTo>
                <a:lnTo>
                  <a:pt x="445838" y="62424"/>
                </a:lnTo>
                <a:lnTo>
                  <a:pt x="407995" y="36238"/>
                </a:lnTo>
                <a:lnTo>
                  <a:pt x="365754" y="16605"/>
                </a:lnTo>
                <a:lnTo>
                  <a:pt x="319882" y="4276"/>
                </a:lnTo>
                <a:lnTo>
                  <a:pt x="271145" y="0"/>
                </a:lnTo>
                <a:close/>
              </a:path>
            </a:pathLst>
          </a:custGeom>
          <a:solidFill>
            <a:srgbClr val="005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02762" y="5313825"/>
            <a:ext cx="22415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66112" y="3903979"/>
            <a:ext cx="542290" cy="530860"/>
          </a:xfrm>
          <a:custGeom>
            <a:avLst/>
            <a:gdLst/>
            <a:ahLst/>
            <a:cxnLst/>
            <a:rect l="l" t="t" r="r" b="b"/>
            <a:pathLst>
              <a:path w="542290" h="530860">
                <a:moveTo>
                  <a:pt x="271145" y="0"/>
                </a:moveTo>
                <a:lnTo>
                  <a:pt x="222407" y="4276"/>
                </a:lnTo>
                <a:lnTo>
                  <a:pt x="176535" y="16605"/>
                </a:lnTo>
                <a:lnTo>
                  <a:pt x="134294" y="36238"/>
                </a:lnTo>
                <a:lnTo>
                  <a:pt x="96451" y="62424"/>
                </a:lnTo>
                <a:lnTo>
                  <a:pt x="63771" y="94415"/>
                </a:lnTo>
                <a:lnTo>
                  <a:pt x="37020" y="131460"/>
                </a:lnTo>
                <a:lnTo>
                  <a:pt x="16963" y="172811"/>
                </a:lnTo>
                <a:lnTo>
                  <a:pt x="4368" y="217717"/>
                </a:lnTo>
                <a:lnTo>
                  <a:pt x="0" y="265430"/>
                </a:lnTo>
                <a:lnTo>
                  <a:pt x="4368" y="313142"/>
                </a:lnTo>
                <a:lnTo>
                  <a:pt x="16963" y="358048"/>
                </a:lnTo>
                <a:lnTo>
                  <a:pt x="37020" y="399399"/>
                </a:lnTo>
                <a:lnTo>
                  <a:pt x="63771" y="436444"/>
                </a:lnTo>
                <a:lnTo>
                  <a:pt x="96451" y="468435"/>
                </a:lnTo>
                <a:lnTo>
                  <a:pt x="134294" y="494621"/>
                </a:lnTo>
                <a:lnTo>
                  <a:pt x="176535" y="514254"/>
                </a:lnTo>
                <a:lnTo>
                  <a:pt x="222407" y="526583"/>
                </a:lnTo>
                <a:lnTo>
                  <a:pt x="271145" y="530860"/>
                </a:lnTo>
                <a:lnTo>
                  <a:pt x="319882" y="526583"/>
                </a:lnTo>
                <a:lnTo>
                  <a:pt x="365754" y="514254"/>
                </a:lnTo>
                <a:lnTo>
                  <a:pt x="407995" y="494621"/>
                </a:lnTo>
                <a:lnTo>
                  <a:pt x="445838" y="468435"/>
                </a:lnTo>
                <a:lnTo>
                  <a:pt x="478518" y="436444"/>
                </a:lnTo>
                <a:lnTo>
                  <a:pt x="505269" y="399399"/>
                </a:lnTo>
                <a:lnTo>
                  <a:pt x="525326" y="358048"/>
                </a:lnTo>
                <a:lnTo>
                  <a:pt x="537921" y="313142"/>
                </a:lnTo>
                <a:lnTo>
                  <a:pt x="542290" y="265430"/>
                </a:lnTo>
                <a:lnTo>
                  <a:pt x="537921" y="217717"/>
                </a:lnTo>
                <a:lnTo>
                  <a:pt x="525326" y="172811"/>
                </a:lnTo>
                <a:lnTo>
                  <a:pt x="505269" y="131460"/>
                </a:lnTo>
                <a:lnTo>
                  <a:pt x="478518" y="94415"/>
                </a:lnTo>
                <a:lnTo>
                  <a:pt x="445838" y="62424"/>
                </a:lnTo>
                <a:lnTo>
                  <a:pt x="407995" y="36238"/>
                </a:lnTo>
                <a:lnTo>
                  <a:pt x="365754" y="16605"/>
                </a:lnTo>
                <a:lnTo>
                  <a:pt x="319882" y="4276"/>
                </a:lnTo>
                <a:lnTo>
                  <a:pt x="271145" y="0"/>
                </a:lnTo>
                <a:close/>
              </a:path>
            </a:pathLst>
          </a:custGeom>
          <a:solidFill>
            <a:srgbClr val="005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25815" y="3933018"/>
            <a:ext cx="22415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7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39237" y="3426459"/>
            <a:ext cx="542290" cy="530860"/>
          </a:xfrm>
          <a:custGeom>
            <a:avLst/>
            <a:gdLst/>
            <a:ahLst/>
            <a:cxnLst/>
            <a:rect l="l" t="t" r="r" b="b"/>
            <a:pathLst>
              <a:path w="542290" h="530860">
                <a:moveTo>
                  <a:pt x="271145" y="0"/>
                </a:moveTo>
                <a:lnTo>
                  <a:pt x="222407" y="4276"/>
                </a:lnTo>
                <a:lnTo>
                  <a:pt x="176535" y="16605"/>
                </a:lnTo>
                <a:lnTo>
                  <a:pt x="134294" y="36238"/>
                </a:lnTo>
                <a:lnTo>
                  <a:pt x="96451" y="62424"/>
                </a:lnTo>
                <a:lnTo>
                  <a:pt x="63771" y="94415"/>
                </a:lnTo>
                <a:lnTo>
                  <a:pt x="37020" y="131460"/>
                </a:lnTo>
                <a:lnTo>
                  <a:pt x="16963" y="172811"/>
                </a:lnTo>
                <a:lnTo>
                  <a:pt x="4368" y="217717"/>
                </a:lnTo>
                <a:lnTo>
                  <a:pt x="0" y="265429"/>
                </a:lnTo>
                <a:lnTo>
                  <a:pt x="4368" y="313142"/>
                </a:lnTo>
                <a:lnTo>
                  <a:pt x="16963" y="358048"/>
                </a:lnTo>
                <a:lnTo>
                  <a:pt x="37020" y="399399"/>
                </a:lnTo>
                <a:lnTo>
                  <a:pt x="63771" y="436444"/>
                </a:lnTo>
                <a:lnTo>
                  <a:pt x="96451" y="468435"/>
                </a:lnTo>
                <a:lnTo>
                  <a:pt x="134294" y="494621"/>
                </a:lnTo>
                <a:lnTo>
                  <a:pt x="176535" y="514254"/>
                </a:lnTo>
                <a:lnTo>
                  <a:pt x="222407" y="526583"/>
                </a:lnTo>
                <a:lnTo>
                  <a:pt x="271145" y="530859"/>
                </a:lnTo>
                <a:lnTo>
                  <a:pt x="319882" y="526583"/>
                </a:lnTo>
                <a:lnTo>
                  <a:pt x="365754" y="514254"/>
                </a:lnTo>
                <a:lnTo>
                  <a:pt x="407995" y="494621"/>
                </a:lnTo>
                <a:lnTo>
                  <a:pt x="445838" y="468435"/>
                </a:lnTo>
                <a:lnTo>
                  <a:pt x="478518" y="436444"/>
                </a:lnTo>
                <a:lnTo>
                  <a:pt x="505269" y="399399"/>
                </a:lnTo>
                <a:lnTo>
                  <a:pt x="525326" y="358048"/>
                </a:lnTo>
                <a:lnTo>
                  <a:pt x="537921" y="313142"/>
                </a:lnTo>
                <a:lnTo>
                  <a:pt x="542290" y="265429"/>
                </a:lnTo>
                <a:lnTo>
                  <a:pt x="537921" y="217717"/>
                </a:lnTo>
                <a:lnTo>
                  <a:pt x="525326" y="172811"/>
                </a:lnTo>
                <a:lnTo>
                  <a:pt x="505269" y="131460"/>
                </a:lnTo>
                <a:lnTo>
                  <a:pt x="478518" y="94415"/>
                </a:lnTo>
                <a:lnTo>
                  <a:pt x="445838" y="62424"/>
                </a:lnTo>
                <a:lnTo>
                  <a:pt x="407995" y="36238"/>
                </a:lnTo>
                <a:lnTo>
                  <a:pt x="365754" y="16605"/>
                </a:lnTo>
                <a:lnTo>
                  <a:pt x="319882" y="4276"/>
                </a:lnTo>
                <a:lnTo>
                  <a:pt x="271145" y="0"/>
                </a:lnTo>
                <a:close/>
              </a:path>
            </a:pathLst>
          </a:custGeom>
          <a:solidFill>
            <a:srgbClr val="005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298940" y="3455497"/>
            <a:ext cx="22415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7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27829" y="4033837"/>
            <a:ext cx="508000" cy="2531745"/>
          </a:xfrm>
          <a:custGeom>
            <a:avLst/>
            <a:gdLst/>
            <a:ahLst/>
            <a:cxnLst/>
            <a:rect l="l" t="t" r="r" b="b"/>
            <a:pathLst>
              <a:path w="508000" h="2531745">
                <a:moveTo>
                  <a:pt x="0" y="0"/>
                </a:moveTo>
                <a:lnTo>
                  <a:pt x="80285" y="2136"/>
                </a:lnTo>
                <a:lnTo>
                  <a:pt x="150010" y="8084"/>
                </a:lnTo>
                <a:lnTo>
                  <a:pt x="204993" y="17155"/>
                </a:lnTo>
                <a:lnTo>
                  <a:pt x="241051" y="28660"/>
                </a:lnTo>
                <a:lnTo>
                  <a:pt x="254000" y="41910"/>
                </a:lnTo>
                <a:lnTo>
                  <a:pt x="254000" y="1223645"/>
                </a:lnTo>
                <a:lnTo>
                  <a:pt x="303006" y="1248399"/>
                </a:lnTo>
                <a:lnTo>
                  <a:pt x="357989" y="1257470"/>
                </a:lnTo>
                <a:lnTo>
                  <a:pt x="427714" y="1263418"/>
                </a:lnTo>
                <a:lnTo>
                  <a:pt x="508000" y="1265555"/>
                </a:lnTo>
                <a:lnTo>
                  <a:pt x="427714" y="1267691"/>
                </a:lnTo>
                <a:lnTo>
                  <a:pt x="357989" y="1273639"/>
                </a:lnTo>
                <a:lnTo>
                  <a:pt x="303006" y="1282710"/>
                </a:lnTo>
                <a:lnTo>
                  <a:pt x="254000" y="1307464"/>
                </a:lnTo>
                <a:lnTo>
                  <a:pt x="254000" y="2489517"/>
                </a:lnTo>
                <a:lnTo>
                  <a:pt x="241051" y="2502764"/>
                </a:lnTo>
                <a:lnTo>
                  <a:pt x="204993" y="2514268"/>
                </a:lnTo>
                <a:lnTo>
                  <a:pt x="150010" y="2523341"/>
                </a:lnTo>
                <a:lnTo>
                  <a:pt x="80285" y="2529290"/>
                </a:lnTo>
                <a:lnTo>
                  <a:pt x="0" y="2531427"/>
                </a:lnTo>
              </a:path>
            </a:pathLst>
          </a:custGeom>
          <a:ln w="635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3857" y="5548629"/>
            <a:ext cx="795972" cy="795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55912" y="6459195"/>
            <a:ext cx="97409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solidFill>
                  <a:srgbClr val="0079D6"/>
                </a:solidFill>
                <a:latin typeface="Arial"/>
                <a:cs typeface="Arial"/>
              </a:rPr>
              <a:t>GitHub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26714" y="3767137"/>
            <a:ext cx="795972" cy="795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20925" y="4668976"/>
            <a:ext cx="20066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solidFill>
                  <a:srgbClr val="0079D6"/>
                </a:solidFill>
                <a:latin typeface="Arial"/>
                <a:cs typeface="Arial"/>
              </a:rPr>
              <a:t>Azure</a:t>
            </a:r>
            <a:r>
              <a:rPr sz="2500" spc="-140" dirty="0">
                <a:solidFill>
                  <a:srgbClr val="0079D6"/>
                </a:solidFill>
                <a:latin typeface="Arial"/>
                <a:cs typeface="Arial"/>
              </a:rPr>
              <a:t> </a:t>
            </a:r>
            <a:r>
              <a:rPr sz="2500" spc="-80" dirty="0">
                <a:solidFill>
                  <a:srgbClr val="0079D6"/>
                </a:solidFill>
                <a:latin typeface="Arial"/>
                <a:cs typeface="Arial"/>
              </a:rPr>
              <a:t>DevOps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210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017" y="1764433"/>
            <a:ext cx="7755255" cy="1884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85"/>
              </a:spcBef>
            </a:pPr>
            <a:r>
              <a:rPr sz="2350" strike="sngStrike" spc="40" dirty="0">
                <a:solidFill>
                  <a:srgbClr val="343434"/>
                </a:solidFill>
                <a:latin typeface="Arial"/>
                <a:cs typeface="Arial"/>
              </a:rPr>
              <a:t>Introduction </a:t>
            </a:r>
            <a:r>
              <a:rPr sz="2350" strike="sngStrike" spc="80" dirty="0">
                <a:solidFill>
                  <a:srgbClr val="343434"/>
                </a:solidFill>
                <a:latin typeface="Arial"/>
                <a:cs typeface="Arial"/>
              </a:rPr>
              <a:t>to </a:t>
            </a:r>
            <a:r>
              <a:rPr sz="2350" strike="sngStrike" spc="-10" dirty="0">
                <a:solidFill>
                  <a:srgbClr val="343434"/>
                </a:solidFill>
                <a:latin typeface="Arial"/>
                <a:cs typeface="Arial"/>
              </a:rPr>
              <a:t>Cloud </a:t>
            </a:r>
            <a:r>
              <a:rPr sz="2350" strike="sngStrike" spc="25" dirty="0">
                <a:solidFill>
                  <a:srgbClr val="343434"/>
                </a:solidFill>
                <a:latin typeface="Arial"/>
                <a:cs typeface="Arial"/>
              </a:rPr>
              <a:t>Computing </a:t>
            </a:r>
            <a:r>
              <a:rPr sz="2350" strike="sngStrike" spc="5" dirty="0">
                <a:solidFill>
                  <a:srgbClr val="343434"/>
                </a:solidFill>
                <a:latin typeface="Arial"/>
                <a:cs typeface="Arial"/>
              </a:rPr>
              <a:t>and </a:t>
            </a:r>
            <a:r>
              <a:rPr sz="2350" strike="sngStrike" spc="75" dirty="0">
                <a:solidFill>
                  <a:srgbClr val="343434"/>
                </a:solidFill>
                <a:latin typeface="Arial"/>
                <a:cs typeface="Arial"/>
              </a:rPr>
              <a:t>Microsoft </a:t>
            </a:r>
            <a:r>
              <a:rPr sz="2350" strike="sngStrike" spc="-15" dirty="0">
                <a:solidFill>
                  <a:srgbClr val="343434"/>
                </a:solidFill>
                <a:latin typeface="Arial"/>
                <a:cs typeface="Arial"/>
              </a:rPr>
              <a:t>Azure </a:t>
            </a:r>
            <a:r>
              <a:rPr sz="2350" strike="noStrike" spc="-1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400" strike="sngStrike" spc="5" dirty="0">
                <a:solidFill>
                  <a:srgbClr val="343434"/>
                </a:solidFill>
                <a:latin typeface="Arial"/>
                <a:cs typeface="Arial"/>
              </a:rPr>
              <a:t>Build </a:t>
            </a:r>
            <a:r>
              <a:rPr sz="2400" strike="sngStrike" spc="60" dirty="0">
                <a:solidFill>
                  <a:srgbClr val="343434"/>
                </a:solidFill>
                <a:latin typeface="Arial"/>
                <a:cs typeface="Arial"/>
              </a:rPr>
              <a:t>with </a:t>
            </a:r>
            <a:r>
              <a:rPr sz="2400" strike="sngStrike" spc="-15" dirty="0">
                <a:solidFill>
                  <a:srgbClr val="343434"/>
                </a:solidFill>
                <a:latin typeface="Arial"/>
                <a:cs typeface="Arial"/>
              </a:rPr>
              <a:t>Azure </a:t>
            </a:r>
            <a:r>
              <a:rPr sz="2400" strike="sngStrike" spc="5" dirty="0">
                <a:solidFill>
                  <a:srgbClr val="343434"/>
                </a:solidFill>
                <a:latin typeface="Arial"/>
                <a:cs typeface="Arial"/>
              </a:rPr>
              <a:t>App </a:t>
            </a:r>
            <a:r>
              <a:rPr sz="2400" strike="sngStrike" spc="-20" dirty="0">
                <a:solidFill>
                  <a:srgbClr val="343434"/>
                </a:solidFill>
                <a:latin typeface="Arial"/>
                <a:cs typeface="Arial"/>
              </a:rPr>
              <a:t>Services </a:t>
            </a:r>
            <a:r>
              <a:rPr sz="2400" strike="sngStrike" spc="60" dirty="0">
                <a:solidFill>
                  <a:srgbClr val="343434"/>
                </a:solidFill>
                <a:latin typeface="Arial"/>
                <a:cs typeface="Arial"/>
              </a:rPr>
              <a:t>with </a:t>
            </a:r>
            <a:r>
              <a:rPr sz="2400" strike="sngStrike" spc="-10" dirty="0">
                <a:solidFill>
                  <a:srgbClr val="343434"/>
                </a:solidFill>
                <a:latin typeface="Arial"/>
                <a:cs typeface="Arial"/>
              </a:rPr>
              <a:t>GitHub  </a:t>
            </a:r>
            <a:r>
              <a:rPr sz="2400" strike="sngStrike" spc="-15" dirty="0">
                <a:solidFill>
                  <a:srgbClr val="343434"/>
                </a:solidFill>
                <a:latin typeface="Arial"/>
                <a:cs typeface="Arial"/>
              </a:rPr>
              <a:t>Experiment </a:t>
            </a:r>
            <a:r>
              <a:rPr sz="2400" strike="sngStrike" spc="50" dirty="0">
                <a:solidFill>
                  <a:srgbClr val="343434"/>
                </a:solidFill>
                <a:latin typeface="Arial"/>
                <a:cs typeface="Arial"/>
              </a:rPr>
              <a:t>with </a:t>
            </a:r>
            <a:r>
              <a:rPr sz="2400" strike="sngStrike" spc="40" dirty="0">
                <a:solidFill>
                  <a:srgbClr val="343434"/>
                </a:solidFill>
                <a:latin typeface="Arial"/>
                <a:cs typeface="Arial"/>
              </a:rPr>
              <a:t>Artificial </a:t>
            </a:r>
            <a:r>
              <a:rPr sz="2400" strike="sngStrike" dirty="0">
                <a:solidFill>
                  <a:srgbClr val="343434"/>
                </a:solidFill>
                <a:latin typeface="Arial"/>
                <a:cs typeface="Arial"/>
              </a:rPr>
              <a:t>Intelligence </a:t>
            </a:r>
            <a:r>
              <a:rPr sz="2400" strike="sngStrike" spc="-114" dirty="0">
                <a:solidFill>
                  <a:srgbClr val="343434"/>
                </a:solidFill>
                <a:latin typeface="Arial"/>
                <a:cs typeface="Arial"/>
              </a:rPr>
              <a:t>&amp; </a:t>
            </a:r>
            <a:r>
              <a:rPr sz="2400" strike="sngStrike" spc="5" dirty="0">
                <a:solidFill>
                  <a:srgbClr val="343434"/>
                </a:solidFill>
                <a:latin typeface="Arial"/>
                <a:cs typeface="Arial"/>
              </a:rPr>
              <a:t>Machine</a:t>
            </a:r>
            <a:r>
              <a:rPr sz="2400" strike="sngStrike" spc="-409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400" strike="sngStrike" spc="-20" dirty="0">
                <a:solidFill>
                  <a:srgbClr val="343434"/>
                </a:solidFill>
                <a:latin typeface="Arial"/>
                <a:cs typeface="Arial"/>
              </a:rPr>
              <a:t>Learning </a:t>
            </a:r>
            <a:r>
              <a:rPr sz="2400" strike="noStrike" spc="-2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2350" strike="noStrike" spc="5" dirty="0">
                <a:solidFill>
                  <a:srgbClr val="0077D6"/>
                </a:solidFill>
                <a:latin typeface="Arial"/>
                <a:cs typeface="Arial"/>
              </a:rPr>
              <a:t>Connect</a:t>
            </a:r>
            <a:r>
              <a:rPr sz="2350" strike="noStrike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spc="65" dirty="0">
                <a:solidFill>
                  <a:srgbClr val="0077D6"/>
                </a:solidFill>
                <a:latin typeface="Arial"/>
                <a:cs typeface="Arial"/>
              </a:rPr>
              <a:t>with</a:t>
            </a:r>
            <a:r>
              <a:rPr sz="2350" strike="noStrike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spc="75" dirty="0">
                <a:solidFill>
                  <a:srgbClr val="0077D6"/>
                </a:solidFill>
                <a:latin typeface="Arial"/>
                <a:cs typeface="Arial"/>
              </a:rPr>
              <a:t>Microsoft</a:t>
            </a:r>
            <a:r>
              <a:rPr sz="2350" strike="noStrike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spc="20" dirty="0">
                <a:solidFill>
                  <a:srgbClr val="0077D6"/>
                </a:solidFill>
                <a:latin typeface="Arial"/>
                <a:cs typeface="Arial"/>
              </a:rPr>
              <a:t>during</a:t>
            </a:r>
            <a:r>
              <a:rPr sz="2350" strike="noStrike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dirty="0">
                <a:solidFill>
                  <a:srgbClr val="0077D6"/>
                </a:solidFill>
                <a:latin typeface="Arial"/>
                <a:cs typeface="Arial"/>
              </a:rPr>
              <a:t>your</a:t>
            </a:r>
            <a:r>
              <a:rPr sz="2350" strike="noStrike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spc="40" dirty="0">
                <a:solidFill>
                  <a:srgbClr val="0077D6"/>
                </a:solidFill>
                <a:latin typeface="Arial"/>
                <a:cs typeface="Arial"/>
              </a:rPr>
              <a:t>student</a:t>
            </a:r>
            <a:r>
              <a:rPr sz="2350" strike="noStrike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trike="noStrike" spc="-5" dirty="0">
                <a:solidFill>
                  <a:srgbClr val="0077D6"/>
                </a:solidFill>
                <a:latin typeface="Arial"/>
                <a:cs typeface="Arial"/>
              </a:rPr>
              <a:t>career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67386" y="478498"/>
            <a:ext cx="310833" cy="31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305" y="2237104"/>
            <a:ext cx="48939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dirty="0"/>
              <a:t>Loveneesh Dhir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273050" y="3214143"/>
            <a:ext cx="11524934" cy="2895023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lang="en-IN" sz="16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IN" sz="1600" baseline="30000" dirty="0">
                <a:solidFill>
                  <a:schemeClr val="bg1"/>
                </a:solidFill>
                <a:latin typeface="Arial"/>
                <a:cs typeface="Arial"/>
              </a:rPr>
              <a:t>nd</a:t>
            </a:r>
            <a:r>
              <a:rPr lang="en-IN" sz="1600" dirty="0">
                <a:solidFill>
                  <a:schemeClr val="bg1"/>
                </a:solidFill>
                <a:latin typeface="Arial"/>
                <a:cs typeface="Arial"/>
              </a:rPr>
              <a:t> Year CSE Student, An ML Enthusiast</a:t>
            </a: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lang="en-IN" sz="1600" dirty="0">
                <a:solidFill>
                  <a:schemeClr val="bg1"/>
                </a:solidFill>
                <a:latin typeface="Arial"/>
                <a:cs typeface="Arial"/>
              </a:rPr>
              <a:t>GitHub Campus advisor at KCCITM</a:t>
            </a: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lang="en-IN" sz="1600" dirty="0">
                <a:solidFill>
                  <a:schemeClr val="bg1"/>
                </a:solidFill>
                <a:latin typeface="Arial"/>
                <a:cs typeface="Arial"/>
              </a:rPr>
              <a:t>Microsoft Student Partner at KCCITM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lang="en-IN" spc="-120" dirty="0">
                <a:solidFill>
                  <a:srgbClr val="FFFFFF"/>
                </a:solidFill>
                <a:latin typeface="Arial"/>
                <a:cs typeface="Arial"/>
              </a:rPr>
              <a:t>LinkedIn -  </a:t>
            </a:r>
            <a:r>
              <a:rPr lang="en-IN" spc="-1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https://www.linkedin.com/in/loveneesh-dhir-98356b170</a:t>
            </a:r>
            <a:endParaRPr lang="en-IN" spc="-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6A8A6-8ADA-4408-920A-13AE4CDC8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38" y="1837647"/>
            <a:ext cx="2889250" cy="28356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5902" y="3482022"/>
            <a:ext cx="4387850" cy="87439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Microsoft's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premier</a:t>
            </a:r>
            <a:r>
              <a:rPr sz="2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student 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902" y="5171122"/>
            <a:ext cx="4426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imagine.microsoft.com/usa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362" y="2902584"/>
            <a:ext cx="494665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up.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creativity,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passion,  and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create 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shape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live,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work,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play.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0072" y="2613660"/>
            <a:ext cx="355600" cy="1919605"/>
          </a:xfrm>
          <a:custGeom>
            <a:avLst/>
            <a:gdLst/>
            <a:ahLst/>
            <a:cxnLst/>
            <a:rect l="l" t="t" r="r" b="b"/>
            <a:pathLst>
              <a:path w="355600" h="1919604">
                <a:moveTo>
                  <a:pt x="0" y="0"/>
                </a:moveTo>
                <a:lnTo>
                  <a:pt x="355282" y="959802"/>
                </a:lnTo>
                <a:lnTo>
                  <a:pt x="355282" y="1919604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952" y="2430462"/>
            <a:ext cx="4794885" cy="132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387" y="478498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129" y="478498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87" y="641316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129" y="641316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950" y="527684"/>
            <a:ext cx="1046480" cy="204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86" y="478498"/>
            <a:ext cx="310833" cy="31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7799705" cy="296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7002" y="0"/>
            <a:ext cx="4663122" cy="3497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963862"/>
            <a:ext cx="6011227" cy="4030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9675" y="2946400"/>
            <a:ext cx="4870450" cy="4048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2237" y="2963862"/>
            <a:ext cx="3834765" cy="4030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5377815"/>
          </a:xfrm>
          <a:custGeom>
            <a:avLst/>
            <a:gdLst/>
            <a:ahLst/>
            <a:cxnLst/>
            <a:rect l="l" t="t" r="r" b="b"/>
            <a:pathLst>
              <a:path w="12436475" h="5377815">
                <a:moveTo>
                  <a:pt x="0" y="5377497"/>
                </a:moveTo>
                <a:lnTo>
                  <a:pt x="12436475" y="5377497"/>
                </a:lnTo>
                <a:lnTo>
                  <a:pt x="12436475" y="0"/>
                </a:lnTo>
                <a:lnTo>
                  <a:pt x="0" y="0"/>
                </a:lnTo>
                <a:lnTo>
                  <a:pt x="0" y="537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09702"/>
            <a:ext cx="12436475" cy="485140"/>
          </a:xfrm>
          <a:custGeom>
            <a:avLst/>
            <a:gdLst/>
            <a:ahLst/>
            <a:cxnLst/>
            <a:rect l="l" t="t" r="r" b="b"/>
            <a:pathLst>
              <a:path w="12436475" h="485140">
                <a:moveTo>
                  <a:pt x="0" y="484822"/>
                </a:moveTo>
                <a:lnTo>
                  <a:pt x="12436475" y="484822"/>
                </a:lnTo>
                <a:lnTo>
                  <a:pt x="12436475" y="0"/>
                </a:lnTo>
                <a:lnTo>
                  <a:pt x="0" y="0"/>
                </a:lnTo>
                <a:lnTo>
                  <a:pt x="0" y="484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70" y="342900"/>
            <a:ext cx="4231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" dirty="0">
                <a:solidFill>
                  <a:srgbClr val="FFFFFF"/>
                </a:solidFill>
              </a:rPr>
              <a:t>Azure </a:t>
            </a:r>
            <a:r>
              <a:rPr sz="4000" spc="114" dirty="0">
                <a:solidFill>
                  <a:srgbClr val="FFFFFF"/>
                </a:solidFill>
              </a:rPr>
              <a:t>for</a:t>
            </a:r>
            <a:r>
              <a:rPr sz="4000" spc="-285" dirty="0">
                <a:solidFill>
                  <a:srgbClr val="FFFFFF"/>
                </a:solidFill>
              </a:rPr>
              <a:t> </a:t>
            </a:r>
            <a:r>
              <a:rPr sz="4000" spc="5" dirty="0">
                <a:solidFill>
                  <a:srgbClr val="FFFFFF"/>
                </a:solidFill>
              </a:rPr>
              <a:t>Students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829742" y="3090227"/>
            <a:ext cx="15182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ts val="332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25+</a:t>
            </a:r>
            <a:endParaRPr sz="2800">
              <a:latin typeface="Arial"/>
              <a:cs typeface="Arial"/>
            </a:endParaRPr>
          </a:p>
          <a:p>
            <a:pPr marR="5080" algn="ctr">
              <a:lnSpc>
                <a:spcPts val="236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6137" y="2087245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4" h="781685">
                <a:moveTo>
                  <a:pt x="106536" y="593089"/>
                </a:moveTo>
                <a:lnTo>
                  <a:pt x="47625" y="593089"/>
                </a:lnTo>
                <a:lnTo>
                  <a:pt x="61912" y="612775"/>
                </a:lnTo>
                <a:lnTo>
                  <a:pt x="95567" y="655002"/>
                </a:lnTo>
                <a:lnTo>
                  <a:pt x="151765" y="705484"/>
                </a:lnTo>
                <a:lnTo>
                  <a:pt x="193992" y="730884"/>
                </a:lnTo>
                <a:lnTo>
                  <a:pt x="238759" y="753109"/>
                </a:lnTo>
                <a:lnTo>
                  <a:pt x="289559" y="770254"/>
                </a:lnTo>
                <a:lnTo>
                  <a:pt x="337184" y="778509"/>
                </a:lnTo>
                <a:lnTo>
                  <a:pt x="390842" y="781367"/>
                </a:lnTo>
                <a:lnTo>
                  <a:pt x="424497" y="781367"/>
                </a:lnTo>
                <a:lnTo>
                  <a:pt x="455295" y="778509"/>
                </a:lnTo>
                <a:lnTo>
                  <a:pt x="517207" y="761682"/>
                </a:lnTo>
                <a:lnTo>
                  <a:pt x="548004" y="750569"/>
                </a:lnTo>
                <a:lnTo>
                  <a:pt x="581342" y="733742"/>
                </a:lnTo>
                <a:lnTo>
                  <a:pt x="365442" y="733742"/>
                </a:lnTo>
                <a:lnTo>
                  <a:pt x="340042" y="730884"/>
                </a:lnTo>
                <a:lnTo>
                  <a:pt x="317500" y="725169"/>
                </a:lnTo>
                <a:lnTo>
                  <a:pt x="292417" y="719454"/>
                </a:lnTo>
                <a:lnTo>
                  <a:pt x="247332" y="702627"/>
                </a:lnTo>
                <a:lnTo>
                  <a:pt x="205104" y="680084"/>
                </a:lnTo>
                <a:lnTo>
                  <a:pt x="165734" y="652144"/>
                </a:lnTo>
                <a:lnTo>
                  <a:pt x="129222" y="618489"/>
                </a:lnTo>
                <a:lnTo>
                  <a:pt x="112395" y="601344"/>
                </a:lnTo>
                <a:lnTo>
                  <a:pt x="106536" y="593089"/>
                </a:lnTo>
                <a:close/>
              </a:path>
              <a:path w="781684" h="781685">
                <a:moveTo>
                  <a:pt x="730884" y="480694"/>
                </a:moveTo>
                <a:lnTo>
                  <a:pt x="719454" y="508634"/>
                </a:lnTo>
                <a:lnTo>
                  <a:pt x="708342" y="536892"/>
                </a:lnTo>
                <a:lnTo>
                  <a:pt x="694372" y="562292"/>
                </a:lnTo>
                <a:lnTo>
                  <a:pt x="680084" y="584517"/>
                </a:lnTo>
                <a:lnTo>
                  <a:pt x="663257" y="607059"/>
                </a:lnTo>
                <a:lnTo>
                  <a:pt x="623887" y="646429"/>
                </a:lnTo>
                <a:lnTo>
                  <a:pt x="601345" y="663257"/>
                </a:lnTo>
                <a:lnTo>
                  <a:pt x="579120" y="680084"/>
                </a:lnTo>
                <a:lnTo>
                  <a:pt x="553720" y="694372"/>
                </a:lnTo>
                <a:lnTo>
                  <a:pt x="503237" y="716597"/>
                </a:lnTo>
                <a:lnTo>
                  <a:pt x="418782" y="733742"/>
                </a:lnTo>
                <a:lnTo>
                  <a:pt x="581342" y="733742"/>
                </a:lnTo>
                <a:lnTo>
                  <a:pt x="604202" y="722312"/>
                </a:lnTo>
                <a:lnTo>
                  <a:pt x="655002" y="682942"/>
                </a:lnTo>
                <a:lnTo>
                  <a:pt x="677227" y="660400"/>
                </a:lnTo>
                <a:lnTo>
                  <a:pt x="699770" y="638175"/>
                </a:lnTo>
                <a:lnTo>
                  <a:pt x="719454" y="612775"/>
                </a:lnTo>
                <a:lnTo>
                  <a:pt x="736282" y="584517"/>
                </a:lnTo>
                <a:lnTo>
                  <a:pt x="753109" y="556577"/>
                </a:lnTo>
                <a:lnTo>
                  <a:pt x="764540" y="528319"/>
                </a:lnTo>
                <a:lnTo>
                  <a:pt x="775652" y="497522"/>
                </a:lnTo>
                <a:lnTo>
                  <a:pt x="730884" y="480694"/>
                </a:lnTo>
                <a:close/>
              </a:path>
              <a:path w="781684" h="781685">
                <a:moveTo>
                  <a:pt x="193992" y="488950"/>
                </a:moveTo>
                <a:lnTo>
                  <a:pt x="0" y="488950"/>
                </a:lnTo>
                <a:lnTo>
                  <a:pt x="0" y="685800"/>
                </a:lnTo>
                <a:lnTo>
                  <a:pt x="47625" y="685800"/>
                </a:lnTo>
                <a:lnTo>
                  <a:pt x="47625" y="593089"/>
                </a:lnTo>
                <a:lnTo>
                  <a:pt x="106536" y="593089"/>
                </a:lnTo>
                <a:lnTo>
                  <a:pt x="98425" y="581659"/>
                </a:lnTo>
                <a:lnTo>
                  <a:pt x="84454" y="559434"/>
                </a:lnTo>
                <a:lnTo>
                  <a:pt x="73025" y="536892"/>
                </a:lnTo>
                <a:lnTo>
                  <a:pt x="193992" y="536892"/>
                </a:lnTo>
                <a:lnTo>
                  <a:pt x="193992" y="488950"/>
                </a:lnTo>
                <a:close/>
              </a:path>
              <a:path w="781684" h="781685">
                <a:moveTo>
                  <a:pt x="390842" y="0"/>
                </a:moveTo>
                <a:lnTo>
                  <a:pt x="326072" y="5714"/>
                </a:lnTo>
                <a:lnTo>
                  <a:pt x="292417" y="11112"/>
                </a:lnTo>
                <a:lnTo>
                  <a:pt x="261302" y="19684"/>
                </a:lnTo>
                <a:lnTo>
                  <a:pt x="233362" y="33654"/>
                </a:lnTo>
                <a:lnTo>
                  <a:pt x="202247" y="45084"/>
                </a:lnTo>
                <a:lnTo>
                  <a:pt x="177165" y="61912"/>
                </a:lnTo>
                <a:lnTo>
                  <a:pt x="148907" y="78739"/>
                </a:lnTo>
                <a:lnTo>
                  <a:pt x="126365" y="98425"/>
                </a:lnTo>
                <a:lnTo>
                  <a:pt x="81597" y="146050"/>
                </a:lnTo>
                <a:lnTo>
                  <a:pt x="42227" y="196850"/>
                </a:lnTo>
                <a:lnTo>
                  <a:pt x="13970" y="255904"/>
                </a:lnTo>
                <a:lnTo>
                  <a:pt x="2857" y="286702"/>
                </a:lnTo>
                <a:lnTo>
                  <a:pt x="50482" y="300672"/>
                </a:lnTo>
                <a:lnTo>
                  <a:pt x="59054" y="272732"/>
                </a:lnTo>
                <a:lnTo>
                  <a:pt x="73025" y="247332"/>
                </a:lnTo>
                <a:lnTo>
                  <a:pt x="101282" y="196850"/>
                </a:lnTo>
                <a:lnTo>
                  <a:pt x="157479" y="134937"/>
                </a:lnTo>
                <a:lnTo>
                  <a:pt x="224790" y="89852"/>
                </a:lnTo>
                <a:lnTo>
                  <a:pt x="278129" y="67309"/>
                </a:lnTo>
                <a:lnTo>
                  <a:pt x="303529" y="59054"/>
                </a:lnTo>
                <a:lnTo>
                  <a:pt x="331787" y="53339"/>
                </a:lnTo>
                <a:lnTo>
                  <a:pt x="359727" y="50482"/>
                </a:lnTo>
                <a:lnTo>
                  <a:pt x="390842" y="47625"/>
                </a:lnTo>
                <a:lnTo>
                  <a:pt x="578761" y="47625"/>
                </a:lnTo>
                <a:lnTo>
                  <a:pt x="539750" y="28257"/>
                </a:lnTo>
                <a:lnTo>
                  <a:pt x="491807" y="13969"/>
                </a:lnTo>
                <a:lnTo>
                  <a:pt x="441325" y="2857"/>
                </a:lnTo>
                <a:lnTo>
                  <a:pt x="390842" y="0"/>
                </a:lnTo>
                <a:close/>
              </a:path>
              <a:path w="781684" h="781685">
                <a:moveTo>
                  <a:pt x="578761" y="47625"/>
                </a:moveTo>
                <a:lnTo>
                  <a:pt x="390842" y="47625"/>
                </a:lnTo>
                <a:lnTo>
                  <a:pt x="415925" y="50482"/>
                </a:lnTo>
                <a:lnTo>
                  <a:pt x="438467" y="53339"/>
                </a:lnTo>
                <a:lnTo>
                  <a:pt x="486092" y="61912"/>
                </a:lnTo>
                <a:lnTo>
                  <a:pt x="534034" y="78739"/>
                </a:lnTo>
                <a:lnTo>
                  <a:pt x="576262" y="101282"/>
                </a:lnTo>
                <a:lnTo>
                  <a:pt x="615632" y="129222"/>
                </a:lnTo>
                <a:lnTo>
                  <a:pt x="649287" y="162877"/>
                </a:lnTo>
                <a:lnTo>
                  <a:pt x="680084" y="202247"/>
                </a:lnTo>
                <a:lnTo>
                  <a:pt x="694372" y="221932"/>
                </a:lnTo>
                <a:lnTo>
                  <a:pt x="705484" y="244475"/>
                </a:lnTo>
                <a:lnTo>
                  <a:pt x="584517" y="244475"/>
                </a:lnTo>
                <a:lnTo>
                  <a:pt x="584517" y="292417"/>
                </a:lnTo>
                <a:lnTo>
                  <a:pt x="781367" y="292417"/>
                </a:lnTo>
                <a:lnTo>
                  <a:pt x="781367" y="191134"/>
                </a:lnTo>
                <a:lnTo>
                  <a:pt x="733742" y="191134"/>
                </a:lnTo>
                <a:lnTo>
                  <a:pt x="719454" y="168592"/>
                </a:lnTo>
                <a:lnTo>
                  <a:pt x="668972" y="109537"/>
                </a:lnTo>
                <a:lnTo>
                  <a:pt x="629602" y="78739"/>
                </a:lnTo>
                <a:lnTo>
                  <a:pt x="584517" y="50482"/>
                </a:lnTo>
                <a:lnTo>
                  <a:pt x="578761" y="47625"/>
                </a:lnTo>
                <a:close/>
              </a:path>
              <a:path w="781684" h="781685">
                <a:moveTo>
                  <a:pt x="781367" y="98425"/>
                </a:moveTo>
                <a:lnTo>
                  <a:pt x="733742" y="98425"/>
                </a:lnTo>
                <a:lnTo>
                  <a:pt x="733742" y="191134"/>
                </a:lnTo>
                <a:lnTo>
                  <a:pt x="781367" y="191134"/>
                </a:lnTo>
                <a:lnTo>
                  <a:pt x="781367" y="9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5282" y="3090227"/>
            <a:ext cx="1474470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ctr">
              <a:lnSpc>
                <a:spcPts val="3320"/>
              </a:lnSpc>
              <a:spcBef>
                <a:spcPts val="100"/>
              </a:spcBef>
            </a:pP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$100</a:t>
            </a:r>
            <a:endParaRPr sz="2800">
              <a:latin typeface="Arial"/>
              <a:cs typeface="Arial"/>
            </a:endParaRPr>
          </a:p>
          <a:p>
            <a:pPr marR="5080" algn="ctr">
              <a:lnSpc>
                <a:spcPts val="236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9932" y="2049462"/>
            <a:ext cx="720725" cy="856615"/>
          </a:xfrm>
          <a:custGeom>
            <a:avLst/>
            <a:gdLst/>
            <a:ahLst/>
            <a:cxnLst/>
            <a:rect l="l" t="t" r="r" b="b"/>
            <a:pathLst>
              <a:path w="720725" h="856614">
                <a:moveTo>
                  <a:pt x="515302" y="0"/>
                </a:moveTo>
                <a:lnTo>
                  <a:pt x="0" y="0"/>
                </a:lnTo>
                <a:lnTo>
                  <a:pt x="0" y="856614"/>
                </a:lnTo>
                <a:lnTo>
                  <a:pt x="515302" y="856614"/>
                </a:lnTo>
                <a:lnTo>
                  <a:pt x="515302" y="803910"/>
                </a:lnTo>
                <a:lnTo>
                  <a:pt x="53975" y="803910"/>
                </a:lnTo>
                <a:lnTo>
                  <a:pt x="53975" y="747712"/>
                </a:lnTo>
                <a:lnTo>
                  <a:pt x="140144" y="747712"/>
                </a:lnTo>
                <a:lnTo>
                  <a:pt x="138112" y="744220"/>
                </a:lnTo>
                <a:lnTo>
                  <a:pt x="124459" y="726757"/>
                </a:lnTo>
                <a:lnTo>
                  <a:pt x="111125" y="712787"/>
                </a:lnTo>
                <a:lnTo>
                  <a:pt x="90804" y="705802"/>
                </a:lnTo>
                <a:lnTo>
                  <a:pt x="73977" y="698500"/>
                </a:lnTo>
                <a:lnTo>
                  <a:pt x="53975" y="695007"/>
                </a:lnTo>
                <a:lnTo>
                  <a:pt x="53975" y="161607"/>
                </a:lnTo>
                <a:lnTo>
                  <a:pt x="73977" y="158114"/>
                </a:lnTo>
                <a:lnTo>
                  <a:pt x="90804" y="150812"/>
                </a:lnTo>
                <a:lnTo>
                  <a:pt x="111125" y="140335"/>
                </a:lnTo>
                <a:lnTo>
                  <a:pt x="124459" y="129857"/>
                </a:lnTo>
                <a:lnTo>
                  <a:pt x="138112" y="112395"/>
                </a:lnTo>
                <a:lnTo>
                  <a:pt x="142176" y="105410"/>
                </a:lnTo>
                <a:lnTo>
                  <a:pt x="53975" y="105410"/>
                </a:lnTo>
                <a:lnTo>
                  <a:pt x="53975" y="52704"/>
                </a:lnTo>
                <a:lnTo>
                  <a:pt x="515302" y="52704"/>
                </a:lnTo>
                <a:lnTo>
                  <a:pt x="515302" y="0"/>
                </a:lnTo>
                <a:close/>
              </a:path>
              <a:path w="720725" h="856614">
                <a:moveTo>
                  <a:pt x="589246" y="252729"/>
                </a:moveTo>
                <a:lnTo>
                  <a:pt x="515302" y="252729"/>
                </a:lnTo>
                <a:lnTo>
                  <a:pt x="646747" y="389572"/>
                </a:lnTo>
                <a:lnTo>
                  <a:pt x="656589" y="400367"/>
                </a:lnTo>
                <a:lnTo>
                  <a:pt x="663575" y="414337"/>
                </a:lnTo>
                <a:lnTo>
                  <a:pt x="666750" y="428307"/>
                </a:lnTo>
                <a:lnTo>
                  <a:pt x="670242" y="445770"/>
                </a:lnTo>
                <a:lnTo>
                  <a:pt x="670242" y="856614"/>
                </a:lnTo>
                <a:lnTo>
                  <a:pt x="720725" y="856614"/>
                </a:lnTo>
                <a:lnTo>
                  <a:pt x="720725" y="445770"/>
                </a:lnTo>
                <a:lnTo>
                  <a:pt x="717232" y="417829"/>
                </a:lnTo>
                <a:lnTo>
                  <a:pt x="710564" y="393064"/>
                </a:lnTo>
                <a:lnTo>
                  <a:pt x="700404" y="372110"/>
                </a:lnTo>
                <a:lnTo>
                  <a:pt x="683577" y="351154"/>
                </a:lnTo>
                <a:lnTo>
                  <a:pt x="589246" y="252729"/>
                </a:lnTo>
                <a:close/>
              </a:path>
              <a:path w="720725" h="856614">
                <a:moveTo>
                  <a:pt x="140144" y="747712"/>
                </a:moveTo>
                <a:lnTo>
                  <a:pt x="53975" y="747712"/>
                </a:lnTo>
                <a:lnTo>
                  <a:pt x="64134" y="751204"/>
                </a:lnTo>
                <a:lnTo>
                  <a:pt x="73977" y="754697"/>
                </a:lnTo>
                <a:lnTo>
                  <a:pt x="87629" y="765492"/>
                </a:lnTo>
                <a:lnTo>
                  <a:pt x="100964" y="782954"/>
                </a:lnTo>
                <a:lnTo>
                  <a:pt x="104457" y="793432"/>
                </a:lnTo>
                <a:lnTo>
                  <a:pt x="104457" y="803910"/>
                </a:lnTo>
                <a:lnTo>
                  <a:pt x="154939" y="803910"/>
                </a:lnTo>
                <a:lnTo>
                  <a:pt x="151447" y="782954"/>
                </a:lnTo>
                <a:lnTo>
                  <a:pt x="148272" y="761682"/>
                </a:lnTo>
                <a:lnTo>
                  <a:pt x="140144" y="747712"/>
                </a:lnTo>
                <a:close/>
              </a:path>
              <a:path w="720725" h="856614">
                <a:moveTo>
                  <a:pt x="388782" y="565150"/>
                </a:moveTo>
                <a:lnTo>
                  <a:pt x="336867" y="565150"/>
                </a:lnTo>
                <a:lnTo>
                  <a:pt x="343534" y="586422"/>
                </a:lnTo>
                <a:lnTo>
                  <a:pt x="356869" y="628332"/>
                </a:lnTo>
                <a:lnTo>
                  <a:pt x="370522" y="646112"/>
                </a:lnTo>
                <a:lnTo>
                  <a:pt x="380682" y="663575"/>
                </a:lnTo>
                <a:lnTo>
                  <a:pt x="414337" y="691514"/>
                </a:lnTo>
                <a:lnTo>
                  <a:pt x="431164" y="701992"/>
                </a:lnTo>
                <a:lnTo>
                  <a:pt x="417512" y="709295"/>
                </a:lnTo>
                <a:lnTo>
                  <a:pt x="380682" y="740727"/>
                </a:lnTo>
                <a:lnTo>
                  <a:pt x="360362" y="786447"/>
                </a:lnTo>
                <a:lnTo>
                  <a:pt x="360362" y="803910"/>
                </a:lnTo>
                <a:lnTo>
                  <a:pt x="410844" y="803910"/>
                </a:lnTo>
                <a:lnTo>
                  <a:pt x="414337" y="793432"/>
                </a:lnTo>
                <a:lnTo>
                  <a:pt x="417512" y="782954"/>
                </a:lnTo>
                <a:lnTo>
                  <a:pt x="427672" y="765492"/>
                </a:lnTo>
                <a:lnTo>
                  <a:pt x="444500" y="754697"/>
                </a:lnTo>
                <a:lnTo>
                  <a:pt x="464819" y="747712"/>
                </a:lnTo>
                <a:lnTo>
                  <a:pt x="515302" y="747712"/>
                </a:lnTo>
                <a:lnTo>
                  <a:pt x="515302" y="670560"/>
                </a:lnTo>
                <a:lnTo>
                  <a:pt x="464819" y="660082"/>
                </a:lnTo>
                <a:lnTo>
                  <a:pt x="424497" y="628332"/>
                </a:lnTo>
                <a:lnTo>
                  <a:pt x="397509" y="586422"/>
                </a:lnTo>
                <a:lnTo>
                  <a:pt x="388782" y="565150"/>
                </a:lnTo>
                <a:close/>
              </a:path>
              <a:path w="720725" h="856614">
                <a:moveTo>
                  <a:pt x="515302" y="747712"/>
                </a:moveTo>
                <a:lnTo>
                  <a:pt x="464819" y="747712"/>
                </a:lnTo>
                <a:lnTo>
                  <a:pt x="464819" y="803910"/>
                </a:lnTo>
                <a:lnTo>
                  <a:pt x="515302" y="803910"/>
                </a:lnTo>
                <a:lnTo>
                  <a:pt x="515302" y="747712"/>
                </a:lnTo>
                <a:close/>
              </a:path>
              <a:path w="720725" h="856614">
                <a:moveTo>
                  <a:pt x="259397" y="266700"/>
                </a:moveTo>
                <a:lnTo>
                  <a:pt x="198754" y="280987"/>
                </a:lnTo>
                <a:lnTo>
                  <a:pt x="148272" y="315912"/>
                </a:lnTo>
                <a:lnTo>
                  <a:pt x="114617" y="365125"/>
                </a:lnTo>
                <a:lnTo>
                  <a:pt x="104457" y="428307"/>
                </a:lnTo>
                <a:lnTo>
                  <a:pt x="107632" y="460057"/>
                </a:lnTo>
                <a:lnTo>
                  <a:pt x="131444" y="519429"/>
                </a:lnTo>
                <a:lnTo>
                  <a:pt x="171767" y="561657"/>
                </a:lnTo>
                <a:lnTo>
                  <a:pt x="225742" y="586422"/>
                </a:lnTo>
                <a:lnTo>
                  <a:pt x="259397" y="589914"/>
                </a:lnTo>
                <a:lnTo>
                  <a:pt x="299719" y="582929"/>
                </a:lnTo>
                <a:lnTo>
                  <a:pt x="320039" y="575627"/>
                </a:lnTo>
                <a:lnTo>
                  <a:pt x="336867" y="565150"/>
                </a:lnTo>
                <a:lnTo>
                  <a:pt x="388782" y="565150"/>
                </a:lnTo>
                <a:lnTo>
                  <a:pt x="387350" y="561657"/>
                </a:lnTo>
                <a:lnTo>
                  <a:pt x="387350" y="533717"/>
                </a:lnTo>
                <a:lnTo>
                  <a:pt x="235902" y="533717"/>
                </a:lnTo>
                <a:lnTo>
                  <a:pt x="201929" y="515937"/>
                </a:lnTo>
                <a:lnTo>
                  <a:pt x="171767" y="487997"/>
                </a:lnTo>
                <a:lnTo>
                  <a:pt x="158432" y="449262"/>
                </a:lnTo>
                <a:lnTo>
                  <a:pt x="154939" y="428307"/>
                </a:lnTo>
                <a:lnTo>
                  <a:pt x="158432" y="407352"/>
                </a:lnTo>
                <a:lnTo>
                  <a:pt x="161607" y="386079"/>
                </a:lnTo>
                <a:lnTo>
                  <a:pt x="171767" y="368617"/>
                </a:lnTo>
                <a:lnTo>
                  <a:pt x="185102" y="351154"/>
                </a:lnTo>
                <a:lnTo>
                  <a:pt x="201929" y="340677"/>
                </a:lnTo>
                <a:lnTo>
                  <a:pt x="218757" y="329882"/>
                </a:lnTo>
                <a:lnTo>
                  <a:pt x="235902" y="322897"/>
                </a:lnTo>
                <a:lnTo>
                  <a:pt x="259397" y="319404"/>
                </a:lnTo>
                <a:lnTo>
                  <a:pt x="421574" y="319404"/>
                </a:lnTo>
                <a:lnTo>
                  <a:pt x="410844" y="308927"/>
                </a:lnTo>
                <a:lnTo>
                  <a:pt x="397509" y="294957"/>
                </a:lnTo>
                <a:lnTo>
                  <a:pt x="372268" y="284479"/>
                </a:lnTo>
                <a:lnTo>
                  <a:pt x="326707" y="284479"/>
                </a:lnTo>
                <a:lnTo>
                  <a:pt x="309879" y="277495"/>
                </a:lnTo>
                <a:lnTo>
                  <a:pt x="293052" y="270192"/>
                </a:lnTo>
                <a:lnTo>
                  <a:pt x="259397" y="266700"/>
                </a:lnTo>
                <a:close/>
              </a:path>
              <a:path w="720725" h="856614">
                <a:moveTo>
                  <a:pt x="421574" y="319404"/>
                </a:moveTo>
                <a:lnTo>
                  <a:pt x="259397" y="319404"/>
                </a:lnTo>
                <a:lnTo>
                  <a:pt x="272732" y="322897"/>
                </a:lnTo>
                <a:lnTo>
                  <a:pt x="262572" y="347662"/>
                </a:lnTo>
                <a:lnTo>
                  <a:pt x="259397" y="372110"/>
                </a:lnTo>
                <a:lnTo>
                  <a:pt x="259397" y="393064"/>
                </a:lnTo>
                <a:lnTo>
                  <a:pt x="266064" y="410845"/>
                </a:lnTo>
                <a:lnTo>
                  <a:pt x="272732" y="424814"/>
                </a:lnTo>
                <a:lnTo>
                  <a:pt x="282892" y="438785"/>
                </a:lnTo>
                <a:lnTo>
                  <a:pt x="333375" y="491489"/>
                </a:lnTo>
                <a:lnTo>
                  <a:pt x="333375" y="498475"/>
                </a:lnTo>
                <a:lnTo>
                  <a:pt x="320039" y="512445"/>
                </a:lnTo>
                <a:lnTo>
                  <a:pt x="299719" y="526732"/>
                </a:lnTo>
                <a:lnTo>
                  <a:pt x="279400" y="533717"/>
                </a:lnTo>
                <a:lnTo>
                  <a:pt x="387350" y="533717"/>
                </a:lnTo>
                <a:lnTo>
                  <a:pt x="387350" y="470535"/>
                </a:lnTo>
                <a:lnTo>
                  <a:pt x="320039" y="400367"/>
                </a:lnTo>
                <a:lnTo>
                  <a:pt x="313054" y="389572"/>
                </a:lnTo>
                <a:lnTo>
                  <a:pt x="309879" y="372110"/>
                </a:lnTo>
                <a:lnTo>
                  <a:pt x="313054" y="358139"/>
                </a:lnTo>
                <a:lnTo>
                  <a:pt x="320039" y="347662"/>
                </a:lnTo>
                <a:lnTo>
                  <a:pt x="333375" y="337185"/>
                </a:lnTo>
                <a:lnTo>
                  <a:pt x="347027" y="333375"/>
                </a:lnTo>
                <a:lnTo>
                  <a:pt x="435881" y="333375"/>
                </a:lnTo>
                <a:lnTo>
                  <a:pt x="421574" y="319404"/>
                </a:lnTo>
                <a:close/>
              </a:path>
              <a:path w="720725" h="856614">
                <a:moveTo>
                  <a:pt x="435881" y="333375"/>
                </a:moveTo>
                <a:lnTo>
                  <a:pt x="347027" y="333375"/>
                </a:lnTo>
                <a:lnTo>
                  <a:pt x="360362" y="337185"/>
                </a:lnTo>
                <a:lnTo>
                  <a:pt x="373697" y="347662"/>
                </a:lnTo>
                <a:lnTo>
                  <a:pt x="521969" y="501967"/>
                </a:lnTo>
                <a:lnTo>
                  <a:pt x="559117" y="463550"/>
                </a:lnTo>
                <a:lnTo>
                  <a:pt x="515302" y="417829"/>
                </a:lnTo>
                <a:lnTo>
                  <a:pt x="515302" y="361632"/>
                </a:lnTo>
                <a:lnTo>
                  <a:pt x="464819" y="361632"/>
                </a:lnTo>
                <a:lnTo>
                  <a:pt x="435881" y="333375"/>
                </a:lnTo>
                <a:close/>
              </a:path>
              <a:path w="720725" h="856614">
                <a:moveTo>
                  <a:pt x="410844" y="52704"/>
                </a:moveTo>
                <a:lnTo>
                  <a:pt x="360362" y="52704"/>
                </a:lnTo>
                <a:lnTo>
                  <a:pt x="363854" y="73660"/>
                </a:lnTo>
                <a:lnTo>
                  <a:pt x="367029" y="94932"/>
                </a:lnTo>
                <a:lnTo>
                  <a:pt x="377189" y="112395"/>
                </a:lnTo>
                <a:lnTo>
                  <a:pt x="390525" y="129857"/>
                </a:lnTo>
                <a:lnTo>
                  <a:pt x="407669" y="140335"/>
                </a:lnTo>
                <a:lnTo>
                  <a:pt x="424497" y="150812"/>
                </a:lnTo>
                <a:lnTo>
                  <a:pt x="441325" y="158114"/>
                </a:lnTo>
                <a:lnTo>
                  <a:pt x="464819" y="161607"/>
                </a:lnTo>
                <a:lnTo>
                  <a:pt x="464819" y="361632"/>
                </a:lnTo>
                <a:lnTo>
                  <a:pt x="515302" y="361632"/>
                </a:lnTo>
                <a:lnTo>
                  <a:pt x="515302" y="252729"/>
                </a:lnTo>
                <a:lnTo>
                  <a:pt x="589246" y="252729"/>
                </a:lnTo>
                <a:lnTo>
                  <a:pt x="515302" y="175577"/>
                </a:lnTo>
                <a:lnTo>
                  <a:pt x="515302" y="105410"/>
                </a:lnTo>
                <a:lnTo>
                  <a:pt x="454659" y="105410"/>
                </a:lnTo>
                <a:lnTo>
                  <a:pt x="444500" y="101917"/>
                </a:lnTo>
                <a:lnTo>
                  <a:pt x="427672" y="91122"/>
                </a:lnTo>
                <a:lnTo>
                  <a:pt x="417512" y="73660"/>
                </a:lnTo>
                <a:lnTo>
                  <a:pt x="414337" y="63182"/>
                </a:lnTo>
                <a:lnTo>
                  <a:pt x="410844" y="52704"/>
                </a:lnTo>
                <a:close/>
              </a:path>
              <a:path w="720725" h="856614">
                <a:moveTo>
                  <a:pt x="363854" y="280987"/>
                </a:moveTo>
                <a:lnTo>
                  <a:pt x="347027" y="280987"/>
                </a:lnTo>
                <a:lnTo>
                  <a:pt x="326707" y="284479"/>
                </a:lnTo>
                <a:lnTo>
                  <a:pt x="372268" y="284479"/>
                </a:lnTo>
                <a:lnTo>
                  <a:pt x="363854" y="280987"/>
                </a:lnTo>
                <a:close/>
              </a:path>
              <a:path w="720725" h="856614">
                <a:moveTo>
                  <a:pt x="154939" y="52704"/>
                </a:moveTo>
                <a:lnTo>
                  <a:pt x="104457" y="52704"/>
                </a:lnTo>
                <a:lnTo>
                  <a:pt x="104457" y="63182"/>
                </a:lnTo>
                <a:lnTo>
                  <a:pt x="100964" y="73660"/>
                </a:lnTo>
                <a:lnTo>
                  <a:pt x="87629" y="91122"/>
                </a:lnTo>
                <a:lnTo>
                  <a:pt x="73977" y="101917"/>
                </a:lnTo>
                <a:lnTo>
                  <a:pt x="64134" y="105410"/>
                </a:lnTo>
                <a:lnTo>
                  <a:pt x="142176" y="105410"/>
                </a:lnTo>
                <a:lnTo>
                  <a:pt x="148272" y="94932"/>
                </a:lnTo>
                <a:lnTo>
                  <a:pt x="151447" y="73660"/>
                </a:lnTo>
                <a:lnTo>
                  <a:pt x="154939" y="52704"/>
                </a:lnTo>
                <a:close/>
              </a:path>
              <a:path w="720725" h="856614">
                <a:moveTo>
                  <a:pt x="515302" y="52704"/>
                </a:moveTo>
                <a:lnTo>
                  <a:pt x="464819" y="52704"/>
                </a:lnTo>
                <a:lnTo>
                  <a:pt x="464819" y="105410"/>
                </a:lnTo>
                <a:lnTo>
                  <a:pt x="515302" y="105410"/>
                </a:lnTo>
                <a:lnTo>
                  <a:pt x="515302" y="52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9932" y="2049462"/>
            <a:ext cx="720725" cy="856615"/>
          </a:xfrm>
          <a:custGeom>
            <a:avLst/>
            <a:gdLst/>
            <a:ahLst/>
            <a:cxnLst/>
            <a:rect l="l" t="t" r="r" b="b"/>
            <a:pathLst>
              <a:path w="720725" h="856614">
                <a:moveTo>
                  <a:pt x="710564" y="393064"/>
                </a:moveTo>
                <a:lnTo>
                  <a:pt x="700404" y="372110"/>
                </a:lnTo>
                <a:lnTo>
                  <a:pt x="683577" y="351154"/>
                </a:lnTo>
                <a:lnTo>
                  <a:pt x="515302" y="175577"/>
                </a:lnTo>
                <a:lnTo>
                  <a:pt x="515302" y="0"/>
                </a:lnTo>
                <a:lnTo>
                  <a:pt x="0" y="0"/>
                </a:lnTo>
                <a:lnTo>
                  <a:pt x="0" y="856614"/>
                </a:lnTo>
                <a:lnTo>
                  <a:pt x="515302" y="856614"/>
                </a:lnTo>
                <a:lnTo>
                  <a:pt x="515302" y="670560"/>
                </a:lnTo>
                <a:lnTo>
                  <a:pt x="488314" y="667067"/>
                </a:lnTo>
                <a:lnTo>
                  <a:pt x="464819" y="660082"/>
                </a:lnTo>
                <a:lnTo>
                  <a:pt x="424497" y="628332"/>
                </a:lnTo>
                <a:lnTo>
                  <a:pt x="397509" y="586422"/>
                </a:lnTo>
                <a:lnTo>
                  <a:pt x="387350" y="561657"/>
                </a:lnTo>
                <a:lnTo>
                  <a:pt x="387350" y="533717"/>
                </a:lnTo>
                <a:lnTo>
                  <a:pt x="387350" y="470535"/>
                </a:lnTo>
                <a:lnTo>
                  <a:pt x="320039" y="400367"/>
                </a:lnTo>
                <a:lnTo>
                  <a:pt x="313054" y="389572"/>
                </a:lnTo>
                <a:lnTo>
                  <a:pt x="309879" y="372110"/>
                </a:lnTo>
                <a:lnTo>
                  <a:pt x="313054" y="358139"/>
                </a:lnTo>
                <a:lnTo>
                  <a:pt x="320039" y="347662"/>
                </a:lnTo>
                <a:lnTo>
                  <a:pt x="333375" y="337185"/>
                </a:lnTo>
                <a:lnTo>
                  <a:pt x="347027" y="333375"/>
                </a:lnTo>
                <a:lnTo>
                  <a:pt x="360362" y="337185"/>
                </a:lnTo>
                <a:lnTo>
                  <a:pt x="373697" y="347662"/>
                </a:lnTo>
                <a:lnTo>
                  <a:pt x="521969" y="501967"/>
                </a:lnTo>
                <a:lnTo>
                  <a:pt x="559117" y="463550"/>
                </a:lnTo>
                <a:lnTo>
                  <a:pt x="515302" y="417829"/>
                </a:lnTo>
                <a:lnTo>
                  <a:pt x="515302" y="252729"/>
                </a:lnTo>
                <a:lnTo>
                  <a:pt x="646747" y="389572"/>
                </a:lnTo>
                <a:lnTo>
                  <a:pt x="666750" y="428307"/>
                </a:lnTo>
                <a:lnTo>
                  <a:pt x="670242" y="445770"/>
                </a:lnTo>
                <a:lnTo>
                  <a:pt x="670242" y="856614"/>
                </a:lnTo>
                <a:lnTo>
                  <a:pt x="720725" y="856614"/>
                </a:lnTo>
                <a:lnTo>
                  <a:pt x="720725" y="445770"/>
                </a:lnTo>
                <a:lnTo>
                  <a:pt x="717232" y="417829"/>
                </a:lnTo>
                <a:lnTo>
                  <a:pt x="710564" y="39306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3907" y="2102167"/>
            <a:ext cx="50800" cy="52705"/>
          </a:xfrm>
          <a:custGeom>
            <a:avLst/>
            <a:gdLst/>
            <a:ahLst/>
            <a:cxnLst/>
            <a:rect l="l" t="t" r="r" b="b"/>
            <a:pathLst>
              <a:path w="50800" h="52705">
                <a:moveTo>
                  <a:pt x="0" y="0"/>
                </a:moveTo>
                <a:lnTo>
                  <a:pt x="50482" y="0"/>
                </a:lnTo>
                <a:lnTo>
                  <a:pt x="50482" y="10477"/>
                </a:lnTo>
                <a:lnTo>
                  <a:pt x="46989" y="20955"/>
                </a:lnTo>
                <a:lnTo>
                  <a:pt x="33654" y="38417"/>
                </a:lnTo>
                <a:lnTo>
                  <a:pt x="20002" y="49212"/>
                </a:lnTo>
                <a:lnTo>
                  <a:pt x="10159" y="52705"/>
                </a:lnTo>
                <a:lnTo>
                  <a:pt x="0" y="52705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3907" y="2797175"/>
            <a:ext cx="50800" cy="56515"/>
          </a:xfrm>
          <a:custGeom>
            <a:avLst/>
            <a:gdLst/>
            <a:ahLst/>
            <a:cxnLst/>
            <a:rect l="l" t="t" r="r" b="b"/>
            <a:pathLst>
              <a:path w="50800" h="56514">
                <a:moveTo>
                  <a:pt x="0" y="56197"/>
                </a:moveTo>
                <a:lnTo>
                  <a:pt x="0" y="0"/>
                </a:lnTo>
                <a:lnTo>
                  <a:pt x="10159" y="3492"/>
                </a:lnTo>
                <a:lnTo>
                  <a:pt x="20002" y="6985"/>
                </a:lnTo>
                <a:lnTo>
                  <a:pt x="33654" y="17779"/>
                </a:lnTo>
                <a:lnTo>
                  <a:pt x="46989" y="35242"/>
                </a:lnTo>
                <a:lnTo>
                  <a:pt x="50482" y="45720"/>
                </a:lnTo>
                <a:lnTo>
                  <a:pt x="50482" y="56197"/>
                </a:lnTo>
                <a:lnTo>
                  <a:pt x="0" y="5619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0777" y="2797175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53975" y="0"/>
                </a:moveTo>
                <a:lnTo>
                  <a:pt x="53975" y="56197"/>
                </a:lnTo>
                <a:lnTo>
                  <a:pt x="0" y="56197"/>
                </a:lnTo>
                <a:lnTo>
                  <a:pt x="3492" y="45720"/>
                </a:lnTo>
                <a:lnTo>
                  <a:pt x="6667" y="35242"/>
                </a:lnTo>
                <a:lnTo>
                  <a:pt x="16827" y="17779"/>
                </a:lnTo>
                <a:lnTo>
                  <a:pt x="33655" y="6985"/>
                </a:lnTo>
                <a:lnTo>
                  <a:pt x="43814" y="3492"/>
                </a:lnTo>
                <a:lnTo>
                  <a:pt x="539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1697" y="2365692"/>
            <a:ext cx="184785" cy="22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3907" y="2102167"/>
            <a:ext cx="410845" cy="751205"/>
          </a:xfrm>
          <a:custGeom>
            <a:avLst/>
            <a:gdLst/>
            <a:ahLst/>
            <a:cxnLst/>
            <a:rect l="l" t="t" r="r" b="b"/>
            <a:pathLst>
              <a:path w="410845" h="751205">
                <a:moveTo>
                  <a:pt x="410844" y="308927"/>
                </a:moveTo>
                <a:lnTo>
                  <a:pt x="356869" y="256222"/>
                </a:lnTo>
                <a:lnTo>
                  <a:pt x="343534" y="242252"/>
                </a:lnTo>
                <a:lnTo>
                  <a:pt x="326707" y="235267"/>
                </a:lnTo>
                <a:lnTo>
                  <a:pt x="309879" y="228282"/>
                </a:lnTo>
                <a:lnTo>
                  <a:pt x="293052" y="228282"/>
                </a:lnTo>
                <a:lnTo>
                  <a:pt x="272732" y="231775"/>
                </a:lnTo>
                <a:lnTo>
                  <a:pt x="255904" y="224790"/>
                </a:lnTo>
                <a:lnTo>
                  <a:pt x="239077" y="217487"/>
                </a:lnTo>
                <a:lnTo>
                  <a:pt x="205422" y="213995"/>
                </a:lnTo>
                <a:lnTo>
                  <a:pt x="171767" y="217487"/>
                </a:lnTo>
                <a:lnTo>
                  <a:pt x="117792" y="242252"/>
                </a:lnTo>
                <a:lnTo>
                  <a:pt x="77469" y="284480"/>
                </a:lnTo>
                <a:lnTo>
                  <a:pt x="53657" y="343852"/>
                </a:lnTo>
                <a:lnTo>
                  <a:pt x="50482" y="375602"/>
                </a:lnTo>
                <a:lnTo>
                  <a:pt x="53657" y="407352"/>
                </a:lnTo>
                <a:lnTo>
                  <a:pt x="77469" y="466725"/>
                </a:lnTo>
                <a:lnTo>
                  <a:pt x="117792" y="508952"/>
                </a:lnTo>
                <a:lnTo>
                  <a:pt x="171767" y="533717"/>
                </a:lnTo>
                <a:lnTo>
                  <a:pt x="205422" y="537210"/>
                </a:lnTo>
                <a:lnTo>
                  <a:pt x="225425" y="533717"/>
                </a:lnTo>
                <a:lnTo>
                  <a:pt x="245744" y="530225"/>
                </a:lnTo>
                <a:lnTo>
                  <a:pt x="266064" y="522922"/>
                </a:lnTo>
                <a:lnTo>
                  <a:pt x="282892" y="512445"/>
                </a:lnTo>
                <a:lnTo>
                  <a:pt x="289559" y="533717"/>
                </a:lnTo>
                <a:lnTo>
                  <a:pt x="296227" y="554672"/>
                </a:lnTo>
                <a:lnTo>
                  <a:pt x="302894" y="575627"/>
                </a:lnTo>
                <a:lnTo>
                  <a:pt x="316547" y="593407"/>
                </a:lnTo>
                <a:lnTo>
                  <a:pt x="326707" y="610870"/>
                </a:lnTo>
                <a:lnTo>
                  <a:pt x="343534" y="624840"/>
                </a:lnTo>
                <a:lnTo>
                  <a:pt x="360362" y="638810"/>
                </a:lnTo>
                <a:lnTo>
                  <a:pt x="377189" y="649287"/>
                </a:lnTo>
                <a:lnTo>
                  <a:pt x="363537" y="656590"/>
                </a:lnTo>
                <a:lnTo>
                  <a:pt x="326707" y="688022"/>
                </a:lnTo>
                <a:lnTo>
                  <a:pt x="306387" y="733742"/>
                </a:lnTo>
                <a:lnTo>
                  <a:pt x="306387" y="751205"/>
                </a:lnTo>
                <a:lnTo>
                  <a:pt x="100964" y="751205"/>
                </a:lnTo>
                <a:lnTo>
                  <a:pt x="97472" y="730250"/>
                </a:lnTo>
                <a:lnTo>
                  <a:pt x="94297" y="708977"/>
                </a:lnTo>
                <a:lnTo>
                  <a:pt x="84137" y="691515"/>
                </a:lnTo>
                <a:lnTo>
                  <a:pt x="70484" y="674052"/>
                </a:lnTo>
                <a:lnTo>
                  <a:pt x="57150" y="660082"/>
                </a:lnTo>
                <a:lnTo>
                  <a:pt x="36829" y="653097"/>
                </a:lnTo>
                <a:lnTo>
                  <a:pt x="20002" y="645795"/>
                </a:lnTo>
                <a:lnTo>
                  <a:pt x="0" y="642302"/>
                </a:lnTo>
                <a:lnTo>
                  <a:pt x="0" y="108902"/>
                </a:lnTo>
                <a:lnTo>
                  <a:pt x="20002" y="105410"/>
                </a:lnTo>
                <a:lnTo>
                  <a:pt x="36829" y="98107"/>
                </a:lnTo>
                <a:lnTo>
                  <a:pt x="70484" y="77152"/>
                </a:lnTo>
                <a:lnTo>
                  <a:pt x="94297" y="42227"/>
                </a:lnTo>
                <a:lnTo>
                  <a:pt x="97472" y="20955"/>
                </a:lnTo>
                <a:lnTo>
                  <a:pt x="100964" y="0"/>
                </a:lnTo>
                <a:lnTo>
                  <a:pt x="306387" y="0"/>
                </a:lnTo>
                <a:lnTo>
                  <a:pt x="309879" y="20955"/>
                </a:lnTo>
                <a:lnTo>
                  <a:pt x="313054" y="42227"/>
                </a:lnTo>
                <a:lnTo>
                  <a:pt x="323214" y="59690"/>
                </a:lnTo>
                <a:lnTo>
                  <a:pt x="336550" y="77152"/>
                </a:lnTo>
                <a:lnTo>
                  <a:pt x="353694" y="87630"/>
                </a:lnTo>
                <a:lnTo>
                  <a:pt x="370522" y="98107"/>
                </a:lnTo>
                <a:lnTo>
                  <a:pt x="387350" y="105410"/>
                </a:lnTo>
                <a:lnTo>
                  <a:pt x="410844" y="108902"/>
                </a:lnTo>
                <a:lnTo>
                  <a:pt x="410844" y="30892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0777" y="2102167"/>
            <a:ext cx="53975" cy="52705"/>
          </a:xfrm>
          <a:custGeom>
            <a:avLst/>
            <a:gdLst/>
            <a:ahLst/>
            <a:cxnLst/>
            <a:rect l="l" t="t" r="r" b="b"/>
            <a:pathLst>
              <a:path w="53975" h="52705">
                <a:moveTo>
                  <a:pt x="53975" y="52705"/>
                </a:moveTo>
                <a:lnTo>
                  <a:pt x="43814" y="52705"/>
                </a:lnTo>
                <a:lnTo>
                  <a:pt x="33655" y="49212"/>
                </a:lnTo>
                <a:lnTo>
                  <a:pt x="16827" y="38417"/>
                </a:lnTo>
                <a:lnTo>
                  <a:pt x="6667" y="20955"/>
                </a:lnTo>
                <a:lnTo>
                  <a:pt x="3492" y="10477"/>
                </a:lnTo>
                <a:lnTo>
                  <a:pt x="0" y="0"/>
                </a:lnTo>
                <a:lnTo>
                  <a:pt x="53975" y="0"/>
                </a:lnTo>
                <a:lnTo>
                  <a:pt x="53975" y="527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39717" y="3147695"/>
            <a:ext cx="1356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Pay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nothing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46727" y="2183764"/>
            <a:ext cx="950277" cy="623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0" y="5377497"/>
            <a:ext cx="12436475" cy="113220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267335" rIns="0" bIns="0" rtlCol="0">
            <a:spAutoFit/>
          </a:bodyPr>
          <a:lstStyle/>
          <a:p>
            <a:pPr marL="3340735">
              <a:lnSpc>
                <a:spcPct val="100000"/>
              </a:lnSpc>
              <a:spcBef>
                <a:spcPts val="2105"/>
              </a:spcBef>
            </a:pPr>
            <a:r>
              <a:rPr sz="4300" u="heavy" spc="35" dirty="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Arial"/>
                <a:cs typeface="Arial"/>
              </a:rPr>
              <a:t>aka.ms/azure4students</a:t>
            </a:r>
            <a:endParaRPr sz="4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0139" y="2125662"/>
            <a:ext cx="654685" cy="715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2527" y="2526664"/>
            <a:ext cx="326072" cy="32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81869" y="2526664"/>
            <a:ext cx="326072" cy="32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81985" y="1808797"/>
            <a:ext cx="6303010" cy="2917190"/>
          </a:xfrm>
          <a:custGeom>
            <a:avLst/>
            <a:gdLst/>
            <a:ahLst/>
            <a:cxnLst/>
            <a:rect l="l" t="t" r="r" b="b"/>
            <a:pathLst>
              <a:path w="6303009" h="2917190">
                <a:moveTo>
                  <a:pt x="0" y="0"/>
                </a:moveTo>
                <a:lnTo>
                  <a:pt x="6302692" y="0"/>
                </a:lnTo>
                <a:lnTo>
                  <a:pt x="6302692" y="2917190"/>
                </a:lnTo>
                <a:lnTo>
                  <a:pt x="0" y="291719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78959" y="4150677"/>
            <a:ext cx="4192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$100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032" y="3147695"/>
            <a:ext cx="1364615" cy="1362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8435" marR="121285" algn="ctr">
              <a:lnSpc>
                <a:spcPts val="2380"/>
              </a:lnSpc>
              <a:spcBef>
                <a:spcPts val="19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Verify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09800"/>
              </a:lnSpc>
              <a:spcBef>
                <a:spcPts val="91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credit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24440" y="3881437"/>
            <a:ext cx="199517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marR="5080" indent="-278765">
              <a:lnSpc>
                <a:spcPct val="1098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pay-as-you-go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6479" y="2502534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552" y="2226260"/>
            <a:ext cx="9475470" cy="4227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92275" algn="ctr">
              <a:lnSpc>
                <a:spcPct val="100000"/>
              </a:lnSpc>
              <a:spcBef>
                <a:spcPts val="375"/>
              </a:spcBef>
            </a:pPr>
            <a:r>
              <a:rPr sz="3600" u="heavy" spc="5" dirty="0">
                <a:solidFill>
                  <a:srgbClr val="FFBF00"/>
                </a:solidFill>
                <a:uFill>
                  <a:solidFill>
                    <a:srgbClr val="FFBF00"/>
                  </a:solidFill>
                </a:uFill>
                <a:latin typeface="Arial"/>
                <a:cs typeface="Arial"/>
              </a:rPr>
              <a:t>aka.ms/StudentLabWeb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430"/>
              </a:spcBef>
              <a:buSzPct val="102777"/>
              <a:buChar char="•"/>
              <a:tabLst>
                <a:tab pos="583565" algn="l"/>
                <a:tab pos="584200" algn="l"/>
              </a:tabLst>
            </a:pP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flights </a:t>
            </a: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600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endParaRPr sz="3600">
              <a:latin typeface="Arial"/>
              <a:cs typeface="Arial"/>
            </a:endParaRPr>
          </a:p>
          <a:p>
            <a:pPr marL="1692275" algn="ctr">
              <a:lnSpc>
                <a:spcPct val="100000"/>
              </a:lnSpc>
              <a:spcBef>
                <a:spcPts val="425"/>
              </a:spcBef>
            </a:pPr>
            <a:r>
              <a:rPr sz="3600" u="heavy" spc="25" dirty="0">
                <a:solidFill>
                  <a:srgbClr val="FFBF00"/>
                </a:solidFill>
                <a:uFill>
                  <a:solidFill>
                    <a:srgbClr val="FFBF00"/>
                  </a:solidFill>
                </a:uFill>
                <a:latin typeface="Arial"/>
                <a:cs typeface="Arial"/>
              </a:rPr>
              <a:t>aka.ms/StudentLabML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430"/>
              </a:spcBef>
              <a:buSzPct val="102777"/>
              <a:buChar char="•"/>
              <a:tabLst>
                <a:tab pos="583565" algn="l"/>
                <a:tab pos="58420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3600" spc="3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600" spc="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600" spc="-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Keras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  <a:p>
            <a:pPr marL="1692275" algn="ctr">
              <a:lnSpc>
                <a:spcPct val="100000"/>
              </a:lnSpc>
              <a:spcBef>
                <a:spcPts val="425"/>
              </a:spcBef>
            </a:pPr>
            <a:r>
              <a:rPr sz="3600" u="heavy" spc="5" dirty="0">
                <a:solidFill>
                  <a:srgbClr val="FFBF00"/>
                </a:solidFill>
                <a:uFill>
                  <a:solidFill>
                    <a:srgbClr val="FFBF00"/>
                  </a:solidFill>
                </a:uFill>
                <a:latin typeface="Arial"/>
                <a:cs typeface="Arial"/>
              </a:rPr>
              <a:t>aka.ms/StudentLabKeras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692910" algn="ctr">
              <a:lnSpc>
                <a:spcPct val="100000"/>
              </a:lnSpc>
            </a:pPr>
            <a:r>
              <a:rPr sz="3600" u="heavy" spc="35" dirty="0">
                <a:solidFill>
                  <a:srgbClr val="FFBF00"/>
                </a:solidFill>
                <a:uFill>
                  <a:solidFill>
                    <a:srgbClr val="FFBF00"/>
                  </a:solidFill>
                </a:uFill>
                <a:latin typeface="Arial"/>
                <a:cs typeface="Arial"/>
              </a:rPr>
              <a:t>aka.ms/azure4students</a:t>
            </a:r>
            <a:r>
              <a:rPr sz="3600" spc="35" dirty="0">
                <a:solidFill>
                  <a:srgbClr val="FFBF00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(need</a:t>
            </a:r>
            <a:r>
              <a:rPr sz="36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Azure?)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50576" y="1228725"/>
            <a:ext cx="198755" cy="168275"/>
          </a:xfrm>
          <a:custGeom>
            <a:avLst/>
            <a:gdLst/>
            <a:ahLst/>
            <a:cxnLst/>
            <a:rect l="l" t="t" r="r" b="b"/>
            <a:pathLst>
              <a:path w="198754" h="168275">
                <a:moveTo>
                  <a:pt x="198181" y="167738"/>
                </a:moveTo>
                <a:lnTo>
                  <a:pt x="0" y="167738"/>
                </a:lnTo>
                <a:lnTo>
                  <a:pt x="0" y="0"/>
                </a:lnTo>
                <a:lnTo>
                  <a:pt x="198181" y="0"/>
                </a:lnTo>
                <a:lnTo>
                  <a:pt x="198181" y="16773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0576" y="1228725"/>
            <a:ext cx="198755" cy="168275"/>
          </a:xfrm>
          <a:custGeom>
            <a:avLst/>
            <a:gdLst/>
            <a:ahLst/>
            <a:cxnLst/>
            <a:rect l="l" t="t" r="r" b="b"/>
            <a:pathLst>
              <a:path w="198754" h="168275">
                <a:moveTo>
                  <a:pt x="198181" y="167738"/>
                </a:moveTo>
                <a:lnTo>
                  <a:pt x="0" y="167738"/>
                </a:lnTo>
                <a:lnTo>
                  <a:pt x="0" y="0"/>
                </a:lnTo>
                <a:lnTo>
                  <a:pt x="198181" y="0"/>
                </a:lnTo>
                <a:lnTo>
                  <a:pt x="198181" y="1677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0576" y="1526617"/>
            <a:ext cx="198755" cy="541655"/>
          </a:xfrm>
          <a:custGeom>
            <a:avLst/>
            <a:gdLst/>
            <a:ahLst/>
            <a:cxnLst/>
            <a:rect l="l" t="t" r="r" b="b"/>
            <a:pathLst>
              <a:path w="198754" h="541655">
                <a:moveTo>
                  <a:pt x="198181" y="0"/>
                </a:moveTo>
                <a:lnTo>
                  <a:pt x="0" y="0"/>
                </a:lnTo>
                <a:lnTo>
                  <a:pt x="0" y="445041"/>
                </a:lnTo>
                <a:lnTo>
                  <a:pt x="7606" y="483155"/>
                </a:lnTo>
                <a:lnTo>
                  <a:pt x="28542" y="513791"/>
                </a:lnTo>
                <a:lnTo>
                  <a:pt x="59979" y="534193"/>
                </a:lnTo>
                <a:lnTo>
                  <a:pt x="99090" y="541606"/>
                </a:lnTo>
                <a:lnTo>
                  <a:pt x="138202" y="534193"/>
                </a:lnTo>
                <a:lnTo>
                  <a:pt x="169639" y="513791"/>
                </a:lnTo>
                <a:lnTo>
                  <a:pt x="190574" y="483155"/>
                </a:lnTo>
                <a:lnTo>
                  <a:pt x="198181" y="445041"/>
                </a:lnTo>
                <a:lnTo>
                  <a:pt x="198181" y="0"/>
                </a:lnTo>
                <a:close/>
              </a:path>
            </a:pathLst>
          </a:custGeom>
          <a:solidFill>
            <a:srgbClr val="BAD8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8876" y="1379669"/>
            <a:ext cx="301625" cy="67310"/>
          </a:xfrm>
          <a:custGeom>
            <a:avLst/>
            <a:gdLst/>
            <a:ahLst/>
            <a:cxnLst/>
            <a:rect l="l" t="t" r="r" b="b"/>
            <a:pathLst>
              <a:path w="301625" h="67309">
                <a:moveTo>
                  <a:pt x="267114" y="0"/>
                </a:moveTo>
                <a:lnTo>
                  <a:pt x="30157" y="0"/>
                </a:lnTo>
                <a:lnTo>
                  <a:pt x="18175" y="2886"/>
                </a:lnTo>
                <a:lnTo>
                  <a:pt x="8616" y="10496"/>
                </a:lnTo>
                <a:lnTo>
                  <a:pt x="2288" y="21254"/>
                </a:lnTo>
                <a:lnTo>
                  <a:pt x="0" y="33587"/>
                </a:lnTo>
                <a:lnTo>
                  <a:pt x="2288" y="45921"/>
                </a:lnTo>
                <a:lnTo>
                  <a:pt x="8616" y="56679"/>
                </a:lnTo>
                <a:lnTo>
                  <a:pt x="18175" y="64289"/>
                </a:lnTo>
                <a:lnTo>
                  <a:pt x="30157" y="67175"/>
                </a:lnTo>
                <a:lnTo>
                  <a:pt x="267114" y="67175"/>
                </a:lnTo>
                <a:lnTo>
                  <a:pt x="279770" y="64289"/>
                </a:lnTo>
                <a:lnTo>
                  <a:pt x="290810" y="56679"/>
                </a:lnTo>
                <a:lnTo>
                  <a:pt x="298618" y="45921"/>
                </a:lnTo>
                <a:lnTo>
                  <a:pt x="301580" y="33587"/>
                </a:lnTo>
                <a:lnTo>
                  <a:pt x="298618" y="21254"/>
                </a:lnTo>
                <a:lnTo>
                  <a:pt x="290810" y="10496"/>
                </a:lnTo>
                <a:lnTo>
                  <a:pt x="279770" y="2886"/>
                </a:lnTo>
                <a:lnTo>
                  <a:pt x="267114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0576" y="1486731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181" y="0"/>
                </a:lnTo>
              </a:path>
            </a:pathLst>
          </a:custGeom>
          <a:ln w="79772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50576" y="1446845"/>
            <a:ext cx="198755" cy="80010"/>
          </a:xfrm>
          <a:custGeom>
            <a:avLst/>
            <a:gdLst/>
            <a:ahLst/>
            <a:cxnLst/>
            <a:rect l="l" t="t" r="r" b="b"/>
            <a:pathLst>
              <a:path w="198754" h="80009">
                <a:moveTo>
                  <a:pt x="198181" y="79772"/>
                </a:moveTo>
                <a:lnTo>
                  <a:pt x="0" y="79772"/>
                </a:lnTo>
                <a:lnTo>
                  <a:pt x="0" y="0"/>
                </a:lnTo>
                <a:lnTo>
                  <a:pt x="198181" y="0"/>
                </a:lnTo>
                <a:lnTo>
                  <a:pt x="198181" y="797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72093" y="1242060"/>
            <a:ext cx="195580" cy="165100"/>
          </a:xfrm>
          <a:custGeom>
            <a:avLst/>
            <a:gdLst/>
            <a:ahLst/>
            <a:cxnLst/>
            <a:rect l="l" t="t" r="r" b="b"/>
            <a:pathLst>
              <a:path w="195579" h="165100">
                <a:moveTo>
                  <a:pt x="195572" y="165086"/>
                </a:moveTo>
                <a:lnTo>
                  <a:pt x="0" y="165086"/>
                </a:lnTo>
                <a:lnTo>
                  <a:pt x="0" y="0"/>
                </a:lnTo>
                <a:lnTo>
                  <a:pt x="195572" y="0"/>
                </a:lnTo>
                <a:lnTo>
                  <a:pt x="195572" y="16508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72093" y="1242060"/>
            <a:ext cx="195580" cy="165100"/>
          </a:xfrm>
          <a:custGeom>
            <a:avLst/>
            <a:gdLst/>
            <a:ahLst/>
            <a:cxnLst/>
            <a:rect l="l" t="t" r="r" b="b"/>
            <a:pathLst>
              <a:path w="195579" h="165100">
                <a:moveTo>
                  <a:pt x="195572" y="165086"/>
                </a:moveTo>
                <a:lnTo>
                  <a:pt x="0" y="165086"/>
                </a:lnTo>
                <a:lnTo>
                  <a:pt x="0" y="0"/>
                </a:lnTo>
                <a:lnTo>
                  <a:pt x="195572" y="0"/>
                </a:lnTo>
                <a:lnTo>
                  <a:pt x="195572" y="1650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2093" y="1779039"/>
            <a:ext cx="195580" cy="289560"/>
          </a:xfrm>
          <a:custGeom>
            <a:avLst/>
            <a:gdLst/>
            <a:ahLst/>
            <a:cxnLst/>
            <a:rect l="l" t="t" r="r" b="b"/>
            <a:pathLst>
              <a:path w="195579" h="289560">
                <a:moveTo>
                  <a:pt x="195572" y="0"/>
                </a:moveTo>
                <a:lnTo>
                  <a:pt x="0" y="0"/>
                </a:lnTo>
                <a:lnTo>
                  <a:pt x="0" y="194210"/>
                </a:lnTo>
                <a:lnTo>
                  <a:pt x="7506" y="231722"/>
                </a:lnTo>
                <a:lnTo>
                  <a:pt x="28166" y="261874"/>
                </a:lnTo>
                <a:lnTo>
                  <a:pt x="59189" y="281953"/>
                </a:lnTo>
                <a:lnTo>
                  <a:pt x="97786" y="289249"/>
                </a:lnTo>
                <a:lnTo>
                  <a:pt x="136382" y="281953"/>
                </a:lnTo>
                <a:lnTo>
                  <a:pt x="167405" y="261874"/>
                </a:lnTo>
                <a:lnTo>
                  <a:pt x="188065" y="231722"/>
                </a:lnTo>
                <a:lnTo>
                  <a:pt x="195572" y="194210"/>
                </a:lnTo>
                <a:lnTo>
                  <a:pt x="195572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25529" y="1242060"/>
            <a:ext cx="293370" cy="215265"/>
          </a:xfrm>
          <a:custGeom>
            <a:avLst/>
            <a:gdLst/>
            <a:ahLst/>
            <a:cxnLst/>
            <a:rect l="l" t="t" r="r" b="b"/>
            <a:pathLst>
              <a:path w="293370" h="215265">
                <a:moveTo>
                  <a:pt x="0" y="165752"/>
                </a:moveTo>
                <a:lnTo>
                  <a:pt x="0" y="197478"/>
                </a:lnTo>
                <a:lnTo>
                  <a:pt x="4047" y="204342"/>
                </a:lnTo>
                <a:lnTo>
                  <a:pt x="13481" y="211831"/>
                </a:lnTo>
                <a:lnTo>
                  <a:pt x="25305" y="214672"/>
                </a:lnTo>
                <a:lnTo>
                  <a:pt x="259142" y="214672"/>
                </a:lnTo>
                <a:lnTo>
                  <a:pt x="273425" y="211831"/>
                </a:lnTo>
                <a:lnTo>
                  <a:pt x="284120" y="204342"/>
                </a:lnTo>
                <a:lnTo>
                  <a:pt x="290830" y="193753"/>
                </a:lnTo>
                <a:lnTo>
                  <a:pt x="293052" y="182153"/>
                </a:lnTo>
                <a:lnTo>
                  <a:pt x="293052" y="181077"/>
                </a:lnTo>
                <a:lnTo>
                  <a:pt x="0" y="165752"/>
                </a:lnTo>
                <a:close/>
              </a:path>
              <a:path w="293370" h="215265">
                <a:moveTo>
                  <a:pt x="259142" y="148558"/>
                </a:moveTo>
                <a:lnTo>
                  <a:pt x="25305" y="148558"/>
                </a:lnTo>
                <a:lnTo>
                  <a:pt x="13481" y="151399"/>
                </a:lnTo>
                <a:lnTo>
                  <a:pt x="4047" y="158888"/>
                </a:lnTo>
                <a:lnTo>
                  <a:pt x="0" y="165752"/>
                </a:lnTo>
                <a:lnTo>
                  <a:pt x="293052" y="181077"/>
                </a:lnTo>
                <a:lnTo>
                  <a:pt x="290830" y="169477"/>
                </a:lnTo>
                <a:lnTo>
                  <a:pt x="284120" y="158888"/>
                </a:lnTo>
                <a:lnTo>
                  <a:pt x="273425" y="151399"/>
                </a:lnTo>
                <a:lnTo>
                  <a:pt x="259142" y="148558"/>
                </a:lnTo>
                <a:close/>
              </a:path>
              <a:path w="293370" h="215265">
                <a:moveTo>
                  <a:pt x="293052" y="148558"/>
                </a:moveTo>
                <a:lnTo>
                  <a:pt x="259142" y="148558"/>
                </a:lnTo>
                <a:lnTo>
                  <a:pt x="273425" y="151399"/>
                </a:lnTo>
                <a:lnTo>
                  <a:pt x="284120" y="158888"/>
                </a:lnTo>
                <a:lnTo>
                  <a:pt x="290830" y="169477"/>
                </a:lnTo>
                <a:lnTo>
                  <a:pt x="293052" y="181077"/>
                </a:lnTo>
                <a:lnTo>
                  <a:pt x="293052" y="148558"/>
                </a:lnTo>
                <a:close/>
              </a:path>
              <a:path w="293370" h="215265">
                <a:moveTo>
                  <a:pt x="293052" y="0"/>
                </a:moveTo>
                <a:lnTo>
                  <a:pt x="0" y="0"/>
                </a:lnTo>
                <a:lnTo>
                  <a:pt x="0" y="165752"/>
                </a:lnTo>
                <a:lnTo>
                  <a:pt x="4047" y="158888"/>
                </a:lnTo>
                <a:lnTo>
                  <a:pt x="13481" y="151399"/>
                </a:lnTo>
                <a:lnTo>
                  <a:pt x="25305" y="148558"/>
                </a:lnTo>
                <a:lnTo>
                  <a:pt x="293052" y="148558"/>
                </a:lnTo>
                <a:lnTo>
                  <a:pt x="293052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72093" y="1456732"/>
            <a:ext cx="195580" cy="322580"/>
          </a:xfrm>
          <a:custGeom>
            <a:avLst/>
            <a:gdLst/>
            <a:ahLst/>
            <a:cxnLst/>
            <a:rect l="l" t="t" r="r" b="b"/>
            <a:pathLst>
              <a:path w="195579" h="322580">
                <a:moveTo>
                  <a:pt x="195572" y="322307"/>
                </a:moveTo>
                <a:lnTo>
                  <a:pt x="0" y="322307"/>
                </a:lnTo>
                <a:lnTo>
                  <a:pt x="0" y="0"/>
                </a:lnTo>
                <a:lnTo>
                  <a:pt x="195572" y="0"/>
                </a:lnTo>
                <a:lnTo>
                  <a:pt x="195572" y="322307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2093" y="1456732"/>
            <a:ext cx="195580" cy="322580"/>
          </a:xfrm>
          <a:custGeom>
            <a:avLst/>
            <a:gdLst/>
            <a:ahLst/>
            <a:cxnLst/>
            <a:rect l="l" t="t" r="r" b="b"/>
            <a:pathLst>
              <a:path w="195579" h="322580">
                <a:moveTo>
                  <a:pt x="195572" y="322307"/>
                </a:moveTo>
                <a:lnTo>
                  <a:pt x="0" y="322307"/>
                </a:lnTo>
                <a:lnTo>
                  <a:pt x="0" y="0"/>
                </a:lnTo>
                <a:lnTo>
                  <a:pt x="195572" y="0"/>
                </a:lnTo>
                <a:lnTo>
                  <a:pt x="195572" y="3223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05749" y="1242059"/>
            <a:ext cx="193675" cy="163830"/>
          </a:xfrm>
          <a:custGeom>
            <a:avLst/>
            <a:gdLst/>
            <a:ahLst/>
            <a:cxnLst/>
            <a:rect l="l" t="t" r="r" b="b"/>
            <a:pathLst>
              <a:path w="193675" h="163830">
                <a:moveTo>
                  <a:pt x="193184" y="163319"/>
                </a:moveTo>
                <a:lnTo>
                  <a:pt x="0" y="163319"/>
                </a:lnTo>
                <a:lnTo>
                  <a:pt x="0" y="0"/>
                </a:lnTo>
                <a:lnTo>
                  <a:pt x="193184" y="0"/>
                </a:lnTo>
                <a:lnTo>
                  <a:pt x="193184" y="1633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05749" y="1242059"/>
            <a:ext cx="193675" cy="163830"/>
          </a:xfrm>
          <a:custGeom>
            <a:avLst/>
            <a:gdLst/>
            <a:ahLst/>
            <a:cxnLst/>
            <a:rect l="l" t="t" r="r" b="b"/>
            <a:pathLst>
              <a:path w="193675" h="163830">
                <a:moveTo>
                  <a:pt x="193184" y="163319"/>
                </a:moveTo>
                <a:lnTo>
                  <a:pt x="0" y="163319"/>
                </a:lnTo>
                <a:lnTo>
                  <a:pt x="0" y="0"/>
                </a:lnTo>
                <a:lnTo>
                  <a:pt x="193184" y="0"/>
                </a:lnTo>
                <a:lnTo>
                  <a:pt x="193184" y="163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05749" y="1638389"/>
            <a:ext cx="193675" cy="421640"/>
          </a:xfrm>
          <a:custGeom>
            <a:avLst/>
            <a:gdLst/>
            <a:ahLst/>
            <a:cxnLst/>
            <a:rect l="l" t="t" r="r" b="b"/>
            <a:pathLst>
              <a:path w="193675" h="421639">
                <a:moveTo>
                  <a:pt x="193184" y="0"/>
                </a:moveTo>
                <a:lnTo>
                  <a:pt x="0" y="0"/>
                </a:lnTo>
                <a:lnTo>
                  <a:pt x="0" y="327031"/>
                </a:lnTo>
                <a:lnTo>
                  <a:pt x="8005" y="364142"/>
                </a:lnTo>
                <a:lnTo>
                  <a:pt x="29397" y="393971"/>
                </a:lnTo>
                <a:lnTo>
                  <a:pt x="60238" y="413835"/>
                </a:lnTo>
                <a:lnTo>
                  <a:pt x="96592" y="421053"/>
                </a:lnTo>
                <a:lnTo>
                  <a:pt x="134717" y="413835"/>
                </a:lnTo>
                <a:lnTo>
                  <a:pt x="165361" y="393971"/>
                </a:lnTo>
                <a:lnTo>
                  <a:pt x="185769" y="364142"/>
                </a:lnTo>
                <a:lnTo>
                  <a:pt x="193184" y="327031"/>
                </a:lnTo>
                <a:lnTo>
                  <a:pt x="193184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9451" y="1389028"/>
            <a:ext cx="290195" cy="65405"/>
          </a:xfrm>
          <a:custGeom>
            <a:avLst/>
            <a:gdLst/>
            <a:ahLst/>
            <a:cxnLst/>
            <a:rect l="l" t="t" r="r" b="b"/>
            <a:pathLst>
              <a:path w="290195" h="65405">
                <a:moveTo>
                  <a:pt x="260480" y="0"/>
                </a:moveTo>
                <a:lnTo>
                  <a:pt x="29498" y="0"/>
                </a:lnTo>
                <a:lnTo>
                  <a:pt x="17162" y="2810"/>
                </a:lnTo>
                <a:lnTo>
                  <a:pt x="6400" y="10219"/>
                </a:lnTo>
                <a:lnTo>
                  <a:pt x="0" y="19027"/>
                </a:lnTo>
                <a:lnTo>
                  <a:pt x="0" y="46378"/>
                </a:lnTo>
                <a:lnTo>
                  <a:pt x="6400" y="55186"/>
                </a:lnTo>
                <a:lnTo>
                  <a:pt x="17162" y="62595"/>
                </a:lnTo>
                <a:lnTo>
                  <a:pt x="29498" y="65405"/>
                </a:lnTo>
                <a:lnTo>
                  <a:pt x="260480" y="65405"/>
                </a:lnTo>
                <a:lnTo>
                  <a:pt x="272160" y="62595"/>
                </a:lnTo>
                <a:lnTo>
                  <a:pt x="281478" y="55186"/>
                </a:lnTo>
                <a:lnTo>
                  <a:pt x="287646" y="44711"/>
                </a:lnTo>
                <a:lnTo>
                  <a:pt x="289877" y="32701"/>
                </a:lnTo>
                <a:lnTo>
                  <a:pt x="287646" y="20694"/>
                </a:lnTo>
                <a:lnTo>
                  <a:pt x="281478" y="10219"/>
                </a:lnTo>
                <a:lnTo>
                  <a:pt x="272160" y="2810"/>
                </a:lnTo>
                <a:lnTo>
                  <a:pt x="26048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05749" y="1454433"/>
            <a:ext cx="193675" cy="184150"/>
          </a:xfrm>
          <a:custGeom>
            <a:avLst/>
            <a:gdLst/>
            <a:ahLst/>
            <a:cxnLst/>
            <a:rect l="l" t="t" r="r" b="b"/>
            <a:pathLst>
              <a:path w="193675" h="184150">
                <a:moveTo>
                  <a:pt x="193184" y="183955"/>
                </a:moveTo>
                <a:lnTo>
                  <a:pt x="0" y="183955"/>
                </a:lnTo>
                <a:lnTo>
                  <a:pt x="0" y="0"/>
                </a:lnTo>
                <a:lnTo>
                  <a:pt x="193184" y="0"/>
                </a:lnTo>
                <a:lnTo>
                  <a:pt x="193184" y="183955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05749" y="1454434"/>
            <a:ext cx="193675" cy="184150"/>
          </a:xfrm>
          <a:custGeom>
            <a:avLst/>
            <a:gdLst/>
            <a:ahLst/>
            <a:cxnLst/>
            <a:rect l="l" t="t" r="r" b="b"/>
            <a:pathLst>
              <a:path w="193675" h="184150">
                <a:moveTo>
                  <a:pt x="193184" y="183955"/>
                </a:moveTo>
                <a:lnTo>
                  <a:pt x="0" y="183955"/>
                </a:lnTo>
                <a:lnTo>
                  <a:pt x="0" y="0"/>
                </a:lnTo>
                <a:lnTo>
                  <a:pt x="193184" y="0"/>
                </a:lnTo>
                <a:lnTo>
                  <a:pt x="193184" y="1839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69667" y="1588873"/>
            <a:ext cx="742315" cy="1123950"/>
          </a:xfrm>
          <a:custGeom>
            <a:avLst/>
            <a:gdLst/>
            <a:ahLst/>
            <a:cxnLst/>
            <a:rect l="l" t="t" r="r" b="b"/>
            <a:pathLst>
              <a:path w="742315" h="1123950">
                <a:moveTo>
                  <a:pt x="468506" y="0"/>
                </a:moveTo>
                <a:lnTo>
                  <a:pt x="275202" y="0"/>
                </a:lnTo>
                <a:lnTo>
                  <a:pt x="275202" y="393638"/>
                </a:lnTo>
                <a:lnTo>
                  <a:pt x="271936" y="425442"/>
                </a:lnTo>
                <a:lnTo>
                  <a:pt x="264753" y="449964"/>
                </a:lnTo>
                <a:lnTo>
                  <a:pt x="257570" y="465745"/>
                </a:lnTo>
                <a:lnTo>
                  <a:pt x="254304" y="471330"/>
                </a:lnTo>
                <a:lnTo>
                  <a:pt x="150632" y="670576"/>
                </a:lnTo>
                <a:lnTo>
                  <a:pt x="91040" y="783391"/>
                </a:lnTo>
                <a:lnTo>
                  <a:pt x="53000" y="851533"/>
                </a:lnTo>
                <a:lnTo>
                  <a:pt x="13980" y="916762"/>
                </a:lnTo>
                <a:lnTo>
                  <a:pt x="0" y="962682"/>
                </a:lnTo>
                <a:lnTo>
                  <a:pt x="3144" y="1009608"/>
                </a:lnTo>
                <a:lnTo>
                  <a:pt x="20510" y="1053370"/>
                </a:lnTo>
                <a:lnTo>
                  <a:pt x="49196" y="1089794"/>
                </a:lnTo>
                <a:lnTo>
                  <a:pt x="86299" y="1114708"/>
                </a:lnTo>
                <a:lnTo>
                  <a:pt x="128917" y="1123940"/>
                </a:lnTo>
                <a:lnTo>
                  <a:pt x="635688" y="1123940"/>
                </a:lnTo>
                <a:lnTo>
                  <a:pt x="673106" y="1114708"/>
                </a:lnTo>
                <a:lnTo>
                  <a:pt x="705155" y="1089794"/>
                </a:lnTo>
                <a:lnTo>
                  <a:pt x="729077" y="1053370"/>
                </a:lnTo>
                <a:lnTo>
                  <a:pt x="742114" y="1009608"/>
                </a:lnTo>
                <a:lnTo>
                  <a:pt x="741509" y="962682"/>
                </a:lnTo>
                <a:lnTo>
                  <a:pt x="724504" y="916762"/>
                </a:lnTo>
                <a:lnTo>
                  <a:pt x="663525" y="803461"/>
                </a:lnTo>
                <a:lnTo>
                  <a:pt x="585403" y="655200"/>
                </a:lnTo>
                <a:lnTo>
                  <a:pt x="489404" y="471330"/>
                </a:lnTo>
                <a:lnTo>
                  <a:pt x="477322" y="455548"/>
                </a:lnTo>
                <a:lnTo>
                  <a:pt x="471118" y="442195"/>
                </a:lnTo>
                <a:lnTo>
                  <a:pt x="468832" y="423986"/>
                </a:lnTo>
                <a:lnTo>
                  <a:pt x="468506" y="393638"/>
                </a:lnTo>
                <a:lnTo>
                  <a:pt x="468506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29647" y="1588873"/>
            <a:ext cx="424180" cy="652780"/>
          </a:xfrm>
          <a:custGeom>
            <a:avLst/>
            <a:gdLst/>
            <a:ahLst/>
            <a:cxnLst/>
            <a:rect l="l" t="t" r="r" b="b"/>
            <a:pathLst>
              <a:path w="424179" h="652780">
                <a:moveTo>
                  <a:pt x="308525" y="0"/>
                </a:moveTo>
                <a:lnTo>
                  <a:pt x="115221" y="0"/>
                </a:lnTo>
                <a:lnTo>
                  <a:pt x="115221" y="393638"/>
                </a:lnTo>
                <a:lnTo>
                  <a:pt x="111956" y="425442"/>
                </a:lnTo>
                <a:lnTo>
                  <a:pt x="104772" y="449964"/>
                </a:lnTo>
                <a:lnTo>
                  <a:pt x="97589" y="465745"/>
                </a:lnTo>
                <a:lnTo>
                  <a:pt x="94324" y="471330"/>
                </a:lnTo>
                <a:lnTo>
                  <a:pt x="0" y="652609"/>
                </a:lnTo>
                <a:lnTo>
                  <a:pt x="424068" y="652609"/>
                </a:lnTo>
                <a:lnTo>
                  <a:pt x="329423" y="471330"/>
                </a:lnTo>
                <a:lnTo>
                  <a:pt x="317341" y="455548"/>
                </a:lnTo>
                <a:lnTo>
                  <a:pt x="311137" y="442195"/>
                </a:lnTo>
                <a:lnTo>
                  <a:pt x="308852" y="423986"/>
                </a:lnTo>
                <a:lnTo>
                  <a:pt x="308525" y="393638"/>
                </a:lnTo>
                <a:lnTo>
                  <a:pt x="308525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76951" y="1521540"/>
            <a:ext cx="324485" cy="129539"/>
          </a:xfrm>
          <a:custGeom>
            <a:avLst/>
            <a:gdLst/>
            <a:ahLst/>
            <a:cxnLst/>
            <a:rect l="l" t="t" r="r" b="b"/>
            <a:pathLst>
              <a:path w="324484" h="129539">
                <a:moveTo>
                  <a:pt x="261221" y="0"/>
                </a:moveTo>
                <a:lnTo>
                  <a:pt x="67917" y="0"/>
                </a:lnTo>
                <a:lnTo>
                  <a:pt x="41877" y="4612"/>
                </a:lnTo>
                <a:lnTo>
                  <a:pt x="20244" y="17480"/>
                </a:lnTo>
                <a:lnTo>
                  <a:pt x="5469" y="37145"/>
                </a:lnTo>
                <a:lnTo>
                  <a:pt x="0" y="62152"/>
                </a:lnTo>
                <a:lnTo>
                  <a:pt x="5469" y="87969"/>
                </a:lnTo>
                <a:lnTo>
                  <a:pt x="20244" y="109415"/>
                </a:lnTo>
                <a:lnTo>
                  <a:pt x="41877" y="124063"/>
                </a:lnTo>
                <a:lnTo>
                  <a:pt x="67917" y="129485"/>
                </a:lnTo>
                <a:lnTo>
                  <a:pt x="261221" y="129485"/>
                </a:lnTo>
                <a:lnTo>
                  <a:pt x="286446" y="124063"/>
                </a:lnTo>
                <a:lnTo>
                  <a:pt x="306282" y="109415"/>
                </a:lnTo>
                <a:lnTo>
                  <a:pt x="319262" y="87969"/>
                </a:lnTo>
                <a:lnTo>
                  <a:pt x="323915" y="62152"/>
                </a:lnTo>
                <a:lnTo>
                  <a:pt x="319262" y="37145"/>
                </a:lnTo>
                <a:lnTo>
                  <a:pt x="306282" y="17480"/>
                </a:lnTo>
                <a:lnTo>
                  <a:pt x="286446" y="4612"/>
                </a:lnTo>
                <a:lnTo>
                  <a:pt x="261221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18747" y="2277739"/>
            <a:ext cx="235099" cy="243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45605" y="1278105"/>
            <a:ext cx="135835" cy="134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0552" y="187324"/>
            <a:ext cx="9462135" cy="191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</a:pPr>
            <a:r>
              <a:rPr sz="4400" spc="-125" dirty="0">
                <a:solidFill>
                  <a:srgbClr val="FFFFFF"/>
                </a:solidFill>
              </a:rPr>
              <a:t>Take </a:t>
            </a:r>
            <a:r>
              <a:rPr sz="4400" spc="-25" dirty="0">
                <a:solidFill>
                  <a:srgbClr val="FFFFFF"/>
                </a:solidFill>
              </a:rPr>
              <a:t>your </a:t>
            </a:r>
            <a:r>
              <a:rPr sz="4400" spc="60" dirty="0">
                <a:solidFill>
                  <a:srgbClr val="FFFFFF"/>
                </a:solidFill>
              </a:rPr>
              <a:t>pick </a:t>
            </a:r>
            <a:r>
              <a:rPr sz="4400" spc="185" dirty="0">
                <a:solidFill>
                  <a:srgbClr val="FFFFFF"/>
                </a:solidFill>
              </a:rPr>
              <a:t>of </a:t>
            </a:r>
            <a:r>
              <a:rPr sz="4400" spc="-30" dirty="0">
                <a:solidFill>
                  <a:srgbClr val="FFFFFF"/>
                </a:solidFill>
              </a:rPr>
              <a:t>today’s hands-on</a:t>
            </a:r>
            <a:r>
              <a:rPr sz="4400" spc="-880" dirty="0">
                <a:solidFill>
                  <a:srgbClr val="FFFFFF"/>
                </a:solidFill>
              </a:rPr>
              <a:t> </a:t>
            </a:r>
            <a:r>
              <a:rPr sz="4400" spc="15" dirty="0">
                <a:solidFill>
                  <a:srgbClr val="FFFFFF"/>
                </a:solidFill>
              </a:rPr>
              <a:t>lab  </a:t>
            </a:r>
            <a:r>
              <a:rPr sz="6600" spc="-1679" baseline="20833" dirty="0">
                <a:solidFill>
                  <a:srgbClr val="FFFFFF"/>
                </a:solidFill>
              </a:rPr>
              <a:t>c</a:t>
            </a:r>
            <a:r>
              <a:rPr sz="3700" spc="-1120" dirty="0">
                <a:solidFill>
                  <a:srgbClr val="FFFFFF"/>
                </a:solidFill>
              </a:rPr>
              <a:t>•</a:t>
            </a:r>
            <a:r>
              <a:rPr sz="3700" spc="5" dirty="0">
                <a:solidFill>
                  <a:srgbClr val="FFFFFF"/>
                </a:solidFill>
              </a:rPr>
              <a:t> </a:t>
            </a:r>
            <a:r>
              <a:rPr sz="6600" spc="-1425" baseline="20833" dirty="0">
                <a:solidFill>
                  <a:srgbClr val="FFFFFF"/>
                </a:solidFill>
              </a:rPr>
              <a:t>h</a:t>
            </a:r>
            <a:r>
              <a:rPr sz="3600" spc="-950" dirty="0">
                <a:solidFill>
                  <a:srgbClr val="FFFFFF"/>
                </a:solidFill>
              </a:rPr>
              <a:t>D</a:t>
            </a:r>
            <a:r>
              <a:rPr sz="6600" spc="-1425" baseline="20833" dirty="0">
                <a:solidFill>
                  <a:srgbClr val="FFFFFF"/>
                </a:solidFill>
              </a:rPr>
              <a:t>a</a:t>
            </a:r>
            <a:r>
              <a:rPr sz="3600" spc="-950" dirty="0">
                <a:solidFill>
                  <a:srgbClr val="FFFFFF"/>
                </a:solidFill>
              </a:rPr>
              <a:t>e</a:t>
            </a:r>
            <a:r>
              <a:rPr sz="6600" spc="-1425" baseline="20833" dirty="0">
                <a:solidFill>
                  <a:srgbClr val="FFFFFF"/>
                </a:solidFill>
              </a:rPr>
              <a:t>ll</a:t>
            </a:r>
            <a:r>
              <a:rPr sz="3600" spc="-950" dirty="0">
                <a:solidFill>
                  <a:srgbClr val="FFFFFF"/>
                </a:solidFill>
              </a:rPr>
              <a:t>p</a:t>
            </a:r>
            <a:r>
              <a:rPr sz="6600" spc="-1425" baseline="20833" dirty="0">
                <a:solidFill>
                  <a:srgbClr val="FFFFFF"/>
                </a:solidFill>
              </a:rPr>
              <a:t>e</a:t>
            </a:r>
            <a:r>
              <a:rPr sz="3600" spc="-950" dirty="0">
                <a:solidFill>
                  <a:srgbClr val="FFFFFF"/>
                </a:solidFill>
              </a:rPr>
              <a:t>l</a:t>
            </a:r>
            <a:r>
              <a:rPr sz="6600" spc="-1425" baseline="20833" dirty="0">
                <a:solidFill>
                  <a:srgbClr val="FFFFFF"/>
                </a:solidFill>
              </a:rPr>
              <a:t>n</a:t>
            </a:r>
            <a:r>
              <a:rPr sz="3600" spc="-950" dirty="0">
                <a:solidFill>
                  <a:srgbClr val="FFFFFF"/>
                </a:solidFill>
              </a:rPr>
              <a:t>oy</a:t>
            </a:r>
            <a:r>
              <a:rPr sz="6600" spc="-1425" baseline="20833" dirty="0">
                <a:solidFill>
                  <a:srgbClr val="FFFFFF"/>
                </a:solidFill>
              </a:rPr>
              <a:t>g</a:t>
            </a:r>
            <a:r>
              <a:rPr sz="3600" spc="-950" dirty="0">
                <a:solidFill>
                  <a:srgbClr val="FFFFFF"/>
                </a:solidFill>
              </a:rPr>
              <a:t>w</a:t>
            </a:r>
            <a:r>
              <a:rPr sz="6600" spc="-1425" baseline="20833" dirty="0">
                <a:solidFill>
                  <a:srgbClr val="FFFFFF"/>
                </a:solidFill>
              </a:rPr>
              <a:t>es</a:t>
            </a:r>
            <a:r>
              <a:rPr sz="3600" spc="-950" dirty="0">
                <a:solidFill>
                  <a:srgbClr val="FFFFFF"/>
                </a:solidFill>
              </a:rPr>
              <a:t>eb</a:t>
            </a:r>
            <a:r>
              <a:rPr sz="6600" spc="-1425" baseline="20833" dirty="0">
                <a:solidFill>
                  <a:srgbClr val="FFFFFF"/>
                </a:solidFill>
              </a:rPr>
              <a:t>: </a:t>
            </a:r>
            <a:r>
              <a:rPr sz="3600" spc="-5" dirty="0">
                <a:solidFill>
                  <a:srgbClr val="FFFFFF"/>
                </a:solidFill>
              </a:rPr>
              <a:t>app </a:t>
            </a:r>
            <a:r>
              <a:rPr sz="3600" spc="105" dirty="0">
                <a:solidFill>
                  <a:srgbClr val="FFFFFF"/>
                </a:solidFill>
              </a:rPr>
              <a:t>w </a:t>
            </a:r>
            <a:r>
              <a:rPr sz="3600" spc="-65" dirty="0">
                <a:solidFill>
                  <a:srgbClr val="FFFFFF"/>
                </a:solidFill>
              </a:rPr>
              <a:t>Cog </a:t>
            </a:r>
            <a:r>
              <a:rPr sz="3600" spc="-35" dirty="0">
                <a:solidFill>
                  <a:srgbClr val="FFFFFF"/>
                </a:solidFill>
              </a:rPr>
              <a:t>Services </a:t>
            </a:r>
            <a:r>
              <a:rPr sz="3600" spc="-165" dirty="0">
                <a:solidFill>
                  <a:srgbClr val="FFFFFF"/>
                </a:solidFill>
              </a:rPr>
              <a:t>&amp;</a:t>
            </a:r>
            <a:r>
              <a:rPr sz="3600" spc="-5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GitHub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7" y="478498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129" y="478498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6"/>
                </a:moveTo>
                <a:lnTo>
                  <a:pt x="0" y="148016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387" y="641316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90">
                <a:moveTo>
                  <a:pt x="148015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8015" y="0"/>
                </a:lnTo>
                <a:lnTo>
                  <a:pt x="148015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129" y="641316"/>
            <a:ext cx="147320" cy="148590"/>
          </a:xfrm>
          <a:custGeom>
            <a:avLst/>
            <a:gdLst/>
            <a:ahLst/>
            <a:cxnLst/>
            <a:rect l="l" t="t" r="r" b="b"/>
            <a:pathLst>
              <a:path w="147320" h="148590">
                <a:moveTo>
                  <a:pt x="147090" y="148015"/>
                </a:moveTo>
                <a:lnTo>
                  <a:pt x="0" y="148015"/>
                </a:lnTo>
                <a:lnTo>
                  <a:pt x="0" y="0"/>
                </a:lnTo>
                <a:lnTo>
                  <a:pt x="147090" y="0"/>
                </a:lnTo>
                <a:lnTo>
                  <a:pt x="147090" y="148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434570" cy="699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435205" cy="6994525"/>
          </a:xfrm>
          <a:custGeom>
            <a:avLst/>
            <a:gdLst/>
            <a:ahLst/>
            <a:cxnLst/>
            <a:rect l="l" t="t" r="r" b="b"/>
            <a:pathLst>
              <a:path w="12435205" h="6994525">
                <a:moveTo>
                  <a:pt x="0" y="6994207"/>
                </a:moveTo>
                <a:lnTo>
                  <a:pt x="0" y="0"/>
                </a:lnTo>
                <a:lnTo>
                  <a:pt x="12434887" y="0"/>
                </a:lnTo>
                <a:lnTo>
                  <a:pt x="12434887" y="6994207"/>
                </a:lnTo>
                <a:lnTo>
                  <a:pt x="0" y="6994207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16082" y="3084829"/>
            <a:ext cx="4086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0" dirty="0">
                <a:solidFill>
                  <a:srgbClr val="FFFFFF"/>
                </a:solidFill>
              </a:rPr>
              <a:t>Thank</a:t>
            </a:r>
            <a:r>
              <a:rPr sz="6600" spc="-285" dirty="0">
                <a:solidFill>
                  <a:srgbClr val="FFFFFF"/>
                </a:solidFill>
              </a:rPr>
              <a:t> </a:t>
            </a:r>
            <a:r>
              <a:rPr sz="6600" spc="-75" dirty="0">
                <a:solidFill>
                  <a:srgbClr val="FFFFFF"/>
                </a:solidFill>
              </a:rPr>
              <a:t>you!</a:t>
            </a:r>
            <a:endParaRPr sz="6600"/>
          </a:p>
        </p:txBody>
      </p:sp>
      <p:sp>
        <p:nvSpPr>
          <p:cNvPr id="10" name="object 10"/>
          <p:cNvSpPr/>
          <p:nvPr/>
        </p:nvSpPr>
        <p:spPr>
          <a:xfrm>
            <a:off x="467386" y="478498"/>
            <a:ext cx="310833" cy="31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950" y="527684"/>
            <a:ext cx="1046480" cy="205104"/>
          </a:xfrm>
          <a:custGeom>
            <a:avLst/>
            <a:gdLst/>
            <a:ahLst/>
            <a:cxnLst/>
            <a:rect l="l" t="t" r="r" b="b"/>
            <a:pathLst>
              <a:path w="1046480" h="205104">
                <a:moveTo>
                  <a:pt x="46037" y="13969"/>
                </a:moveTo>
                <a:lnTo>
                  <a:pt x="0" y="13969"/>
                </a:lnTo>
                <a:lnTo>
                  <a:pt x="0" y="201929"/>
                </a:lnTo>
                <a:lnTo>
                  <a:pt x="30162" y="201929"/>
                </a:lnTo>
                <a:lnTo>
                  <a:pt x="30083" y="74612"/>
                </a:lnTo>
                <a:lnTo>
                  <a:pt x="29883" y="67706"/>
                </a:lnTo>
                <a:lnTo>
                  <a:pt x="29575" y="61594"/>
                </a:lnTo>
                <a:lnTo>
                  <a:pt x="29527" y="52069"/>
                </a:lnTo>
                <a:lnTo>
                  <a:pt x="28575" y="48260"/>
                </a:lnTo>
                <a:lnTo>
                  <a:pt x="59311" y="48260"/>
                </a:lnTo>
                <a:lnTo>
                  <a:pt x="46037" y="13969"/>
                </a:lnTo>
                <a:close/>
              </a:path>
              <a:path w="1046480" h="205104">
                <a:moveTo>
                  <a:pt x="59311" y="48260"/>
                </a:moveTo>
                <a:lnTo>
                  <a:pt x="29527" y="48260"/>
                </a:lnTo>
                <a:lnTo>
                  <a:pt x="31115" y="55879"/>
                </a:lnTo>
                <a:lnTo>
                  <a:pt x="33019" y="61594"/>
                </a:lnTo>
                <a:lnTo>
                  <a:pt x="33972" y="65087"/>
                </a:lnTo>
                <a:lnTo>
                  <a:pt x="89217" y="201929"/>
                </a:lnTo>
                <a:lnTo>
                  <a:pt x="110172" y="201929"/>
                </a:lnTo>
                <a:lnTo>
                  <a:pt x="128250" y="156527"/>
                </a:lnTo>
                <a:lnTo>
                  <a:pt x="100012" y="156527"/>
                </a:lnTo>
                <a:lnTo>
                  <a:pt x="99124" y="151769"/>
                </a:lnTo>
                <a:lnTo>
                  <a:pt x="97432" y="146089"/>
                </a:lnTo>
                <a:lnTo>
                  <a:pt x="94967" y="139516"/>
                </a:lnTo>
                <a:lnTo>
                  <a:pt x="91757" y="132079"/>
                </a:lnTo>
                <a:lnTo>
                  <a:pt x="59311" y="48260"/>
                </a:lnTo>
                <a:close/>
              </a:path>
              <a:path w="1046480" h="205104">
                <a:moveTo>
                  <a:pt x="200342" y="48260"/>
                </a:moveTo>
                <a:lnTo>
                  <a:pt x="169862" y="48260"/>
                </a:lnTo>
                <a:lnTo>
                  <a:pt x="169311" y="58400"/>
                </a:lnTo>
                <a:lnTo>
                  <a:pt x="169029" y="67706"/>
                </a:lnTo>
                <a:lnTo>
                  <a:pt x="168909" y="201929"/>
                </a:lnTo>
                <a:lnTo>
                  <a:pt x="200342" y="201929"/>
                </a:lnTo>
                <a:lnTo>
                  <a:pt x="200342" y="48260"/>
                </a:lnTo>
                <a:close/>
              </a:path>
              <a:path w="1046480" h="205104">
                <a:moveTo>
                  <a:pt x="200342" y="13969"/>
                </a:moveTo>
                <a:lnTo>
                  <a:pt x="157162" y="13969"/>
                </a:lnTo>
                <a:lnTo>
                  <a:pt x="109219" y="132079"/>
                </a:lnTo>
                <a:lnTo>
                  <a:pt x="100965" y="156527"/>
                </a:lnTo>
                <a:lnTo>
                  <a:pt x="128250" y="156527"/>
                </a:lnTo>
                <a:lnTo>
                  <a:pt x="165417" y="63182"/>
                </a:lnTo>
                <a:lnTo>
                  <a:pt x="167322" y="60642"/>
                </a:lnTo>
                <a:lnTo>
                  <a:pt x="168275" y="53975"/>
                </a:lnTo>
                <a:lnTo>
                  <a:pt x="169862" y="48260"/>
                </a:lnTo>
                <a:lnTo>
                  <a:pt x="200342" y="48260"/>
                </a:lnTo>
                <a:lnTo>
                  <a:pt x="200342" y="13969"/>
                </a:lnTo>
                <a:close/>
              </a:path>
              <a:path w="1046480" h="205104">
                <a:moveTo>
                  <a:pt x="261937" y="66992"/>
                </a:moveTo>
                <a:lnTo>
                  <a:pt x="230505" y="66992"/>
                </a:lnTo>
                <a:lnTo>
                  <a:pt x="230505" y="201929"/>
                </a:lnTo>
                <a:lnTo>
                  <a:pt x="261937" y="201929"/>
                </a:lnTo>
                <a:lnTo>
                  <a:pt x="261937" y="66992"/>
                </a:lnTo>
                <a:close/>
              </a:path>
              <a:path w="1046480" h="205104">
                <a:moveTo>
                  <a:pt x="251777" y="10160"/>
                </a:moveTo>
                <a:lnTo>
                  <a:pt x="241617" y="10160"/>
                </a:lnTo>
                <a:lnTo>
                  <a:pt x="237172" y="12064"/>
                </a:lnTo>
                <a:lnTo>
                  <a:pt x="233362" y="15875"/>
                </a:lnTo>
                <a:lnTo>
                  <a:pt x="229552" y="18732"/>
                </a:lnTo>
                <a:lnTo>
                  <a:pt x="227965" y="23177"/>
                </a:lnTo>
                <a:lnTo>
                  <a:pt x="227965" y="33654"/>
                </a:lnTo>
                <a:lnTo>
                  <a:pt x="229552" y="38100"/>
                </a:lnTo>
                <a:lnTo>
                  <a:pt x="233362" y="41910"/>
                </a:lnTo>
                <a:lnTo>
                  <a:pt x="237172" y="44767"/>
                </a:lnTo>
                <a:lnTo>
                  <a:pt x="241617" y="46672"/>
                </a:lnTo>
                <a:lnTo>
                  <a:pt x="251777" y="46672"/>
                </a:lnTo>
                <a:lnTo>
                  <a:pt x="256222" y="44767"/>
                </a:lnTo>
                <a:lnTo>
                  <a:pt x="260032" y="41910"/>
                </a:lnTo>
                <a:lnTo>
                  <a:pt x="263842" y="38100"/>
                </a:lnTo>
                <a:lnTo>
                  <a:pt x="265430" y="33654"/>
                </a:lnTo>
                <a:lnTo>
                  <a:pt x="265430" y="23177"/>
                </a:lnTo>
                <a:lnTo>
                  <a:pt x="263842" y="19685"/>
                </a:lnTo>
                <a:lnTo>
                  <a:pt x="256222" y="12064"/>
                </a:lnTo>
                <a:lnTo>
                  <a:pt x="251777" y="10160"/>
                </a:lnTo>
                <a:close/>
              </a:path>
              <a:path w="1046480" h="205104">
                <a:moveTo>
                  <a:pt x="366712" y="64135"/>
                </a:moveTo>
                <a:lnTo>
                  <a:pt x="354647" y="64135"/>
                </a:lnTo>
                <a:lnTo>
                  <a:pt x="344547" y="64685"/>
                </a:lnTo>
                <a:lnTo>
                  <a:pt x="302577" y="84534"/>
                </a:lnTo>
                <a:lnTo>
                  <a:pt x="284375" y="127510"/>
                </a:lnTo>
                <a:lnTo>
                  <a:pt x="283844" y="137794"/>
                </a:lnTo>
                <a:lnTo>
                  <a:pt x="284375" y="147215"/>
                </a:lnTo>
                <a:lnTo>
                  <a:pt x="302021" y="186094"/>
                </a:lnTo>
                <a:lnTo>
                  <a:pt x="339834" y="204256"/>
                </a:lnTo>
                <a:lnTo>
                  <a:pt x="349250" y="204787"/>
                </a:lnTo>
                <a:lnTo>
                  <a:pt x="359836" y="204256"/>
                </a:lnTo>
                <a:lnTo>
                  <a:pt x="369649" y="202684"/>
                </a:lnTo>
                <a:lnTo>
                  <a:pt x="378628" y="200099"/>
                </a:lnTo>
                <a:lnTo>
                  <a:pt x="386715" y="196532"/>
                </a:lnTo>
                <a:lnTo>
                  <a:pt x="387667" y="195579"/>
                </a:lnTo>
                <a:lnTo>
                  <a:pt x="387667" y="178752"/>
                </a:lnTo>
                <a:lnTo>
                  <a:pt x="355600" y="178752"/>
                </a:lnTo>
                <a:lnTo>
                  <a:pt x="346923" y="178043"/>
                </a:lnTo>
                <a:lnTo>
                  <a:pt x="316607" y="144735"/>
                </a:lnTo>
                <a:lnTo>
                  <a:pt x="315912" y="134937"/>
                </a:lnTo>
                <a:lnTo>
                  <a:pt x="316621" y="125546"/>
                </a:lnTo>
                <a:lnTo>
                  <a:pt x="340002" y="93146"/>
                </a:lnTo>
                <a:lnTo>
                  <a:pt x="356552" y="90169"/>
                </a:lnTo>
                <a:lnTo>
                  <a:pt x="387667" y="90169"/>
                </a:lnTo>
                <a:lnTo>
                  <a:pt x="387667" y="70802"/>
                </a:lnTo>
                <a:lnTo>
                  <a:pt x="386715" y="70802"/>
                </a:lnTo>
                <a:lnTo>
                  <a:pt x="383222" y="68897"/>
                </a:lnTo>
                <a:lnTo>
                  <a:pt x="378459" y="66992"/>
                </a:lnTo>
                <a:lnTo>
                  <a:pt x="372109" y="66039"/>
                </a:lnTo>
                <a:lnTo>
                  <a:pt x="366712" y="64135"/>
                </a:lnTo>
                <a:close/>
              </a:path>
              <a:path w="1046480" h="205104">
                <a:moveTo>
                  <a:pt x="387667" y="166687"/>
                </a:moveTo>
                <a:lnTo>
                  <a:pt x="385762" y="167639"/>
                </a:lnTo>
                <a:lnTo>
                  <a:pt x="381317" y="171132"/>
                </a:lnTo>
                <a:lnTo>
                  <a:pt x="376555" y="173989"/>
                </a:lnTo>
                <a:lnTo>
                  <a:pt x="365759" y="177800"/>
                </a:lnTo>
                <a:lnTo>
                  <a:pt x="360044" y="178752"/>
                </a:lnTo>
                <a:lnTo>
                  <a:pt x="387667" y="178752"/>
                </a:lnTo>
                <a:lnTo>
                  <a:pt x="387667" y="166687"/>
                </a:lnTo>
                <a:close/>
              </a:path>
              <a:path w="1046480" h="205104">
                <a:moveTo>
                  <a:pt x="387667" y="90169"/>
                </a:moveTo>
                <a:lnTo>
                  <a:pt x="356552" y="90169"/>
                </a:lnTo>
                <a:lnTo>
                  <a:pt x="364108" y="90869"/>
                </a:lnTo>
                <a:lnTo>
                  <a:pt x="371514" y="92908"/>
                </a:lnTo>
                <a:lnTo>
                  <a:pt x="378742" y="96197"/>
                </a:lnTo>
                <a:lnTo>
                  <a:pt x="385762" y="100647"/>
                </a:lnTo>
                <a:lnTo>
                  <a:pt x="387667" y="101600"/>
                </a:lnTo>
                <a:lnTo>
                  <a:pt x="387667" y="90169"/>
                </a:lnTo>
                <a:close/>
              </a:path>
              <a:path w="1046480" h="205104">
                <a:moveTo>
                  <a:pt x="441959" y="66992"/>
                </a:moveTo>
                <a:lnTo>
                  <a:pt x="410844" y="66992"/>
                </a:lnTo>
                <a:lnTo>
                  <a:pt x="410844" y="201929"/>
                </a:lnTo>
                <a:lnTo>
                  <a:pt x="441959" y="201929"/>
                </a:lnTo>
                <a:lnTo>
                  <a:pt x="441959" y="133032"/>
                </a:lnTo>
                <a:lnTo>
                  <a:pt x="442490" y="124499"/>
                </a:lnTo>
                <a:lnTo>
                  <a:pt x="462280" y="93027"/>
                </a:lnTo>
                <a:lnTo>
                  <a:pt x="487997" y="93027"/>
                </a:lnTo>
                <a:lnTo>
                  <a:pt x="487997" y="90169"/>
                </a:lnTo>
                <a:lnTo>
                  <a:pt x="441959" y="90169"/>
                </a:lnTo>
                <a:lnTo>
                  <a:pt x="441959" y="66992"/>
                </a:lnTo>
                <a:close/>
              </a:path>
              <a:path w="1046480" h="205104">
                <a:moveTo>
                  <a:pt x="487997" y="93027"/>
                </a:moveTo>
                <a:lnTo>
                  <a:pt x="473075" y="93027"/>
                </a:lnTo>
                <a:lnTo>
                  <a:pt x="475932" y="93979"/>
                </a:lnTo>
                <a:lnTo>
                  <a:pt x="479742" y="94932"/>
                </a:lnTo>
                <a:lnTo>
                  <a:pt x="483234" y="95885"/>
                </a:lnTo>
                <a:lnTo>
                  <a:pt x="487044" y="97789"/>
                </a:lnTo>
                <a:lnTo>
                  <a:pt x="487997" y="98742"/>
                </a:lnTo>
                <a:lnTo>
                  <a:pt x="487997" y="93027"/>
                </a:lnTo>
                <a:close/>
              </a:path>
              <a:path w="1046480" h="205104">
                <a:moveTo>
                  <a:pt x="485140" y="65087"/>
                </a:moveTo>
                <a:lnTo>
                  <a:pt x="467677" y="65087"/>
                </a:lnTo>
                <a:lnTo>
                  <a:pt x="460375" y="66992"/>
                </a:lnTo>
                <a:lnTo>
                  <a:pt x="454659" y="72707"/>
                </a:lnTo>
                <a:lnTo>
                  <a:pt x="449262" y="77152"/>
                </a:lnTo>
                <a:lnTo>
                  <a:pt x="445452" y="82867"/>
                </a:lnTo>
                <a:lnTo>
                  <a:pt x="442912" y="90169"/>
                </a:lnTo>
                <a:lnTo>
                  <a:pt x="487997" y="90169"/>
                </a:lnTo>
                <a:lnTo>
                  <a:pt x="487997" y="66992"/>
                </a:lnTo>
                <a:lnTo>
                  <a:pt x="485140" y="65087"/>
                </a:lnTo>
                <a:close/>
              </a:path>
              <a:path w="1046480" h="205104">
                <a:moveTo>
                  <a:pt x="560387" y="64135"/>
                </a:moveTo>
                <a:lnTo>
                  <a:pt x="518596" y="74850"/>
                </a:lnTo>
                <a:lnTo>
                  <a:pt x="494387" y="105925"/>
                </a:lnTo>
                <a:lnTo>
                  <a:pt x="489584" y="135889"/>
                </a:lnTo>
                <a:lnTo>
                  <a:pt x="490810" y="151005"/>
                </a:lnTo>
                <a:lnTo>
                  <a:pt x="508000" y="186054"/>
                </a:lnTo>
                <a:lnTo>
                  <a:pt x="542379" y="203557"/>
                </a:lnTo>
                <a:lnTo>
                  <a:pt x="556894" y="204787"/>
                </a:lnTo>
                <a:lnTo>
                  <a:pt x="571926" y="203542"/>
                </a:lnTo>
                <a:lnTo>
                  <a:pt x="585469" y="199826"/>
                </a:lnTo>
                <a:lnTo>
                  <a:pt x="597346" y="193670"/>
                </a:lnTo>
                <a:lnTo>
                  <a:pt x="607377" y="185102"/>
                </a:lnTo>
                <a:lnTo>
                  <a:pt x="612403" y="178752"/>
                </a:lnTo>
                <a:lnTo>
                  <a:pt x="558482" y="178752"/>
                </a:lnTo>
                <a:lnTo>
                  <a:pt x="550698" y="178043"/>
                </a:lnTo>
                <a:lnTo>
                  <a:pt x="522614" y="144869"/>
                </a:lnTo>
                <a:lnTo>
                  <a:pt x="522031" y="135889"/>
                </a:lnTo>
                <a:lnTo>
                  <a:pt x="522093" y="133032"/>
                </a:lnTo>
                <a:lnTo>
                  <a:pt x="537274" y="96599"/>
                </a:lnTo>
                <a:lnTo>
                  <a:pt x="558482" y="90169"/>
                </a:lnTo>
                <a:lnTo>
                  <a:pt x="614634" y="90169"/>
                </a:lnTo>
                <a:lnTo>
                  <a:pt x="609282" y="82867"/>
                </a:lnTo>
                <a:lnTo>
                  <a:pt x="599410" y="74448"/>
                </a:lnTo>
                <a:lnTo>
                  <a:pt x="587930" y="68619"/>
                </a:lnTo>
                <a:lnTo>
                  <a:pt x="574903" y="65231"/>
                </a:lnTo>
                <a:lnTo>
                  <a:pt x="560387" y="64135"/>
                </a:lnTo>
                <a:close/>
              </a:path>
              <a:path w="1046480" h="205104">
                <a:moveTo>
                  <a:pt x="614634" y="90169"/>
                </a:moveTo>
                <a:lnTo>
                  <a:pt x="558482" y="90169"/>
                </a:lnTo>
                <a:lnTo>
                  <a:pt x="566295" y="90884"/>
                </a:lnTo>
                <a:lnTo>
                  <a:pt x="573127" y="93027"/>
                </a:lnTo>
                <a:lnTo>
                  <a:pt x="593359" y="133032"/>
                </a:lnTo>
                <a:lnTo>
                  <a:pt x="593319" y="135889"/>
                </a:lnTo>
                <a:lnTo>
                  <a:pt x="580003" y="172457"/>
                </a:lnTo>
                <a:lnTo>
                  <a:pt x="558482" y="178752"/>
                </a:lnTo>
                <a:lnTo>
                  <a:pt x="612403" y="178752"/>
                </a:lnTo>
                <a:lnTo>
                  <a:pt x="615761" y="174510"/>
                </a:lnTo>
                <a:lnTo>
                  <a:pt x="621823" y="162282"/>
                </a:lnTo>
                <a:lnTo>
                  <a:pt x="625504" y="148446"/>
                </a:lnTo>
                <a:lnTo>
                  <a:pt x="626744" y="133032"/>
                </a:lnTo>
                <a:lnTo>
                  <a:pt x="625534" y="117916"/>
                </a:lnTo>
                <a:lnTo>
                  <a:pt x="622061" y="104497"/>
                </a:lnTo>
                <a:lnTo>
                  <a:pt x="616565" y="92804"/>
                </a:lnTo>
                <a:lnTo>
                  <a:pt x="614634" y="90169"/>
                </a:lnTo>
                <a:close/>
              </a:path>
              <a:path w="1046480" h="205104">
                <a:moveTo>
                  <a:pt x="641350" y="166687"/>
                </a:moveTo>
                <a:lnTo>
                  <a:pt x="641350" y="197485"/>
                </a:lnTo>
                <a:lnTo>
                  <a:pt x="642302" y="197485"/>
                </a:lnTo>
                <a:lnTo>
                  <a:pt x="645794" y="200025"/>
                </a:lnTo>
                <a:lnTo>
                  <a:pt x="652462" y="200977"/>
                </a:lnTo>
                <a:lnTo>
                  <a:pt x="658812" y="202882"/>
                </a:lnTo>
                <a:lnTo>
                  <a:pt x="671512" y="204787"/>
                </a:lnTo>
                <a:lnTo>
                  <a:pt x="676275" y="204787"/>
                </a:lnTo>
                <a:lnTo>
                  <a:pt x="687948" y="204078"/>
                </a:lnTo>
                <a:lnTo>
                  <a:pt x="725888" y="179704"/>
                </a:lnTo>
                <a:lnTo>
                  <a:pt x="672465" y="179704"/>
                </a:lnTo>
                <a:lnTo>
                  <a:pt x="667067" y="178752"/>
                </a:lnTo>
                <a:lnTo>
                  <a:pt x="660717" y="176847"/>
                </a:lnTo>
                <a:lnTo>
                  <a:pt x="654050" y="173989"/>
                </a:lnTo>
                <a:lnTo>
                  <a:pt x="647700" y="171132"/>
                </a:lnTo>
                <a:lnTo>
                  <a:pt x="643255" y="167639"/>
                </a:lnTo>
                <a:lnTo>
                  <a:pt x="641350" y="166687"/>
                </a:lnTo>
                <a:close/>
              </a:path>
              <a:path w="1046480" h="205104">
                <a:moveTo>
                  <a:pt x="701992" y="64135"/>
                </a:moveTo>
                <a:lnTo>
                  <a:pt x="691832" y="64135"/>
                </a:lnTo>
                <a:lnTo>
                  <a:pt x="681359" y="64844"/>
                </a:lnTo>
                <a:lnTo>
                  <a:pt x="644842" y="88503"/>
                </a:lnTo>
                <a:lnTo>
                  <a:pt x="641350" y="105092"/>
                </a:lnTo>
                <a:lnTo>
                  <a:pt x="641350" y="111760"/>
                </a:lnTo>
                <a:lnTo>
                  <a:pt x="654050" y="133985"/>
                </a:lnTo>
                <a:lnTo>
                  <a:pt x="657860" y="137794"/>
                </a:lnTo>
                <a:lnTo>
                  <a:pt x="664210" y="141604"/>
                </a:lnTo>
                <a:lnTo>
                  <a:pt x="673417" y="145097"/>
                </a:lnTo>
                <a:lnTo>
                  <a:pt x="679767" y="147954"/>
                </a:lnTo>
                <a:lnTo>
                  <a:pt x="685482" y="150812"/>
                </a:lnTo>
                <a:lnTo>
                  <a:pt x="688975" y="152717"/>
                </a:lnTo>
                <a:lnTo>
                  <a:pt x="692785" y="154622"/>
                </a:lnTo>
                <a:lnTo>
                  <a:pt x="694690" y="156527"/>
                </a:lnTo>
                <a:lnTo>
                  <a:pt x="696277" y="159067"/>
                </a:lnTo>
                <a:lnTo>
                  <a:pt x="698182" y="162877"/>
                </a:lnTo>
                <a:lnTo>
                  <a:pt x="698182" y="174942"/>
                </a:lnTo>
                <a:lnTo>
                  <a:pt x="691832" y="179704"/>
                </a:lnTo>
                <a:lnTo>
                  <a:pt x="725888" y="179704"/>
                </a:lnTo>
                <a:lnTo>
                  <a:pt x="728712" y="171574"/>
                </a:lnTo>
                <a:lnTo>
                  <a:pt x="729615" y="162877"/>
                </a:lnTo>
                <a:lnTo>
                  <a:pt x="729615" y="153669"/>
                </a:lnTo>
                <a:lnTo>
                  <a:pt x="695642" y="122872"/>
                </a:lnTo>
                <a:lnTo>
                  <a:pt x="685482" y="119062"/>
                </a:lnTo>
                <a:lnTo>
                  <a:pt x="678815" y="115569"/>
                </a:lnTo>
                <a:lnTo>
                  <a:pt x="677227" y="112712"/>
                </a:lnTo>
                <a:lnTo>
                  <a:pt x="674369" y="110807"/>
                </a:lnTo>
                <a:lnTo>
                  <a:pt x="672465" y="106997"/>
                </a:lnTo>
                <a:lnTo>
                  <a:pt x="672465" y="98742"/>
                </a:lnTo>
                <a:lnTo>
                  <a:pt x="674369" y="95885"/>
                </a:lnTo>
                <a:lnTo>
                  <a:pt x="678180" y="93027"/>
                </a:lnTo>
                <a:lnTo>
                  <a:pt x="680719" y="90169"/>
                </a:lnTo>
                <a:lnTo>
                  <a:pt x="685482" y="89217"/>
                </a:lnTo>
                <a:lnTo>
                  <a:pt x="722312" y="89217"/>
                </a:lnTo>
                <a:lnTo>
                  <a:pt x="722312" y="69850"/>
                </a:lnTo>
                <a:lnTo>
                  <a:pt x="718502" y="67944"/>
                </a:lnTo>
                <a:lnTo>
                  <a:pt x="713740" y="66992"/>
                </a:lnTo>
                <a:lnTo>
                  <a:pt x="707390" y="65087"/>
                </a:lnTo>
                <a:lnTo>
                  <a:pt x="701992" y="64135"/>
                </a:lnTo>
                <a:close/>
              </a:path>
              <a:path w="1046480" h="205104">
                <a:moveTo>
                  <a:pt x="722312" y="89217"/>
                </a:moveTo>
                <a:lnTo>
                  <a:pt x="696277" y="89217"/>
                </a:lnTo>
                <a:lnTo>
                  <a:pt x="707390" y="91122"/>
                </a:lnTo>
                <a:lnTo>
                  <a:pt x="713105" y="93027"/>
                </a:lnTo>
                <a:lnTo>
                  <a:pt x="717550" y="95885"/>
                </a:lnTo>
                <a:lnTo>
                  <a:pt x="721360" y="97789"/>
                </a:lnTo>
                <a:lnTo>
                  <a:pt x="722312" y="98742"/>
                </a:lnTo>
                <a:lnTo>
                  <a:pt x="722312" y="89217"/>
                </a:lnTo>
                <a:close/>
              </a:path>
              <a:path w="1046480" h="205104">
                <a:moveTo>
                  <a:pt x="813117" y="64135"/>
                </a:moveTo>
                <a:lnTo>
                  <a:pt x="772085" y="74850"/>
                </a:lnTo>
                <a:lnTo>
                  <a:pt x="747950" y="105925"/>
                </a:lnTo>
                <a:lnTo>
                  <a:pt x="743267" y="135889"/>
                </a:lnTo>
                <a:lnTo>
                  <a:pt x="744448" y="151005"/>
                </a:lnTo>
                <a:lnTo>
                  <a:pt x="761682" y="186054"/>
                </a:lnTo>
                <a:lnTo>
                  <a:pt x="795927" y="203557"/>
                </a:lnTo>
                <a:lnTo>
                  <a:pt x="810260" y="204787"/>
                </a:lnTo>
                <a:lnTo>
                  <a:pt x="825470" y="203542"/>
                </a:lnTo>
                <a:lnTo>
                  <a:pt x="839073" y="199826"/>
                </a:lnTo>
                <a:lnTo>
                  <a:pt x="850890" y="193670"/>
                </a:lnTo>
                <a:lnTo>
                  <a:pt x="860742" y="185102"/>
                </a:lnTo>
                <a:lnTo>
                  <a:pt x="865760" y="178752"/>
                </a:lnTo>
                <a:lnTo>
                  <a:pt x="812164" y="178752"/>
                </a:lnTo>
                <a:lnTo>
                  <a:pt x="803800" y="178043"/>
                </a:lnTo>
                <a:lnTo>
                  <a:pt x="776029" y="144869"/>
                </a:lnTo>
                <a:lnTo>
                  <a:pt x="775401" y="135889"/>
                </a:lnTo>
                <a:lnTo>
                  <a:pt x="775468" y="133032"/>
                </a:lnTo>
                <a:lnTo>
                  <a:pt x="790644" y="96599"/>
                </a:lnTo>
                <a:lnTo>
                  <a:pt x="812164" y="90169"/>
                </a:lnTo>
                <a:lnTo>
                  <a:pt x="867440" y="90169"/>
                </a:lnTo>
                <a:lnTo>
                  <a:pt x="861694" y="82867"/>
                </a:lnTo>
                <a:lnTo>
                  <a:pt x="852542" y="74448"/>
                </a:lnTo>
                <a:lnTo>
                  <a:pt x="841335" y="68619"/>
                </a:lnTo>
                <a:lnTo>
                  <a:pt x="828164" y="65231"/>
                </a:lnTo>
                <a:lnTo>
                  <a:pt x="813117" y="64135"/>
                </a:lnTo>
                <a:close/>
              </a:path>
              <a:path w="1046480" h="205104">
                <a:moveTo>
                  <a:pt x="867440" y="90169"/>
                </a:moveTo>
                <a:lnTo>
                  <a:pt x="812164" y="90169"/>
                </a:lnTo>
                <a:lnTo>
                  <a:pt x="819978" y="90884"/>
                </a:lnTo>
                <a:lnTo>
                  <a:pt x="826809" y="93027"/>
                </a:lnTo>
                <a:lnTo>
                  <a:pt x="847037" y="133032"/>
                </a:lnTo>
                <a:lnTo>
                  <a:pt x="846990" y="135889"/>
                </a:lnTo>
                <a:lnTo>
                  <a:pt x="833149" y="172457"/>
                </a:lnTo>
                <a:lnTo>
                  <a:pt x="812164" y="178752"/>
                </a:lnTo>
                <a:lnTo>
                  <a:pt x="865760" y="178752"/>
                </a:lnTo>
                <a:lnTo>
                  <a:pt x="869111" y="174510"/>
                </a:lnTo>
                <a:lnTo>
                  <a:pt x="874831" y="162282"/>
                </a:lnTo>
                <a:lnTo>
                  <a:pt x="878110" y="148446"/>
                </a:lnTo>
                <a:lnTo>
                  <a:pt x="879157" y="133032"/>
                </a:lnTo>
                <a:lnTo>
                  <a:pt x="878125" y="117916"/>
                </a:lnTo>
                <a:lnTo>
                  <a:pt x="874950" y="104497"/>
                </a:lnTo>
                <a:lnTo>
                  <a:pt x="869513" y="92804"/>
                </a:lnTo>
                <a:lnTo>
                  <a:pt x="867440" y="90169"/>
                </a:lnTo>
                <a:close/>
              </a:path>
              <a:path w="1046480" h="205104">
                <a:moveTo>
                  <a:pt x="1014412" y="93027"/>
                </a:moveTo>
                <a:lnTo>
                  <a:pt x="982980" y="93027"/>
                </a:lnTo>
                <a:lnTo>
                  <a:pt x="982980" y="161925"/>
                </a:lnTo>
                <a:lnTo>
                  <a:pt x="985430" y="180811"/>
                </a:lnTo>
                <a:lnTo>
                  <a:pt x="992822" y="194190"/>
                </a:lnTo>
                <a:lnTo>
                  <a:pt x="1005214" y="202153"/>
                </a:lnTo>
                <a:lnTo>
                  <a:pt x="1022667" y="204787"/>
                </a:lnTo>
                <a:lnTo>
                  <a:pt x="1030922" y="204787"/>
                </a:lnTo>
                <a:lnTo>
                  <a:pt x="1035367" y="203835"/>
                </a:lnTo>
                <a:lnTo>
                  <a:pt x="1041082" y="201929"/>
                </a:lnTo>
                <a:lnTo>
                  <a:pt x="1043622" y="200977"/>
                </a:lnTo>
                <a:lnTo>
                  <a:pt x="1045527" y="200025"/>
                </a:lnTo>
                <a:lnTo>
                  <a:pt x="1046480" y="200025"/>
                </a:lnTo>
                <a:lnTo>
                  <a:pt x="1046480" y="178752"/>
                </a:lnTo>
                <a:lnTo>
                  <a:pt x="1026160" y="178752"/>
                </a:lnTo>
                <a:lnTo>
                  <a:pt x="1021714" y="176847"/>
                </a:lnTo>
                <a:lnTo>
                  <a:pt x="1018857" y="173989"/>
                </a:lnTo>
                <a:lnTo>
                  <a:pt x="1016317" y="170497"/>
                </a:lnTo>
                <a:lnTo>
                  <a:pt x="1014412" y="164782"/>
                </a:lnTo>
                <a:lnTo>
                  <a:pt x="1014412" y="93027"/>
                </a:lnTo>
                <a:close/>
              </a:path>
              <a:path w="1046480" h="205104">
                <a:moveTo>
                  <a:pt x="936307" y="93027"/>
                </a:moveTo>
                <a:lnTo>
                  <a:pt x="904875" y="93027"/>
                </a:lnTo>
                <a:lnTo>
                  <a:pt x="904875" y="201929"/>
                </a:lnTo>
                <a:lnTo>
                  <a:pt x="936307" y="201929"/>
                </a:lnTo>
                <a:lnTo>
                  <a:pt x="936307" y="93027"/>
                </a:lnTo>
                <a:close/>
              </a:path>
              <a:path w="1046480" h="205104">
                <a:moveTo>
                  <a:pt x="1046480" y="173989"/>
                </a:moveTo>
                <a:lnTo>
                  <a:pt x="1042669" y="175894"/>
                </a:lnTo>
                <a:lnTo>
                  <a:pt x="1041082" y="176847"/>
                </a:lnTo>
                <a:lnTo>
                  <a:pt x="1035367" y="178752"/>
                </a:lnTo>
                <a:lnTo>
                  <a:pt x="1046480" y="178752"/>
                </a:lnTo>
                <a:lnTo>
                  <a:pt x="1046480" y="173989"/>
                </a:lnTo>
                <a:close/>
              </a:path>
              <a:path w="1046480" h="205104">
                <a:moveTo>
                  <a:pt x="1046480" y="66992"/>
                </a:moveTo>
                <a:lnTo>
                  <a:pt x="882967" y="66992"/>
                </a:lnTo>
                <a:lnTo>
                  <a:pt x="882967" y="93027"/>
                </a:lnTo>
                <a:lnTo>
                  <a:pt x="1046480" y="93027"/>
                </a:lnTo>
                <a:lnTo>
                  <a:pt x="1046480" y="66992"/>
                </a:lnTo>
                <a:close/>
              </a:path>
              <a:path w="1046480" h="205104">
                <a:moveTo>
                  <a:pt x="960119" y="0"/>
                </a:moveTo>
                <a:lnTo>
                  <a:pt x="952817" y="0"/>
                </a:lnTo>
                <a:lnTo>
                  <a:pt x="946090" y="506"/>
                </a:lnTo>
                <a:lnTo>
                  <a:pt x="910589" y="23177"/>
                </a:lnTo>
                <a:lnTo>
                  <a:pt x="904875" y="48260"/>
                </a:lnTo>
                <a:lnTo>
                  <a:pt x="904875" y="66992"/>
                </a:lnTo>
                <a:lnTo>
                  <a:pt x="936307" y="66992"/>
                </a:lnTo>
                <a:lnTo>
                  <a:pt x="936307" y="42862"/>
                </a:lnTo>
                <a:lnTo>
                  <a:pt x="938212" y="36194"/>
                </a:lnTo>
                <a:lnTo>
                  <a:pt x="941705" y="32702"/>
                </a:lnTo>
                <a:lnTo>
                  <a:pt x="944562" y="27939"/>
                </a:lnTo>
                <a:lnTo>
                  <a:pt x="949960" y="26035"/>
                </a:lnTo>
                <a:lnTo>
                  <a:pt x="971232" y="26035"/>
                </a:lnTo>
                <a:lnTo>
                  <a:pt x="971232" y="2857"/>
                </a:lnTo>
                <a:lnTo>
                  <a:pt x="970280" y="2857"/>
                </a:lnTo>
                <a:lnTo>
                  <a:pt x="965517" y="952"/>
                </a:lnTo>
                <a:lnTo>
                  <a:pt x="960119" y="0"/>
                </a:lnTo>
                <a:close/>
              </a:path>
              <a:path w="1046480" h="205104">
                <a:moveTo>
                  <a:pt x="1014412" y="26987"/>
                </a:moveTo>
                <a:lnTo>
                  <a:pt x="1013460" y="26987"/>
                </a:lnTo>
                <a:lnTo>
                  <a:pt x="983932" y="36194"/>
                </a:lnTo>
                <a:lnTo>
                  <a:pt x="982980" y="37147"/>
                </a:lnTo>
                <a:lnTo>
                  <a:pt x="982980" y="66992"/>
                </a:lnTo>
                <a:lnTo>
                  <a:pt x="1014412" y="66992"/>
                </a:lnTo>
                <a:lnTo>
                  <a:pt x="1014412" y="26987"/>
                </a:lnTo>
                <a:close/>
              </a:path>
              <a:path w="1046480" h="205104">
                <a:moveTo>
                  <a:pt x="971232" y="26035"/>
                </a:moveTo>
                <a:lnTo>
                  <a:pt x="960119" y="26035"/>
                </a:lnTo>
                <a:lnTo>
                  <a:pt x="964564" y="26987"/>
                </a:lnTo>
                <a:lnTo>
                  <a:pt x="969327" y="29844"/>
                </a:lnTo>
                <a:lnTo>
                  <a:pt x="971232" y="29844"/>
                </a:lnTo>
                <a:lnTo>
                  <a:pt x="971232" y="26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7" y="2192972"/>
            <a:ext cx="494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r>
              <a:rPr sz="4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mission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052" y="3208654"/>
            <a:ext cx="4302125" cy="1343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90"/>
              </a:spcBef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Empower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person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organization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planet </a:t>
            </a: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sz="28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41424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05" y="403225"/>
            <a:ext cx="210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017" y="1764433"/>
            <a:ext cx="7755255" cy="18846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pc="40" dirty="0">
                <a:solidFill>
                  <a:srgbClr val="0077D6"/>
                </a:solidFill>
                <a:latin typeface="Arial"/>
                <a:cs typeface="Arial"/>
              </a:rPr>
              <a:t>Introduction</a:t>
            </a:r>
            <a:r>
              <a:rPr sz="2350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0077D6"/>
                </a:solidFill>
                <a:latin typeface="Arial"/>
                <a:cs typeface="Arial"/>
              </a:rPr>
              <a:t>to</a:t>
            </a:r>
            <a:r>
              <a:rPr sz="2350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0077D6"/>
                </a:solidFill>
                <a:latin typeface="Arial"/>
                <a:cs typeface="Arial"/>
              </a:rPr>
              <a:t>Cloud</a:t>
            </a:r>
            <a:r>
              <a:rPr sz="2350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25" dirty="0">
                <a:solidFill>
                  <a:srgbClr val="0077D6"/>
                </a:solidFill>
                <a:latin typeface="Arial"/>
                <a:cs typeface="Arial"/>
              </a:rPr>
              <a:t>Computing</a:t>
            </a:r>
            <a:r>
              <a:rPr sz="2350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77D6"/>
                </a:solidFill>
                <a:latin typeface="Arial"/>
                <a:cs typeface="Arial"/>
              </a:rPr>
              <a:t>and</a:t>
            </a:r>
            <a:r>
              <a:rPr sz="2350" spc="-75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0077D6"/>
                </a:solidFill>
                <a:latin typeface="Arial"/>
                <a:cs typeface="Arial"/>
              </a:rPr>
              <a:t>Microsoft</a:t>
            </a:r>
            <a:r>
              <a:rPr sz="2350" spc="-70" dirty="0">
                <a:solidFill>
                  <a:srgbClr val="0077D6"/>
                </a:solidFill>
                <a:latin typeface="Arial"/>
                <a:cs typeface="Arial"/>
              </a:rPr>
              <a:t> </a:t>
            </a:r>
            <a:r>
              <a:rPr sz="2350" spc="-15" dirty="0">
                <a:solidFill>
                  <a:srgbClr val="0077D6"/>
                </a:solidFill>
                <a:latin typeface="Arial"/>
                <a:cs typeface="Arial"/>
              </a:rPr>
              <a:t>Azure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5" dirty="0">
                <a:solidFill>
                  <a:srgbClr val="4F4F4F"/>
                </a:solidFill>
                <a:latin typeface="Arial"/>
                <a:cs typeface="Arial"/>
              </a:rPr>
              <a:t>Build </a:t>
            </a:r>
            <a:r>
              <a:rPr sz="2400" spc="60" dirty="0">
                <a:solidFill>
                  <a:srgbClr val="4F4F4F"/>
                </a:solidFill>
                <a:latin typeface="Arial"/>
                <a:cs typeface="Arial"/>
              </a:rPr>
              <a:t>with </a:t>
            </a:r>
            <a:r>
              <a:rPr sz="2400" spc="-15" dirty="0">
                <a:solidFill>
                  <a:srgbClr val="4F4F4F"/>
                </a:solidFill>
                <a:latin typeface="Arial"/>
                <a:cs typeface="Arial"/>
              </a:rPr>
              <a:t>Azure </a:t>
            </a:r>
            <a:r>
              <a:rPr sz="2400" spc="5" dirty="0">
                <a:solidFill>
                  <a:srgbClr val="4F4F4F"/>
                </a:solidFill>
                <a:latin typeface="Arial"/>
                <a:cs typeface="Arial"/>
              </a:rPr>
              <a:t>App </a:t>
            </a:r>
            <a:r>
              <a:rPr sz="2400" spc="-20" dirty="0">
                <a:solidFill>
                  <a:srgbClr val="4F4F4F"/>
                </a:solidFill>
                <a:latin typeface="Arial"/>
                <a:cs typeface="Arial"/>
              </a:rPr>
              <a:t>Services </a:t>
            </a:r>
            <a:r>
              <a:rPr sz="2400" spc="60" dirty="0">
                <a:solidFill>
                  <a:srgbClr val="4F4F4F"/>
                </a:solidFill>
                <a:latin typeface="Arial"/>
                <a:cs typeface="Arial"/>
              </a:rPr>
              <a:t>with</a:t>
            </a:r>
            <a:r>
              <a:rPr sz="2400" spc="-484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4F4F"/>
                </a:solidFill>
                <a:latin typeface="Arial"/>
                <a:cs typeface="Arial"/>
              </a:rPr>
              <a:t>GitHub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spc="-15" dirty="0">
                <a:solidFill>
                  <a:srgbClr val="4F4F4F"/>
                </a:solidFill>
                <a:latin typeface="Arial"/>
                <a:cs typeface="Arial"/>
              </a:rPr>
              <a:t>Experiment </a:t>
            </a:r>
            <a:r>
              <a:rPr sz="2400" spc="50" dirty="0">
                <a:solidFill>
                  <a:srgbClr val="4F4F4F"/>
                </a:solidFill>
                <a:latin typeface="Arial"/>
                <a:cs typeface="Arial"/>
              </a:rPr>
              <a:t>with </a:t>
            </a:r>
            <a:r>
              <a:rPr sz="2400" spc="40" dirty="0">
                <a:solidFill>
                  <a:srgbClr val="4F4F4F"/>
                </a:solidFill>
                <a:latin typeface="Arial"/>
                <a:cs typeface="Arial"/>
              </a:rPr>
              <a:t>Artificial </a:t>
            </a:r>
            <a:r>
              <a:rPr sz="2400" dirty="0">
                <a:solidFill>
                  <a:srgbClr val="4F4F4F"/>
                </a:solidFill>
                <a:latin typeface="Arial"/>
                <a:cs typeface="Arial"/>
              </a:rPr>
              <a:t>Intelligence </a:t>
            </a:r>
            <a:r>
              <a:rPr sz="2400" spc="-114" dirty="0">
                <a:solidFill>
                  <a:srgbClr val="4F4F4F"/>
                </a:solidFill>
                <a:latin typeface="Arial"/>
                <a:cs typeface="Arial"/>
              </a:rPr>
              <a:t>&amp; </a:t>
            </a:r>
            <a:r>
              <a:rPr sz="2400" spc="5" dirty="0">
                <a:solidFill>
                  <a:srgbClr val="4F4F4F"/>
                </a:solidFill>
                <a:latin typeface="Arial"/>
                <a:cs typeface="Arial"/>
              </a:rPr>
              <a:t>Machine</a:t>
            </a:r>
            <a:r>
              <a:rPr sz="2400" spc="-409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50" spc="5" dirty="0">
                <a:solidFill>
                  <a:srgbClr val="4F4F4F"/>
                </a:solidFill>
                <a:latin typeface="Arial"/>
                <a:cs typeface="Arial"/>
              </a:rPr>
              <a:t>Connect</a:t>
            </a:r>
            <a:r>
              <a:rPr sz="2350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65" dirty="0">
                <a:solidFill>
                  <a:srgbClr val="4F4F4F"/>
                </a:solidFill>
                <a:latin typeface="Arial"/>
                <a:cs typeface="Arial"/>
              </a:rPr>
              <a:t>with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4F4F4F"/>
                </a:solidFill>
                <a:latin typeface="Arial"/>
                <a:cs typeface="Arial"/>
              </a:rPr>
              <a:t>Microsoft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4F4F4F"/>
                </a:solidFill>
                <a:latin typeface="Arial"/>
                <a:cs typeface="Arial"/>
              </a:rPr>
              <a:t>during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4F4F4F"/>
                </a:solidFill>
                <a:latin typeface="Arial"/>
                <a:cs typeface="Arial"/>
              </a:rPr>
              <a:t>your</a:t>
            </a:r>
            <a:r>
              <a:rPr sz="2350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4F4F4F"/>
                </a:solidFill>
                <a:latin typeface="Arial"/>
                <a:cs typeface="Arial"/>
              </a:rPr>
              <a:t>student</a:t>
            </a:r>
            <a:r>
              <a:rPr sz="23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4F4F4F"/>
                </a:solidFill>
                <a:latin typeface="Arial"/>
                <a:cs typeface="Arial"/>
              </a:rPr>
              <a:t>career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"/>
            <a:ext cx="12436474" cy="699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6994525"/>
                </a:moveTo>
                <a:lnTo>
                  <a:pt x="12436475" y="6994525"/>
                </a:lnTo>
                <a:lnTo>
                  <a:pt x="12436475" y="0"/>
                </a:lnTo>
                <a:lnTo>
                  <a:pt x="0" y="0"/>
                </a:lnTo>
                <a:lnTo>
                  <a:pt x="0" y="6994525"/>
                </a:lnTo>
                <a:close/>
              </a:path>
            </a:pathLst>
          </a:custGeom>
          <a:solidFill>
            <a:srgbClr val="000000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8829" y="2929254"/>
            <a:ext cx="8299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Opportunity </a:t>
            </a:r>
            <a:r>
              <a:rPr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r>
              <a:rPr spc="-36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Responsibility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6777" y="4004627"/>
            <a:ext cx="1503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Flexibility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777" y="4572952"/>
            <a:ext cx="3185160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50"/>
              </a:lnSpc>
              <a:spcBef>
                <a:spcPts val="100"/>
              </a:spcBef>
              <a:buSzPct val="102777"/>
              <a:buChar char="•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only when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8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355600" marR="953769" indent="-342900">
              <a:lnSpc>
                <a:spcPts val="2130"/>
              </a:lnSpc>
              <a:spcBef>
                <a:spcPts val="80"/>
              </a:spcBef>
              <a:buSzPct val="102777"/>
              <a:buChar char="•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preferred 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platforms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887" y="4004627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190" dirty="0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2800" spc="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887" y="4572952"/>
            <a:ext cx="301498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150"/>
              </a:lnSpc>
              <a:spcBef>
                <a:spcPts val="100"/>
              </a:spcBef>
              <a:buSzPct val="102777"/>
              <a:buChar char="•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Scale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2150"/>
              </a:lnSpc>
              <a:buSzPct val="102777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buy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177" y="4004627"/>
            <a:ext cx="1639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177" y="4420552"/>
            <a:ext cx="312674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50"/>
              </a:lnSpc>
              <a:spcBef>
                <a:spcPts val="100"/>
              </a:spcBef>
              <a:buSzPct val="102777"/>
              <a:buChar char="•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Massive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buSzPct val="102777"/>
              <a:buChar char="•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Massive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0837" y="2354262"/>
            <a:ext cx="0" cy="2940050"/>
          </a:xfrm>
          <a:custGeom>
            <a:avLst/>
            <a:gdLst/>
            <a:ahLst/>
            <a:cxnLst/>
            <a:rect l="l" t="t" r="r" b="b"/>
            <a:pathLst>
              <a:path h="2940050">
                <a:moveTo>
                  <a:pt x="0" y="0"/>
                </a:moveTo>
                <a:lnTo>
                  <a:pt x="0" y="2939732"/>
                </a:lnTo>
              </a:path>
            </a:pathLst>
          </a:custGeom>
          <a:ln w="6350">
            <a:solidFill>
              <a:srgbClr val="4DB1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3237" y="2354262"/>
            <a:ext cx="0" cy="2940050"/>
          </a:xfrm>
          <a:custGeom>
            <a:avLst/>
            <a:gdLst/>
            <a:ahLst/>
            <a:cxnLst/>
            <a:rect l="l" t="t" r="r" b="b"/>
            <a:pathLst>
              <a:path h="2940050">
                <a:moveTo>
                  <a:pt x="0" y="0"/>
                </a:moveTo>
                <a:lnTo>
                  <a:pt x="0" y="2939732"/>
                </a:lnTo>
              </a:path>
            </a:pathLst>
          </a:custGeom>
          <a:ln w="6350">
            <a:solidFill>
              <a:srgbClr val="4DB1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7400" y="2510665"/>
            <a:ext cx="1483360" cy="720725"/>
          </a:xfrm>
          <a:custGeom>
            <a:avLst/>
            <a:gdLst/>
            <a:ahLst/>
            <a:cxnLst/>
            <a:rect l="l" t="t" r="r" b="b"/>
            <a:pathLst>
              <a:path w="1483360" h="720725">
                <a:moveTo>
                  <a:pt x="1482752" y="720661"/>
                </a:moveTo>
                <a:lnTo>
                  <a:pt x="0" y="720661"/>
                </a:lnTo>
                <a:lnTo>
                  <a:pt x="0" y="0"/>
                </a:lnTo>
                <a:lnTo>
                  <a:pt x="1482752" y="0"/>
                </a:lnTo>
                <a:lnTo>
                  <a:pt x="1482752" y="720661"/>
                </a:lnTo>
                <a:close/>
              </a:path>
            </a:pathLst>
          </a:custGeom>
          <a:solidFill>
            <a:srgbClr val="BAD8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7400" y="2510665"/>
            <a:ext cx="1483360" cy="720725"/>
          </a:xfrm>
          <a:custGeom>
            <a:avLst/>
            <a:gdLst/>
            <a:ahLst/>
            <a:cxnLst/>
            <a:rect l="l" t="t" r="r" b="b"/>
            <a:pathLst>
              <a:path w="1483360" h="720725">
                <a:moveTo>
                  <a:pt x="1482752" y="720661"/>
                </a:moveTo>
                <a:lnTo>
                  <a:pt x="0" y="720661"/>
                </a:lnTo>
                <a:lnTo>
                  <a:pt x="0" y="0"/>
                </a:lnTo>
                <a:lnTo>
                  <a:pt x="1482752" y="0"/>
                </a:lnTo>
                <a:lnTo>
                  <a:pt x="1482752" y="7206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5485" y="2618764"/>
            <a:ext cx="358775" cy="504825"/>
          </a:xfrm>
          <a:custGeom>
            <a:avLst/>
            <a:gdLst/>
            <a:ahLst/>
            <a:cxnLst/>
            <a:rect l="l" t="t" r="r" b="b"/>
            <a:pathLst>
              <a:path w="358775" h="504825">
                <a:moveTo>
                  <a:pt x="179353" y="0"/>
                </a:moveTo>
                <a:lnTo>
                  <a:pt x="138044" y="6618"/>
                </a:lnTo>
                <a:lnTo>
                  <a:pt x="100221" y="25492"/>
                </a:lnTo>
                <a:lnTo>
                  <a:pt x="66930" y="55152"/>
                </a:lnTo>
                <a:lnTo>
                  <a:pt x="39216" y="94127"/>
                </a:lnTo>
                <a:lnTo>
                  <a:pt x="18126" y="140946"/>
                </a:lnTo>
                <a:lnTo>
                  <a:pt x="4705" y="194137"/>
                </a:lnTo>
                <a:lnTo>
                  <a:pt x="0" y="252231"/>
                </a:lnTo>
                <a:lnTo>
                  <a:pt x="4705" y="310325"/>
                </a:lnTo>
                <a:lnTo>
                  <a:pt x="18126" y="363517"/>
                </a:lnTo>
                <a:lnTo>
                  <a:pt x="39216" y="410335"/>
                </a:lnTo>
                <a:lnTo>
                  <a:pt x="66930" y="449310"/>
                </a:lnTo>
                <a:lnTo>
                  <a:pt x="100221" y="478970"/>
                </a:lnTo>
                <a:lnTo>
                  <a:pt x="138044" y="497844"/>
                </a:lnTo>
                <a:lnTo>
                  <a:pt x="179353" y="504463"/>
                </a:lnTo>
                <a:lnTo>
                  <a:pt x="220662" y="497844"/>
                </a:lnTo>
                <a:lnTo>
                  <a:pt x="258484" y="478970"/>
                </a:lnTo>
                <a:lnTo>
                  <a:pt x="291775" y="449310"/>
                </a:lnTo>
                <a:lnTo>
                  <a:pt x="319489" y="410335"/>
                </a:lnTo>
                <a:lnTo>
                  <a:pt x="340579" y="363517"/>
                </a:lnTo>
                <a:lnTo>
                  <a:pt x="354000" y="310325"/>
                </a:lnTo>
                <a:lnTo>
                  <a:pt x="358706" y="252231"/>
                </a:lnTo>
                <a:lnTo>
                  <a:pt x="354000" y="194137"/>
                </a:lnTo>
                <a:lnTo>
                  <a:pt x="340579" y="140946"/>
                </a:lnTo>
                <a:lnTo>
                  <a:pt x="319489" y="94127"/>
                </a:lnTo>
                <a:lnTo>
                  <a:pt x="291775" y="55152"/>
                </a:lnTo>
                <a:lnTo>
                  <a:pt x="258484" y="25492"/>
                </a:lnTo>
                <a:lnTo>
                  <a:pt x="220662" y="6618"/>
                </a:lnTo>
                <a:lnTo>
                  <a:pt x="179353" y="0"/>
                </a:lnTo>
                <a:close/>
              </a:path>
            </a:pathLst>
          </a:custGeom>
          <a:solidFill>
            <a:srgbClr val="00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9308" y="2562714"/>
            <a:ext cx="1371600" cy="616585"/>
          </a:xfrm>
          <a:custGeom>
            <a:avLst/>
            <a:gdLst/>
            <a:ahLst/>
            <a:cxnLst/>
            <a:rect l="l" t="t" r="r" b="b"/>
            <a:pathLst>
              <a:path w="1371600" h="616585">
                <a:moveTo>
                  <a:pt x="1371057" y="0"/>
                </a:moveTo>
                <a:lnTo>
                  <a:pt x="0" y="0"/>
                </a:lnTo>
                <a:lnTo>
                  <a:pt x="0" y="616565"/>
                </a:lnTo>
                <a:lnTo>
                  <a:pt x="1371057" y="616565"/>
                </a:lnTo>
                <a:lnTo>
                  <a:pt x="1371057" y="596546"/>
                </a:lnTo>
                <a:lnTo>
                  <a:pt x="23913" y="596546"/>
                </a:lnTo>
                <a:lnTo>
                  <a:pt x="23913" y="20017"/>
                </a:lnTo>
                <a:lnTo>
                  <a:pt x="1371057" y="20017"/>
                </a:lnTo>
                <a:lnTo>
                  <a:pt x="1371057" y="0"/>
                </a:lnTo>
                <a:close/>
              </a:path>
              <a:path w="1371600" h="616585">
                <a:moveTo>
                  <a:pt x="1371057" y="20017"/>
                </a:moveTo>
                <a:lnTo>
                  <a:pt x="1347143" y="20017"/>
                </a:lnTo>
                <a:lnTo>
                  <a:pt x="1347143" y="596546"/>
                </a:lnTo>
                <a:lnTo>
                  <a:pt x="1371057" y="596546"/>
                </a:lnTo>
                <a:lnTo>
                  <a:pt x="1371057" y="20017"/>
                </a:lnTo>
                <a:close/>
              </a:path>
            </a:pathLst>
          </a:custGeom>
          <a:solidFill>
            <a:srgbClr val="00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9308" y="2562714"/>
            <a:ext cx="1371600" cy="616585"/>
          </a:xfrm>
          <a:custGeom>
            <a:avLst/>
            <a:gdLst/>
            <a:ahLst/>
            <a:cxnLst/>
            <a:rect l="l" t="t" r="r" b="b"/>
            <a:pathLst>
              <a:path w="1371600" h="616585">
                <a:moveTo>
                  <a:pt x="1371057" y="616565"/>
                </a:moveTo>
                <a:lnTo>
                  <a:pt x="0" y="616565"/>
                </a:lnTo>
                <a:lnTo>
                  <a:pt x="0" y="0"/>
                </a:lnTo>
                <a:lnTo>
                  <a:pt x="1371057" y="0"/>
                </a:lnTo>
                <a:lnTo>
                  <a:pt x="1371057" y="6165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3222" y="2582731"/>
            <a:ext cx="1323340" cy="576580"/>
          </a:xfrm>
          <a:custGeom>
            <a:avLst/>
            <a:gdLst/>
            <a:ahLst/>
            <a:cxnLst/>
            <a:rect l="l" t="t" r="r" b="b"/>
            <a:pathLst>
              <a:path w="1323339" h="576580">
                <a:moveTo>
                  <a:pt x="0" y="576529"/>
                </a:moveTo>
                <a:lnTo>
                  <a:pt x="1323230" y="576529"/>
                </a:lnTo>
                <a:lnTo>
                  <a:pt x="1323230" y="0"/>
                </a:lnTo>
                <a:lnTo>
                  <a:pt x="0" y="0"/>
                </a:lnTo>
                <a:lnTo>
                  <a:pt x="0" y="576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5107" y="2618764"/>
            <a:ext cx="115582" cy="16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5107" y="2959078"/>
            <a:ext cx="115582" cy="164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2971" y="2618764"/>
            <a:ext cx="115582" cy="16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2971" y="2959078"/>
            <a:ext cx="115582" cy="164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5699" y="313323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276" y="0"/>
                </a:lnTo>
              </a:path>
            </a:pathLst>
          </a:custGeom>
          <a:ln w="76069">
            <a:solidFill>
              <a:srgbClr val="00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5699" y="3095202"/>
            <a:ext cx="478790" cy="76200"/>
          </a:xfrm>
          <a:custGeom>
            <a:avLst/>
            <a:gdLst/>
            <a:ahLst/>
            <a:cxnLst/>
            <a:rect l="l" t="t" r="r" b="b"/>
            <a:pathLst>
              <a:path w="478789" h="76200">
                <a:moveTo>
                  <a:pt x="478276" y="76069"/>
                </a:moveTo>
                <a:lnTo>
                  <a:pt x="0" y="76069"/>
                </a:lnTo>
                <a:lnTo>
                  <a:pt x="0" y="0"/>
                </a:lnTo>
                <a:lnTo>
                  <a:pt x="478276" y="0"/>
                </a:lnTo>
                <a:lnTo>
                  <a:pt x="478276" y="760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0476" y="2794927"/>
            <a:ext cx="155439" cy="152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5717" y="2806938"/>
            <a:ext cx="131525" cy="1281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255" y="2738875"/>
            <a:ext cx="259625" cy="356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3634" y="3211309"/>
            <a:ext cx="498475" cy="496570"/>
          </a:xfrm>
          <a:custGeom>
            <a:avLst/>
            <a:gdLst/>
            <a:ahLst/>
            <a:cxnLst/>
            <a:rect l="l" t="t" r="r" b="b"/>
            <a:pathLst>
              <a:path w="498475" h="496570">
                <a:moveTo>
                  <a:pt x="247110" y="0"/>
                </a:moveTo>
                <a:lnTo>
                  <a:pt x="202945" y="4036"/>
                </a:lnTo>
                <a:lnTo>
                  <a:pt x="161274" y="15685"/>
                </a:lnTo>
                <a:lnTo>
                  <a:pt x="122817" y="34253"/>
                </a:lnTo>
                <a:lnTo>
                  <a:pt x="88296" y="59049"/>
                </a:lnTo>
                <a:lnTo>
                  <a:pt x="58434" y="89382"/>
                </a:lnTo>
                <a:lnTo>
                  <a:pt x="33951" y="124558"/>
                </a:lnTo>
                <a:lnTo>
                  <a:pt x="15570" y="163886"/>
                </a:lnTo>
                <a:lnTo>
                  <a:pt x="4012" y="206675"/>
                </a:lnTo>
                <a:lnTo>
                  <a:pt x="0" y="252231"/>
                </a:lnTo>
                <a:lnTo>
                  <a:pt x="5059" y="301980"/>
                </a:lnTo>
                <a:lnTo>
                  <a:pt x="19554" y="348444"/>
                </a:lnTo>
                <a:lnTo>
                  <a:pt x="42456" y="390592"/>
                </a:lnTo>
                <a:lnTo>
                  <a:pt x="72738" y="427391"/>
                </a:lnTo>
                <a:lnTo>
                  <a:pt x="109371" y="457810"/>
                </a:lnTo>
                <a:lnTo>
                  <a:pt x="151330" y="480815"/>
                </a:lnTo>
                <a:lnTo>
                  <a:pt x="197585" y="495376"/>
                </a:lnTo>
                <a:lnTo>
                  <a:pt x="208097" y="496455"/>
                </a:lnTo>
                <a:lnTo>
                  <a:pt x="292155" y="496455"/>
                </a:lnTo>
                <a:lnTo>
                  <a:pt x="335056" y="484817"/>
                </a:lnTo>
                <a:lnTo>
                  <a:pt x="374207" y="466353"/>
                </a:lnTo>
                <a:lnTo>
                  <a:pt x="409225" y="441760"/>
                </a:lnTo>
                <a:lnTo>
                  <a:pt x="439421" y="411763"/>
                </a:lnTo>
                <a:lnTo>
                  <a:pt x="464106" y="377086"/>
                </a:lnTo>
                <a:lnTo>
                  <a:pt x="482591" y="338455"/>
                </a:lnTo>
                <a:lnTo>
                  <a:pt x="494187" y="296595"/>
                </a:lnTo>
                <a:lnTo>
                  <a:pt x="498205" y="252231"/>
                </a:lnTo>
                <a:lnTo>
                  <a:pt x="494187" y="206675"/>
                </a:lnTo>
                <a:lnTo>
                  <a:pt x="482591" y="163886"/>
                </a:lnTo>
                <a:lnTo>
                  <a:pt x="464106" y="124558"/>
                </a:lnTo>
                <a:lnTo>
                  <a:pt x="439421" y="89382"/>
                </a:lnTo>
                <a:lnTo>
                  <a:pt x="409225" y="59049"/>
                </a:lnTo>
                <a:lnTo>
                  <a:pt x="374207" y="34253"/>
                </a:lnTo>
                <a:lnTo>
                  <a:pt x="335056" y="15685"/>
                </a:lnTo>
                <a:lnTo>
                  <a:pt x="292461" y="4036"/>
                </a:lnTo>
                <a:lnTo>
                  <a:pt x="247110" y="0"/>
                </a:lnTo>
                <a:close/>
              </a:path>
            </a:pathLst>
          </a:custGeom>
          <a:solidFill>
            <a:srgbClr val="BA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47907" y="3131235"/>
            <a:ext cx="323215" cy="324485"/>
          </a:xfrm>
          <a:custGeom>
            <a:avLst/>
            <a:gdLst/>
            <a:ahLst/>
            <a:cxnLst/>
            <a:rect l="l" t="t" r="r" b="b"/>
            <a:pathLst>
              <a:path w="323214" h="324485">
                <a:moveTo>
                  <a:pt x="159426" y="0"/>
                </a:moveTo>
                <a:lnTo>
                  <a:pt x="109175" y="8199"/>
                </a:lnTo>
                <a:lnTo>
                  <a:pt x="65428" y="31004"/>
                </a:lnTo>
                <a:lnTo>
                  <a:pt x="30864" y="65724"/>
                </a:lnTo>
                <a:lnTo>
                  <a:pt x="8162" y="109668"/>
                </a:lnTo>
                <a:lnTo>
                  <a:pt x="0" y="160146"/>
                </a:lnTo>
                <a:lnTo>
                  <a:pt x="5720" y="204279"/>
                </a:lnTo>
                <a:lnTo>
                  <a:pt x="21847" y="243630"/>
                </a:lnTo>
                <a:lnTo>
                  <a:pt x="46831" y="276753"/>
                </a:lnTo>
                <a:lnTo>
                  <a:pt x="79122" y="302203"/>
                </a:lnTo>
                <a:lnTo>
                  <a:pt x="117170" y="318533"/>
                </a:lnTo>
                <a:lnTo>
                  <a:pt x="159426" y="324297"/>
                </a:lnTo>
                <a:lnTo>
                  <a:pt x="203360" y="318533"/>
                </a:lnTo>
                <a:lnTo>
                  <a:pt x="242533" y="302203"/>
                </a:lnTo>
                <a:lnTo>
                  <a:pt x="275507" y="276753"/>
                </a:lnTo>
                <a:lnTo>
                  <a:pt x="300842" y="243630"/>
                </a:lnTo>
                <a:lnTo>
                  <a:pt x="317098" y="204279"/>
                </a:lnTo>
                <a:lnTo>
                  <a:pt x="322836" y="160146"/>
                </a:lnTo>
                <a:lnTo>
                  <a:pt x="317098" y="117700"/>
                </a:lnTo>
                <a:lnTo>
                  <a:pt x="300842" y="79480"/>
                </a:lnTo>
                <a:lnTo>
                  <a:pt x="275507" y="47043"/>
                </a:lnTo>
                <a:lnTo>
                  <a:pt x="242533" y="21946"/>
                </a:lnTo>
                <a:lnTo>
                  <a:pt x="203360" y="5746"/>
                </a:lnTo>
                <a:lnTo>
                  <a:pt x="159426" y="0"/>
                </a:lnTo>
                <a:close/>
              </a:path>
            </a:pathLst>
          </a:custGeom>
          <a:solidFill>
            <a:srgbClr val="DD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37028" y="3395478"/>
            <a:ext cx="259079" cy="260350"/>
          </a:xfrm>
          <a:custGeom>
            <a:avLst/>
            <a:gdLst/>
            <a:ahLst/>
            <a:cxnLst/>
            <a:rect l="l" t="t" r="r" b="b"/>
            <a:pathLst>
              <a:path w="259079" h="260350">
                <a:moveTo>
                  <a:pt x="127538" y="0"/>
                </a:moveTo>
                <a:lnTo>
                  <a:pt x="77344" y="9884"/>
                </a:lnTo>
                <a:lnTo>
                  <a:pt x="36866" y="37034"/>
                </a:lnTo>
                <a:lnTo>
                  <a:pt x="9839" y="77696"/>
                </a:lnTo>
                <a:lnTo>
                  <a:pt x="0" y="128117"/>
                </a:lnTo>
                <a:lnTo>
                  <a:pt x="9839" y="180853"/>
                </a:lnTo>
                <a:lnTo>
                  <a:pt x="36866" y="222704"/>
                </a:lnTo>
                <a:lnTo>
                  <a:pt x="77344" y="250292"/>
                </a:lnTo>
                <a:lnTo>
                  <a:pt x="127538" y="260238"/>
                </a:lnTo>
                <a:lnTo>
                  <a:pt x="168766" y="253800"/>
                </a:lnTo>
                <a:lnTo>
                  <a:pt x="204828" y="235640"/>
                </a:lnTo>
                <a:lnTo>
                  <a:pt x="233430" y="207486"/>
                </a:lnTo>
                <a:lnTo>
                  <a:pt x="252274" y="171069"/>
                </a:lnTo>
                <a:lnTo>
                  <a:pt x="259066" y="128117"/>
                </a:lnTo>
                <a:lnTo>
                  <a:pt x="248603" y="77696"/>
                </a:lnTo>
                <a:lnTo>
                  <a:pt x="220205" y="37034"/>
                </a:lnTo>
                <a:lnTo>
                  <a:pt x="178356" y="9884"/>
                </a:lnTo>
                <a:lnTo>
                  <a:pt x="127538" y="0"/>
                </a:lnTo>
                <a:close/>
              </a:path>
            </a:pathLst>
          </a:custGeom>
          <a:solidFill>
            <a:srgbClr val="BA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612" y="2506751"/>
            <a:ext cx="1698625" cy="1077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44521" y="3149757"/>
            <a:ext cx="431165" cy="428625"/>
          </a:xfrm>
          <a:custGeom>
            <a:avLst/>
            <a:gdLst/>
            <a:ahLst/>
            <a:cxnLst/>
            <a:rect l="l" t="t" r="r" b="b"/>
            <a:pathLst>
              <a:path w="431165" h="428625">
                <a:moveTo>
                  <a:pt x="224898" y="0"/>
                </a:moveTo>
                <a:lnTo>
                  <a:pt x="176496" y="2363"/>
                </a:lnTo>
                <a:lnTo>
                  <a:pt x="128480" y="15627"/>
                </a:lnTo>
                <a:lnTo>
                  <a:pt x="86768" y="41334"/>
                </a:lnTo>
                <a:lnTo>
                  <a:pt x="52099" y="74759"/>
                </a:lnTo>
                <a:lnTo>
                  <a:pt x="25438" y="114165"/>
                </a:lnTo>
                <a:lnTo>
                  <a:pt x="7750" y="157815"/>
                </a:lnTo>
                <a:lnTo>
                  <a:pt x="0" y="203973"/>
                </a:lnTo>
                <a:lnTo>
                  <a:pt x="3151" y="250903"/>
                </a:lnTo>
                <a:lnTo>
                  <a:pt x="18170" y="296868"/>
                </a:lnTo>
                <a:lnTo>
                  <a:pt x="41856" y="340325"/>
                </a:lnTo>
                <a:lnTo>
                  <a:pt x="73937" y="375776"/>
                </a:lnTo>
                <a:lnTo>
                  <a:pt x="112674" y="402641"/>
                </a:lnTo>
                <a:lnTo>
                  <a:pt x="156332" y="420342"/>
                </a:lnTo>
                <a:lnTo>
                  <a:pt x="203174" y="428301"/>
                </a:lnTo>
                <a:lnTo>
                  <a:pt x="251462" y="425937"/>
                </a:lnTo>
                <a:lnTo>
                  <a:pt x="299462" y="412673"/>
                </a:lnTo>
                <a:lnTo>
                  <a:pt x="342927" y="386966"/>
                </a:lnTo>
                <a:lnTo>
                  <a:pt x="378385" y="353541"/>
                </a:lnTo>
                <a:lnTo>
                  <a:pt x="405255" y="314135"/>
                </a:lnTo>
                <a:lnTo>
                  <a:pt x="422959" y="270485"/>
                </a:lnTo>
                <a:lnTo>
                  <a:pt x="430919" y="224327"/>
                </a:lnTo>
                <a:lnTo>
                  <a:pt x="428555" y="177397"/>
                </a:lnTo>
                <a:lnTo>
                  <a:pt x="415288" y="131432"/>
                </a:lnTo>
                <a:lnTo>
                  <a:pt x="389560" y="87975"/>
                </a:lnTo>
                <a:lnTo>
                  <a:pt x="356017" y="52524"/>
                </a:lnTo>
                <a:lnTo>
                  <a:pt x="316299" y="25659"/>
                </a:lnTo>
                <a:lnTo>
                  <a:pt x="272046" y="7958"/>
                </a:lnTo>
                <a:lnTo>
                  <a:pt x="22489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27813" y="3330820"/>
            <a:ext cx="800735" cy="138430"/>
          </a:xfrm>
          <a:custGeom>
            <a:avLst/>
            <a:gdLst/>
            <a:ahLst/>
            <a:cxnLst/>
            <a:rect l="l" t="t" r="r" b="b"/>
            <a:pathLst>
              <a:path w="800734" h="138429">
                <a:moveTo>
                  <a:pt x="33437" y="0"/>
                </a:moveTo>
                <a:lnTo>
                  <a:pt x="344" y="27573"/>
                </a:lnTo>
                <a:lnTo>
                  <a:pt x="0" y="42910"/>
                </a:lnTo>
                <a:lnTo>
                  <a:pt x="5860" y="55145"/>
                </a:lnTo>
                <a:lnTo>
                  <a:pt x="15856" y="63245"/>
                </a:lnTo>
                <a:lnTo>
                  <a:pt x="27921" y="66174"/>
                </a:lnTo>
                <a:lnTo>
                  <a:pt x="767003" y="137863"/>
                </a:lnTo>
                <a:lnTo>
                  <a:pt x="779155" y="135020"/>
                </a:lnTo>
                <a:lnTo>
                  <a:pt x="789755" y="127523"/>
                </a:lnTo>
                <a:lnTo>
                  <a:pt x="797253" y="116925"/>
                </a:lnTo>
                <a:lnTo>
                  <a:pt x="800097" y="104776"/>
                </a:lnTo>
                <a:lnTo>
                  <a:pt x="800441" y="92541"/>
                </a:lnTo>
                <a:lnTo>
                  <a:pt x="794581" y="81339"/>
                </a:lnTo>
                <a:lnTo>
                  <a:pt x="784584" y="72206"/>
                </a:lnTo>
                <a:lnTo>
                  <a:pt x="772519" y="66174"/>
                </a:lnTo>
                <a:lnTo>
                  <a:pt x="3343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61724" y="2762823"/>
            <a:ext cx="110489" cy="706120"/>
          </a:xfrm>
          <a:custGeom>
            <a:avLst/>
            <a:gdLst/>
            <a:ahLst/>
            <a:cxnLst/>
            <a:rect l="l" t="t" r="r" b="b"/>
            <a:pathLst>
              <a:path w="110490" h="706120">
                <a:moveTo>
                  <a:pt x="77217" y="0"/>
                </a:moveTo>
                <a:lnTo>
                  <a:pt x="44124" y="33087"/>
                </a:lnTo>
                <a:lnTo>
                  <a:pt x="0" y="667259"/>
                </a:lnTo>
                <a:lnTo>
                  <a:pt x="2843" y="679494"/>
                </a:lnTo>
                <a:lnTo>
                  <a:pt x="10341" y="690695"/>
                </a:lnTo>
                <a:lnTo>
                  <a:pt x="20941" y="699829"/>
                </a:lnTo>
                <a:lnTo>
                  <a:pt x="33092" y="705860"/>
                </a:lnTo>
                <a:lnTo>
                  <a:pt x="45244" y="703017"/>
                </a:lnTo>
                <a:lnTo>
                  <a:pt x="55844" y="695520"/>
                </a:lnTo>
                <a:lnTo>
                  <a:pt x="63342" y="684922"/>
                </a:lnTo>
                <a:lnTo>
                  <a:pt x="66187" y="672773"/>
                </a:lnTo>
                <a:lnTo>
                  <a:pt x="110310" y="38601"/>
                </a:lnTo>
                <a:lnTo>
                  <a:pt x="108242" y="23264"/>
                </a:lnTo>
                <a:lnTo>
                  <a:pt x="102037" y="11028"/>
                </a:lnTo>
                <a:lnTo>
                  <a:pt x="91695" y="2929"/>
                </a:lnTo>
                <a:lnTo>
                  <a:pt x="7721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32770" y="2418331"/>
            <a:ext cx="431165" cy="429895"/>
          </a:xfrm>
          <a:custGeom>
            <a:avLst/>
            <a:gdLst/>
            <a:ahLst/>
            <a:cxnLst/>
            <a:rect l="l" t="t" r="r" b="b"/>
            <a:pathLst>
              <a:path w="431165" h="429894">
                <a:moveTo>
                  <a:pt x="224898" y="0"/>
                </a:moveTo>
                <a:lnTo>
                  <a:pt x="176497" y="3827"/>
                </a:lnTo>
                <a:lnTo>
                  <a:pt x="128481" y="19134"/>
                </a:lnTo>
                <a:lnTo>
                  <a:pt x="86769" y="42816"/>
                </a:lnTo>
                <a:lnTo>
                  <a:pt x="52100" y="74891"/>
                </a:lnTo>
                <a:lnTo>
                  <a:pt x="25439" y="113621"/>
                </a:lnTo>
                <a:lnTo>
                  <a:pt x="7750" y="157271"/>
                </a:lnTo>
                <a:lnTo>
                  <a:pt x="0" y="204104"/>
                </a:lnTo>
                <a:lnTo>
                  <a:pt x="3151" y="252384"/>
                </a:lnTo>
                <a:lnTo>
                  <a:pt x="18170" y="300375"/>
                </a:lnTo>
                <a:lnTo>
                  <a:pt x="41856" y="343816"/>
                </a:lnTo>
                <a:lnTo>
                  <a:pt x="73937" y="379154"/>
                </a:lnTo>
                <a:lnTo>
                  <a:pt x="112674" y="405714"/>
                </a:lnTo>
                <a:lnTo>
                  <a:pt x="156332" y="422821"/>
                </a:lnTo>
                <a:lnTo>
                  <a:pt x="203174" y="429798"/>
                </a:lnTo>
                <a:lnTo>
                  <a:pt x="251463" y="425972"/>
                </a:lnTo>
                <a:lnTo>
                  <a:pt x="299463" y="410666"/>
                </a:lnTo>
                <a:lnTo>
                  <a:pt x="342928" y="386984"/>
                </a:lnTo>
                <a:lnTo>
                  <a:pt x="378385" y="354910"/>
                </a:lnTo>
                <a:lnTo>
                  <a:pt x="405255" y="316179"/>
                </a:lnTo>
                <a:lnTo>
                  <a:pt x="422959" y="272529"/>
                </a:lnTo>
                <a:lnTo>
                  <a:pt x="430919" y="225696"/>
                </a:lnTo>
                <a:lnTo>
                  <a:pt x="428555" y="177415"/>
                </a:lnTo>
                <a:lnTo>
                  <a:pt x="415289" y="129424"/>
                </a:lnTo>
                <a:lnTo>
                  <a:pt x="389560" y="85983"/>
                </a:lnTo>
                <a:lnTo>
                  <a:pt x="356017" y="50644"/>
                </a:lnTo>
                <a:lnTo>
                  <a:pt x="316298" y="24084"/>
                </a:lnTo>
                <a:lnTo>
                  <a:pt x="272046" y="6977"/>
                </a:lnTo>
                <a:lnTo>
                  <a:pt x="224898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27813" y="2597387"/>
            <a:ext cx="154940" cy="800100"/>
          </a:xfrm>
          <a:custGeom>
            <a:avLst/>
            <a:gdLst/>
            <a:ahLst/>
            <a:cxnLst/>
            <a:rect l="l" t="t" r="r" b="b"/>
            <a:pathLst>
              <a:path w="154940" h="800100">
                <a:moveTo>
                  <a:pt x="121685" y="0"/>
                </a:moveTo>
                <a:lnTo>
                  <a:pt x="88593" y="33087"/>
                </a:lnTo>
                <a:lnTo>
                  <a:pt x="344" y="761006"/>
                </a:lnTo>
                <a:lnTo>
                  <a:pt x="0" y="776343"/>
                </a:lnTo>
                <a:lnTo>
                  <a:pt x="5860" y="788578"/>
                </a:lnTo>
                <a:lnTo>
                  <a:pt x="15856" y="796677"/>
                </a:lnTo>
                <a:lnTo>
                  <a:pt x="27921" y="799607"/>
                </a:lnTo>
                <a:lnTo>
                  <a:pt x="33437" y="799607"/>
                </a:lnTo>
                <a:lnTo>
                  <a:pt x="66530" y="772035"/>
                </a:lnTo>
                <a:lnTo>
                  <a:pt x="154778" y="38601"/>
                </a:lnTo>
                <a:lnTo>
                  <a:pt x="152710" y="26366"/>
                </a:lnTo>
                <a:lnTo>
                  <a:pt x="146505" y="15164"/>
                </a:lnTo>
                <a:lnTo>
                  <a:pt x="136164" y="6031"/>
                </a:lnTo>
                <a:lnTo>
                  <a:pt x="12168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26089" y="2763082"/>
            <a:ext cx="846455" cy="634365"/>
          </a:xfrm>
          <a:custGeom>
            <a:avLst/>
            <a:gdLst/>
            <a:ahLst/>
            <a:cxnLst/>
            <a:rect l="l" t="t" r="r" b="b"/>
            <a:pathLst>
              <a:path w="846454" h="634364">
                <a:moveTo>
                  <a:pt x="803975" y="0"/>
                </a:moveTo>
                <a:lnTo>
                  <a:pt x="790789" y="5256"/>
                </a:lnTo>
                <a:lnTo>
                  <a:pt x="13099" y="573253"/>
                </a:lnTo>
                <a:lnTo>
                  <a:pt x="3705" y="583334"/>
                </a:lnTo>
                <a:lnTo>
                  <a:pt x="0" y="596000"/>
                </a:lnTo>
                <a:lnTo>
                  <a:pt x="1464" y="609700"/>
                </a:lnTo>
                <a:lnTo>
                  <a:pt x="35161" y="633912"/>
                </a:lnTo>
                <a:lnTo>
                  <a:pt x="46192" y="633912"/>
                </a:lnTo>
                <a:lnTo>
                  <a:pt x="51708" y="628398"/>
                </a:lnTo>
                <a:lnTo>
                  <a:pt x="834914" y="60400"/>
                </a:lnTo>
                <a:lnTo>
                  <a:pt x="841980" y="50405"/>
                </a:lnTo>
                <a:lnTo>
                  <a:pt x="845945" y="38342"/>
                </a:lnTo>
                <a:lnTo>
                  <a:pt x="845773" y="26279"/>
                </a:lnTo>
                <a:lnTo>
                  <a:pt x="840430" y="16284"/>
                </a:lnTo>
                <a:lnTo>
                  <a:pt x="830346" y="6030"/>
                </a:lnTo>
                <a:lnTo>
                  <a:pt x="817677" y="430"/>
                </a:lnTo>
                <a:lnTo>
                  <a:pt x="80397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80628" y="3217941"/>
            <a:ext cx="431165" cy="421640"/>
          </a:xfrm>
          <a:custGeom>
            <a:avLst/>
            <a:gdLst/>
            <a:ahLst/>
            <a:cxnLst/>
            <a:rect l="l" t="t" r="r" b="b"/>
            <a:pathLst>
              <a:path w="431165" h="421639">
                <a:moveTo>
                  <a:pt x="227745" y="0"/>
                </a:moveTo>
                <a:lnTo>
                  <a:pt x="179456" y="3826"/>
                </a:lnTo>
                <a:lnTo>
                  <a:pt x="131456" y="19131"/>
                </a:lnTo>
                <a:lnTo>
                  <a:pt x="87991" y="42813"/>
                </a:lnTo>
                <a:lnTo>
                  <a:pt x="52534" y="74888"/>
                </a:lnTo>
                <a:lnTo>
                  <a:pt x="25663" y="113618"/>
                </a:lnTo>
                <a:lnTo>
                  <a:pt x="7959" y="157268"/>
                </a:lnTo>
                <a:lnTo>
                  <a:pt x="0" y="204102"/>
                </a:lnTo>
                <a:lnTo>
                  <a:pt x="2363" y="252382"/>
                </a:lnTo>
                <a:lnTo>
                  <a:pt x="15630" y="300373"/>
                </a:lnTo>
                <a:lnTo>
                  <a:pt x="41358" y="343814"/>
                </a:lnTo>
                <a:lnTo>
                  <a:pt x="74901" y="379152"/>
                </a:lnTo>
                <a:lnTo>
                  <a:pt x="114620" y="405712"/>
                </a:lnTo>
                <a:lnTo>
                  <a:pt x="155618" y="421560"/>
                </a:lnTo>
                <a:lnTo>
                  <a:pt x="268254" y="421560"/>
                </a:lnTo>
                <a:lnTo>
                  <a:pt x="344150" y="386982"/>
                </a:lnTo>
                <a:lnTo>
                  <a:pt x="378819" y="354907"/>
                </a:lnTo>
                <a:lnTo>
                  <a:pt x="405480" y="316177"/>
                </a:lnTo>
                <a:lnTo>
                  <a:pt x="423168" y="272527"/>
                </a:lnTo>
                <a:lnTo>
                  <a:pt x="430919" y="225694"/>
                </a:lnTo>
                <a:lnTo>
                  <a:pt x="427767" y="177413"/>
                </a:lnTo>
                <a:lnTo>
                  <a:pt x="412748" y="129423"/>
                </a:lnTo>
                <a:lnTo>
                  <a:pt x="389062" y="85981"/>
                </a:lnTo>
                <a:lnTo>
                  <a:pt x="356982" y="50643"/>
                </a:lnTo>
                <a:lnTo>
                  <a:pt x="318244" y="24083"/>
                </a:lnTo>
                <a:lnTo>
                  <a:pt x="274586" y="6977"/>
                </a:lnTo>
                <a:lnTo>
                  <a:pt x="227745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14338" y="2600834"/>
            <a:ext cx="511809" cy="652780"/>
          </a:xfrm>
          <a:custGeom>
            <a:avLst/>
            <a:gdLst/>
            <a:ahLst/>
            <a:cxnLst/>
            <a:rect l="l" t="t" r="r" b="b"/>
            <a:pathLst>
              <a:path w="511809" h="652779">
                <a:moveTo>
                  <a:pt x="39987" y="0"/>
                </a:moveTo>
                <a:lnTo>
                  <a:pt x="26284" y="1464"/>
                </a:lnTo>
                <a:lnTo>
                  <a:pt x="13099" y="7582"/>
                </a:lnTo>
                <a:lnTo>
                  <a:pt x="3705" y="16802"/>
                </a:lnTo>
                <a:lnTo>
                  <a:pt x="0" y="27572"/>
                </a:lnTo>
                <a:lnTo>
                  <a:pt x="1465" y="39376"/>
                </a:lnTo>
                <a:lnTo>
                  <a:pt x="448826" y="636239"/>
                </a:lnTo>
                <a:lnTo>
                  <a:pt x="476404" y="652783"/>
                </a:lnTo>
                <a:lnTo>
                  <a:pt x="487435" y="652783"/>
                </a:lnTo>
                <a:lnTo>
                  <a:pt x="498466" y="641754"/>
                </a:lnTo>
                <a:lnTo>
                  <a:pt x="507860" y="632534"/>
                </a:lnTo>
                <a:lnTo>
                  <a:pt x="511566" y="621763"/>
                </a:lnTo>
                <a:lnTo>
                  <a:pt x="510101" y="609959"/>
                </a:lnTo>
                <a:lnTo>
                  <a:pt x="503982" y="597637"/>
                </a:lnTo>
                <a:lnTo>
                  <a:pt x="62739" y="13096"/>
                </a:lnTo>
                <a:lnTo>
                  <a:pt x="52656" y="3704"/>
                </a:lnTo>
                <a:lnTo>
                  <a:pt x="3998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76553" y="3002874"/>
            <a:ext cx="431165" cy="429895"/>
          </a:xfrm>
          <a:custGeom>
            <a:avLst/>
            <a:gdLst/>
            <a:ahLst/>
            <a:cxnLst/>
            <a:rect l="l" t="t" r="r" b="b"/>
            <a:pathLst>
              <a:path w="431165" h="429895">
                <a:moveTo>
                  <a:pt x="227745" y="0"/>
                </a:moveTo>
                <a:lnTo>
                  <a:pt x="179455" y="3826"/>
                </a:lnTo>
                <a:lnTo>
                  <a:pt x="131455" y="19132"/>
                </a:lnTo>
                <a:lnTo>
                  <a:pt x="87991" y="42814"/>
                </a:lnTo>
                <a:lnTo>
                  <a:pt x="52534" y="74888"/>
                </a:lnTo>
                <a:lnTo>
                  <a:pt x="25664" y="113618"/>
                </a:lnTo>
                <a:lnTo>
                  <a:pt x="7959" y="157268"/>
                </a:lnTo>
                <a:lnTo>
                  <a:pt x="0" y="204101"/>
                </a:lnTo>
                <a:lnTo>
                  <a:pt x="2363" y="252382"/>
                </a:lnTo>
                <a:lnTo>
                  <a:pt x="15629" y="300373"/>
                </a:lnTo>
                <a:lnTo>
                  <a:pt x="41358" y="343814"/>
                </a:lnTo>
                <a:lnTo>
                  <a:pt x="74901" y="379152"/>
                </a:lnTo>
                <a:lnTo>
                  <a:pt x="114620" y="405712"/>
                </a:lnTo>
                <a:lnTo>
                  <a:pt x="158873" y="422818"/>
                </a:lnTo>
                <a:lnTo>
                  <a:pt x="206020" y="429796"/>
                </a:lnTo>
                <a:lnTo>
                  <a:pt x="254421" y="425970"/>
                </a:lnTo>
                <a:lnTo>
                  <a:pt x="302437" y="410664"/>
                </a:lnTo>
                <a:lnTo>
                  <a:pt x="344150" y="386982"/>
                </a:lnTo>
                <a:lnTo>
                  <a:pt x="378819" y="354908"/>
                </a:lnTo>
                <a:lnTo>
                  <a:pt x="405480" y="316177"/>
                </a:lnTo>
                <a:lnTo>
                  <a:pt x="423168" y="272527"/>
                </a:lnTo>
                <a:lnTo>
                  <a:pt x="430919" y="225694"/>
                </a:lnTo>
                <a:lnTo>
                  <a:pt x="427768" y="177413"/>
                </a:lnTo>
                <a:lnTo>
                  <a:pt x="412749" y="129422"/>
                </a:lnTo>
                <a:lnTo>
                  <a:pt x="389062" y="85981"/>
                </a:lnTo>
                <a:lnTo>
                  <a:pt x="356982" y="50643"/>
                </a:lnTo>
                <a:lnTo>
                  <a:pt x="318245" y="24083"/>
                </a:lnTo>
                <a:lnTo>
                  <a:pt x="274587" y="6977"/>
                </a:lnTo>
                <a:lnTo>
                  <a:pt x="227745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5200" y="2597387"/>
            <a:ext cx="758190" cy="231775"/>
          </a:xfrm>
          <a:custGeom>
            <a:avLst/>
            <a:gdLst/>
            <a:ahLst/>
            <a:cxnLst/>
            <a:rect l="l" t="t" r="r" b="b"/>
            <a:pathLst>
              <a:path w="758190" h="231775">
                <a:moveTo>
                  <a:pt x="39815" y="0"/>
                </a:moveTo>
                <a:lnTo>
                  <a:pt x="1206" y="27572"/>
                </a:lnTo>
                <a:lnTo>
                  <a:pt x="0" y="40582"/>
                </a:lnTo>
                <a:lnTo>
                  <a:pt x="3964" y="53076"/>
                </a:lnTo>
                <a:lnTo>
                  <a:pt x="12065" y="62468"/>
                </a:lnTo>
                <a:lnTo>
                  <a:pt x="23268" y="66173"/>
                </a:lnTo>
                <a:lnTo>
                  <a:pt x="718225" y="231610"/>
                </a:lnTo>
                <a:lnTo>
                  <a:pt x="723741" y="231610"/>
                </a:lnTo>
                <a:lnTo>
                  <a:pt x="756834" y="209552"/>
                </a:lnTo>
                <a:lnTo>
                  <a:pt x="757955" y="194128"/>
                </a:lnTo>
                <a:lnTo>
                  <a:pt x="753387" y="181290"/>
                </a:lnTo>
                <a:lnTo>
                  <a:pt x="743649" y="171553"/>
                </a:lnTo>
                <a:lnTo>
                  <a:pt x="729257" y="165435"/>
                </a:lnTo>
                <a:lnTo>
                  <a:pt x="3981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24752" y="2581760"/>
            <a:ext cx="424180" cy="428625"/>
          </a:xfrm>
          <a:custGeom>
            <a:avLst/>
            <a:gdLst/>
            <a:ahLst/>
            <a:cxnLst/>
            <a:rect l="l" t="t" r="r" b="b"/>
            <a:pathLst>
              <a:path w="424179" h="428625">
                <a:moveTo>
                  <a:pt x="224368" y="0"/>
                </a:moveTo>
                <a:lnTo>
                  <a:pt x="177429" y="2363"/>
                </a:lnTo>
                <a:lnTo>
                  <a:pt x="131455" y="15627"/>
                </a:lnTo>
                <a:lnTo>
                  <a:pt x="87991" y="41334"/>
                </a:lnTo>
                <a:lnTo>
                  <a:pt x="52534" y="74759"/>
                </a:lnTo>
                <a:lnTo>
                  <a:pt x="25664" y="114165"/>
                </a:lnTo>
                <a:lnTo>
                  <a:pt x="7959" y="157815"/>
                </a:lnTo>
                <a:lnTo>
                  <a:pt x="0" y="203973"/>
                </a:lnTo>
                <a:lnTo>
                  <a:pt x="2363" y="250903"/>
                </a:lnTo>
                <a:lnTo>
                  <a:pt x="15629" y="296868"/>
                </a:lnTo>
                <a:lnTo>
                  <a:pt x="41342" y="340325"/>
                </a:lnTo>
                <a:lnTo>
                  <a:pt x="74773" y="375776"/>
                </a:lnTo>
                <a:lnTo>
                  <a:pt x="114186" y="402641"/>
                </a:lnTo>
                <a:lnTo>
                  <a:pt x="157844" y="420342"/>
                </a:lnTo>
                <a:lnTo>
                  <a:pt x="204010" y="428300"/>
                </a:lnTo>
                <a:lnTo>
                  <a:pt x="250949" y="425937"/>
                </a:lnTo>
                <a:lnTo>
                  <a:pt x="296922" y="412673"/>
                </a:lnTo>
                <a:lnTo>
                  <a:pt x="340387" y="387255"/>
                </a:lnTo>
                <a:lnTo>
                  <a:pt x="375844" y="354505"/>
                </a:lnTo>
                <a:lnTo>
                  <a:pt x="402714" y="315871"/>
                </a:lnTo>
                <a:lnTo>
                  <a:pt x="420419" y="272800"/>
                </a:lnTo>
                <a:lnTo>
                  <a:pt x="423779" y="253354"/>
                </a:lnTo>
                <a:lnTo>
                  <a:pt x="423779" y="171094"/>
                </a:lnTo>
                <a:lnTo>
                  <a:pt x="412749" y="131432"/>
                </a:lnTo>
                <a:lnTo>
                  <a:pt x="387036" y="87975"/>
                </a:lnTo>
                <a:lnTo>
                  <a:pt x="353605" y="52524"/>
                </a:lnTo>
                <a:lnTo>
                  <a:pt x="314192" y="25659"/>
                </a:lnTo>
                <a:lnTo>
                  <a:pt x="270534" y="7958"/>
                </a:lnTo>
                <a:lnTo>
                  <a:pt x="2243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612775" y="463232"/>
            <a:ext cx="948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FFFFF"/>
                </a:solidFill>
              </a:rPr>
              <a:t>Cloud: </a:t>
            </a:r>
            <a:r>
              <a:rPr spc="20" dirty="0">
                <a:solidFill>
                  <a:srgbClr val="FFFFFF"/>
                </a:solidFill>
              </a:rPr>
              <a:t>Massive </a:t>
            </a:r>
            <a:r>
              <a:rPr spc="25" dirty="0">
                <a:solidFill>
                  <a:srgbClr val="FFFFFF"/>
                </a:solidFill>
              </a:rPr>
              <a:t>power </a:t>
            </a:r>
            <a:r>
              <a:rPr spc="140" dirty="0">
                <a:solidFill>
                  <a:srgbClr val="FFFFFF"/>
                </a:solidFill>
              </a:rPr>
              <a:t>for</a:t>
            </a:r>
            <a:r>
              <a:rPr spc="-590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FFFFFF"/>
                </a:solidFill>
              </a:rPr>
              <a:t>everyone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047355" cy="6994525"/>
          </a:xfrm>
          <a:custGeom>
            <a:avLst/>
            <a:gdLst/>
            <a:ahLst/>
            <a:cxnLst/>
            <a:rect l="l" t="t" r="r" b="b"/>
            <a:pathLst>
              <a:path w="8047355" h="6994525">
                <a:moveTo>
                  <a:pt x="0" y="6994525"/>
                </a:moveTo>
                <a:lnTo>
                  <a:pt x="8047037" y="6994525"/>
                </a:lnTo>
                <a:lnTo>
                  <a:pt x="8047037" y="0"/>
                </a:lnTo>
                <a:lnTo>
                  <a:pt x="0" y="0"/>
                </a:lnTo>
                <a:lnTo>
                  <a:pt x="0" y="6994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7037" y="0"/>
            <a:ext cx="4389755" cy="6994525"/>
          </a:xfrm>
          <a:custGeom>
            <a:avLst/>
            <a:gdLst/>
            <a:ahLst/>
            <a:cxnLst/>
            <a:rect l="l" t="t" r="r" b="b"/>
            <a:pathLst>
              <a:path w="4389755" h="6994525">
                <a:moveTo>
                  <a:pt x="0" y="0"/>
                </a:moveTo>
                <a:lnTo>
                  <a:pt x="4389437" y="0"/>
                </a:lnTo>
                <a:lnTo>
                  <a:pt x="4389437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362" y="2642234"/>
            <a:ext cx="2574925" cy="1841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300"/>
              </a:spcBef>
            </a:pPr>
            <a:r>
              <a:rPr sz="4000" spc="5" dirty="0">
                <a:solidFill>
                  <a:srgbClr val="4F4F4F"/>
                </a:solidFill>
                <a:latin typeface="Arial"/>
                <a:cs typeface="Arial"/>
              </a:rPr>
              <a:t>With</a:t>
            </a:r>
            <a:r>
              <a:rPr sz="4000" spc="-19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000" spc="-90" dirty="0">
                <a:solidFill>
                  <a:srgbClr val="4F4F4F"/>
                </a:solidFill>
                <a:latin typeface="Arial"/>
                <a:cs typeface="Arial"/>
              </a:rPr>
              <a:t>Azure,  </a:t>
            </a:r>
            <a:r>
              <a:rPr sz="4000" spc="-35" dirty="0">
                <a:solidFill>
                  <a:srgbClr val="4F4F4F"/>
                </a:solidFill>
                <a:latin typeface="Arial"/>
                <a:cs typeface="Arial"/>
              </a:rPr>
              <a:t>you </a:t>
            </a:r>
            <a:r>
              <a:rPr sz="4000" spc="-75" dirty="0">
                <a:solidFill>
                  <a:srgbClr val="4F4F4F"/>
                </a:solidFill>
                <a:latin typeface="Arial"/>
                <a:cs typeface="Arial"/>
              </a:rPr>
              <a:t>have  </a:t>
            </a:r>
            <a:r>
              <a:rPr sz="4000" spc="35" dirty="0">
                <a:solidFill>
                  <a:srgbClr val="4F4F4F"/>
                </a:solidFill>
                <a:latin typeface="Arial"/>
                <a:cs typeface="Arial"/>
              </a:rPr>
              <a:t>choices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362" y="2024140"/>
            <a:ext cx="2383790" cy="23615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F4F4F"/>
                </a:solidFill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F4F4F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F4F4F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F4F4F"/>
                </a:solidFill>
                <a:latin typeface="Arial"/>
                <a:cs typeface="Arial"/>
              </a:rPr>
              <a:t>node.js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4F4F4F"/>
                </a:solidFill>
                <a:latin typeface="Arial"/>
                <a:cs typeface="Arial"/>
              </a:rPr>
              <a:t>Docker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F4F4F"/>
                </a:solidFill>
                <a:latin typeface="Arial"/>
                <a:cs typeface="Arial"/>
              </a:rPr>
              <a:t>Android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282828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4F4F4F"/>
                </a:solidFill>
                <a:latin typeface="Arial"/>
                <a:cs typeface="Arial"/>
              </a:rPr>
              <a:t>many </a:t>
            </a:r>
            <a:r>
              <a:rPr sz="2000" spc="10" dirty="0">
                <a:solidFill>
                  <a:srgbClr val="4F4F4F"/>
                </a:solidFill>
                <a:latin typeface="Arial"/>
                <a:cs typeface="Arial"/>
              </a:rPr>
              <a:t>more</a:t>
            </a:r>
            <a:r>
              <a:rPr sz="2000" spc="-2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000" spc="-665" dirty="0">
                <a:solidFill>
                  <a:srgbClr val="4F4F4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5654" y="1750377"/>
            <a:ext cx="292735" cy="3652520"/>
          </a:xfrm>
          <a:custGeom>
            <a:avLst/>
            <a:gdLst/>
            <a:ahLst/>
            <a:cxnLst/>
            <a:rect l="l" t="t" r="r" b="b"/>
            <a:pathLst>
              <a:path w="292735" h="3652520">
                <a:moveTo>
                  <a:pt x="292417" y="0"/>
                </a:moveTo>
                <a:lnTo>
                  <a:pt x="0" y="1825942"/>
                </a:lnTo>
                <a:lnTo>
                  <a:pt x="0" y="3652202"/>
                </a:lnTo>
              </a:path>
            </a:pathLst>
          </a:custGeom>
          <a:ln w="1905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6800" y="2032317"/>
            <a:ext cx="2762885" cy="314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13519"/>
              </a:lnSpc>
              <a:spcBef>
                <a:spcPts val="330"/>
              </a:spcBef>
            </a:pPr>
            <a:r>
              <a:rPr sz="11500" spc="-56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11500">
              <a:latin typeface="Arial"/>
              <a:cs typeface="Arial"/>
            </a:endParaRPr>
          </a:p>
          <a:p>
            <a:pPr marL="12700">
              <a:lnSpc>
                <a:spcPts val="3060"/>
              </a:lnSpc>
            </a:pP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VMs</a:t>
            </a:r>
            <a:r>
              <a:rPr sz="28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3452" y="399732"/>
            <a:ext cx="5450205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744"/>
              </a:lnSpc>
              <a:spcBef>
                <a:spcPts val="100"/>
              </a:spcBef>
            </a:pPr>
            <a:r>
              <a:rPr sz="11500" spc="-560" dirty="0">
                <a:solidFill>
                  <a:srgbClr val="FFFFFF"/>
                </a:solidFill>
              </a:rPr>
              <a:t>95%</a:t>
            </a:r>
            <a:endParaRPr sz="11500"/>
          </a:p>
          <a:p>
            <a:pPr algn="ctr">
              <a:lnSpc>
                <a:spcPts val="3785"/>
              </a:lnSpc>
            </a:pPr>
            <a:r>
              <a:rPr sz="3200" spc="135" dirty="0">
                <a:solidFill>
                  <a:srgbClr val="F6F6F6"/>
                </a:solidFill>
              </a:rPr>
              <a:t>of </a:t>
            </a:r>
            <a:r>
              <a:rPr sz="3200" spc="15" dirty="0">
                <a:solidFill>
                  <a:srgbClr val="F6F6F6"/>
                </a:solidFill>
              </a:rPr>
              <a:t>the </a:t>
            </a:r>
            <a:r>
              <a:rPr sz="3200" spc="-10" dirty="0">
                <a:solidFill>
                  <a:srgbClr val="F6F6F6"/>
                </a:solidFill>
              </a:rPr>
              <a:t>Fortune </a:t>
            </a:r>
            <a:r>
              <a:rPr sz="3200" spc="15" dirty="0">
                <a:solidFill>
                  <a:srgbClr val="F6F6F6"/>
                </a:solidFill>
              </a:rPr>
              <a:t>500</a:t>
            </a:r>
            <a:r>
              <a:rPr sz="3200" spc="-655" dirty="0">
                <a:solidFill>
                  <a:srgbClr val="F6F6F6"/>
                </a:solidFill>
              </a:rPr>
              <a:t> </a:t>
            </a:r>
            <a:r>
              <a:rPr sz="3200" spc="-20" dirty="0">
                <a:solidFill>
                  <a:srgbClr val="F6F6F6"/>
                </a:solidFill>
              </a:rPr>
              <a:t>use </a:t>
            </a:r>
            <a:r>
              <a:rPr sz="3200" spc="-25" dirty="0">
                <a:solidFill>
                  <a:srgbClr val="F6F6F6"/>
                </a:solidFill>
              </a:rPr>
              <a:t>Azure</a:t>
            </a:r>
            <a:r>
              <a:rPr sz="2800" spc="-25" dirty="0">
                <a:solidFill>
                  <a:srgbClr val="F6F6F6"/>
                </a:solidFill>
              </a:rPr>
              <a:t>5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72116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16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116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116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54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154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289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89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289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289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1327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1327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462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462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462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462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5500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5500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635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635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635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635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808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8808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808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808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154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7154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1327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1327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5500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5500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43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43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43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43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981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29817" y="292607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81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817" y="4062729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69" y="3082607"/>
            <a:ext cx="804862" cy="649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0682" y="3100070"/>
            <a:ext cx="1038859" cy="779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7640" y="3070860"/>
            <a:ext cx="1126807" cy="844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9565" y="3327400"/>
            <a:ext cx="560387" cy="32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6032" y="4256722"/>
            <a:ext cx="962342" cy="721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3652" y="3399472"/>
            <a:ext cx="947102" cy="195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6907" y="4457700"/>
            <a:ext cx="912494" cy="242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88765" y="4461509"/>
            <a:ext cx="913130" cy="306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2547" y="3148964"/>
            <a:ext cx="579754" cy="579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34090" y="3139439"/>
            <a:ext cx="569595" cy="638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19819" y="4376420"/>
            <a:ext cx="807402" cy="393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60584" y="4362450"/>
            <a:ext cx="926782" cy="385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62640" y="4454207"/>
            <a:ext cx="883284" cy="231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0462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0462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635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4635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943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943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116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116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289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6289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04172" y="5587682"/>
            <a:ext cx="1004569" cy="229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96384" y="5681662"/>
            <a:ext cx="884872" cy="1679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46370" y="5686425"/>
            <a:ext cx="889635" cy="1301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2140" y="5466397"/>
            <a:ext cx="1015365" cy="4876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11020" y="5562282"/>
            <a:ext cx="901700" cy="29590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14302" y="4527232"/>
            <a:ext cx="938847" cy="1730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92425" y="4278312"/>
            <a:ext cx="1009650" cy="4645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84397" y="3403917"/>
            <a:ext cx="937259" cy="2301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7427" y="3423284"/>
            <a:ext cx="958850" cy="1800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84375" y="3202939"/>
            <a:ext cx="531494" cy="5314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00937" y="4491037"/>
            <a:ext cx="947737" cy="2438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7154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7154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1327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1327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85500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5500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808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8808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2981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29817" y="5190807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0" y="0"/>
                </a:moveTo>
                <a:lnTo>
                  <a:pt x="1080452" y="0"/>
                </a:lnTo>
                <a:lnTo>
                  <a:pt x="1080452" y="1080452"/>
                </a:lnTo>
                <a:lnTo>
                  <a:pt x="0" y="10804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93467" y="5588317"/>
            <a:ext cx="830579" cy="3184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53115" y="5616892"/>
            <a:ext cx="924242" cy="2613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17945" y="5561012"/>
            <a:ext cx="819150" cy="31876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72344" y="5354637"/>
            <a:ext cx="739140" cy="73914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46669" y="5324792"/>
            <a:ext cx="668972" cy="72167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95475" y="4248784"/>
            <a:ext cx="731837" cy="6604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6475" cy="6994525"/>
          </a:xfrm>
          <a:custGeom>
            <a:avLst/>
            <a:gdLst/>
            <a:ahLst/>
            <a:cxnLst/>
            <a:rect l="l" t="t" r="r" b="b"/>
            <a:pathLst>
              <a:path w="12436475" h="6994525">
                <a:moveTo>
                  <a:pt x="0" y="0"/>
                </a:moveTo>
                <a:lnTo>
                  <a:pt x="12436475" y="0"/>
                </a:lnTo>
                <a:lnTo>
                  <a:pt x="12436475" y="6994525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794" y="11747"/>
            <a:ext cx="11420475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330" y="4175952"/>
            <a:ext cx="6106160" cy="2574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50" spc="157" baseline="-4158" dirty="0">
                <a:solidFill>
                  <a:srgbClr val="FFFFFF"/>
                </a:solidFill>
              </a:rPr>
              <a:t>5</a:t>
            </a:r>
            <a:r>
              <a:rPr sz="25050" spc="37" baseline="-4158" dirty="0">
                <a:solidFill>
                  <a:srgbClr val="FFFFFF"/>
                </a:solidFill>
              </a:rPr>
              <a:t>3</a:t>
            </a:r>
            <a:r>
              <a:rPr sz="4400" spc="-45" dirty="0">
                <a:solidFill>
                  <a:srgbClr val="FFFFFF"/>
                </a:solidFill>
              </a:rPr>
              <a:t>A</a:t>
            </a:r>
            <a:r>
              <a:rPr sz="4400" spc="-20" dirty="0">
                <a:solidFill>
                  <a:srgbClr val="FFFFFF"/>
                </a:solidFill>
              </a:rPr>
              <a:t>z</a:t>
            </a:r>
            <a:r>
              <a:rPr sz="4400" spc="-25" dirty="0">
                <a:solidFill>
                  <a:srgbClr val="FFFFFF"/>
                </a:solidFill>
              </a:rPr>
              <a:t>u</a:t>
            </a:r>
            <a:r>
              <a:rPr sz="4400" spc="-20" dirty="0">
                <a:solidFill>
                  <a:srgbClr val="FFFFFF"/>
                </a:solidFill>
              </a:rPr>
              <a:t>r</a:t>
            </a:r>
            <a:r>
              <a:rPr sz="4400" spc="-114" dirty="0">
                <a:solidFill>
                  <a:srgbClr val="FFFFFF"/>
                </a:solidFill>
              </a:rPr>
              <a:t>e</a:t>
            </a:r>
            <a:r>
              <a:rPr sz="4400" spc="-135" dirty="0">
                <a:solidFill>
                  <a:srgbClr val="FFFFFF"/>
                </a:solidFill>
              </a:rPr>
              <a:t> </a:t>
            </a:r>
            <a:r>
              <a:rPr sz="4400" spc="-20" dirty="0">
                <a:solidFill>
                  <a:srgbClr val="FFFFFF"/>
                </a:solidFill>
              </a:rPr>
              <a:t>r</a:t>
            </a:r>
            <a:r>
              <a:rPr sz="4400" spc="-120" dirty="0">
                <a:solidFill>
                  <a:srgbClr val="FFFFFF"/>
                </a:solidFill>
              </a:rPr>
              <a:t>e</a:t>
            </a:r>
            <a:r>
              <a:rPr sz="4400" spc="20" dirty="0">
                <a:solidFill>
                  <a:srgbClr val="FFFFFF"/>
                </a:solidFill>
              </a:rPr>
              <a:t>g</a:t>
            </a:r>
            <a:r>
              <a:rPr sz="4400" spc="90" dirty="0">
                <a:solidFill>
                  <a:srgbClr val="FFFFFF"/>
                </a:solidFill>
              </a:rPr>
              <a:t>i</a:t>
            </a:r>
            <a:r>
              <a:rPr sz="4400" spc="60" dirty="0">
                <a:solidFill>
                  <a:srgbClr val="FFFFFF"/>
                </a:solidFill>
              </a:rPr>
              <a:t>o</a:t>
            </a:r>
            <a:r>
              <a:rPr sz="4400" spc="-20" dirty="0">
                <a:solidFill>
                  <a:srgbClr val="FFFFFF"/>
                </a:solidFill>
              </a:rPr>
              <a:t>n</a:t>
            </a:r>
            <a:r>
              <a:rPr sz="4400" spc="65" dirty="0">
                <a:solidFill>
                  <a:srgbClr val="FFFFFF"/>
                </a:solidFill>
              </a:rPr>
              <a:t>s</a:t>
            </a:r>
            <a:r>
              <a:rPr sz="4000" spc="25" dirty="0">
                <a:solidFill>
                  <a:srgbClr val="FFFFFF"/>
                </a:solidFill>
              </a:rPr>
              <a:t>6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4627"/>
            <a:ext cx="12436475" cy="5530215"/>
          </a:xfrm>
          <a:custGeom>
            <a:avLst/>
            <a:gdLst/>
            <a:ahLst/>
            <a:cxnLst/>
            <a:rect l="l" t="t" r="r" b="b"/>
            <a:pathLst>
              <a:path w="12436475" h="5530215">
                <a:moveTo>
                  <a:pt x="0" y="5529897"/>
                </a:moveTo>
                <a:lnTo>
                  <a:pt x="12436475" y="5529897"/>
                </a:lnTo>
                <a:lnTo>
                  <a:pt x="12436475" y="0"/>
                </a:lnTo>
                <a:lnTo>
                  <a:pt x="0" y="0"/>
                </a:lnTo>
                <a:lnTo>
                  <a:pt x="0" y="552989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436475" cy="1464945"/>
          </a:xfrm>
          <a:custGeom>
            <a:avLst/>
            <a:gdLst/>
            <a:ahLst/>
            <a:cxnLst/>
            <a:rect l="l" t="t" r="r" b="b"/>
            <a:pathLst>
              <a:path w="12436475" h="1464945">
                <a:moveTo>
                  <a:pt x="0" y="1464627"/>
                </a:moveTo>
                <a:lnTo>
                  <a:pt x="0" y="0"/>
                </a:lnTo>
                <a:lnTo>
                  <a:pt x="12436475" y="0"/>
                </a:lnTo>
                <a:lnTo>
                  <a:pt x="12436475" y="1464627"/>
                </a:lnTo>
                <a:lnTo>
                  <a:pt x="0" y="1464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7687" y="4313872"/>
            <a:ext cx="624522" cy="55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6737" y="4966327"/>
            <a:ext cx="565150" cy="2914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229"/>
              </a:spcBef>
            </a:pPr>
            <a:r>
              <a:rPr sz="750" b="1" spc="10" dirty="0">
                <a:solidFill>
                  <a:srgbClr val="4F4F4F"/>
                </a:solidFill>
                <a:latin typeface="Arial"/>
                <a:cs typeface="Arial"/>
              </a:rPr>
              <a:t>HIPAA/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HITECH</a:t>
            </a:r>
            <a:r>
              <a:rPr sz="800" b="1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Act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9209" y="5041747"/>
            <a:ext cx="32893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-40" dirty="0">
                <a:solidFill>
                  <a:srgbClr val="4F4F4F"/>
                </a:solidFill>
                <a:latin typeface="Arial"/>
                <a:cs typeface="Arial"/>
              </a:rPr>
              <a:t>FERPA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24122" y="4372292"/>
            <a:ext cx="439102" cy="439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6800" y="4477067"/>
            <a:ext cx="570229" cy="230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3775" y="4964872"/>
            <a:ext cx="715645" cy="2933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90"/>
              </a:spcBef>
            </a:pP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GxP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21 </a:t>
            </a:r>
            <a:r>
              <a:rPr sz="800" b="1" spc="-60" dirty="0">
                <a:solidFill>
                  <a:srgbClr val="4F4F4F"/>
                </a:solidFill>
                <a:latin typeface="Arial"/>
                <a:cs typeface="Arial"/>
              </a:rPr>
              <a:t>CFR </a:t>
            </a:r>
            <a:r>
              <a:rPr sz="800" b="1" spc="-15" dirty="0">
                <a:solidFill>
                  <a:srgbClr val="4F4F4F"/>
                </a:solidFill>
                <a:latin typeface="Arial"/>
                <a:cs typeface="Arial"/>
              </a:rPr>
              <a:t>Part</a:t>
            </a:r>
            <a:r>
              <a:rPr sz="800" b="1" spc="-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6455" y="1809114"/>
            <a:ext cx="676910" cy="678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2180" y="2626868"/>
            <a:ext cx="5054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ISO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27001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4637" y="1811654"/>
            <a:ext cx="735329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2262" y="2627532"/>
            <a:ext cx="6394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65" dirty="0">
                <a:solidFill>
                  <a:srgbClr val="4F4F4F"/>
                </a:solidFill>
                <a:latin typeface="Arial"/>
                <a:cs typeface="Arial"/>
              </a:rPr>
              <a:t>SOC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1 </a:t>
            </a: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Type</a:t>
            </a:r>
            <a:r>
              <a:rPr sz="800" b="1" spc="-9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5800" y="1842135"/>
            <a:ext cx="810577" cy="612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08200" y="2626868"/>
            <a:ext cx="5054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ISO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27018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0437" y="1957387"/>
            <a:ext cx="995045" cy="3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1559" y="2564664"/>
            <a:ext cx="812800" cy="2927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CSA</a:t>
            </a: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STAR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Self-Assessment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495" y="5160327"/>
            <a:ext cx="377190" cy="92710"/>
          </a:xfrm>
          <a:custGeom>
            <a:avLst/>
            <a:gdLst/>
            <a:ahLst/>
            <a:cxnLst/>
            <a:rect l="l" t="t" r="r" b="b"/>
            <a:pathLst>
              <a:path w="377190" h="92710">
                <a:moveTo>
                  <a:pt x="376872" y="0"/>
                </a:moveTo>
                <a:lnTo>
                  <a:pt x="0" y="0"/>
                </a:lnTo>
                <a:lnTo>
                  <a:pt x="0" y="92392"/>
                </a:lnTo>
                <a:lnTo>
                  <a:pt x="376872" y="0"/>
                </a:lnTo>
                <a:close/>
              </a:path>
            </a:pathLst>
          </a:custGeom>
          <a:solidFill>
            <a:srgbClr val="FFFF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37" y="5219382"/>
            <a:ext cx="120014" cy="287655"/>
          </a:xfrm>
          <a:custGeom>
            <a:avLst/>
            <a:gdLst/>
            <a:ahLst/>
            <a:cxnLst/>
            <a:rect l="l" t="t" r="r" b="b"/>
            <a:pathLst>
              <a:path w="120014" h="287654">
                <a:moveTo>
                  <a:pt x="119697" y="0"/>
                </a:moveTo>
                <a:lnTo>
                  <a:pt x="0" y="0"/>
                </a:lnTo>
                <a:lnTo>
                  <a:pt x="0" y="287337"/>
                </a:lnTo>
                <a:lnTo>
                  <a:pt x="119697" y="0"/>
                </a:lnTo>
                <a:close/>
              </a:path>
            </a:pathLst>
          </a:custGeom>
          <a:solidFill>
            <a:srgbClr val="FFFF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2950" y="5644832"/>
            <a:ext cx="660400" cy="2162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92675" y="5038987"/>
            <a:ext cx="5454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FISC</a:t>
            </a:r>
            <a:r>
              <a:rPr sz="800" b="1" spc="-6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Japan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0854" y="5026826"/>
            <a:ext cx="2895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CDSA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9875" y="4937893"/>
            <a:ext cx="645160" cy="2933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Shared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Assessments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4540" y="5029947"/>
            <a:ext cx="42100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-25" dirty="0">
                <a:solidFill>
                  <a:srgbClr val="4F4F4F"/>
                </a:solidFill>
                <a:latin typeface="Arial"/>
                <a:cs typeface="Arial"/>
              </a:rPr>
              <a:t>FACT</a:t>
            </a:r>
            <a:r>
              <a:rPr sz="750" b="1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50" b="1" spc="-50" dirty="0">
                <a:solidFill>
                  <a:srgbClr val="4F4F4F"/>
                </a:solidFill>
                <a:latin typeface="Arial"/>
                <a:cs typeface="Arial"/>
              </a:rPr>
              <a:t>UK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45800" y="5038987"/>
            <a:ext cx="283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5" dirty="0">
                <a:solidFill>
                  <a:srgbClr val="4F4F4F"/>
                </a:solidFill>
                <a:latin typeface="Arial"/>
                <a:cs typeface="Arial"/>
              </a:rPr>
              <a:t>GLBA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8527" y="4952871"/>
            <a:ext cx="403860" cy="294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PCI</a:t>
            </a:r>
            <a:r>
              <a:rPr sz="800" b="1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DSS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95"/>
              </a:spcBef>
            </a:pP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Level</a:t>
            </a:r>
            <a:r>
              <a:rPr sz="8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84857" y="5038730"/>
            <a:ext cx="4076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MARS-E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71605" y="5038871"/>
            <a:ext cx="2908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FFIEC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2079" y="2627532"/>
            <a:ext cx="6394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65" dirty="0">
                <a:solidFill>
                  <a:srgbClr val="4F4F4F"/>
                </a:solidFill>
                <a:latin typeface="Arial"/>
                <a:cs typeface="Arial"/>
              </a:rPr>
              <a:t>SOC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 </a:t>
            </a: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Type</a:t>
            </a:r>
            <a:r>
              <a:rPr sz="800" b="1" spc="-9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27315" y="2626830"/>
            <a:ext cx="3086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0" dirty="0">
                <a:solidFill>
                  <a:srgbClr val="4F4F4F"/>
                </a:solidFill>
                <a:latin typeface="Arial"/>
                <a:cs typeface="Arial"/>
              </a:rPr>
              <a:t>SOC</a:t>
            </a:r>
            <a:r>
              <a:rPr sz="800" b="1" spc="-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4F4F4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1745" y="5029236"/>
            <a:ext cx="30861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dirty="0">
                <a:solidFill>
                  <a:srgbClr val="4F4F4F"/>
                </a:solidFill>
                <a:latin typeface="Arial"/>
                <a:cs typeface="Arial"/>
              </a:rPr>
              <a:t>MPAA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5625" y="2626868"/>
            <a:ext cx="5054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ISO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22301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93642" y="2565119"/>
            <a:ext cx="594995" cy="292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80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CSA 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STAR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4F4F4F"/>
                </a:solidFill>
                <a:latin typeface="Arial"/>
                <a:cs typeface="Arial"/>
              </a:rPr>
              <a:t>Certification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37619" y="2557731"/>
            <a:ext cx="533400" cy="2927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5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CSA</a:t>
            </a:r>
            <a:r>
              <a:rPr sz="800" b="1" spc="-11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STAR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4F4F4F"/>
                </a:solidFill>
                <a:latin typeface="Arial"/>
                <a:cs typeface="Arial"/>
              </a:rPr>
              <a:t>Attestation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9715" y="5043837"/>
            <a:ext cx="38735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dirty="0">
                <a:solidFill>
                  <a:srgbClr val="4F4F4F"/>
                </a:solidFill>
                <a:latin typeface="Arial"/>
                <a:cs typeface="Arial"/>
              </a:rPr>
              <a:t>HITRUST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40202" y="5021328"/>
            <a:ext cx="6159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-15" dirty="0">
                <a:solidFill>
                  <a:srgbClr val="4F4F4F"/>
                </a:solidFill>
                <a:latin typeface="Arial"/>
                <a:cs typeface="Arial"/>
              </a:rPr>
              <a:t>IG </a:t>
            </a:r>
            <a:r>
              <a:rPr sz="750" b="1" spc="-5" dirty="0">
                <a:solidFill>
                  <a:srgbClr val="4F4F4F"/>
                </a:solidFill>
                <a:latin typeface="Arial"/>
                <a:cs typeface="Arial"/>
              </a:rPr>
              <a:t>Toolkit</a:t>
            </a:r>
            <a:r>
              <a:rPr sz="750" b="1" spc="-6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50" b="1" spc="-40" dirty="0">
                <a:solidFill>
                  <a:srgbClr val="4F4F4F"/>
                </a:solidFill>
                <a:latin typeface="Arial"/>
                <a:cs typeface="Arial"/>
              </a:rPr>
              <a:t>UK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89317" y="6162375"/>
          <a:ext cx="11144875" cy="45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7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84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13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R="8890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Argentina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6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EU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6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UK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690"/>
                        </a:lnSpc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China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China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China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Singapore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Australia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700" b="1" spc="-4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Zealand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Japan</a:t>
                      </a:r>
                      <a:r>
                        <a:rPr sz="700" b="1" spc="-4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My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ENISA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Japan</a:t>
                      </a: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Spain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Spain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India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Canada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60"/>
                        </a:lnSpc>
                        <a:spcBef>
                          <a:spcPts val="60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Privacy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780"/>
                        </a:lnSpc>
                        <a:spcBef>
                          <a:spcPts val="40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Germany</a:t>
                      </a:r>
                      <a:r>
                        <a:rPr sz="700" b="1" spc="-5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650" b="1" spc="-1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PDPA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1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sz="700" b="1" spc="-4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Clauses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G-Cloud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695"/>
                        </a:lnSpc>
                      </a:pP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DJCP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6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sz="700" b="1" spc="-4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18030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4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TRUCS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MTCS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IRAP/CCSL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5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GCIO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700" b="1" spc="-4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Act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IAF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Mark</a:t>
                      </a:r>
                      <a:r>
                        <a:rPr sz="700" b="1" spc="-4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Gold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4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ENS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650" b="1" spc="-2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DPA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MeitY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Privacy</a:t>
                      </a:r>
                      <a:r>
                        <a:rPr sz="700" b="1" spc="-4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Laws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700" b="1" spc="-3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Shield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48590" marR="26670" indent="-58419">
                        <a:lnSpc>
                          <a:spcPts val="919"/>
                        </a:lnSpc>
                        <a:spcBef>
                          <a:spcPts val="5"/>
                        </a:spcBef>
                      </a:pPr>
                      <a:r>
                        <a:rPr sz="700" b="1" spc="-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Grundschutz  </a:t>
                      </a:r>
                      <a:r>
                        <a:rPr sz="700" b="1" spc="-3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workbook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2359342" y="5569902"/>
            <a:ext cx="365760" cy="365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9077" y="5594667"/>
            <a:ext cx="479425" cy="31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0609" y="4475162"/>
            <a:ext cx="562610" cy="2333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50279" y="5530532"/>
            <a:ext cx="486727" cy="444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7409" y="5531802"/>
            <a:ext cx="442277" cy="4422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06867" y="5557202"/>
            <a:ext cx="564515" cy="3911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26630" y="5552757"/>
            <a:ext cx="424179" cy="400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1225" y="5621654"/>
            <a:ext cx="437832" cy="2625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99082" y="5578475"/>
            <a:ext cx="396557" cy="3489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40522" y="4326890"/>
            <a:ext cx="529907" cy="529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1942" y="4448175"/>
            <a:ext cx="580707" cy="2873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32587" y="5557837"/>
            <a:ext cx="509270" cy="3898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5479" y="4385945"/>
            <a:ext cx="618490" cy="4117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62297" y="4368482"/>
            <a:ext cx="447357" cy="4473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6919" y="5528945"/>
            <a:ext cx="701992" cy="5375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3280" y="4397057"/>
            <a:ext cx="571182" cy="3902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60384" y="4377690"/>
            <a:ext cx="856932" cy="42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01107" y="4469129"/>
            <a:ext cx="631507" cy="2457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7950" y="5565775"/>
            <a:ext cx="517842" cy="3746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34454" y="1811654"/>
            <a:ext cx="735329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13955" y="1811654"/>
            <a:ext cx="735329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01922" y="5639434"/>
            <a:ext cx="454342" cy="2273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1417" y="4461509"/>
            <a:ext cx="467677" cy="2609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980737" y="5529897"/>
            <a:ext cx="310515" cy="4460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3225" y="1842135"/>
            <a:ext cx="810577" cy="612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2640" y="5632450"/>
            <a:ext cx="434022" cy="2413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40172" y="5554979"/>
            <a:ext cx="410845" cy="3959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79559" y="5560059"/>
            <a:ext cx="335915" cy="3857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93617" y="1957387"/>
            <a:ext cx="995045" cy="3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206797" y="1957387"/>
            <a:ext cx="995045" cy="3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90017" y="4464050"/>
            <a:ext cx="614045" cy="2559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31947" y="4469129"/>
            <a:ext cx="613092" cy="2454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63837" y="5412740"/>
            <a:ext cx="627062" cy="62706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11005" y="3038792"/>
            <a:ext cx="737552" cy="71850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557702" y="3857424"/>
            <a:ext cx="24384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-15" dirty="0">
                <a:solidFill>
                  <a:srgbClr val="4F4F4F"/>
                </a:solidFill>
                <a:latin typeface="Arial"/>
                <a:cs typeface="Arial"/>
              </a:rPr>
              <a:t>ITAR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279130" y="3092450"/>
            <a:ext cx="652462" cy="6524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351519" y="3772715"/>
            <a:ext cx="571500" cy="2990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Section</a:t>
            </a:r>
            <a:r>
              <a:rPr sz="800" b="1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508</a:t>
            </a:r>
            <a:endParaRPr sz="80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145"/>
              </a:spcBef>
            </a:pPr>
            <a:r>
              <a:rPr sz="750" b="1" spc="-15" dirty="0">
                <a:solidFill>
                  <a:srgbClr val="4F4F4F"/>
                </a:solidFill>
                <a:latin typeface="Arial"/>
                <a:cs typeface="Arial"/>
              </a:rPr>
              <a:t>VPAT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290627" y="3245485"/>
            <a:ext cx="697230" cy="2444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54762" y="3853960"/>
            <a:ext cx="568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SP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4F4F4F"/>
                </a:solidFill>
                <a:latin typeface="Arial"/>
                <a:cs typeface="Arial"/>
              </a:rPr>
              <a:t>800-171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365365" y="3853978"/>
            <a:ext cx="537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FIPS</a:t>
            </a:r>
            <a:r>
              <a:rPr sz="800" b="1" spc="-7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4F4F4F"/>
                </a:solidFill>
                <a:latin typeface="Arial"/>
                <a:cs typeface="Arial"/>
              </a:rPr>
              <a:t>140-2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295832" y="3066097"/>
            <a:ext cx="668020" cy="66293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150110" y="3777743"/>
            <a:ext cx="539115" cy="2952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00" b="1" spc="-30" dirty="0">
                <a:solidFill>
                  <a:srgbClr val="4F4F4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750" b="1" spc="-15" dirty="0">
                <a:solidFill>
                  <a:srgbClr val="4F4F4F"/>
                </a:solidFill>
                <a:latin typeface="Arial"/>
                <a:cs typeface="Arial"/>
              </a:rPr>
              <a:t>JAB</a:t>
            </a:r>
            <a:r>
              <a:rPr sz="75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4F4F4F"/>
                </a:solidFill>
                <a:latin typeface="Arial"/>
                <a:cs typeface="Arial"/>
              </a:rPr>
              <a:t>P-ATO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58987" y="3093720"/>
            <a:ext cx="804544" cy="49974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576877" y="3854091"/>
            <a:ext cx="2413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CJIS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314940" y="3038792"/>
            <a:ext cx="725804" cy="7534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266757" y="3779239"/>
            <a:ext cx="572770" cy="294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DoD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DISA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70" dirty="0">
                <a:solidFill>
                  <a:srgbClr val="4F4F4F"/>
                </a:solidFill>
                <a:latin typeface="Arial"/>
                <a:cs typeface="Arial"/>
              </a:rPr>
              <a:t>SRG </a:t>
            </a: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Level</a:t>
            </a: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201352" y="3032760"/>
            <a:ext cx="703897" cy="7026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298632" y="3779239"/>
            <a:ext cx="572770" cy="294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DoD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DISA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70" dirty="0">
                <a:solidFill>
                  <a:srgbClr val="4F4F4F"/>
                </a:solidFill>
                <a:latin typeface="Arial"/>
                <a:cs typeface="Arial"/>
              </a:rPr>
              <a:t>SRG </a:t>
            </a: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Level</a:t>
            </a: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233227" y="3032125"/>
            <a:ext cx="703897" cy="7026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1477307" y="3854039"/>
            <a:ext cx="4413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IRS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1075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307127" y="3275965"/>
            <a:ext cx="794384" cy="29082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330507" y="3779239"/>
            <a:ext cx="572770" cy="294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r>
              <a:rPr sz="800" b="1" spc="-55" dirty="0">
                <a:solidFill>
                  <a:srgbClr val="4F4F4F"/>
                </a:solidFill>
                <a:latin typeface="Arial"/>
                <a:cs typeface="Arial"/>
              </a:rPr>
              <a:t>DoD</a:t>
            </a:r>
            <a:r>
              <a:rPr sz="8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DISA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70" dirty="0">
                <a:solidFill>
                  <a:srgbClr val="4F4F4F"/>
                </a:solidFill>
                <a:latin typeface="Arial"/>
                <a:cs typeface="Arial"/>
              </a:rPr>
              <a:t>SRG </a:t>
            </a:r>
            <a:r>
              <a:rPr sz="800" b="1" spc="-35" dirty="0">
                <a:solidFill>
                  <a:srgbClr val="4F4F4F"/>
                </a:solidFill>
                <a:latin typeface="Arial"/>
                <a:cs typeface="Arial"/>
              </a:rPr>
              <a:t>Level</a:t>
            </a:r>
            <a:r>
              <a:rPr sz="800" b="1" spc="-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265102" y="3034982"/>
            <a:ext cx="703897" cy="7026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5177" y="3093720"/>
            <a:ext cx="804545" cy="49974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15352" y="3778093"/>
            <a:ext cx="539115" cy="2946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4"/>
              </a:spcBef>
            </a:pPr>
            <a:r>
              <a:rPr sz="800" b="1" spc="-20" dirty="0">
                <a:solidFill>
                  <a:srgbClr val="4F4F4F"/>
                </a:solidFill>
                <a:latin typeface="Arial"/>
                <a:cs typeface="Arial"/>
              </a:rPr>
              <a:t>Moderate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750" b="1" spc="-15" dirty="0">
                <a:solidFill>
                  <a:srgbClr val="4F4F4F"/>
                </a:solidFill>
                <a:latin typeface="Arial"/>
                <a:cs typeface="Arial"/>
              </a:rPr>
              <a:t>JAB</a:t>
            </a:r>
            <a:r>
              <a:rPr sz="750" b="1" spc="-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4F4F4F"/>
                </a:solidFill>
                <a:latin typeface="Arial"/>
                <a:cs typeface="Arial"/>
              </a:rPr>
              <a:t>P-ATO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52" y="2962592"/>
            <a:ext cx="12434570" cy="0"/>
          </a:xfrm>
          <a:custGeom>
            <a:avLst/>
            <a:gdLst/>
            <a:ahLst/>
            <a:cxnLst/>
            <a:rect l="l" t="t" r="r" b="b"/>
            <a:pathLst>
              <a:path w="12434570">
                <a:moveTo>
                  <a:pt x="0" y="0"/>
                </a:moveTo>
                <a:lnTo>
                  <a:pt x="12434569" y="0"/>
                </a:lnTo>
              </a:path>
            </a:pathLst>
          </a:custGeom>
          <a:ln w="635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2" y="4182427"/>
            <a:ext cx="12434570" cy="0"/>
          </a:xfrm>
          <a:custGeom>
            <a:avLst/>
            <a:gdLst/>
            <a:ahLst/>
            <a:cxnLst/>
            <a:rect l="l" t="t" r="r" b="b"/>
            <a:pathLst>
              <a:path w="12434570">
                <a:moveTo>
                  <a:pt x="0" y="0"/>
                </a:moveTo>
                <a:lnTo>
                  <a:pt x="12434569" y="0"/>
                </a:lnTo>
              </a:path>
            </a:pathLst>
          </a:custGeom>
          <a:ln w="635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2" y="5339079"/>
            <a:ext cx="12434570" cy="0"/>
          </a:xfrm>
          <a:custGeom>
            <a:avLst/>
            <a:gdLst/>
            <a:ahLst/>
            <a:cxnLst/>
            <a:rect l="l" t="t" r="r" b="b"/>
            <a:pathLst>
              <a:path w="12434570">
                <a:moveTo>
                  <a:pt x="0" y="0"/>
                </a:moveTo>
                <a:lnTo>
                  <a:pt x="12434569" y="0"/>
                </a:lnTo>
              </a:path>
            </a:pathLst>
          </a:custGeom>
          <a:ln w="635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84512" y="1842135"/>
            <a:ext cx="810577" cy="612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236912" y="2626868"/>
            <a:ext cx="5054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4F4F4F"/>
                </a:solidFill>
                <a:latin typeface="Arial"/>
                <a:cs typeface="Arial"/>
              </a:rPr>
              <a:t>ISO</a:t>
            </a:r>
            <a:r>
              <a:rPr sz="8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F4F4F"/>
                </a:solidFill>
                <a:latin typeface="Arial"/>
                <a:cs typeface="Arial"/>
              </a:rPr>
              <a:t>27017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612775" y="463232"/>
            <a:ext cx="663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FFFF"/>
                </a:solidFill>
              </a:rPr>
              <a:t>Azure: </a:t>
            </a:r>
            <a:r>
              <a:rPr spc="-75" dirty="0">
                <a:solidFill>
                  <a:srgbClr val="FFFFFF"/>
                </a:solidFill>
              </a:rPr>
              <a:t>The </a:t>
            </a:r>
            <a:r>
              <a:rPr spc="65" dirty="0">
                <a:solidFill>
                  <a:srgbClr val="FFFFFF"/>
                </a:solidFill>
              </a:rPr>
              <a:t>trusted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777</Words>
  <Application>Microsoft Office PowerPoint</Application>
  <PresentationFormat>Custom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Loveneesh Dhir</vt:lpstr>
      <vt:lpstr>Agenda</vt:lpstr>
      <vt:lpstr>Opportunity and Responsibility</vt:lpstr>
      <vt:lpstr>Cloud: Massive power for everyone</vt:lpstr>
      <vt:lpstr>PowerPoint Presentation</vt:lpstr>
      <vt:lpstr>95% of the Fortune 500 use Azure5</vt:lpstr>
      <vt:lpstr>53Azure regions6</vt:lpstr>
      <vt:lpstr>Azure: The trusted cloud</vt:lpstr>
      <vt:lpstr>$133,000</vt:lpstr>
      <vt:lpstr>PowerPoint Presentation</vt:lpstr>
      <vt:lpstr>Agenda</vt:lpstr>
      <vt:lpstr>Meet Azure App Services</vt:lpstr>
      <vt:lpstr>It’s really that easy.</vt:lpstr>
      <vt:lpstr>Build and scale with the cloud</vt:lpstr>
      <vt:lpstr>So what does “scale up” vs. “scale out”</vt:lpstr>
      <vt:lpstr>Manual Scaling vs. Auto-Scaling</vt:lpstr>
      <vt:lpstr>Deploying your app</vt:lpstr>
      <vt:lpstr>Agenda</vt:lpstr>
      <vt:lpstr>PowerPoint Presentation</vt:lpstr>
      <vt:lpstr>PowerPoint Presentation</vt:lpstr>
      <vt:lpstr>Azure for Students</vt:lpstr>
      <vt:lpstr>Take your pick of today’s hands-on lab  c• hDaellpelnoygweseb: app w Cog Services &amp; GitHub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Loveneesh Dhir</dc:creator>
  <cp:lastModifiedBy>Love Dhir</cp:lastModifiedBy>
  <cp:revision>3</cp:revision>
  <dcterms:created xsi:type="dcterms:W3CDTF">2019-09-24T17:02:41Z</dcterms:created>
  <dcterms:modified xsi:type="dcterms:W3CDTF">2019-12-16T09:20:14Z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2019-09-24T00:00:00Z</vt:filetime>
  </property>
  <property fmtid="{D5CDD505-2E9C-101B-9397-08002B2CF9AE}" pid="3" name="LastSaved">
    <vt:filetime>2019-09-24T00:00:00Z</vt:filetime>
  </property>
</Properties>
</file>