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1" r:id="rId21"/>
    <p:sldId id="27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18" autoAdjust="0"/>
  </p:normalViewPr>
  <p:slideViewPr>
    <p:cSldViewPr>
      <p:cViewPr>
        <p:scale>
          <a:sx n="95" d="100"/>
          <a:sy n="95" d="100"/>
        </p:scale>
        <p:origin x="-666" y="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CCEFC-9667-4973-8D22-11C6610A9495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6622-E373-4423-B25F-F708AA14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3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6622-E373-4423-B25F-F708AA141C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4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aike.baidu.com/view/16168.htm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albums/7343640/7486677/1/1856580.html#1856580$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highcharts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交互性的图表</a:t>
            </a:r>
          </a:p>
        </p:txBody>
      </p:sp>
    </p:spTree>
    <p:extLst>
      <p:ext uri="{BB962C8B-B14F-4D97-AF65-F5344CB8AC3E}">
        <p14:creationId xmlns:p14="http://schemas.microsoft.com/office/powerpoint/2010/main" val="2907335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lang</a:t>
            </a:r>
            <a:r>
              <a:rPr lang="en-US" altLang="zh-CN" sz="1800" dirty="0"/>
              <a:t>:{</a:t>
            </a:r>
          </a:p>
          <a:p>
            <a:r>
              <a:rPr lang="en-US" altLang="zh-CN" sz="1800" dirty="0"/>
              <a:t>         </a:t>
            </a:r>
            <a:r>
              <a:rPr lang="en-US" altLang="zh-CN" sz="1800" dirty="0" err="1"/>
              <a:t>contextButtonTitle</a:t>
            </a:r>
            <a:r>
              <a:rPr lang="en-US" altLang="zh-CN" sz="1800" dirty="0" smtClean="0"/>
              <a:t>:’</a:t>
            </a:r>
            <a:r>
              <a:rPr lang="zh-CN" altLang="en-US" sz="1800" dirty="0" smtClean="0"/>
              <a:t>悬停</a:t>
            </a:r>
            <a:r>
              <a:rPr lang="en-US" altLang="zh-CN" sz="1800" dirty="0" smtClean="0"/>
              <a:t>title’,</a:t>
            </a:r>
            <a:endParaRPr lang="en-US" altLang="zh-CN" sz="1800" dirty="0"/>
          </a:p>
          <a:p>
            <a:r>
              <a:rPr lang="en-US" altLang="zh-CN" sz="1800" dirty="0"/>
              <a:t>         </a:t>
            </a:r>
            <a:r>
              <a:rPr lang="en-US" altLang="zh-CN" sz="1800" dirty="0" err="1"/>
              <a:t>printChart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‘</a:t>
            </a:r>
            <a:r>
              <a:rPr lang="zh-CN" altLang="en-US" sz="1800" dirty="0" smtClean="0"/>
              <a:t>打印报表</a:t>
            </a:r>
            <a:r>
              <a:rPr lang="en-US" altLang="zh-CN" sz="1800" dirty="0" smtClean="0"/>
              <a:t>’,</a:t>
            </a:r>
            <a:endParaRPr lang="en-US" altLang="zh-CN" sz="1800" dirty="0"/>
          </a:p>
          <a:p>
            <a:r>
              <a:rPr lang="en-US" altLang="zh-CN" sz="1800" dirty="0"/>
              <a:t>         </a:t>
            </a:r>
            <a:r>
              <a:rPr lang="en-US" altLang="zh-CN" sz="1800" dirty="0" err="1"/>
              <a:t>downloadJPEG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‘jpeg</a:t>
            </a:r>
            <a:r>
              <a:rPr lang="zh-CN" altLang="en-US" sz="1800" dirty="0" smtClean="0"/>
              <a:t>格式</a:t>
            </a:r>
            <a:r>
              <a:rPr lang="en-US" altLang="zh-CN" sz="1800" dirty="0" smtClean="0"/>
              <a:t>’,</a:t>
            </a:r>
            <a:endParaRPr lang="en-US" altLang="zh-CN" sz="1800" dirty="0"/>
          </a:p>
          <a:p>
            <a:r>
              <a:rPr lang="en-US" altLang="zh-CN" sz="1800" dirty="0"/>
              <a:t>         </a:t>
            </a:r>
            <a:r>
              <a:rPr lang="en-US" altLang="zh-CN" sz="1800" dirty="0" err="1"/>
              <a:t>downloadPDF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‘pdf</a:t>
            </a:r>
            <a:r>
              <a:rPr lang="zh-CN" altLang="en-US" sz="1800" dirty="0" smtClean="0"/>
              <a:t>格式</a:t>
            </a:r>
            <a:r>
              <a:rPr lang="en-US" altLang="zh-CN" sz="1800" dirty="0"/>
              <a:t>’,</a:t>
            </a:r>
          </a:p>
          <a:p>
            <a:r>
              <a:rPr lang="en-US" altLang="zh-CN" sz="1800" dirty="0" smtClean="0"/>
              <a:t>         </a:t>
            </a:r>
            <a:r>
              <a:rPr lang="en-US" altLang="zh-CN" sz="1800" dirty="0" err="1"/>
              <a:t>downloadPNG</a:t>
            </a:r>
            <a:r>
              <a:rPr lang="en-US" altLang="zh-CN" sz="1800" dirty="0"/>
              <a:t>:  </a:t>
            </a:r>
            <a:r>
              <a:rPr lang="en-US" altLang="zh-CN" sz="1800" dirty="0" smtClean="0"/>
              <a:t>‘</a:t>
            </a:r>
            <a:r>
              <a:rPr lang="en-US" altLang="zh-CN" sz="1800" dirty="0" err="1" smtClean="0"/>
              <a:t>png</a:t>
            </a:r>
            <a:r>
              <a:rPr lang="zh-CN" altLang="en-US" sz="1800" dirty="0" smtClean="0"/>
              <a:t>格式</a:t>
            </a:r>
            <a:r>
              <a:rPr lang="en-US" altLang="zh-CN" sz="1800" dirty="0"/>
              <a:t>’,</a:t>
            </a:r>
          </a:p>
          <a:p>
            <a:r>
              <a:rPr lang="en-US" altLang="zh-CN" sz="1800" dirty="0" smtClean="0"/>
              <a:t>         </a:t>
            </a:r>
            <a:r>
              <a:rPr lang="en-US" altLang="zh-CN" sz="1800" dirty="0" err="1"/>
              <a:t>downloadSVG</a:t>
            </a:r>
            <a:r>
              <a:rPr lang="en-US" altLang="zh-CN" sz="1800" dirty="0"/>
              <a:t>:  </a:t>
            </a:r>
            <a:r>
              <a:rPr lang="en-US" altLang="zh-CN" sz="1800" dirty="0" smtClean="0"/>
              <a:t>‘</a:t>
            </a:r>
            <a:r>
              <a:rPr lang="en-US" altLang="zh-CN" sz="1800" dirty="0" err="1" smtClean="0"/>
              <a:t>svg</a:t>
            </a:r>
            <a:r>
              <a:rPr lang="zh-CN" altLang="en-US" sz="1800" dirty="0" smtClean="0"/>
              <a:t>格式</a:t>
            </a:r>
            <a:r>
              <a:rPr lang="en-US" altLang="zh-CN" sz="1800" dirty="0"/>
              <a:t>’,</a:t>
            </a:r>
          </a:p>
          <a:p>
            <a:r>
              <a:rPr lang="en-US" altLang="zh-CN" sz="1800" dirty="0" smtClean="0"/>
              <a:t>         </a:t>
            </a:r>
            <a:r>
              <a:rPr lang="en-US" altLang="zh-CN" sz="1800" dirty="0"/>
              <a:t>loading: </a:t>
            </a:r>
            <a:r>
              <a:rPr lang="en-US" altLang="zh-CN" sz="1800" dirty="0" smtClean="0"/>
              <a:t>‘</a:t>
            </a:r>
            <a:r>
              <a:rPr lang="zh-CN" altLang="en-US" sz="1800" dirty="0" smtClean="0"/>
              <a:t>加载中</a:t>
            </a:r>
            <a:r>
              <a:rPr lang="en-US" altLang="zh-CN" sz="1800" dirty="0" smtClean="0"/>
              <a:t>'</a:t>
            </a:r>
            <a:endParaRPr lang="en-US" altLang="zh-CN" sz="1800" dirty="0"/>
          </a:p>
          <a:p>
            <a:r>
              <a:rPr lang="zh-CN" altLang="en-US" sz="1800" dirty="0"/>
              <a:t>         </a:t>
            </a:r>
            <a:r>
              <a:rPr lang="en-US" altLang="zh-CN" sz="1800" dirty="0" smtClean="0"/>
              <a:t>},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9547"/>
            <a:ext cx="17526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367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Highcharts</a:t>
            </a:r>
            <a:r>
              <a:rPr lang="zh-CN" altLang="en-US" dirty="0"/>
              <a:t>配置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92608" lvl="1" indent="0">
              <a:buNone/>
            </a:pPr>
            <a:r>
              <a:rPr lang="zh-CN" altLang="en-US" b="1" dirty="0"/>
              <a:t>一、引入在线</a:t>
            </a:r>
            <a:r>
              <a:rPr lang="en-US" altLang="zh-CN" b="1" dirty="0" err="1"/>
              <a:t>js</a:t>
            </a:r>
            <a:r>
              <a:rPr lang="zh-CN" altLang="en-US" b="1" dirty="0"/>
              <a:t>文件</a:t>
            </a:r>
          </a:p>
          <a:p>
            <a:r>
              <a:rPr lang="en-US" altLang="zh-CN" sz="1200" b="1" dirty="0"/>
              <a:t>1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jQuery</a:t>
            </a:r>
          </a:p>
          <a:p>
            <a:r>
              <a:rPr lang="en-US" altLang="zh-CN" sz="1200" dirty="0"/>
              <a:t>jQuery</a:t>
            </a:r>
            <a:r>
              <a:rPr lang="zh-CN" altLang="en-US" sz="1200" dirty="0"/>
              <a:t>是目前使用最多的</a:t>
            </a:r>
            <a:r>
              <a:rPr lang="en-US" altLang="zh-CN" sz="1200" dirty="0" err="1"/>
              <a:t>js</a:t>
            </a:r>
            <a:r>
              <a:rPr lang="zh-CN" altLang="en-US" sz="1200" dirty="0"/>
              <a:t>框架，无特殊说明，本教程所有环境及例子都是基于</a:t>
            </a:r>
            <a:r>
              <a:rPr lang="en-US" altLang="zh-CN" sz="1200" dirty="0"/>
              <a:t>jQuery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。</a:t>
            </a:r>
            <a:endParaRPr lang="zh-CN" altLang="en-US" sz="1200" dirty="0"/>
          </a:p>
          <a:p>
            <a:r>
              <a:rPr lang="en-US" altLang="zh-CN" sz="1200" dirty="0"/>
              <a:t>&lt;script 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="http://ajax.googleapis.com/</a:t>
            </a:r>
            <a:r>
              <a:rPr lang="en-US" altLang="zh-CN" sz="1200" dirty="0" err="1"/>
              <a:t>ajax</a:t>
            </a:r>
            <a:r>
              <a:rPr lang="en-US" altLang="zh-CN" sz="1200" dirty="0"/>
              <a:t>/libs/</a:t>
            </a:r>
            <a:r>
              <a:rPr lang="en-US" altLang="zh-CN" sz="1200" dirty="0" err="1"/>
              <a:t>jquery</a:t>
            </a:r>
            <a:r>
              <a:rPr lang="en-US" altLang="zh-CN" sz="1200" dirty="0"/>
              <a:t>/1.8.2/jquery.min.js"&gt;&lt;/script&gt; &lt;script 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="http://code.highcharts.com/highcharts.js"&gt;&lt;/script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b="1" dirty="0" smtClean="0"/>
              <a:t>2</a:t>
            </a:r>
            <a:r>
              <a:rPr lang="zh-CN" altLang="en-US" sz="1200" b="1" dirty="0"/>
              <a:t>、</a:t>
            </a:r>
            <a:r>
              <a:rPr lang="en-US" altLang="zh-CN" sz="1200" b="1" dirty="0" err="1"/>
              <a:t>Highcharts</a:t>
            </a:r>
            <a:r>
              <a:rPr lang="en-US" altLang="zh-CN" sz="1200" b="1" dirty="0"/>
              <a:t> Standalone Framework</a:t>
            </a:r>
          </a:p>
          <a:p>
            <a:r>
              <a:rPr lang="en-US" altLang="zh-CN" sz="1200" dirty="0"/>
              <a:t>jQuery</a:t>
            </a:r>
            <a:r>
              <a:rPr lang="zh-CN" altLang="en-US" sz="1200" dirty="0"/>
              <a:t>目前使用最广泛，如果你的页面只有</a:t>
            </a:r>
            <a:r>
              <a:rPr lang="en-US" altLang="zh-CN" sz="1200" dirty="0" err="1"/>
              <a:t>highcharts</a:t>
            </a:r>
            <a:r>
              <a:rPr lang="zh-CN" altLang="en-US" sz="1200" dirty="0"/>
              <a:t>用到</a:t>
            </a:r>
            <a:r>
              <a:rPr lang="en-US" altLang="zh-CN" sz="1200" dirty="0" err="1"/>
              <a:t>jquery</a:t>
            </a:r>
            <a:r>
              <a:rPr lang="zh-CN" altLang="en-US" sz="1200" dirty="0"/>
              <a:t>功能（也就是</a:t>
            </a:r>
            <a:r>
              <a:rPr lang="en-US" altLang="zh-CN" sz="1200" dirty="0"/>
              <a:t>jQuery</a:t>
            </a:r>
            <a:r>
              <a:rPr lang="zh-CN" altLang="en-US" sz="1200" dirty="0"/>
              <a:t>没有进行其他的</a:t>
            </a:r>
            <a:r>
              <a:rPr lang="en-US" altLang="zh-CN" sz="1200" dirty="0" err="1"/>
              <a:t>dom</a:t>
            </a:r>
            <a:r>
              <a:rPr lang="zh-CN" altLang="en-US" sz="1200" dirty="0"/>
              <a:t>操作），那么，你可以考虑使用</a:t>
            </a:r>
            <a:r>
              <a:rPr lang="en-US" altLang="zh-CN" sz="1200" dirty="0" err="1"/>
              <a:t>Highcharts</a:t>
            </a:r>
            <a:r>
              <a:rPr lang="en-US" altLang="zh-CN" sz="1200" dirty="0"/>
              <a:t> Standalone Framework</a:t>
            </a:r>
            <a:r>
              <a:rPr lang="zh-CN" altLang="en-US" sz="1200" dirty="0"/>
              <a:t>。</a:t>
            </a:r>
            <a:r>
              <a:rPr lang="en-US" altLang="zh-CN" sz="1200" dirty="0" err="1"/>
              <a:t>Highcharts</a:t>
            </a:r>
            <a:r>
              <a:rPr lang="en-US" altLang="zh-CN" sz="1200" dirty="0"/>
              <a:t> Standalone Framework </a:t>
            </a:r>
            <a:r>
              <a:rPr lang="zh-CN" altLang="en-US" sz="1200" dirty="0"/>
              <a:t>压缩后只有 </a:t>
            </a:r>
            <a:r>
              <a:rPr lang="en-US" altLang="zh-CN" sz="1200" dirty="0"/>
              <a:t>2k</a:t>
            </a:r>
            <a:r>
              <a:rPr lang="zh-CN" altLang="en-US" sz="1200" dirty="0"/>
              <a:t>，相对</a:t>
            </a:r>
            <a:r>
              <a:rPr lang="en-US" altLang="zh-CN" sz="1200" dirty="0"/>
              <a:t>jQuery 100</a:t>
            </a:r>
            <a:r>
              <a:rPr lang="zh-CN" altLang="en-US" sz="1200" dirty="0"/>
              <a:t>多</a:t>
            </a:r>
            <a:r>
              <a:rPr lang="en-US" altLang="zh-CN" sz="1200" dirty="0"/>
              <a:t>k</a:t>
            </a:r>
            <a:r>
              <a:rPr lang="zh-CN" altLang="en-US" sz="1200" dirty="0"/>
              <a:t>的体积，</a:t>
            </a:r>
            <a:r>
              <a:rPr lang="en-US" altLang="zh-CN" sz="1200" dirty="0" err="1"/>
              <a:t>Highcharts</a:t>
            </a:r>
            <a:r>
              <a:rPr lang="en-US" altLang="zh-CN" sz="1200" dirty="0"/>
              <a:t> Standalone Framework</a:t>
            </a:r>
            <a:r>
              <a:rPr lang="zh-CN" altLang="en-US" sz="1200" dirty="0"/>
              <a:t>无疑会减少你的网络带宽</a:t>
            </a:r>
          </a:p>
          <a:p>
            <a:r>
              <a:rPr lang="en-US" altLang="zh-CN" sz="1200" dirty="0"/>
              <a:t>&lt;script 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="http://code.highcharts.com/adapters/standalone-framework.js"&gt;&lt;/script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b="1" dirty="0" smtClean="0"/>
              <a:t>3</a:t>
            </a:r>
            <a:r>
              <a:rPr lang="zh-CN" altLang="en-US" sz="1200" b="1" dirty="0"/>
              <a:t>、</a:t>
            </a:r>
            <a:r>
              <a:rPr lang="en-US" altLang="zh-CN" sz="1200" b="1" dirty="0" err="1"/>
              <a:t>MooTools</a:t>
            </a:r>
            <a:r>
              <a:rPr lang="en-US" altLang="zh-CN" sz="1200" b="1" dirty="0"/>
              <a:t>  </a:t>
            </a:r>
            <a:r>
              <a:rPr lang="zh-CN" altLang="en-US" sz="1200" b="1" dirty="0"/>
              <a:t>或 </a:t>
            </a:r>
            <a:r>
              <a:rPr lang="en-US" altLang="zh-CN" sz="1200" b="1" dirty="0"/>
              <a:t>Prototype</a:t>
            </a:r>
          </a:p>
          <a:p>
            <a:r>
              <a:rPr lang="zh-CN" altLang="en-US" sz="1200" dirty="0"/>
              <a:t>使用</a:t>
            </a:r>
            <a:r>
              <a:rPr lang="en-US" altLang="zh-CN" sz="1200" dirty="0" err="1"/>
              <a:t>MooTools</a:t>
            </a:r>
            <a:r>
              <a:rPr lang="en-US" altLang="zh-CN" sz="1200" dirty="0"/>
              <a:t> </a:t>
            </a:r>
            <a:r>
              <a:rPr lang="zh-CN" altLang="en-US" sz="1200" dirty="0"/>
              <a:t>或 </a:t>
            </a:r>
            <a:r>
              <a:rPr lang="en-US" altLang="zh-CN" sz="1200" dirty="0"/>
              <a:t>Prototype </a:t>
            </a:r>
            <a:r>
              <a:rPr lang="zh-CN" altLang="en-US" sz="1200" dirty="0"/>
              <a:t>需要额外的引入</a:t>
            </a:r>
            <a:r>
              <a:rPr lang="en-US" altLang="zh-CN" sz="1200" dirty="0" err="1"/>
              <a:t>Highcharts</a:t>
            </a:r>
            <a:r>
              <a:rPr lang="zh-CN" altLang="en-US" sz="1200" dirty="0"/>
              <a:t>提供的适配器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dirty="0" smtClean="0"/>
              <a:t>使用</a:t>
            </a:r>
            <a:r>
              <a:rPr lang="en-US" altLang="zh-CN" sz="1200" dirty="0" err="1"/>
              <a:t>MooTools</a:t>
            </a:r>
            <a:r>
              <a:rPr lang="zh-CN" altLang="en-US" sz="1200" dirty="0"/>
              <a:t>引入文件代码如下：</a:t>
            </a:r>
          </a:p>
          <a:p>
            <a:r>
              <a:rPr lang="en-US" altLang="zh-CN" sz="1200" dirty="0"/>
              <a:t>&lt;script 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="https://ajax.googleapis.com/</a:t>
            </a:r>
            <a:r>
              <a:rPr lang="en-US" altLang="zh-CN" sz="1200" dirty="0" err="1"/>
              <a:t>ajax</a:t>
            </a:r>
            <a:r>
              <a:rPr lang="en-US" altLang="zh-CN" sz="1200" dirty="0"/>
              <a:t>/libs/</a:t>
            </a:r>
            <a:r>
              <a:rPr lang="en-US" altLang="zh-CN" sz="1200" dirty="0" err="1"/>
              <a:t>mootools</a:t>
            </a:r>
            <a:r>
              <a:rPr lang="en-US" altLang="zh-CN" sz="1200" dirty="0"/>
              <a:t>/1.4.5/mootools-yui-compressed.js"&gt;&lt;/script&gt; &lt;script 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="http://code.highcharts.com/adapters/mootools-adapter.js"&gt;&lt;/script&gt; &lt;script 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="http://code.highcharts.com/highcharts.js"&gt;&lt;/script&gt;</a:t>
            </a:r>
            <a:r>
              <a:rPr lang="zh-CN" altLang="en-US" sz="1200" dirty="0"/>
              <a:t>使用</a:t>
            </a:r>
            <a:r>
              <a:rPr lang="en-US" altLang="zh-CN" sz="1200" dirty="0"/>
              <a:t>Prototype</a:t>
            </a:r>
            <a:r>
              <a:rPr lang="zh-CN" altLang="en-US" sz="1200" dirty="0"/>
              <a:t>引入文件代码如下：</a:t>
            </a:r>
          </a:p>
          <a:p>
            <a:r>
              <a:rPr lang="en-US" altLang="zh-CN" sz="1200" dirty="0"/>
              <a:t>&lt;script 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="https://ajax.googleapis.com/</a:t>
            </a:r>
            <a:r>
              <a:rPr lang="en-US" altLang="zh-CN" sz="1200" dirty="0" err="1"/>
              <a:t>ajax</a:t>
            </a:r>
            <a:r>
              <a:rPr lang="en-US" altLang="zh-CN" sz="1200" dirty="0"/>
              <a:t>/libs/prototype/1.7/prototype.js"&gt;&lt;/script&gt; &lt;script 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="http://code.highcharts.com/adapters/prototype-adapter.js"&gt;&lt;/script&gt; &lt;script 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="http://code.highcharts.com/highcharts.js"&gt;&lt;/script&gt;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12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二、引入本地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794669"/>
            <a:ext cx="6753225" cy="4476750"/>
          </a:xfrm>
        </p:spPr>
      </p:pic>
    </p:spTree>
    <p:extLst>
      <p:ext uri="{BB962C8B-B14F-4D97-AF65-F5344CB8AC3E}">
        <p14:creationId xmlns:p14="http://schemas.microsoft.com/office/powerpoint/2010/main" val="3915134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三、高级功能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、图表导出功能</a:t>
            </a:r>
          </a:p>
          <a:p>
            <a:r>
              <a:rPr lang="en-US" altLang="zh-CN" sz="1700" dirty="0" err="1"/>
              <a:t>Highcharts</a:t>
            </a:r>
            <a:r>
              <a:rPr lang="zh-CN" altLang="en-US" sz="1700" dirty="0"/>
              <a:t>提供将图表导出（或下载）为常见图片文件及打印图表功能。想要使用该功能，只需要引入</a:t>
            </a:r>
            <a:r>
              <a:rPr lang="en-US" altLang="zh-CN" sz="1700" dirty="0"/>
              <a:t>exporting.js</a:t>
            </a:r>
            <a:r>
              <a:rPr lang="zh-CN" altLang="en-US" sz="1700" dirty="0"/>
              <a:t>即可</a:t>
            </a:r>
          </a:p>
          <a:p>
            <a:r>
              <a:rPr lang="en-US" altLang="zh-CN" sz="1700" dirty="0"/>
              <a:t>&lt;script </a:t>
            </a:r>
            <a:r>
              <a:rPr lang="en-US" altLang="zh-CN" sz="1700" dirty="0" err="1"/>
              <a:t>src</a:t>
            </a:r>
            <a:r>
              <a:rPr lang="en-US" altLang="zh-CN" sz="1700" dirty="0"/>
              <a:t>="</a:t>
            </a:r>
            <a:r>
              <a:rPr lang="en-US" altLang="zh-CN" sz="1700" dirty="0" err="1"/>
              <a:t>js</a:t>
            </a:r>
            <a:r>
              <a:rPr lang="en-US" altLang="zh-CN" sz="1700" dirty="0"/>
              <a:t>/modules/exporting.js"&gt;&lt;/script&gt;</a:t>
            </a:r>
            <a:r>
              <a:rPr lang="zh-CN" altLang="en-US" sz="1700" dirty="0"/>
              <a:t>提示：</a:t>
            </a:r>
            <a:r>
              <a:rPr lang="en-US" altLang="zh-CN" sz="1700" dirty="0"/>
              <a:t>exporting.js </a:t>
            </a:r>
            <a:r>
              <a:rPr lang="zh-CN" altLang="en-US" sz="1700" dirty="0"/>
              <a:t>存在于</a:t>
            </a:r>
            <a:r>
              <a:rPr lang="en-US" altLang="zh-CN" sz="1700" dirty="0"/>
              <a:t>/highcharts-3.0.9/</a:t>
            </a:r>
            <a:r>
              <a:rPr lang="en-US" altLang="zh-CN" sz="1700" dirty="0" err="1"/>
              <a:t>js</a:t>
            </a:r>
            <a:r>
              <a:rPr lang="en-US" altLang="zh-CN" sz="1700" dirty="0"/>
              <a:t>/modules/</a:t>
            </a:r>
            <a:r>
              <a:rPr lang="zh-CN" altLang="en-US" sz="1700" dirty="0"/>
              <a:t>目录下，如果不使用导出功能，不引入</a:t>
            </a:r>
            <a:r>
              <a:rPr lang="en-US" altLang="zh-CN" sz="1700" dirty="0"/>
              <a:t>exporting.js</a:t>
            </a:r>
            <a:r>
              <a:rPr lang="zh-CN" altLang="en-US" sz="1700" dirty="0"/>
              <a:t>即可</a:t>
            </a:r>
          </a:p>
          <a:p>
            <a:r>
              <a:rPr lang="zh-CN" altLang="en-US" sz="1700" dirty="0"/>
              <a:t>引入</a:t>
            </a:r>
            <a:r>
              <a:rPr lang="en-US" altLang="zh-CN" sz="1700" dirty="0"/>
              <a:t>exporting.js</a:t>
            </a:r>
            <a:r>
              <a:rPr lang="zh-CN" altLang="en-US" sz="1700" dirty="0"/>
              <a:t>后，在图表即可看到导出功能，</a:t>
            </a:r>
            <a:r>
              <a:rPr lang="zh-CN" altLang="en-US" sz="1700" dirty="0" smtClean="0"/>
              <a:t>如右图</a:t>
            </a:r>
            <a:r>
              <a:rPr lang="zh-CN" altLang="en-US" sz="1700" dirty="0"/>
              <a:t>所示</a:t>
            </a:r>
          </a:p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2562877"/>
            <a:ext cx="3521075" cy="2411695"/>
          </a:xfrm>
        </p:spPr>
      </p:pic>
    </p:spTree>
    <p:extLst>
      <p:ext uri="{BB962C8B-B14F-4D97-AF65-F5344CB8AC3E}">
        <p14:creationId xmlns:p14="http://schemas.microsoft.com/office/powerpoint/2010/main" val="35037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、图表主题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Highcharts</a:t>
            </a:r>
            <a:r>
              <a:rPr lang="zh-CN" altLang="en-US" sz="2000" dirty="0"/>
              <a:t>提供图表更换主题功能，只需要引入主题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文件即可更换主题。除默认主题样式外，</a:t>
            </a:r>
            <a:r>
              <a:rPr lang="en-US" altLang="zh-CN" sz="2000" dirty="0" err="1"/>
              <a:t>Highcharts</a:t>
            </a:r>
            <a:r>
              <a:rPr lang="zh-CN" altLang="en-US" sz="2000" dirty="0"/>
              <a:t>官方提供</a:t>
            </a:r>
            <a:r>
              <a:rPr lang="en-US" altLang="zh-CN" sz="2000" dirty="0"/>
              <a:t>5</a:t>
            </a:r>
            <a:r>
              <a:rPr lang="zh-CN" altLang="en-US" sz="2000" dirty="0"/>
              <a:t>款可选主题，当然你也可以设计自己的图表主题。</a:t>
            </a:r>
          </a:p>
          <a:p>
            <a:r>
              <a:rPr lang="en-US" altLang="zh-CN" sz="2000" dirty="0" err="1"/>
              <a:t>Highcharts</a:t>
            </a:r>
            <a:r>
              <a:rPr lang="zh-CN" altLang="en-US" sz="2000" dirty="0"/>
              <a:t>提供的主题文件存在</a:t>
            </a:r>
            <a:r>
              <a:rPr lang="en-US" altLang="zh-CN" sz="2000" dirty="0"/>
              <a:t>/Highcharts-3.0.9/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/themes/</a:t>
            </a:r>
            <a:r>
              <a:rPr lang="zh-CN" altLang="en-US" sz="2000" dirty="0"/>
              <a:t>目录下，例如给图表添加灰色（</a:t>
            </a:r>
            <a:r>
              <a:rPr lang="en-US" altLang="zh-CN" sz="2000" dirty="0"/>
              <a:t>gray</a:t>
            </a:r>
            <a:r>
              <a:rPr lang="zh-CN" altLang="en-US" sz="2000" dirty="0"/>
              <a:t>）主题的代码是</a:t>
            </a:r>
          </a:p>
          <a:p>
            <a:r>
              <a:rPr lang="en-US" altLang="zh-CN" sz="2000" dirty="0"/>
              <a:t>&lt;script 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/themes/gray.js"&gt;&lt;/script&gt;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002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Highcharts</a:t>
            </a:r>
            <a:r>
              <a:rPr lang="zh-CN" altLang="en-US" dirty="0"/>
              <a:t>兼容性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/>
              <a:t>兼容所有现代浏览器，适配主流</a:t>
            </a:r>
            <a:r>
              <a:rPr lang="en-US" altLang="zh-CN" dirty="0" err="1"/>
              <a:t>js</a:t>
            </a:r>
            <a:r>
              <a:rPr lang="zh-CN" altLang="en-US" dirty="0"/>
              <a:t>框架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Highcharts</a:t>
            </a:r>
            <a:r>
              <a:rPr lang="zh-CN" altLang="en-US" sz="2000" dirty="0"/>
              <a:t>完全基于本地浏览器技术，不需要任何插件，甚至不需要安装任何服务器环境，只需要两个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文件即可运行。</a:t>
            </a:r>
            <a:r>
              <a:rPr lang="en-US" altLang="zh-CN" sz="2000" dirty="0" err="1"/>
              <a:t>Highcharts</a:t>
            </a:r>
            <a:r>
              <a:rPr lang="en-US" altLang="zh-CN" sz="2000" dirty="0"/>
              <a:t> </a:t>
            </a:r>
            <a:r>
              <a:rPr lang="zh-CN" altLang="en-US" sz="2000" dirty="0"/>
              <a:t>针对不同的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框架</a:t>
            </a:r>
            <a:r>
              <a:rPr lang="en-US" altLang="zh-CN" sz="2000" dirty="0"/>
              <a:t>jQuery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Mootools</a:t>
            </a:r>
            <a:r>
              <a:rPr lang="zh-CN" altLang="en-US" sz="2000" dirty="0"/>
              <a:t>、</a:t>
            </a:r>
            <a:r>
              <a:rPr lang="en-US" altLang="zh-CN" sz="2000" dirty="0"/>
              <a:t>Prototype</a:t>
            </a:r>
            <a:r>
              <a:rPr lang="zh-CN" altLang="en-US" sz="2000" dirty="0"/>
              <a:t>做了适配工作，不同框架开发人员不需要再额外学习其他框架即可上手。</a:t>
            </a:r>
          </a:p>
          <a:p>
            <a:r>
              <a:rPr lang="en-US" altLang="zh-CN" sz="2000" dirty="0" err="1"/>
              <a:t>Highcahrts</a:t>
            </a:r>
            <a:r>
              <a:rPr lang="zh-CN" altLang="en-US" sz="2000" dirty="0"/>
              <a:t>可以运行在任何现代浏览器，包括移动终端以及</a:t>
            </a:r>
            <a:r>
              <a:rPr lang="en-US" altLang="zh-CN" sz="2000" dirty="0"/>
              <a:t>IE6</a:t>
            </a:r>
            <a:r>
              <a:rPr lang="zh-CN" altLang="en-US" sz="2000" dirty="0"/>
              <a:t>，标准的浏览器用</a:t>
            </a:r>
            <a:r>
              <a:rPr lang="en-US" altLang="zh-CN" sz="2000" dirty="0"/>
              <a:t>SVG</a:t>
            </a:r>
            <a:r>
              <a:rPr lang="zh-CN" altLang="en-US" sz="2000" dirty="0"/>
              <a:t>技术渲染图表，对于遗留的浏览器，则用</a:t>
            </a:r>
            <a:r>
              <a:rPr lang="en-US" altLang="zh-CN" sz="2000" dirty="0"/>
              <a:t>VML</a:t>
            </a:r>
            <a:r>
              <a:rPr lang="zh-CN" altLang="en-US" sz="2000" dirty="0"/>
              <a:t>来绘图。</a:t>
            </a:r>
          </a:p>
        </p:txBody>
      </p:sp>
    </p:spTree>
    <p:extLst>
      <p:ext uri="{BB962C8B-B14F-4D97-AF65-F5344CB8AC3E}">
        <p14:creationId xmlns:p14="http://schemas.microsoft.com/office/powerpoint/2010/main" val="30778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浏览器兼容性测试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2451894"/>
            <a:ext cx="7153275" cy="3162300"/>
          </a:xfrm>
        </p:spPr>
      </p:pic>
    </p:spTree>
    <p:extLst>
      <p:ext uri="{BB962C8B-B14F-4D97-AF65-F5344CB8AC3E}">
        <p14:creationId xmlns:p14="http://schemas.microsoft.com/office/powerpoint/2010/main" val="26423867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框架支持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6319"/>
            <a:ext cx="7239000" cy="2933450"/>
          </a:xfrm>
        </p:spPr>
      </p:pic>
    </p:spTree>
    <p:extLst>
      <p:ext uri="{BB962C8B-B14F-4D97-AF65-F5344CB8AC3E}">
        <p14:creationId xmlns:p14="http://schemas.microsoft.com/office/powerpoint/2010/main" val="33812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图表渲染引擎及性能</a:t>
            </a:r>
            <a:br>
              <a:rPr lang="zh-CN" altLang="en-US" dirty="0"/>
            </a:b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0225"/>
            <a:ext cx="7239000" cy="4545638"/>
          </a:xfrm>
        </p:spPr>
      </p:pic>
    </p:spTree>
    <p:extLst>
      <p:ext uri="{BB962C8B-B14F-4D97-AF65-F5344CB8AC3E}">
        <p14:creationId xmlns:p14="http://schemas.microsoft.com/office/powerpoint/2010/main" val="32181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图标类型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727994"/>
            <a:ext cx="4295775" cy="4610100"/>
          </a:xfrm>
        </p:spPr>
      </p:pic>
    </p:spTree>
    <p:extLst>
      <p:ext uri="{BB962C8B-B14F-4D97-AF65-F5344CB8AC3E}">
        <p14:creationId xmlns:p14="http://schemas.microsoft.com/office/powerpoint/2010/main" val="7811408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Highcharts</a:t>
            </a:r>
            <a:r>
              <a:rPr lang="en-US" altLang="zh-CN" dirty="0"/>
              <a:t> </a:t>
            </a:r>
            <a:r>
              <a:rPr lang="zh-CN" altLang="en-US" dirty="0"/>
              <a:t>是一个用纯</a:t>
            </a:r>
            <a:r>
              <a:rPr lang="en-US" altLang="zh-CN" dirty="0">
                <a:hlinkClick r:id="rId2" action="ppaction://hlinkfile"/>
              </a:rPr>
              <a:t>JavaScript</a:t>
            </a:r>
            <a:r>
              <a:rPr lang="zh-CN" altLang="en-US" dirty="0"/>
              <a:t>编写的一个图表库， 能够很简单便捷的在</a:t>
            </a:r>
            <a:r>
              <a:rPr lang="en-US" altLang="zh-CN" dirty="0"/>
              <a:t>web</a:t>
            </a:r>
            <a:r>
              <a:rPr lang="zh-CN" altLang="en-US" dirty="0"/>
              <a:t>网站或是</a:t>
            </a:r>
            <a:r>
              <a:rPr lang="en-US" altLang="zh-CN" dirty="0"/>
              <a:t>web</a:t>
            </a:r>
            <a:r>
              <a:rPr lang="zh-CN" altLang="en-US" dirty="0"/>
              <a:t>应用程序添加有交互性的图表，并且免费提供给个人学习、个人网站和非商业用途使用。</a:t>
            </a:r>
            <a:r>
              <a:rPr lang="en-US" altLang="zh-CN" dirty="0" err="1"/>
              <a:t>HighCharts</a:t>
            </a:r>
            <a:r>
              <a:rPr lang="zh-CN" altLang="en-US" dirty="0"/>
              <a:t>支持的图表类型有曲线图、区域图、柱状图、饼状图、散状点图和综合图表。</a:t>
            </a:r>
            <a:endParaRPr lang="zh-CN" altLang="en-US" dirty="0">
              <a:effectLst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r="115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25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Highcharts</a:t>
            </a:r>
            <a:r>
              <a:rPr lang="zh-CN" altLang="en-US" dirty="0"/>
              <a:t>基本组成部分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通常情况下，</a:t>
            </a:r>
            <a:r>
              <a:rPr lang="en-US" altLang="zh-CN" dirty="0" err="1"/>
              <a:t>Highcharts</a:t>
            </a:r>
            <a:r>
              <a:rPr lang="zh-CN" altLang="en-US" dirty="0"/>
              <a:t>包含</a:t>
            </a:r>
            <a:r>
              <a:rPr lang="zh-CN" altLang="en-US" b="1" dirty="0"/>
              <a:t>标题</a:t>
            </a:r>
            <a:r>
              <a:rPr lang="zh-CN" altLang="en-US" dirty="0"/>
              <a:t>（</a:t>
            </a:r>
            <a:r>
              <a:rPr lang="en-US" altLang="zh-CN" dirty="0"/>
              <a:t>Title</a:t>
            </a:r>
            <a:r>
              <a:rPr lang="zh-CN" altLang="en-US" dirty="0"/>
              <a:t>）、</a:t>
            </a:r>
            <a:r>
              <a:rPr lang="zh-CN" altLang="en-US" b="1" dirty="0"/>
              <a:t>坐标轴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Axis</a:t>
            </a:r>
            <a:r>
              <a:rPr lang="zh-CN" altLang="en-US" dirty="0" smtClean="0"/>
              <a:t>）</a:t>
            </a:r>
            <a:r>
              <a:rPr lang="zh-CN" altLang="en-US" dirty="0"/>
              <a:t>、</a:t>
            </a:r>
            <a:r>
              <a:rPr lang="zh-CN" altLang="en-US" b="1" dirty="0"/>
              <a:t>数据列</a:t>
            </a:r>
            <a:r>
              <a:rPr lang="zh-CN" altLang="en-US" dirty="0"/>
              <a:t>（</a:t>
            </a:r>
            <a:r>
              <a:rPr lang="en-US" altLang="zh-CN" dirty="0"/>
              <a:t>Series</a:t>
            </a:r>
            <a:r>
              <a:rPr lang="zh-CN" altLang="en-US" dirty="0"/>
              <a:t>）、</a:t>
            </a:r>
            <a:r>
              <a:rPr lang="zh-CN" altLang="en-US" b="1" dirty="0"/>
              <a:t>数据提示框</a:t>
            </a:r>
            <a:r>
              <a:rPr lang="zh-CN" altLang="en-US" dirty="0"/>
              <a:t>（</a:t>
            </a:r>
            <a:r>
              <a:rPr lang="en-US" altLang="zh-CN" dirty="0"/>
              <a:t>Tooltip</a:t>
            </a:r>
            <a:r>
              <a:rPr lang="zh-CN" altLang="en-US" dirty="0"/>
              <a:t>）、</a:t>
            </a:r>
            <a:r>
              <a:rPr lang="zh-CN" altLang="en-US" b="1" dirty="0"/>
              <a:t>图例</a:t>
            </a:r>
            <a:r>
              <a:rPr lang="zh-CN" altLang="en-US" dirty="0"/>
              <a:t>（</a:t>
            </a:r>
            <a:r>
              <a:rPr lang="en-US" altLang="zh-CN" dirty="0"/>
              <a:t>Legend</a:t>
            </a:r>
            <a:r>
              <a:rPr lang="zh-CN" altLang="en-US" dirty="0"/>
              <a:t>）、</a:t>
            </a:r>
            <a:r>
              <a:rPr lang="zh-CN" altLang="en-US" b="1" dirty="0"/>
              <a:t>版权信息</a:t>
            </a:r>
            <a:r>
              <a:rPr lang="zh-CN" altLang="en-US" dirty="0"/>
              <a:t>（</a:t>
            </a:r>
            <a:r>
              <a:rPr lang="en-US" altLang="zh-CN" dirty="0"/>
              <a:t>Credits</a:t>
            </a:r>
            <a:r>
              <a:rPr lang="zh-CN" altLang="en-US" dirty="0"/>
              <a:t>）等，高级的还包括</a:t>
            </a:r>
            <a:r>
              <a:rPr lang="zh-CN" altLang="en-US" b="1" dirty="0"/>
              <a:t>导出功能按钮</a:t>
            </a:r>
            <a:r>
              <a:rPr lang="zh-CN" altLang="en-US" dirty="0"/>
              <a:t>（</a:t>
            </a:r>
            <a:r>
              <a:rPr lang="en-US" altLang="zh-CN" dirty="0"/>
              <a:t>Exporting</a:t>
            </a:r>
            <a:r>
              <a:rPr lang="zh-CN" altLang="en-US" dirty="0"/>
              <a:t>）、</a:t>
            </a:r>
            <a:r>
              <a:rPr lang="zh-CN" altLang="en-US" b="1" dirty="0"/>
              <a:t>标示线</a:t>
            </a:r>
            <a:r>
              <a:rPr lang="zh-CN" altLang="en-US" dirty="0"/>
              <a:t>（</a:t>
            </a:r>
            <a:r>
              <a:rPr lang="en-US" altLang="zh-CN" dirty="0" err="1"/>
              <a:t>PlotLines</a:t>
            </a:r>
            <a:r>
              <a:rPr lang="zh-CN" altLang="en-US" dirty="0"/>
              <a:t>）、</a:t>
            </a:r>
            <a:r>
              <a:rPr lang="zh-CN" altLang="en-US" b="1" dirty="0"/>
              <a:t>标示区域</a:t>
            </a:r>
            <a:r>
              <a:rPr lang="zh-CN" altLang="en-US" dirty="0"/>
              <a:t>（</a:t>
            </a:r>
            <a:r>
              <a:rPr lang="en-US" altLang="zh-CN" dirty="0" err="1"/>
              <a:t>PlotBands</a:t>
            </a:r>
            <a:r>
              <a:rPr lang="zh-CN" altLang="en-US" dirty="0"/>
              <a:t>）等。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362200"/>
            <a:ext cx="6915150" cy="3914775"/>
          </a:xfrm>
        </p:spPr>
      </p:pic>
    </p:spTree>
    <p:extLst>
      <p:ext uri="{BB962C8B-B14F-4D97-AF65-F5344CB8AC3E}">
        <p14:creationId xmlns:p14="http://schemas.microsoft.com/office/powerpoint/2010/main" val="13645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Highcharts</a:t>
            </a:r>
            <a:r>
              <a:rPr lang="zh-CN" altLang="en-US" dirty="0"/>
              <a:t>主要组成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 smtClean="0"/>
              <a:t>Title</a:t>
            </a:r>
            <a:endParaRPr lang="en-US" altLang="zh-CN" b="1" dirty="0"/>
          </a:p>
          <a:p>
            <a:r>
              <a:rPr lang="zh-CN" altLang="en-US" dirty="0"/>
              <a:t>图表标题，包含标题和副标题（</a:t>
            </a:r>
            <a:r>
              <a:rPr lang="en-US" altLang="zh-CN" dirty="0" err="1"/>
              <a:t>subTitle</a:t>
            </a:r>
            <a:r>
              <a:rPr lang="zh-CN" altLang="en-US" dirty="0"/>
              <a:t>），其中副标题是非必须的。</a:t>
            </a:r>
          </a:p>
          <a:p>
            <a:r>
              <a:rPr lang="en-US" altLang="zh-CN" b="1" dirty="0"/>
              <a:t>Axis</a:t>
            </a:r>
          </a:p>
          <a:p>
            <a:r>
              <a:rPr lang="zh-CN" altLang="en-US" dirty="0"/>
              <a:t>坐标轴，包含</a:t>
            </a:r>
            <a:r>
              <a:rPr lang="en-US" altLang="zh-CN" dirty="0"/>
              <a:t>x</a:t>
            </a:r>
            <a:r>
              <a:rPr lang="zh-CN" altLang="en-US" dirty="0"/>
              <a:t>轴（</a:t>
            </a:r>
            <a:r>
              <a:rPr lang="en-US" altLang="zh-CN" dirty="0" err="1"/>
              <a:t>xAxis</a:t>
            </a:r>
            <a:r>
              <a:rPr lang="zh-CN" altLang="en-US" dirty="0"/>
              <a:t>）和</a:t>
            </a:r>
            <a:r>
              <a:rPr lang="en-US" altLang="zh-CN" dirty="0"/>
              <a:t>y</a:t>
            </a:r>
            <a:r>
              <a:rPr lang="zh-CN" altLang="en-US" dirty="0"/>
              <a:t>轴（</a:t>
            </a:r>
            <a:r>
              <a:rPr lang="en-US" altLang="zh-CN" dirty="0" err="1"/>
              <a:t>yAxis</a:t>
            </a:r>
            <a:r>
              <a:rPr lang="zh-CN" altLang="en-US" dirty="0"/>
              <a:t>）。通常情况下，</a:t>
            </a:r>
            <a:r>
              <a:rPr lang="en-US" altLang="zh-CN" dirty="0"/>
              <a:t>x</a:t>
            </a:r>
            <a:r>
              <a:rPr lang="zh-CN" altLang="en-US" dirty="0"/>
              <a:t>轴显示在图表的底部，</a:t>
            </a:r>
            <a:r>
              <a:rPr lang="en-US" altLang="zh-CN" dirty="0"/>
              <a:t>y</a:t>
            </a:r>
            <a:r>
              <a:rPr lang="zh-CN" altLang="en-US" dirty="0"/>
              <a:t>轴显示在图表的左侧。多个数据列可以共同使用同一个坐标轴，为了对比或区分数据，</a:t>
            </a:r>
            <a:r>
              <a:rPr lang="en-US" altLang="zh-CN" dirty="0" err="1"/>
              <a:t>Highcharts</a:t>
            </a:r>
            <a:r>
              <a:rPr lang="zh-CN" altLang="en-US" dirty="0"/>
              <a:t>提供了多轴的支持。</a:t>
            </a:r>
          </a:p>
          <a:p>
            <a:r>
              <a:rPr lang="en-US" altLang="zh-CN" b="1" dirty="0"/>
              <a:t>Series</a:t>
            </a:r>
          </a:p>
          <a:p>
            <a:r>
              <a:rPr lang="zh-CN" altLang="en-US" dirty="0"/>
              <a:t>数据列。图表上一个或多个数据系列，比如曲线图中的一条曲线，柱状图中的一个柱形。</a:t>
            </a:r>
          </a:p>
          <a:p>
            <a:r>
              <a:rPr lang="en-US" altLang="zh-CN" b="1" dirty="0"/>
              <a:t>Tooltip</a:t>
            </a:r>
          </a:p>
          <a:p>
            <a:r>
              <a:rPr lang="zh-CN" altLang="en-US" dirty="0"/>
              <a:t>数据提示框。当鼠标悬停在某点上市，以框的形式提示改点的数据，比如该点的值，数据单位等。数据提示框内提示的信息完全可以通过格式化函数动态指定。</a:t>
            </a:r>
          </a:p>
          <a:p>
            <a:r>
              <a:rPr lang="en-US" altLang="zh-CN" b="1" dirty="0"/>
              <a:t>Legend</a:t>
            </a:r>
          </a:p>
          <a:p>
            <a:r>
              <a:rPr lang="zh-CN" altLang="en-US" dirty="0"/>
              <a:t>图例。用不同形状、颜色、文字等 标示不同数据列，通过点击标示可以显示或隐藏该数据列。</a:t>
            </a:r>
          </a:p>
          <a:p>
            <a:r>
              <a:rPr lang="en-US" altLang="zh-CN" b="1" dirty="0"/>
              <a:t>Credits</a:t>
            </a:r>
          </a:p>
          <a:p>
            <a:r>
              <a:rPr lang="zh-CN" altLang="en-US" dirty="0"/>
              <a:t>图表版权信息。显示在图表右下方的包含链接的文字，默认是</a:t>
            </a:r>
            <a:r>
              <a:rPr lang="en-US" altLang="zh-CN" dirty="0" err="1"/>
              <a:t>Highcharts</a:t>
            </a:r>
            <a:r>
              <a:rPr lang="zh-CN" altLang="en-US" dirty="0"/>
              <a:t>官网地址。通过指定</a:t>
            </a:r>
            <a:r>
              <a:rPr lang="en-US" altLang="zh-CN" dirty="0" err="1"/>
              <a:t>credits.enabled</a:t>
            </a:r>
            <a:r>
              <a:rPr lang="en-US" altLang="zh-CN" dirty="0"/>
              <a:t>=false</a:t>
            </a:r>
            <a:r>
              <a:rPr lang="zh-CN" altLang="en-US" dirty="0"/>
              <a:t>即可不显示该信息。</a:t>
            </a:r>
          </a:p>
          <a:p>
            <a:r>
              <a:rPr lang="en-US" altLang="zh-CN" b="1" dirty="0"/>
              <a:t>Exporting</a:t>
            </a:r>
          </a:p>
          <a:p>
            <a:r>
              <a:rPr lang="zh-CN" altLang="en-US" dirty="0"/>
              <a:t>导出功能按钮。通过引入</a:t>
            </a:r>
            <a:r>
              <a:rPr lang="en-US" altLang="zh-CN" dirty="0"/>
              <a:t>exporting.js</a:t>
            </a:r>
            <a:r>
              <a:rPr lang="zh-CN" altLang="en-US" dirty="0"/>
              <a:t>即可增加图表导出为常见文件功能。</a:t>
            </a:r>
          </a:p>
          <a:p>
            <a:r>
              <a:rPr lang="en-US" altLang="zh-CN" b="1" dirty="0" err="1"/>
              <a:t>PlotLines</a:t>
            </a:r>
            <a:endParaRPr lang="en-US" altLang="zh-CN" b="1" dirty="0"/>
          </a:p>
          <a:p>
            <a:r>
              <a:rPr lang="zh-CN" altLang="en-US" dirty="0"/>
              <a:t>标示线（或辅助线）。可以在图表上增加一条标示线，比如平均值线，最高值线等。</a:t>
            </a:r>
          </a:p>
          <a:p>
            <a:r>
              <a:rPr lang="en-US" altLang="zh-CN" b="1" dirty="0" err="1"/>
              <a:t>PlotBands</a:t>
            </a:r>
            <a:endParaRPr lang="en-US" altLang="zh-CN" b="1" dirty="0"/>
          </a:p>
          <a:p>
            <a:r>
              <a:rPr lang="zh-CN" altLang="en-US" dirty="0"/>
              <a:t>标示区域（分辨带）。可以在图表添加不同颜色的区域带，标示出明显的范围区域。</a:t>
            </a:r>
          </a:p>
        </p:txBody>
      </p:sp>
    </p:spTree>
    <p:extLst>
      <p:ext uri="{BB962C8B-B14F-4D97-AF65-F5344CB8AC3E}">
        <p14:creationId xmlns:p14="http://schemas.microsoft.com/office/powerpoint/2010/main" val="27283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r>
              <a:rPr lang="en-US" altLang="zh-CN" sz="2000" dirty="0" err="1"/>
              <a:t>HighCharts</a:t>
            </a:r>
            <a:r>
              <a:rPr lang="zh-CN" altLang="en-US" sz="2000" dirty="0"/>
              <a:t>界面美观，由于使用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编写，所以不需要像</a:t>
            </a:r>
            <a:r>
              <a:rPr lang="en-US" altLang="zh-CN" sz="2000" dirty="0"/>
              <a:t>Flash</a:t>
            </a:r>
            <a:r>
              <a:rPr lang="zh-CN" altLang="en-US" sz="2000" dirty="0"/>
              <a:t>和</a:t>
            </a:r>
            <a:r>
              <a:rPr lang="en-US" altLang="zh-CN" sz="2000" dirty="0"/>
              <a:t>Java</a:t>
            </a:r>
            <a:r>
              <a:rPr lang="zh-CN" altLang="en-US" sz="2000" dirty="0"/>
              <a:t>那样需要插件才可以运行，而且运行速度快。另外</a:t>
            </a:r>
            <a:r>
              <a:rPr lang="en-US" altLang="zh-CN" sz="2000" dirty="0" err="1"/>
              <a:t>HighCharts</a:t>
            </a:r>
            <a:r>
              <a:rPr lang="zh-CN" altLang="en-US" sz="2000" dirty="0"/>
              <a:t>还有很好的兼容性，能够完美支持当前大多数浏览器。现在官方的最新版本为</a:t>
            </a:r>
            <a:r>
              <a:rPr lang="en-US" altLang="zh-CN" sz="2000" dirty="0"/>
              <a:t>Highcharts-3.0.9</a:t>
            </a:r>
            <a:r>
              <a:rPr lang="zh-CN" altLang="en-US" sz="2000" dirty="0"/>
              <a:t>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20829"/>
            <a:ext cx="4690864" cy="1035191"/>
          </a:xfrm>
        </p:spPr>
      </p:pic>
    </p:spTree>
    <p:extLst>
      <p:ext uri="{BB962C8B-B14F-4D97-AF65-F5344CB8AC3E}">
        <p14:creationId xmlns:p14="http://schemas.microsoft.com/office/powerpoint/2010/main" val="977933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HighCharts</a:t>
            </a:r>
            <a:r>
              <a:rPr lang="zh-CN" altLang="en-US" dirty="0"/>
              <a:t>的主要特性包括：</a:t>
            </a:r>
            <a:r>
              <a:rPr lang="en-US" altLang="zh-CN" baseline="30000" dirty="0"/>
              <a:t>[1]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兼容性：</a:t>
            </a:r>
            <a:r>
              <a:rPr lang="en-US" altLang="zh-CN" dirty="0" err="1"/>
              <a:t>HighCharts</a:t>
            </a:r>
            <a:r>
              <a:rPr lang="zh-CN" altLang="en-US" dirty="0"/>
              <a:t>采用纯</a:t>
            </a:r>
            <a:r>
              <a:rPr lang="en-US" altLang="zh-CN" dirty="0"/>
              <a:t>JavaScript</a:t>
            </a:r>
            <a:r>
              <a:rPr lang="zh-CN" altLang="en-US" dirty="0"/>
              <a:t>编写，兼容当今大部分的浏览器，包括</a:t>
            </a:r>
            <a:r>
              <a:rPr lang="en-US" altLang="zh-CN" dirty="0"/>
              <a:t>Safari</a:t>
            </a:r>
            <a:r>
              <a:rPr lang="zh-CN" altLang="en-US" dirty="0"/>
              <a:t>、</a:t>
            </a:r>
            <a:r>
              <a:rPr lang="en-US" altLang="zh-CN" dirty="0"/>
              <a:t>IE</a:t>
            </a:r>
            <a:r>
              <a:rPr lang="zh-CN" altLang="en-US" dirty="0"/>
              <a:t>和火狐等等； </a:t>
            </a:r>
          </a:p>
          <a:p>
            <a:r>
              <a:rPr lang="en-US" altLang="zh-CN" dirty="0" err="1">
                <a:hlinkClick r:id="rId2" action="ppaction://hlinkfile"/>
              </a:rPr>
              <a:t>HighCharts</a:t>
            </a:r>
            <a:r>
              <a:rPr lang="zh-CN" altLang="en-US" dirty="0">
                <a:hlinkClick r:id="rId2" action="ppaction://hlinkfile"/>
              </a:rPr>
              <a:t>的几种基本的官方图表示例</a:t>
            </a:r>
            <a:r>
              <a:rPr lang="en-US" altLang="zh-CN" dirty="0">
                <a:hlinkClick r:id="rId2" action="ppaction://hlinkfile"/>
              </a:rPr>
              <a:t>(6</a:t>
            </a:r>
            <a:r>
              <a:rPr lang="zh-CN" altLang="en-US" dirty="0">
                <a:hlinkClick r:id="rId2" action="ppaction://hlinkfile"/>
              </a:rPr>
              <a:t>张</a:t>
            </a:r>
            <a:r>
              <a:rPr lang="en-US" altLang="zh-CN" dirty="0">
                <a:hlinkClick r:id="rId2" action="ppaction://hlinkfile"/>
              </a:rPr>
              <a:t>)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图表类型：</a:t>
            </a:r>
            <a:r>
              <a:rPr lang="en-US" altLang="zh-CN" dirty="0" err="1"/>
              <a:t>HighCharts</a:t>
            </a:r>
            <a:r>
              <a:rPr lang="zh-CN" altLang="en-US" dirty="0"/>
              <a:t>支持图表类型，包括曲线图、区域图、柱状图、饼状图、散状点图和综合图表等等，可以满足各种需求。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不受语言约束：</a:t>
            </a:r>
            <a:r>
              <a:rPr lang="en-US" altLang="zh-CN" dirty="0" err="1"/>
              <a:t>HighCharts</a:t>
            </a:r>
            <a:r>
              <a:rPr lang="zh-CN" altLang="en-US" dirty="0"/>
              <a:t>可以在大多数的</a:t>
            </a:r>
            <a:r>
              <a:rPr lang="en-US" altLang="zh-CN" dirty="0"/>
              <a:t>WEB</a:t>
            </a:r>
            <a:r>
              <a:rPr lang="zh-CN" altLang="en-US" dirty="0"/>
              <a:t>开发中使用，并且对个人用户免费，支持</a:t>
            </a:r>
            <a:r>
              <a:rPr lang="en-US" altLang="zh-CN" dirty="0"/>
              <a:t>ASP</a:t>
            </a:r>
            <a:r>
              <a:rPr lang="zh-CN" altLang="en-US" dirty="0"/>
              <a:t>，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.NET</a:t>
            </a:r>
            <a:r>
              <a:rPr lang="zh-CN" altLang="en-US" dirty="0"/>
              <a:t>等多种语言中使用。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提示功能：</a:t>
            </a:r>
            <a:r>
              <a:rPr lang="en-US" altLang="zh-CN" dirty="0" err="1"/>
              <a:t>HighCharts</a:t>
            </a:r>
            <a:r>
              <a:rPr lang="zh-CN" altLang="en-US" dirty="0"/>
              <a:t>生成的图表中，可以设置在数据点上显示提示效果，即将鼠标移动到某个数据点上，可以显示该点的详细数据，并且可以对显示效果进行设置。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放大功能：</a:t>
            </a:r>
            <a:r>
              <a:rPr lang="en-US" altLang="zh-CN" dirty="0" err="1"/>
              <a:t>HighCharts</a:t>
            </a:r>
            <a:r>
              <a:rPr lang="zh-CN" altLang="en-US" dirty="0"/>
              <a:t>可以大量数据集中显示，并且可以放大某一部分的图形，将图表的精度增大，进行详细的显示，可以选择横向或者纵向放大。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时间轴：可以精确到毫秒。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9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en-US" altLang="zh-CN" dirty="0"/>
              <a:t>://www.highcharts.me/demo/index.php?p=10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9465"/>
            <a:ext cx="7239000" cy="3240244"/>
          </a:xfrm>
        </p:spPr>
      </p:pic>
    </p:spTree>
    <p:extLst>
      <p:ext uri="{BB962C8B-B14F-4D97-AF65-F5344CB8AC3E}">
        <p14:creationId xmlns:p14="http://schemas.microsoft.com/office/powerpoint/2010/main" val="78044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dirty="0"/>
              <a:t>http://www.highcharts.me/demo/index.php?p=27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0982"/>
            <a:ext cx="7239000" cy="3097210"/>
          </a:xfrm>
        </p:spPr>
      </p:pic>
    </p:spTree>
    <p:extLst>
      <p:ext uri="{BB962C8B-B14F-4D97-AF65-F5344CB8AC3E}">
        <p14:creationId xmlns:p14="http://schemas.microsoft.com/office/powerpoint/2010/main" val="45427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dirty="0"/>
              <a:t>http://www.highcharts.me/demo/index.php?p=39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5241"/>
            <a:ext cx="7239000" cy="3548692"/>
          </a:xfrm>
        </p:spPr>
      </p:pic>
    </p:spTree>
    <p:extLst>
      <p:ext uri="{BB962C8B-B14F-4D97-AF65-F5344CB8AC3E}">
        <p14:creationId xmlns:p14="http://schemas.microsoft.com/office/powerpoint/2010/main" val="364463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10744" cy="4525963"/>
          </a:xfrm>
        </p:spPr>
        <p:txBody>
          <a:bodyPr>
            <a:noAutofit/>
          </a:bodyPr>
          <a:lstStyle/>
          <a:p>
            <a:r>
              <a:rPr lang="en-US" altLang="zh-CN" sz="1100" dirty="0"/>
              <a:t>$(function () {</a:t>
            </a:r>
          </a:p>
          <a:p>
            <a:r>
              <a:rPr lang="en-US" altLang="zh-CN" sz="1100" dirty="0"/>
              <a:t>    $('#container').</a:t>
            </a:r>
            <a:r>
              <a:rPr lang="en-US" altLang="zh-CN" sz="1100" dirty="0" err="1"/>
              <a:t>highcharts</a:t>
            </a:r>
            <a:r>
              <a:rPr lang="en-US" altLang="zh-CN" sz="1100" dirty="0"/>
              <a:t>({</a:t>
            </a:r>
            <a:br>
              <a:rPr lang="en-US" altLang="zh-CN" sz="1100" dirty="0"/>
            </a:br>
            <a:r>
              <a:rPr lang="en-US" altLang="zh-CN" sz="1100" dirty="0" smtClean="0"/>
              <a:t>        chart</a:t>
            </a:r>
            <a:r>
              <a:rPr lang="en-US" altLang="zh-CN" sz="1100" dirty="0"/>
              <a:t>: { type: 'line' },</a:t>
            </a:r>
            <a:endParaRPr lang="en-US" altLang="zh-CN" sz="1100" dirty="0" smtClean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/>
              <a:t>title: {text: '</a:t>
            </a:r>
            <a:r>
              <a:rPr lang="zh-CN" altLang="en-US" sz="1100" dirty="0"/>
              <a:t>全年平均温度测量</a:t>
            </a:r>
            <a:r>
              <a:rPr lang="en-US" altLang="zh-CN" sz="1100" dirty="0"/>
              <a:t>',x: -20},//</a:t>
            </a:r>
            <a:r>
              <a:rPr lang="zh-CN" altLang="en-US" sz="1100" dirty="0"/>
              <a:t>标题</a:t>
            </a:r>
          </a:p>
          <a:p>
            <a:r>
              <a:rPr lang="zh-CN" altLang="en-US" sz="1100" dirty="0"/>
              <a:t>        </a:t>
            </a:r>
            <a:r>
              <a:rPr lang="en-US" altLang="zh-CN" sz="1100" dirty="0"/>
              <a:t>subtitle: {text: '</a:t>
            </a:r>
            <a:r>
              <a:rPr lang="zh-CN" altLang="en-US" sz="1100" dirty="0"/>
              <a:t>来源</a:t>
            </a:r>
            <a:r>
              <a:rPr lang="en-US" altLang="zh-CN" sz="1100" dirty="0"/>
              <a:t>',x: -20},//</a:t>
            </a:r>
            <a:r>
              <a:rPr lang="zh-CN" altLang="en-US" sz="1100" dirty="0"/>
              <a:t>副标题</a:t>
            </a:r>
          </a:p>
          <a:p>
            <a:r>
              <a:rPr lang="zh-CN" altLang="en-US" sz="1100" dirty="0"/>
              <a:t>        </a:t>
            </a:r>
            <a:r>
              <a:rPr lang="en-US" altLang="zh-CN" sz="1100" dirty="0" err="1"/>
              <a:t>xAxis</a:t>
            </a:r>
            <a:r>
              <a:rPr lang="en-US" altLang="zh-CN" sz="1100" dirty="0"/>
              <a:t>: { categories: ['</a:t>
            </a:r>
            <a:r>
              <a:rPr lang="zh-CN" altLang="en-US" sz="1100" dirty="0"/>
              <a:t>一月</a:t>
            </a:r>
            <a:r>
              <a:rPr lang="en-US" altLang="zh-CN" sz="1100" dirty="0"/>
              <a:t>', '</a:t>
            </a:r>
            <a:r>
              <a:rPr lang="zh-CN" altLang="en-US" sz="1100" dirty="0"/>
              <a:t>二月</a:t>
            </a:r>
            <a:r>
              <a:rPr lang="en-US" altLang="zh-CN" sz="1100" dirty="0"/>
              <a:t>', '</a:t>
            </a:r>
            <a:r>
              <a:rPr lang="zh-CN" altLang="en-US" sz="1100" dirty="0"/>
              <a:t>三月</a:t>
            </a:r>
            <a:r>
              <a:rPr lang="en-US" altLang="zh-CN" sz="1100" dirty="0"/>
              <a:t>', '</a:t>
            </a:r>
            <a:r>
              <a:rPr lang="zh-CN" altLang="en-US" sz="1100" dirty="0"/>
              <a:t>四月</a:t>
            </a:r>
            <a:r>
              <a:rPr lang="en-US" altLang="zh-CN" sz="1100" dirty="0"/>
              <a:t>', '</a:t>
            </a:r>
            <a:r>
              <a:rPr lang="zh-CN" altLang="en-US" sz="1100" dirty="0"/>
              <a:t>五月</a:t>
            </a:r>
            <a:r>
              <a:rPr lang="en-US" altLang="zh-CN" sz="1100" dirty="0"/>
              <a:t>', '</a:t>
            </a:r>
            <a:r>
              <a:rPr lang="zh-CN" altLang="en-US" sz="1100" dirty="0"/>
              <a:t>六月</a:t>
            </a:r>
            <a:r>
              <a:rPr lang="en-US" altLang="zh-CN" sz="1100" dirty="0"/>
              <a:t>']},//</a:t>
            </a:r>
            <a:r>
              <a:rPr lang="zh-CN" altLang="en-US" sz="1100" dirty="0"/>
              <a:t>横坐标</a:t>
            </a:r>
          </a:p>
          <a:p>
            <a:r>
              <a:rPr lang="zh-CN" altLang="en-US" sz="1100" dirty="0"/>
              <a:t>        </a:t>
            </a:r>
            <a:r>
              <a:rPr lang="en-US" altLang="zh-CN" sz="1100" dirty="0" err="1"/>
              <a:t>yAxis</a:t>
            </a:r>
            <a:r>
              <a:rPr lang="en-US" altLang="zh-CN" sz="1100" dirty="0"/>
              <a:t>: {title: {text: '</a:t>
            </a:r>
            <a:r>
              <a:rPr lang="zh-CN" altLang="en-US" sz="1100" dirty="0"/>
              <a:t>温度 </a:t>
            </a:r>
            <a:r>
              <a:rPr lang="en-US" altLang="zh-CN" sz="1100" dirty="0"/>
              <a:t>(°C)'},</a:t>
            </a:r>
            <a:r>
              <a:rPr lang="en-US" altLang="zh-CN" sz="1100" dirty="0" err="1"/>
              <a:t>plotLines</a:t>
            </a:r>
            <a:r>
              <a:rPr lang="en-US" altLang="zh-CN" sz="1100" dirty="0"/>
              <a:t>: [{ value: 0,width: 1,color: '#808080'}]},//</a:t>
            </a:r>
            <a:r>
              <a:rPr lang="zh-CN" altLang="en-US" sz="1100" dirty="0"/>
              <a:t>纵坐标</a:t>
            </a:r>
          </a:p>
          <a:p>
            <a:r>
              <a:rPr lang="zh-CN" altLang="en-US" sz="1100" dirty="0"/>
              <a:t>        </a:t>
            </a:r>
            <a:r>
              <a:rPr lang="en-US" altLang="zh-CN" sz="1100" dirty="0"/>
              <a:t>tooltip: {</a:t>
            </a:r>
            <a:r>
              <a:rPr lang="en-US" altLang="zh-CN" sz="1100" dirty="0" err="1"/>
              <a:t>valueSuffix</a:t>
            </a:r>
            <a:r>
              <a:rPr lang="en-US" altLang="zh-CN" sz="1100" dirty="0"/>
              <a:t>: '°C' },//</a:t>
            </a:r>
            <a:r>
              <a:rPr lang="zh-CN" altLang="en-US" sz="1100" dirty="0"/>
              <a:t>单位</a:t>
            </a:r>
          </a:p>
          <a:p>
            <a:r>
              <a:rPr lang="zh-CN" altLang="en-US" sz="1100" dirty="0"/>
              <a:t>        </a:t>
            </a:r>
            <a:r>
              <a:rPr lang="en-US" altLang="zh-CN" sz="1100" dirty="0"/>
              <a:t>legend: {layout: '</a:t>
            </a:r>
            <a:r>
              <a:rPr lang="en-US" altLang="zh-CN" sz="1100" dirty="0" err="1"/>
              <a:t>vertical',align</a:t>
            </a:r>
            <a:r>
              <a:rPr lang="en-US" altLang="zh-CN" sz="1100" dirty="0"/>
              <a:t>: 'right', </a:t>
            </a:r>
            <a:r>
              <a:rPr lang="en-US" altLang="zh-CN" sz="1100" dirty="0" err="1"/>
              <a:t>verticalAlign</a:t>
            </a:r>
            <a:r>
              <a:rPr lang="en-US" altLang="zh-CN" sz="1100" dirty="0"/>
              <a:t>: 'middle',</a:t>
            </a:r>
            <a:r>
              <a:rPr lang="en-US" altLang="zh-CN" sz="1100" dirty="0" err="1"/>
              <a:t>borderWidth</a:t>
            </a:r>
            <a:r>
              <a:rPr lang="en-US" altLang="zh-CN" sz="1100" dirty="0"/>
              <a:t>: 0},</a:t>
            </a:r>
          </a:p>
          <a:p>
            <a:r>
              <a:rPr lang="en-US" altLang="zh-CN" sz="1100" dirty="0"/>
              <a:t>        series: [{</a:t>
            </a:r>
          </a:p>
          <a:p>
            <a:r>
              <a:rPr lang="en-US" altLang="zh-CN" sz="1100" dirty="0"/>
              <a:t>            name: '</a:t>
            </a:r>
            <a:r>
              <a:rPr lang="zh-CN" altLang="en-US" sz="1100" dirty="0"/>
              <a:t>宁波</a:t>
            </a:r>
            <a:r>
              <a:rPr lang="en-US" altLang="zh-CN" sz="1100" dirty="0"/>
              <a:t>',</a:t>
            </a:r>
          </a:p>
          <a:p>
            <a:r>
              <a:rPr lang="en-US" altLang="zh-CN" sz="1100" dirty="0"/>
              <a:t>            data: [7.0, 6.9, 9.5, 14.5, 18.2, </a:t>
            </a:r>
            <a:r>
              <a:rPr lang="en-US" altLang="zh-CN" sz="1100" dirty="0" smtClean="0"/>
              <a:t>21.5]</a:t>
            </a:r>
            <a:endParaRPr lang="en-US" altLang="zh-CN" sz="1100" dirty="0"/>
          </a:p>
          <a:p>
            <a:r>
              <a:rPr lang="en-US" altLang="zh-CN" sz="1100" dirty="0"/>
              <a:t>        }, {</a:t>
            </a:r>
          </a:p>
          <a:p>
            <a:r>
              <a:rPr lang="en-US" altLang="zh-CN" sz="1100" dirty="0"/>
              <a:t>            name: '</a:t>
            </a:r>
            <a:r>
              <a:rPr lang="zh-CN" altLang="en-US" sz="1100" dirty="0"/>
              <a:t>北京</a:t>
            </a:r>
            <a:r>
              <a:rPr lang="en-US" altLang="zh-CN" sz="1100" dirty="0"/>
              <a:t>',</a:t>
            </a:r>
          </a:p>
          <a:p>
            <a:r>
              <a:rPr lang="en-US" altLang="zh-CN" sz="1100" dirty="0"/>
              <a:t>            data: [-0.2, 0.8, 5.7, 11.3, 17.0, </a:t>
            </a:r>
            <a:r>
              <a:rPr lang="en-US" altLang="zh-CN" sz="1100" dirty="0" smtClean="0"/>
              <a:t>22.0]</a:t>
            </a:r>
            <a:endParaRPr lang="en-US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smtClean="0"/>
              <a:t>}] }); });</a:t>
            </a:r>
            <a:endParaRPr lang="zh-CN" altLang="en-US" sz="1100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3000" dirty="0"/>
              <a:t>&lt;!</a:t>
            </a:r>
            <a:r>
              <a:rPr lang="en-US" altLang="zh-CN" sz="3000" dirty="0" err="1"/>
              <a:t>doctype</a:t>
            </a:r>
            <a:r>
              <a:rPr lang="en-US" altLang="zh-CN" sz="3000" dirty="0"/>
              <a:t> html&gt; &lt;html </a:t>
            </a:r>
            <a:r>
              <a:rPr lang="en-US" altLang="zh-CN" sz="3000" dirty="0" err="1"/>
              <a:t>lang</a:t>
            </a:r>
            <a:r>
              <a:rPr lang="en-US" altLang="zh-CN" sz="3000" dirty="0"/>
              <a:t>="en"&gt; &lt;head&gt; &lt;script type="text/</a:t>
            </a:r>
            <a:r>
              <a:rPr lang="en-US" altLang="zh-CN" sz="3000" dirty="0" err="1"/>
              <a:t>javascript</a:t>
            </a:r>
            <a:r>
              <a:rPr lang="en-US" altLang="zh-CN" sz="3000" dirty="0"/>
              <a:t>" </a:t>
            </a:r>
            <a:r>
              <a:rPr lang="en-US" altLang="zh-CN" sz="3000" dirty="0" err="1"/>
              <a:t>src</a:t>
            </a:r>
            <a:r>
              <a:rPr lang="en-US" altLang="zh-CN" sz="3000" dirty="0"/>
              <a:t>="</a:t>
            </a:r>
            <a:r>
              <a:rPr lang="en-US" altLang="zh-CN" sz="3000" dirty="0" err="1"/>
              <a:t>js</a:t>
            </a:r>
            <a:r>
              <a:rPr lang="en-US" altLang="zh-CN" sz="3000" dirty="0"/>
              <a:t>/jquery.min.js</a:t>
            </a:r>
            <a:r>
              <a:rPr lang="en-US" altLang="zh-CN" sz="3000" dirty="0" smtClean="0"/>
              <a:t>"&gt;</a:t>
            </a:r>
          </a:p>
          <a:p>
            <a:r>
              <a:rPr lang="en-US" altLang="zh-CN" sz="3000" dirty="0" smtClean="0"/>
              <a:t>&lt;/</a:t>
            </a:r>
            <a:r>
              <a:rPr lang="en-US" altLang="zh-CN" sz="3000" dirty="0"/>
              <a:t>script&gt; &lt;script type="text/</a:t>
            </a:r>
            <a:r>
              <a:rPr lang="en-US" altLang="zh-CN" sz="3000" dirty="0" err="1"/>
              <a:t>javascript</a:t>
            </a:r>
            <a:r>
              <a:rPr lang="en-US" altLang="zh-CN" sz="3000" dirty="0"/>
              <a:t>" </a:t>
            </a:r>
            <a:r>
              <a:rPr lang="en-US" altLang="zh-CN" sz="3000" dirty="0" err="1"/>
              <a:t>src</a:t>
            </a:r>
            <a:r>
              <a:rPr lang="en-US" altLang="zh-CN" sz="3000" dirty="0"/>
              <a:t>="</a:t>
            </a:r>
            <a:r>
              <a:rPr lang="en-US" altLang="zh-CN" sz="3000" dirty="0" err="1"/>
              <a:t>js</a:t>
            </a:r>
            <a:r>
              <a:rPr lang="en-US" altLang="zh-CN" sz="3000" dirty="0"/>
              <a:t>/highcharts.js</a:t>
            </a:r>
            <a:r>
              <a:rPr lang="en-US" altLang="zh-CN" sz="3000" dirty="0" smtClean="0"/>
              <a:t>"&gt;&lt;/</a:t>
            </a:r>
            <a:r>
              <a:rPr lang="en-US" altLang="zh-CN" sz="3000" dirty="0"/>
              <a:t>script&gt; </a:t>
            </a:r>
            <a:endParaRPr lang="en-US" altLang="zh-CN" sz="3000" dirty="0" smtClean="0"/>
          </a:p>
          <a:p>
            <a:r>
              <a:rPr lang="en-US" altLang="zh-CN" sz="3000" dirty="0" smtClean="0"/>
              <a:t>&lt;</a:t>
            </a:r>
            <a:r>
              <a:rPr lang="en-US" altLang="zh-CN" sz="3000" dirty="0"/>
              <a:t>script type="text/</a:t>
            </a:r>
            <a:r>
              <a:rPr lang="en-US" altLang="zh-CN" sz="3000" dirty="0" err="1"/>
              <a:t>javascript</a:t>
            </a:r>
            <a:r>
              <a:rPr lang="en-US" altLang="zh-CN" sz="3000" dirty="0"/>
              <a:t>" </a:t>
            </a:r>
            <a:r>
              <a:rPr lang="en-US" altLang="zh-CN" sz="3000" dirty="0" err="1"/>
              <a:t>src</a:t>
            </a:r>
            <a:r>
              <a:rPr lang="en-US" altLang="zh-CN" sz="3000" dirty="0"/>
              <a:t>="</a:t>
            </a:r>
            <a:r>
              <a:rPr lang="en-US" altLang="zh-CN" sz="3000" dirty="0" err="1"/>
              <a:t>js</a:t>
            </a:r>
            <a:r>
              <a:rPr lang="en-US" altLang="zh-CN" sz="3000" dirty="0"/>
              <a:t>/exporting.js"&gt;&lt;/script&gt; </a:t>
            </a:r>
            <a:endParaRPr lang="en-US" altLang="zh-CN" sz="3000" dirty="0" smtClean="0"/>
          </a:p>
          <a:p>
            <a:r>
              <a:rPr lang="en-US" altLang="zh-CN" sz="3000" dirty="0" smtClean="0"/>
              <a:t>&lt;</a:t>
            </a:r>
            <a:r>
              <a:rPr lang="en-US" altLang="zh-CN" sz="3000" dirty="0"/>
              <a:t>script&gt; </a:t>
            </a:r>
            <a:endParaRPr lang="en-US" altLang="zh-CN" sz="3000" dirty="0" smtClean="0"/>
          </a:p>
          <a:p>
            <a:r>
              <a:rPr lang="en-US" altLang="zh-CN" sz="3000" dirty="0" smtClean="0"/>
              <a:t>//</a:t>
            </a:r>
            <a:r>
              <a:rPr lang="zh-CN" altLang="en-US" sz="3000" dirty="0"/>
              <a:t>左侧</a:t>
            </a:r>
            <a:r>
              <a:rPr lang="en-US" altLang="zh-CN" sz="3000" dirty="0" err="1"/>
              <a:t>Javascript</a:t>
            </a:r>
            <a:r>
              <a:rPr lang="zh-CN" altLang="en-US" sz="3000" dirty="0" smtClean="0"/>
              <a:t>代码</a:t>
            </a:r>
            <a:endParaRPr lang="en-US" altLang="zh-CN" sz="3000" dirty="0" smtClean="0"/>
          </a:p>
          <a:p>
            <a:r>
              <a:rPr lang="zh-CN" altLang="en-US" sz="3000" dirty="0" smtClean="0"/>
              <a:t> </a:t>
            </a:r>
            <a:r>
              <a:rPr lang="en-US" altLang="zh-CN" sz="3000" dirty="0"/>
              <a:t>&lt;/script&gt; </a:t>
            </a:r>
            <a:endParaRPr lang="en-US" altLang="zh-CN" sz="3000" dirty="0" smtClean="0"/>
          </a:p>
          <a:p>
            <a:r>
              <a:rPr lang="en-US" altLang="zh-CN" sz="3000" dirty="0" smtClean="0"/>
              <a:t>&lt;/</a:t>
            </a:r>
            <a:r>
              <a:rPr lang="en-US" altLang="zh-CN" sz="3000" dirty="0"/>
              <a:t>head&gt; </a:t>
            </a:r>
            <a:endParaRPr lang="en-US" altLang="zh-CN" sz="3000" dirty="0" smtClean="0"/>
          </a:p>
          <a:p>
            <a:r>
              <a:rPr lang="en-US" altLang="zh-CN" sz="3000" dirty="0" smtClean="0"/>
              <a:t>&lt;</a:t>
            </a:r>
            <a:r>
              <a:rPr lang="en-US" altLang="zh-CN" sz="3000" dirty="0"/>
              <a:t>body&gt; </a:t>
            </a:r>
          </a:p>
          <a:p>
            <a:r>
              <a:rPr lang="en-US" altLang="zh-CN" sz="3000" dirty="0" smtClean="0"/>
              <a:t>&lt;</a:t>
            </a:r>
            <a:r>
              <a:rPr lang="en-US" altLang="zh-CN" sz="3000" dirty="0"/>
              <a:t>div id="container" style="</a:t>
            </a:r>
            <a:r>
              <a:rPr lang="en-US" altLang="zh-CN" sz="3000" dirty="0" smtClean="0"/>
              <a:t>minwidth:700px;height:400px"&gt;&lt;/</a:t>
            </a:r>
            <a:r>
              <a:rPr lang="en-US" altLang="zh-CN" sz="3000" dirty="0"/>
              <a:t>div&gt; </a:t>
            </a:r>
            <a:endParaRPr lang="en-US" altLang="zh-CN" sz="3000" dirty="0" smtClean="0"/>
          </a:p>
          <a:p>
            <a:r>
              <a:rPr lang="en-US" altLang="zh-CN" sz="3000" dirty="0" smtClean="0"/>
              <a:t>&lt;/</a:t>
            </a:r>
            <a:r>
              <a:rPr lang="en-US" altLang="zh-CN" sz="3000" dirty="0"/>
              <a:t>body&gt;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84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99444"/>
            <a:ext cx="6896100" cy="4267200"/>
          </a:xfrm>
        </p:spPr>
      </p:pic>
    </p:spTree>
    <p:extLst>
      <p:ext uri="{BB962C8B-B14F-4D97-AF65-F5344CB8AC3E}">
        <p14:creationId xmlns:p14="http://schemas.microsoft.com/office/powerpoint/2010/main" val="36551270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446</TotalTime>
  <Words>1144</Words>
  <Application>Microsoft Office PowerPoint</Application>
  <PresentationFormat>全屏显示(4:3)</PresentationFormat>
  <Paragraphs>111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华丽</vt:lpstr>
      <vt:lpstr>highcharts</vt:lpstr>
      <vt:lpstr>概述</vt:lpstr>
      <vt:lpstr>简介</vt:lpstr>
      <vt:lpstr>特点</vt:lpstr>
      <vt:lpstr>曲线图</vt:lpstr>
      <vt:lpstr>柱状图 </vt:lpstr>
      <vt:lpstr>饼图 </vt:lpstr>
      <vt:lpstr>在线演示</vt:lpstr>
      <vt:lpstr>效果展示</vt:lpstr>
      <vt:lpstr>扩展</vt:lpstr>
      <vt:lpstr>Highcharts配置 </vt:lpstr>
      <vt:lpstr>二、引入本地js文件 </vt:lpstr>
      <vt:lpstr>三、高级功能 </vt:lpstr>
      <vt:lpstr>2、图表主题 </vt:lpstr>
      <vt:lpstr>Highcharts兼容性 </vt:lpstr>
      <vt:lpstr>浏览器兼容性测试 </vt:lpstr>
      <vt:lpstr>Javascript框架支持 </vt:lpstr>
      <vt:lpstr>图表渲染引擎及性能  </vt:lpstr>
      <vt:lpstr>图标类型</vt:lpstr>
      <vt:lpstr>Highcharts基本组成部分 </vt:lpstr>
      <vt:lpstr>Highcharts主要组成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highcharts</dc:title>
  <cp:lastModifiedBy>User</cp:lastModifiedBy>
  <cp:revision>42</cp:revision>
  <dcterms:modified xsi:type="dcterms:W3CDTF">2014-03-18T09:19:19Z</dcterms:modified>
</cp:coreProperties>
</file>