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sldIdLst>
    <p:sldId id="340" r:id="rId5"/>
    <p:sldId id="348" r:id="rId6"/>
    <p:sldId id="256" r:id="rId7"/>
    <p:sldId id="325" r:id="rId8"/>
    <p:sldId id="384" r:id="rId9"/>
    <p:sldId id="361" r:id="rId10"/>
    <p:sldId id="385" r:id="rId11"/>
    <p:sldId id="387" r:id="rId12"/>
    <p:sldId id="386" r:id="rId13"/>
    <p:sldId id="388" r:id="rId14"/>
    <p:sldId id="365" r:id="rId15"/>
    <p:sldId id="363" r:id="rId16"/>
    <p:sldId id="366" r:id="rId17"/>
    <p:sldId id="260" r:id="rId18"/>
    <p:sldId id="367" r:id="rId19"/>
    <p:sldId id="396" r:id="rId20"/>
    <p:sldId id="397" r:id="rId21"/>
    <p:sldId id="374" r:id="rId22"/>
    <p:sldId id="373" r:id="rId23"/>
    <p:sldId id="380" r:id="rId24"/>
    <p:sldId id="372" r:id="rId25"/>
    <p:sldId id="371" r:id="rId26"/>
    <p:sldId id="375" r:id="rId27"/>
    <p:sldId id="398" r:id="rId28"/>
    <p:sldId id="399" r:id="rId29"/>
    <p:sldId id="400" r:id="rId30"/>
    <p:sldId id="401" r:id="rId31"/>
    <p:sldId id="383" r:id="rId32"/>
    <p:sldId id="395" r:id="rId33"/>
  </p:sldIdLst>
  <p:sldSz cx="9144000" cy="6858000" type="screen4x3"/>
  <p:notesSz cx="6888163" cy="10021888"/>
  <p:defaultTextStyle>
    <a:defPPr>
      <a:defRPr lang="ja-JP"/>
    </a:defPPr>
    <a:lvl1pPr algn="ctr" rtl="0" fontAlgn="base">
      <a:spcBef>
        <a:spcPct val="0"/>
      </a:spcBef>
      <a:spcAft>
        <a:spcPct val="0"/>
      </a:spcAft>
      <a:defRPr kumimoji="1" sz="2400" kern="1200">
        <a:solidFill>
          <a:schemeClr val="tx1"/>
        </a:solidFill>
        <a:latin typeface="Arial" charset="0"/>
        <a:ea typeface="ＭＳ Ｐゴシック" pitchFamily="50" charset="-128"/>
        <a:cs typeface="+mn-cs"/>
      </a:defRPr>
    </a:lvl1pPr>
    <a:lvl2pPr marL="457200" algn="ctr" rtl="0" fontAlgn="base">
      <a:spcBef>
        <a:spcPct val="0"/>
      </a:spcBef>
      <a:spcAft>
        <a:spcPct val="0"/>
      </a:spcAft>
      <a:defRPr kumimoji="1" sz="2400" kern="1200">
        <a:solidFill>
          <a:schemeClr val="tx1"/>
        </a:solidFill>
        <a:latin typeface="Arial" charset="0"/>
        <a:ea typeface="ＭＳ Ｐゴシック" pitchFamily="50" charset="-128"/>
        <a:cs typeface="+mn-cs"/>
      </a:defRPr>
    </a:lvl2pPr>
    <a:lvl3pPr marL="914400" algn="ctr" rtl="0" fontAlgn="base">
      <a:spcBef>
        <a:spcPct val="0"/>
      </a:spcBef>
      <a:spcAft>
        <a:spcPct val="0"/>
      </a:spcAft>
      <a:defRPr kumimoji="1" sz="2400" kern="1200">
        <a:solidFill>
          <a:schemeClr val="tx1"/>
        </a:solidFill>
        <a:latin typeface="Arial" charset="0"/>
        <a:ea typeface="ＭＳ Ｐゴシック" pitchFamily="50" charset="-128"/>
        <a:cs typeface="+mn-cs"/>
      </a:defRPr>
    </a:lvl3pPr>
    <a:lvl4pPr marL="1371600" algn="ctr" rtl="0" fontAlgn="base">
      <a:spcBef>
        <a:spcPct val="0"/>
      </a:spcBef>
      <a:spcAft>
        <a:spcPct val="0"/>
      </a:spcAft>
      <a:defRPr kumimoji="1" sz="2400" kern="1200">
        <a:solidFill>
          <a:schemeClr val="tx1"/>
        </a:solidFill>
        <a:latin typeface="Arial" charset="0"/>
        <a:ea typeface="ＭＳ Ｐゴシック" pitchFamily="50" charset="-128"/>
        <a:cs typeface="+mn-cs"/>
      </a:defRPr>
    </a:lvl4pPr>
    <a:lvl5pPr marL="1828800" algn="ctr" rtl="0" fontAlgn="base">
      <a:spcBef>
        <a:spcPct val="0"/>
      </a:spcBef>
      <a:spcAft>
        <a:spcPct val="0"/>
      </a:spcAft>
      <a:defRPr kumimoji="1" sz="2400" kern="1200">
        <a:solidFill>
          <a:schemeClr val="tx1"/>
        </a:solidFill>
        <a:latin typeface="Arial"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A50021"/>
    <a:srgbClr val="FFFFFF"/>
    <a:srgbClr val="006600"/>
    <a:srgbClr val="FF0066"/>
    <a:srgbClr val="1C1C1C"/>
    <a:srgbClr val="6666FF"/>
    <a:srgbClr val="33CCFF"/>
    <a:srgbClr val="C0C0C0"/>
    <a:srgbClr val="85C8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6D11E-5286-4EC1-94F3-1C0F93C9695C}" v="27" dt="2022-06-04T13:42:50.45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1" autoAdjust="0"/>
    <p:restoredTop sz="95120" autoAdjust="0"/>
  </p:normalViewPr>
  <p:slideViewPr>
    <p:cSldViewPr>
      <p:cViewPr varScale="1">
        <p:scale>
          <a:sx n="62" d="100"/>
          <a:sy n="62" d="100"/>
        </p:scale>
        <p:origin x="72" y="475"/>
      </p:cViewPr>
      <p:guideLst>
        <p:guide orient="horz" pos="2160"/>
        <p:guide pos="2880"/>
      </p:guideLst>
    </p:cSldViewPr>
  </p:slideViewPr>
  <p:outlineViewPr>
    <p:cViewPr>
      <p:scale>
        <a:sx n="75" d="100"/>
        <a:sy n="7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84500" cy="5017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616" tIns="48308" rIns="96616" bIns="48308" numCol="1" anchor="t" anchorCtr="0" compatLnSpc="1">
            <a:prstTxWarp prst="textNoShape">
              <a:avLst/>
            </a:prstTxWarp>
          </a:bodyPr>
          <a:lstStyle>
            <a:lvl1pPr algn="l">
              <a:defRPr sz="1300">
                <a:latin typeface="Arial" charset="0"/>
                <a:ea typeface="ＭＳ Ｐゴシック" charset="0"/>
                <a:cs typeface="ＭＳ Ｐゴシック" charset="0"/>
              </a:defRPr>
            </a:lvl1pPr>
          </a:lstStyle>
          <a:p>
            <a:pPr>
              <a:defRPr/>
            </a:pPr>
            <a:endParaRPr lang="en-US" altLang="ja-JP" dirty="0"/>
          </a:p>
        </p:txBody>
      </p:sp>
      <p:sp>
        <p:nvSpPr>
          <p:cNvPr id="32771" name="Rectangle 3"/>
          <p:cNvSpPr>
            <a:spLocks noGrp="1" noChangeArrowheads="1"/>
          </p:cNvSpPr>
          <p:nvPr>
            <p:ph type="dt" idx="1"/>
          </p:nvPr>
        </p:nvSpPr>
        <p:spPr bwMode="auto">
          <a:xfrm>
            <a:off x="3902075" y="0"/>
            <a:ext cx="2984500" cy="5017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616" tIns="48308" rIns="96616" bIns="48308" numCol="1" anchor="t" anchorCtr="0" compatLnSpc="1">
            <a:prstTxWarp prst="textNoShape">
              <a:avLst/>
            </a:prstTxWarp>
          </a:bodyPr>
          <a:lstStyle>
            <a:lvl1pPr algn="r">
              <a:defRPr sz="1300">
                <a:latin typeface="Arial" charset="0"/>
                <a:ea typeface="ＭＳ Ｐゴシック" charset="0"/>
                <a:cs typeface="ＭＳ Ｐゴシック" charset="0"/>
              </a:defRPr>
            </a:lvl1pPr>
          </a:lstStyle>
          <a:p>
            <a:pPr>
              <a:defRPr/>
            </a:pPr>
            <a:endParaRPr lang="en-US" altLang="ja-JP" dirty="0"/>
          </a:p>
        </p:txBody>
      </p:sp>
      <p:sp>
        <p:nvSpPr>
          <p:cNvPr id="32772" name="Rectangle 4"/>
          <p:cNvSpPr>
            <a:spLocks noGrp="1" noRot="1" noChangeAspect="1" noChangeArrowheads="1" noTextEdit="1"/>
          </p:cNvSpPr>
          <p:nvPr>
            <p:ph type="sldImg" idx="2"/>
          </p:nvPr>
        </p:nvSpPr>
        <p:spPr bwMode="auto">
          <a:xfrm>
            <a:off x="939800" y="750888"/>
            <a:ext cx="5008563" cy="3757612"/>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32773" name="Rectangle 5"/>
          <p:cNvSpPr>
            <a:spLocks noGrp="1" noChangeArrowheads="1"/>
          </p:cNvSpPr>
          <p:nvPr>
            <p:ph type="body" sz="quarter" idx="3"/>
          </p:nvPr>
        </p:nvSpPr>
        <p:spPr bwMode="auto">
          <a:xfrm>
            <a:off x="688975" y="4760079"/>
            <a:ext cx="5510213" cy="45108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616" tIns="48308" rIns="96616" bIns="48308" numCol="1" anchor="t" anchorCtr="0" compatLnSpc="1">
            <a:prstTxWarp prst="textNoShape">
              <a:avLst/>
            </a:prstTxWarp>
          </a:bodyPr>
          <a:lstStyle/>
          <a:p>
            <a:pPr lvl="0"/>
            <a:r>
              <a:rPr lang="ja-JP" altLang="en-US" noProof="0"/>
              <a:t>マスタ</a:t>
            </a:r>
            <a:r>
              <a:rPr lang="en-US" altLang="ja-JP" noProof="0"/>
              <a:t> </a:t>
            </a:r>
            <a:r>
              <a:rPr lang="ja-JP" altLang="en-US" noProof="0"/>
              <a:t>テキストの書式設定</a:t>
            </a:r>
            <a:endParaRPr lang="en-US" altLang="ja-JP" noProof="0"/>
          </a:p>
          <a:p>
            <a:pPr lvl="1"/>
            <a:r>
              <a:rPr lang="ja-JP" altLang="en-US" noProof="0"/>
              <a:t>第</a:t>
            </a:r>
            <a:r>
              <a:rPr lang="en-US" altLang="ja-JP" noProof="0"/>
              <a:t> 2 </a:t>
            </a:r>
            <a:r>
              <a:rPr lang="ja-JP" altLang="en-US" noProof="0"/>
              <a:t>レベル</a:t>
            </a:r>
            <a:endParaRPr lang="en-US" altLang="ja-JP" noProof="0"/>
          </a:p>
          <a:p>
            <a:pPr lvl="2"/>
            <a:r>
              <a:rPr lang="ja-JP" altLang="en-US" noProof="0"/>
              <a:t>第</a:t>
            </a:r>
            <a:r>
              <a:rPr lang="en-US" altLang="ja-JP" noProof="0"/>
              <a:t> 3 </a:t>
            </a:r>
            <a:r>
              <a:rPr lang="ja-JP" altLang="en-US" noProof="0"/>
              <a:t>レベル</a:t>
            </a:r>
            <a:endParaRPr lang="en-US" altLang="ja-JP" noProof="0"/>
          </a:p>
          <a:p>
            <a:pPr lvl="3"/>
            <a:r>
              <a:rPr lang="ja-JP" altLang="en-US" noProof="0"/>
              <a:t>第</a:t>
            </a:r>
            <a:r>
              <a:rPr lang="en-US" altLang="ja-JP" noProof="0"/>
              <a:t> 4 </a:t>
            </a:r>
            <a:r>
              <a:rPr lang="ja-JP" altLang="en-US" noProof="0"/>
              <a:t>レベル</a:t>
            </a:r>
            <a:endParaRPr lang="en-US" altLang="ja-JP" noProof="0"/>
          </a:p>
          <a:p>
            <a:pPr lvl="4"/>
            <a:r>
              <a:rPr lang="ja-JP" altLang="en-US" noProof="0"/>
              <a:t>第</a:t>
            </a:r>
            <a:r>
              <a:rPr lang="en-US" altLang="ja-JP" noProof="0"/>
              <a:t> 5 </a:t>
            </a:r>
            <a:r>
              <a:rPr lang="ja-JP" altLang="en-US" noProof="0"/>
              <a:t>レベル</a:t>
            </a:r>
          </a:p>
        </p:txBody>
      </p:sp>
      <p:sp>
        <p:nvSpPr>
          <p:cNvPr id="32774" name="Rectangle 6"/>
          <p:cNvSpPr>
            <a:spLocks noGrp="1" noChangeArrowheads="1"/>
          </p:cNvSpPr>
          <p:nvPr>
            <p:ph type="ftr" sz="quarter" idx="4"/>
          </p:nvPr>
        </p:nvSpPr>
        <p:spPr bwMode="auto">
          <a:xfrm>
            <a:off x="0" y="9518571"/>
            <a:ext cx="2984500" cy="5017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616" tIns="48308" rIns="96616" bIns="48308" numCol="1" anchor="b" anchorCtr="0" compatLnSpc="1">
            <a:prstTxWarp prst="textNoShape">
              <a:avLst/>
            </a:prstTxWarp>
          </a:bodyPr>
          <a:lstStyle>
            <a:lvl1pPr algn="l">
              <a:defRPr sz="1300">
                <a:latin typeface="Arial" charset="0"/>
                <a:ea typeface="ＭＳ Ｐゴシック" charset="0"/>
                <a:cs typeface="ＭＳ Ｐゴシック" charset="0"/>
              </a:defRPr>
            </a:lvl1pPr>
          </a:lstStyle>
          <a:p>
            <a:pPr>
              <a:defRPr/>
            </a:pPr>
            <a:endParaRPr lang="en-US" altLang="ja-JP" dirty="0"/>
          </a:p>
        </p:txBody>
      </p:sp>
      <p:sp>
        <p:nvSpPr>
          <p:cNvPr id="32775" name="Rectangle 7"/>
          <p:cNvSpPr>
            <a:spLocks noGrp="1" noChangeArrowheads="1"/>
          </p:cNvSpPr>
          <p:nvPr>
            <p:ph type="sldNum" sz="quarter" idx="5"/>
          </p:nvPr>
        </p:nvSpPr>
        <p:spPr bwMode="auto">
          <a:xfrm>
            <a:off x="3902075" y="9518571"/>
            <a:ext cx="2984500" cy="5017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6616" tIns="48308" rIns="96616" bIns="48308" numCol="1" anchor="b" anchorCtr="0" compatLnSpc="1">
            <a:prstTxWarp prst="textNoShape">
              <a:avLst/>
            </a:prstTxWarp>
          </a:bodyPr>
          <a:lstStyle>
            <a:lvl1pPr algn="r">
              <a:defRPr sz="1300">
                <a:latin typeface="Arial" pitchFamily="34" charset="0"/>
              </a:defRPr>
            </a:lvl1pPr>
          </a:lstStyle>
          <a:p>
            <a:pPr>
              <a:defRPr/>
            </a:pPr>
            <a:fld id="{197C9981-EC86-4DA8-9AEC-7E979DEEEE9E}" type="slidenum">
              <a:rPr lang="en-US" altLang="ja-JP"/>
              <a:pPr>
                <a:defRPr/>
              </a:pPr>
              <a:t>‹#›</a:t>
            </a:fld>
            <a:endParaRPr lang="en-US" altLang="ja-JP" dirty="0"/>
          </a:p>
        </p:txBody>
      </p:sp>
    </p:spTree>
    <p:extLst>
      <p:ext uri="{BB962C8B-B14F-4D97-AF65-F5344CB8AC3E}">
        <p14:creationId xmlns:p14="http://schemas.microsoft.com/office/powerpoint/2010/main" val="1209945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charset="0"/>
        <a:cs typeface="ＭＳ Ｐ明朝" charset="0"/>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kumimoji="1" sz="2500">
                <a:solidFill>
                  <a:schemeClr val="tx1"/>
                </a:solidFill>
                <a:latin typeface="Arial" pitchFamily="34" charset="0"/>
                <a:ea typeface="ＭＳ Ｐゴシック" pitchFamily="50" charset="-128"/>
              </a:defRPr>
            </a:lvl1pPr>
            <a:lvl2pPr marL="785001" indent="-301923">
              <a:defRPr kumimoji="1" sz="2500">
                <a:solidFill>
                  <a:schemeClr val="tx1"/>
                </a:solidFill>
                <a:latin typeface="Arial" pitchFamily="34" charset="0"/>
                <a:ea typeface="ＭＳ Ｐゴシック" pitchFamily="50" charset="-128"/>
              </a:defRPr>
            </a:lvl2pPr>
            <a:lvl3pPr marL="1207694" indent="-241539">
              <a:defRPr kumimoji="1" sz="2500">
                <a:solidFill>
                  <a:schemeClr val="tx1"/>
                </a:solidFill>
                <a:latin typeface="Arial" pitchFamily="34" charset="0"/>
                <a:ea typeface="ＭＳ Ｐゴシック" pitchFamily="50" charset="-128"/>
              </a:defRPr>
            </a:lvl3pPr>
            <a:lvl4pPr marL="1690771" indent="-241539">
              <a:defRPr kumimoji="1" sz="2500">
                <a:solidFill>
                  <a:schemeClr val="tx1"/>
                </a:solidFill>
                <a:latin typeface="Arial" pitchFamily="34" charset="0"/>
                <a:ea typeface="ＭＳ Ｐゴシック" pitchFamily="50" charset="-128"/>
              </a:defRPr>
            </a:lvl4pPr>
            <a:lvl5pPr marL="2173849" indent="-241539">
              <a:defRPr kumimoji="1" sz="2500">
                <a:solidFill>
                  <a:schemeClr val="tx1"/>
                </a:solidFill>
                <a:latin typeface="Arial" pitchFamily="34" charset="0"/>
                <a:ea typeface="ＭＳ Ｐゴシック" pitchFamily="50" charset="-128"/>
              </a:defRPr>
            </a:lvl5pPr>
            <a:lvl6pPr marL="2656926" indent="-241539" algn="ctr" fontAlgn="base">
              <a:spcBef>
                <a:spcPct val="0"/>
              </a:spcBef>
              <a:spcAft>
                <a:spcPct val="0"/>
              </a:spcAft>
              <a:defRPr kumimoji="1" sz="2500">
                <a:solidFill>
                  <a:schemeClr val="tx1"/>
                </a:solidFill>
                <a:latin typeface="Arial" pitchFamily="34" charset="0"/>
                <a:ea typeface="ＭＳ Ｐゴシック" pitchFamily="50" charset="-128"/>
              </a:defRPr>
            </a:lvl6pPr>
            <a:lvl7pPr marL="3140004" indent="-241539" algn="ctr" fontAlgn="base">
              <a:spcBef>
                <a:spcPct val="0"/>
              </a:spcBef>
              <a:spcAft>
                <a:spcPct val="0"/>
              </a:spcAft>
              <a:defRPr kumimoji="1" sz="2500">
                <a:solidFill>
                  <a:schemeClr val="tx1"/>
                </a:solidFill>
                <a:latin typeface="Arial" pitchFamily="34" charset="0"/>
                <a:ea typeface="ＭＳ Ｐゴシック" pitchFamily="50" charset="-128"/>
              </a:defRPr>
            </a:lvl7pPr>
            <a:lvl8pPr marL="3623081" indent="-241539" algn="ctr" fontAlgn="base">
              <a:spcBef>
                <a:spcPct val="0"/>
              </a:spcBef>
              <a:spcAft>
                <a:spcPct val="0"/>
              </a:spcAft>
              <a:defRPr kumimoji="1" sz="2500">
                <a:solidFill>
                  <a:schemeClr val="tx1"/>
                </a:solidFill>
                <a:latin typeface="Arial" pitchFamily="34" charset="0"/>
                <a:ea typeface="ＭＳ Ｐゴシック" pitchFamily="50" charset="-128"/>
              </a:defRPr>
            </a:lvl8pPr>
            <a:lvl9pPr marL="4106159" indent="-241539" algn="ctr" fontAlgn="base">
              <a:spcBef>
                <a:spcPct val="0"/>
              </a:spcBef>
              <a:spcAft>
                <a:spcPct val="0"/>
              </a:spcAft>
              <a:defRPr kumimoji="1" sz="2500">
                <a:solidFill>
                  <a:schemeClr val="tx1"/>
                </a:solidFill>
                <a:latin typeface="Arial" pitchFamily="34" charset="0"/>
                <a:ea typeface="ＭＳ Ｐゴシック" pitchFamily="50" charset="-128"/>
              </a:defRPr>
            </a:lvl9pPr>
          </a:lstStyle>
          <a:p>
            <a:pPr>
              <a:defRPr/>
            </a:pPr>
            <a:fld id="{9B04753C-68D9-4959-93CB-A1FF8CCA44C2}" type="slidenum">
              <a:rPr lang="en-US" altLang="ja-JP" sz="1300"/>
              <a:pPr>
                <a:defRPr/>
              </a:pPr>
              <a:t>1</a:t>
            </a:fld>
            <a:endParaRPr lang="en-US" altLang="ja-JP" sz="1300" dirty="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eaLnBrk="1" hangingPunct="1">
              <a:defRPr/>
            </a:pPr>
            <a:endParaRPr lang="ja-JP" altLang="en-US"/>
          </a:p>
        </p:txBody>
      </p:sp>
    </p:spTree>
    <p:extLst>
      <p:ext uri="{BB962C8B-B14F-4D97-AF65-F5344CB8AC3E}">
        <p14:creationId xmlns:p14="http://schemas.microsoft.com/office/powerpoint/2010/main" val="117878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kumimoji="1" sz="2500">
                <a:solidFill>
                  <a:schemeClr val="tx1"/>
                </a:solidFill>
                <a:latin typeface="Arial" pitchFamily="34" charset="0"/>
                <a:ea typeface="ＭＳ Ｐゴシック" pitchFamily="50" charset="-128"/>
              </a:defRPr>
            </a:lvl1pPr>
            <a:lvl2pPr marL="785001" indent="-301923">
              <a:defRPr kumimoji="1" sz="2500">
                <a:solidFill>
                  <a:schemeClr val="tx1"/>
                </a:solidFill>
                <a:latin typeface="Arial" pitchFamily="34" charset="0"/>
                <a:ea typeface="ＭＳ Ｐゴシック" pitchFamily="50" charset="-128"/>
              </a:defRPr>
            </a:lvl2pPr>
            <a:lvl3pPr marL="1207694" indent="-241539">
              <a:defRPr kumimoji="1" sz="2500">
                <a:solidFill>
                  <a:schemeClr val="tx1"/>
                </a:solidFill>
                <a:latin typeface="Arial" pitchFamily="34" charset="0"/>
                <a:ea typeface="ＭＳ Ｐゴシック" pitchFamily="50" charset="-128"/>
              </a:defRPr>
            </a:lvl3pPr>
            <a:lvl4pPr marL="1690771" indent="-241539">
              <a:defRPr kumimoji="1" sz="2500">
                <a:solidFill>
                  <a:schemeClr val="tx1"/>
                </a:solidFill>
                <a:latin typeface="Arial" pitchFamily="34" charset="0"/>
                <a:ea typeface="ＭＳ Ｐゴシック" pitchFamily="50" charset="-128"/>
              </a:defRPr>
            </a:lvl4pPr>
            <a:lvl5pPr marL="2173849" indent="-241539">
              <a:defRPr kumimoji="1" sz="2500">
                <a:solidFill>
                  <a:schemeClr val="tx1"/>
                </a:solidFill>
                <a:latin typeface="Arial" pitchFamily="34" charset="0"/>
                <a:ea typeface="ＭＳ Ｐゴシック" pitchFamily="50" charset="-128"/>
              </a:defRPr>
            </a:lvl5pPr>
            <a:lvl6pPr marL="2656926" indent="-241539" algn="ctr" fontAlgn="base">
              <a:spcBef>
                <a:spcPct val="0"/>
              </a:spcBef>
              <a:spcAft>
                <a:spcPct val="0"/>
              </a:spcAft>
              <a:defRPr kumimoji="1" sz="2500">
                <a:solidFill>
                  <a:schemeClr val="tx1"/>
                </a:solidFill>
                <a:latin typeface="Arial" pitchFamily="34" charset="0"/>
                <a:ea typeface="ＭＳ Ｐゴシック" pitchFamily="50" charset="-128"/>
              </a:defRPr>
            </a:lvl6pPr>
            <a:lvl7pPr marL="3140004" indent="-241539" algn="ctr" fontAlgn="base">
              <a:spcBef>
                <a:spcPct val="0"/>
              </a:spcBef>
              <a:spcAft>
                <a:spcPct val="0"/>
              </a:spcAft>
              <a:defRPr kumimoji="1" sz="2500">
                <a:solidFill>
                  <a:schemeClr val="tx1"/>
                </a:solidFill>
                <a:latin typeface="Arial" pitchFamily="34" charset="0"/>
                <a:ea typeface="ＭＳ Ｐゴシック" pitchFamily="50" charset="-128"/>
              </a:defRPr>
            </a:lvl7pPr>
            <a:lvl8pPr marL="3623081" indent="-241539" algn="ctr" fontAlgn="base">
              <a:spcBef>
                <a:spcPct val="0"/>
              </a:spcBef>
              <a:spcAft>
                <a:spcPct val="0"/>
              </a:spcAft>
              <a:defRPr kumimoji="1" sz="2500">
                <a:solidFill>
                  <a:schemeClr val="tx1"/>
                </a:solidFill>
                <a:latin typeface="Arial" pitchFamily="34" charset="0"/>
                <a:ea typeface="ＭＳ Ｐゴシック" pitchFamily="50" charset="-128"/>
              </a:defRPr>
            </a:lvl8pPr>
            <a:lvl9pPr marL="4106159" indent="-241539" algn="ctr" fontAlgn="base">
              <a:spcBef>
                <a:spcPct val="0"/>
              </a:spcBef>
              <a:spcAft>
                <a:spcPct val="0"/>
              </a:spcAft>
              <a:defRPr kumimoji="1" sz="2500">
                <a:solidFill>
                  <a:schemeClr val="tx1"/>
                </a:solidFill>
                <a:latin typeface="Arial" pitchFamily="34" charset="0"/>
                <a:ea typeface="ＭＳ Ｐゴシック" pitchFamily="50" charset="-128"/>
              </a:defRPr>
            </a:lvl9pPr>
          </a:lstStyle>
          <a:p>
            <a:pPr>
              <a:defRPr/>
            </a:pPr>
            <a:fld id="{9B04753C-68D9-4959-93CB-A1FF8CCA44C2}" type="slidenum">
              <a:rPr lang="en-US" altLang="ja-JP" sz="1300"/>
              <a:pPr>
                <a:defRPr/>
              </a:pPr>
              <a:t>2</a:t>
            </a:fld>
            <a:endParaRPr lang="en-US" altLang="ja-JP" sz="1300" dirty="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eaLnBrk="1" hangingPunct="1">
              <a:defRPr/>
            </a:pPr>
            <a:endParaRPr lang="ja-JP" altLang="en-US"/>
          </a:p>
        </p:txBody>
      </p:sp>
    </p:spTree>
    <p:extLst>
      <p:ext uri="{BB962C8B-B14F-4D97-AF65-F5344CB8AC3E}">
        <p14:creationId xmlns:p14="http://schemas.microsoft.com/office/powerpoint/2010/main" val="125754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kumimoji="1" sz="2500">
                <a:solidFill>
                  <a:schemeClr val="tx1"/>
                </a:solidFill>
                <a:latin typeface="Arial" pitchFamily="34" charset="0"/>
                <a:ea typeface="ＭＳ Ｐゴシック" pitchFamily="50" charset="-128"/>
              </a:defRPr>
            </a:lvl1pPr>
            <a:lvl2pPr marL="785001" indent="-301923">
              <a:defRPr kumimoji="1" sz="2500">
                <a:solidFill>
                  <a:schemeClr val="tx1"/>
                </a:solidFill>
                <a:latin typeface="Arial" pitchFamily="34" charset="0"/>
                <a:ea typeface="ＭＳ Ｐゴシック" pitchFamily="50" charset="-128"/>
              </a:defRPr>
            </a:lvl2pPr>
            <a:lvl3pPr marL="1207694" indent="-241539">
              <a:defRPr kumimoji="1" sz="2500">
                <a:solidFill>
                  <a:schemeClr val="tx1"/>
                </a:solidFill>
                <a:latin typeface="Arial" pitchFamily="34" charset="0"/>
                <a:ea typeface="ＭＳ Ｐゴシック" pitchFamily="50" charset="-128"/>
              </a:defRPr>
            </a:lvl3pPr>
            <a:lvl4pPr marL="1690771" indent="-241539">
              <a:defRPr kumimoji="1" sz="2500">
                <a:solidFill>
                  <a:schemeClr val="tx1"/>
                </a:solidFill>
                <a:latin typeface="Arial" pitchFamily="34" charset="0"/>
                <a:ea typeface="ＭＳ Ｐゴシック" pitchFamily="50" charset="-128"/>
              </a:defRPr>
            </a:lvl4pPr>
            <a:lvl5pPr marL="2173849" indent="-241539">
              <a:defRPr kumimoji="1" sz="2500">
                <a:solidFill>
                  <a:schemeClr val="tx1"/>
                </a:solidFill>
                <a:latin typeface="Arial" pitchFamily="34" charset="0"/>
                <a:ea typeface="ＭＳ Ｐゴシック" pitchFamily="50" charset="-128"/>
              </a:defRPr>
            </a:lvl5pPr>
            <a:lvl6pPr marL="2656926" indent="-241539" algn="ctr" fontAlgn="base">
              <a:spcBef>
                <a:spcPct val="0"/>
              </a:spcBef>
              <a:spcAft>
                <a:spcPct val="0"/>
              </a:spcAft>
              <a:defRPr kumimoji="1" sz="2500">
                <a:solidFill>
                  <a:schemeClr val="tx1"/>
                </a:solidFill>
                <a:latin typeface="Arial" pitchFamily="34" charset="0"/>
                <a:ea typeface="ＭＳ Ｐゴシック" pitchFamily="50" charset="-128"/>
              </a:defRPr>
            </a:lvl6pPr>
            <a:lvl7pPr marL="3140004" indent="-241539" algn="ctr" fontAlgn="base">
              <a:spcBef>
                <a:spcPct val="0"/>
              </a:spcBef>
              <a:spcAft>
                <a:spcPct val="0"/>
              </a:spcAft>
              <a:defRPr kumimoji="1" sz="2500">
                <a:solidFill>
                  <a:schemeClr val="tx1"/>
                </a:solidFill>
                <a:latin typeface="Arial" pitchFamily="34" charset="0"/>
                <a:ea typeface="ＭＳ Ｐゴシック" pitchFamily="50" charset="-128"/>
              </a:defRPr>
            </a:lvl7pPr>
            <a:lvl8pPr marL="3623081" indent="-241539" algn="ctr" fontAlgn="base">
              <a:spcBef>
                <a:spcPct val="0"/>
              </a:spcBef>
              <a:spcAft>
                <a:spcPct val="0"/>
              </a:spcAft>
              <a:defRPr kumimoji="1" sz="2500">
                <a:solidFill>
                  <a:schemeClr val="tx1"/>
                </a:solidFill>
                <a:latin typeface="Arial" pitchFamily="34" charset="0"/>
                <a:ea typeface="ＭＳ Ｐゴシック" pitchFamily="50" charset="-128"/>
              </a:defRPr>
            </a:lvl8pPr>
            <a:lvl9pPr marL="4106159" indent="-241539" algn="ctr" fontAlgn="base">
              <a:spcBef>
                <a:spcPct val="0"/>
              </a:spcBef>
              <a:spcAft>
                <a:spcPct val="0"/>
              </a:spcAft>
              <a:defRPr kumimoji="1" sz="2500">
                <a:solidFill>
                  <a:schemeClr val="tx1"/>
                </a:solidFill>
                <a:latin typeface="Arial" pitchFamily="34" charset="0"/>
                <a:ea typeface="ＭＳ Ｐゴシック" pitchFamily="50" charset="-128"/>
              </a:defRPr>
            </a:lvl9pPr>
          </a:lstStyle>
          <a:p>
            <a:pPr>
              <a:defRPr/>
            </a:pPr>
            <a:fld id="{011266AA-259B-426A-8CE3-0DB4FCB82FF8}" type="slidenum">
              <a:rPr lang="en-US" altLang="ja-JP" sz="1300"/>
              <a:pPr>
                <a:defRPr/>
              </a:pPr>
              <a:t>3</a:t>
            </a:fld>
            <a:endParaRPr lang="en-US" altLang="ja-JP" sz="1300" dirty="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pPr eaLnBrk="1" hangingPunct="1">
              <a:defRPr/>
            </a:pPr>
            <a:endParaRPr lang="ja-JP" altLang="en-US"/>
          </a:p>
        </p:txBody>
      </p:sp>
    </p:spTree>
    <p:extLst>
      <p:ext uri="{BB962C8B-B14F-4D97-AF65-F5344CB8AC3E}">
        <p14:creationId xmlns:p14="http://schemas.microsoft.com/office/powerpoint/2010/main" val="2788469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kumimoji="1" sz="2500">
                <a:solidFill>
                  <a:schemeClr val="tx1"/>
                </a:solidFill>
                <a:latin typeface="Arial" pitchFamily="34" charset="0"/>
                <a:ea typeface="ＭＳ Ｐゴシック" pitchFamily="50" charset="-128"/>
              </a:defRPr>
            </a:lvl1pPr>
            <a:lvl2pPr marL="785001" indent="-301923">
              <a:defRPr kumimoji="1" sz="2500">
                <a:solidFill>
                  <a:schemeClr val="tx1"/>
                </a:solidFill>
                <a:latin typeface="Arial" pitchFamily="34" charset="0"/>
                <a:ea typeface="ＭＳ Ｐゴシック" pitchFamily="50" charset="-128"/>
              </a:defRPr>
            </a:lvl2pPr>
            <a:lvl3pPr marL="1207694" indent="-241539">
              <a:defRPr kumimoji="1" sz="2500">
                <a:solidFill>
                  <a:schemeClr val="tx1"/>
                </a:solidFill>
                <a:latin typeface="Arial" pitchFamily="34" charset="0"/>
                <a:ea typeface="ＭＳ Ｐゴシック" pitchFamily="50" charset="-128"/>
              </a:defRPr>
            </a:lvl3pPr>
            <a:lvl4pPr marL="1690771" indent="-241539">
              <a:defRPr kumimoji="1" sz="2500">
                <a:solidFill>
                  <a:schemeClr val="tx1"/>
                </a:solidFill>
                <a:latin typeface="Arial" pitchFamily="34" charset="0"/>
                <a:ea typeface="ＭＳ Ｐゴシック" pitchFamily="50" charset="-128"/>
              </a:defRPr>
            </a:lvl4pPr>
            <a:lvl5pPr marL="2173849" indent="-241539">
              <a:defRPr kumimoji="1" sz="2500">
                <a:solidFill>
                  <a:schemeClr val="tx1"/>
                </a:solidFill>
                <a:latin typeface="Arial" pitchFamily="34" charset="0"/>
                <a:ea typeface="ＭＳ Ｐゴシック" pitchFamily="50" charset="-128"/>
              </a:defRPr>
            </a:lvl5pPr>
            <a:lvl6pPr marL="2656926" indent="-241539" algn="ctr" fontAlgn="base">
              <a:spcBef>
                <a:spcPct val="0"/>
              </a:spcBef>
              <a:spcAft>
                <a:spcPct val="0"/>
              </a:spcAft>
              <a:defRPr kumimoji="1" sz="2500">
                <a:solidFill>
                  <a:schemeClr val="tx1"/>
                </a:solidFill>
                <a:latin typeface="Arial" pitchFamily="34" charset="0"/>
                <a:ea typeface="ＭＳ Ｐゴシック" pitchFamily="50" charset="-128"/>
              </a:defRPr>
            </a:lvl6pPr>
            <a:lvl7pPr marL="3140004" indent="-241539" algn="ctr" fontAlgn="base">
              <a:spcBef>
                <a:spcPct val="0"/>
              </a:spcBef>
              <a:spcAft>
                <a:spcPct val="0"/>
              </a:spcAft>
              <a:defRPr kumimoji="1" sz="2500">
                <a:solidFill>
                  <a:schemeClr val="tx1"/>
                </a:solidFill>
                <a:latin typeface="Arial" pitchFamily="34" charset="0"/>
                <a:ea typeface="ＭＳ Ｐゴシック" pitchFamily="50" charset="-128"/>
              </a:defRPr>
            </a:lvl7pPr>
            <a:lvl8pPr marL="3623081" indent="-241539" algn="ctr" fontAlgn="base">
              <a:spcBef>
                <a:spcPct val="0"/>
              </a:spcBef>
              <a:spcAft>
                <a:spcPct val="0"/>
              </a:spcAft>
              <a:defRPr kumimoji="1" sz="2500">
                <a:solidFill>
                  <a:schemeClr val="tx1"/>
                </a:solidFill>
                <a:latin typeface="Arial" pitchFamily="34" charset="0"/>
                <a:ea typeface="ＭＳ Ｐゴシック" pitchFamily="50" charset="-128"/>
              </a:defRPr>
            </a:lvl8pPr>
            <a:lvl9pPr marL="4106159" indent="-241539" algn="ctr" fontAlgn="base">
              <a:spcBef>
                <a:spcPct val="0"/>
              </a:spcBef>
              <a:spcAft>
                <a:spcPct val="0"/>
              </a:spcAft>
              <a:defRPr kumimoji="1" sz="2500">
                <a:solidFill>
                  <a:schemeClr val="tx1"/>
                </a:solidFill>
                <a:latin typeface="Arial" pitchFamily="34" charset="0"/>
                <a:ea typeface="ＭＳ Ｐゴシック" pitchFamily="50" charset="-128"/>
              </a:defRPr>
            </a:lvl9pPr>
          </a:lstStyle>
          <a:p>
            <a:pPr>
              <a:defRPr/>
            </a:pPr>
            <a:fld id="{9B04753C-68D9-4959-93CB-A1FF8CCA44C2}" type="slidenum">
              <a:rPr lang="en-US" altLang="ja-JP" sz="1300"/>
              <a:pPr>
                <a:defRPr/>
              </a:pPr>
              <a:t>4</a:t>
            </a:fld>
            <a:endParaRPr lang="en-US" altLang="ja-JP" sz="1300" dirty="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eaLnBrk="1" hangingPunct="1">
              <a:defRPr/>
            </a:pPr>
            <a:endParaRPr lang="ja-JP" altLang="en-US"/>
          </a:p>
        </p:txBody>
      </p:sp>
    </p:spTree>
    <p:extLst>
      <p:ext uri="{BB962C8B-B14F-4D97-AF65-F5344CB8AC3E}">
        <p14:creationId xmlns:p14="http://schemas.microsoft.com/office/powerpoint/2010/main" val="3532004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kumimoji="1" sz="2500">
                <a:solidFill>
                  <a:schemeClr val="tx1"/>
                </a:solidFill>
                <a:latin typeface="Arial" pitchFamily="34" charset="0"/>
                <a:ea typeface="ＭＳ Ｐゴシック" pitchFamily="50" charset="-128"/>
              </a:defRPr>
            </a:lvl1pPr>
            <a:lvl2pPr marL="785001" indent="-301923">
              <a:defRPr kumimoji="1" sz="2500">
                <a:solidFill>
                  <a:schemeClr val="tx1"/>
                </a:solidFill>
                <a:latin typeface="Arial" pitchFamily="34" charset="0"/>
                <a:ea typeface="ＭＳ Ｐゴシック" pitchFamily="50" charset="-128"/>
              </a:defRPr>
            </a:lvl2pPr>
            <a:lvl3pPr marL="1207694" indent="-241539">
              <a:defRPr kumimoji="1" sz="2500">
                <a:solidFill>
                  <a:schemeClr val="tx1"/>
                </a:solidFill>
                <a:latin typeface="Arial" pitchFamily="34" charset="0"/>
                <a:ea typeface="ＭＳ Ｐゴシック" pitchFamily="50" charset="-128"/>
              </a:defRPr>
            </a:lvl3pPr>
            <a:lvl4pPr marL="1690771" indent="-241539">
              <a:defRPr kumimoji="1" sz="2500">
                <a:solidFill>
                  <a:schemeClr val="tx1"/>
                </a:solidFill>
                <a:latin typeface="Arial" pitchFamily="34" charset="0"/>
                <a:ea typeface="ＭＳ Ｐゴシック" pitchFamily="50" charset="-128"/>
              </a:defRPr>
            </a:lvl4pPr>
            <a:lvl5pPr marL="2173849" indent="-241539">
              <a:defRPr kumimoji="1" sz="2500">
                <a:solidFill>
                  <a:schemeClr val="tx1"/>
                </a:solidFill>
                <a:latin typeface="Arial" pitchFamily="34" charset="0"/>
                <a:ea typeface="ＭＳ Ｐゴシック" pitchFamily="50" charset="-128"/>
              </a:defRPr>
            </a:lvl5pPr>
            <a:lvl6pPr marL="2656926" indent="-241539" algn="ctr" fontAlgn="base">
              <a:spcBef>
                <a:spcPct val="0"/>
              </a:spcBef>
              <a:spcAft>
                <a:spcPct val="0"/>
              </a:spcAft>
              <a:defRPr kumimoji="1" sz="2500">
                <a:solidFill>
                  <a:schemeClr val="tx1"/>
                </a:solidFill>
                <a:latin typeface="Arial" pitchFamily="34" charset="0"/>
                <a:ea typeface="ＭＳ Ｐゴシック" pitchFamily="50" charset="-128"/>
              </a:defRPr>
            </a:lvl6pPr>
            <a:lvl7pPr marL="3140004" indent="-241539" algn="ctr" fontAlgn="base">
              <a:spcBef>
                <a:spcPct val="0"/>
              </a:spcBef>
              <a:spcAft>
                <a:spcPct val="0"/>
              </a:spcAft>
              <a:defRPr kumimoji="1" sz="2500">
                <a:solidFill>
                  <a:schemeClr val="tx1"/>
                </a:solidFill>
                <a:latin typeface="Arial" pitchFamily="34" charset="0"/>
                <a:ea typeface="ＭＳ Ｐゴシック" pitchFamily="50" charset="-128"/>
              </a:defRPr>
            </a:lvl7pPr>
            <a:lvl8pPr marL="3623081" indent="-241539" algn="ctr" fontAlgn="base">
              <a:spcBef>
                <a:spcPct val="0"/>
              </a:spcBef>
              <a:spcAft>
                <a:spcPct val="0"/>
              </a:spcAft>
              <a:defRPr kumimoji="1" sz="2500">
                <a:solidFill>
                  <a:schemeClr val="tx1"/>
                </a:solidFill>
                <a:latin typeface="Arial" pitchFamily="34" charset="0"/>
                <a:ea typeface="ＭＳ Ｐゴシック" pitchFamily="50" charset="-128"/>
              </a:defRPr>
            </a:lvl8pPr>
            <a:lvl9pPr marL="4106159" indent="-241539" algn="ctr" fontAlgn="base">
              <a:spcBef>
                <a:spcPct val="0"/>
              </a:spcBef>
              <a:spcAft>
                <a:spcPct val="0"/>
              </a:spcAft>
              <a:defRPr kumimoji="1" sz="2500">
                <a:solidFill>
                  <a:schemeClr val="tx1"/>
                </a:solidFill>
                <a:latin typeface="Arial" pitchFamily="34" charset="0"/>
                <a:ea typeface="ＭＳ Ｐゴシック" pitchFamily="50" charset="-128"/>
              </a:defRPr>
            </a:lvl9pPr>
          </a:lstStyle>
          <a:p>
            <a:pPr>
              <a:defRPr/>
            </a:pPr>
            <a:fld id="{011266AA-259B-426A-8CE3-0DB4FCB82FF8}" type="slidenum">
              <a:rPr lang="en-US" altLang="ja-JP" sz="1300"/>
              <a:pPr>
                <a:defRPr/>
              </a:pPr>
              <a:t>5</a:t>
            </a:fld>
            <a:endParaRPr lang="en-US" altLang="ja-JP" sz="1300" dirty="0"/>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pPr eaLnBrk="1" hangingPunct="1">
              <a:defRPr/>
            </a:pPr>
            <a:endParaRPr lang="ja-JP" altLang="en-US"/>
          </a:p>
        </p:txBody>
      </p:sp>
    </p:spTree>
    <p:extLst>
      <p:ext uri="{BB962C8B-B14F-4D97-AF65-F5344CB8AC3E}">
        <p14:creationId xmlns:p14="http://schemas.microsoft.com/office/powerpoint/2010/main" val="157257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kumimoji="1" sz="2500">
                <a:solidFill>
                  <a:schemeClr val="tx1"/>
                </a:solidFill>
                <a:latin typeface="Arial" pitchFamily="34" charset="0"/>
                <a:ea typeface="ＭＳ Ｐゴシック" pitchFamily="50" charset="-128"/>
              </a:defRPr>
            </a:lvl1pPr>
            <a:lvl2pPr marL="785001" indent="-301923">
              <a:defRPr kumimoji="1" sz="2500">
                <a:solidFill>
                  <a:schemeClr val="tx1"/>
                </a:solidFill>
                <a:latin typeface="Arial" pitchFamily="34" charset="0"/>
                <a:ea typeface="ＭＳ Ｐゴシック" pitchFamily="50" charset="-128"/>
              </a:defRPr>
            </a:lvl2pPr>
            <a:lvl3pPr marL="1207694" indent="-241539">
              <a:defRPr kumimoji="1" sz="2500">
                <a:solidFill>
                  <a:schemeClr val="tx1"/>
                </a:solidFill>
                <a:latin typeface="Arial" pitchFamily="34" charset="0"/>
                <a:ea typeface="ＭＳ Ｐゴシック" pitchFamily="50" charset="-128"/>
              </a:defRPr>
            </a:lvl3pPr>
            <a:lvl4pPr marL="1690771" indent="-241539">
              <a:defRPr kumimoji="1" sz="2500">
                <a:solidFill>
                  <a:schemeClr val="tx1"/>
                </a:solidFill>
                <a:latin typeface="Arial" pitchFamily="34" charset="0"/>
                <a:ea typeface="ＭＳ Ｐゴシック" pitchFamily="50" charset="-128"/>
              </a:defRPr>
            </a:lvl4pPr>
            <a:lvl5pPr marL="2173849" indent="-241539">
              <a:defRPr kumimoji="1" sz="2500">
                <a:solidFill>
                  <a:schemeClr val="tx1"/>
                </a:solidFill>
                <a:latin typeface="Arial" pitchFamily="34" charset="0"/>
                <a:ea typeface="ＭＳ Ｐゴシック" pitchFamily="50" charset="-128"/>
              </a:defRPr>
            </a:lvl5pPr>
            <a:lvl6pPr marL="2656926" indent="-241539" algn="ctr" fontAlgn="base">
              <a:spcBef>
                <a:spcPct val="0"/>
              </a:spcBef>
              <a:spcAft>
                <a:spcPct val="0"/>
              </a:spcAft>
              <a:defRPr kumimoji="1" sz="2500">
                <a:solidFill>
                  <a:schemeClr val="tx1"/>
                </a:solidFill>
                <a:latin typeface="Arial" pitchFamily="34" charset="0"/>
                <a:ea typeface="ＭＳ Ｐゴシック" pitchFamily="50" charset="-128"/>
              </a:defRPr>
            </a:lvl6pPr>
            <a:lvl7pPr marL="3140004" indent="-241539" algn="ctr" fontAlgn="base">
              <a:spcBef>
                <a:spcPct val="0"/>
              </a:spcBef>
              <a:spcAft>
                <a:spcPct val="0"/>
              </a:spcAft>
              <a:defRPr kumimoji="1" sz="2500">
                <a:solidFill>
                  <a:schemeClr val="tx1"/>
                </a:solidFill>
                <a:latin typeface="Arial" pitchFamily="34" charset="0"/>
                <a:ea typeface="ＭＳ Ｐゴシック" pitchFamily="50" charset="-128"/>
              </a:defRPr>
            </a:lvl7pPr>
            <a:lvl8pPr marL="3623081" indent="-241539" algn="ctr" fontAlgn="base">
              <a:spcBef>
                <a:spcPct val="0"/>
              </a:spcBef>
              <a:spcAft>
                <a:spcPct val="0"/>
              </a:spcAft>
              <a:defRPr kumimoji="1" sz="2500">
                <a:solidFill>
                  <a:schemeClr val="tx1"/>
                </a:solidFill>
                <a:latin typeface="Arial" pitchFamily="34" charset="0"/>
                <a:ea typeface="ＭＳ Ｐゴシック" pitchFamily="50" charset="-128"/>
              </a:defRPr>
            </a:lvl8pPr>
            <a:lvl9pPr marL="4106159" indent="-241539" algn="ctr" fontAlgn="base">
              <a:spcBef>
                <a:spcPct val="0"/>
              </a:spcBef>
              <a:spcAft>
                <a:spcPct val="0"/>
              </a:spcAft>
              <a:defRPr kumimoji="1" sz="2500">
                <a:solidFill>
                  <a:schemeClr val="tx1"/>
                </a:solidFill>
                <a:latin typeface="Arial" pitchFamily="34" charset="0"/>
                <a:ea typeface="ＭＳ Ｐゴシック" pitchFamily="50" charset="-128"/>
              </a:defRPr>
            </a:lvl9pPr>
          </a:lstStyle>
          <a:p>
            <a:pPr>
              <a:defRPr/>
            </a:pPr>
            <a:fld id="{9B04753C-68D9-4959-93CB-A1FF8CCA44C2}" type="slidenum">
              <a:rPr lang="en-US" altLang="ja-JP" sz="1300"/>
              <a:pPr>
                <a:defRPr/>
              </a:pPr>
              <a:t>6</a:t>
            </a:fld>
            <a:endParaRPr lang="en-US" altLang="ja-JP" sz="1300" dirty="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pPr eaLnBrk="1" hangingPunct="1">
              <a:defRPr/>
            </a:pPr>
            <a:endParaRPr lang="ja-JP" altLang="en-US"/>
          </a:p>
        </p:txBody>
      </p:sp>
    </p:spTree>
    <p:extLst>
      <p:ext uri="{BB962C8B-B14F-4D97-AF65-F5344CB8AC3E}">
        <p14:creationId xmlns:p14="http://schemas.microsoft.com/office/powerpoint/2010/main" val="173627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マスター サブタイトルの書式設定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797B1FE0-A8DA-4B10-BB3F-8884B2EAC85B}" type="slidenum">
              <a:rPr lang="en-US" altLang="ja-JP"/>
              <a:pPr>
                <a:defRPr/>
              </a:pPr>
              <a:t>‹#›</a:t>
            </a:fld>
            <a:endParaRPr lang="en-US" altLang="ja-JP" dirty="0"/>
          </a:p>
        </p:txBody>
      </p:sp>
    </p:spTree>
    <p:extLst>
      <p:ext uri="{BB962C8B-B14F-4D97-AF65-F5344CB8AC3E}">
        <p14:creationId xmlns:p14="http://schemas.microsoft.com/office/powerpoint/2010/main" val="109992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55BEBCC4-D058-4992-AAC0-9A245E2681B2}" type="slidenum">
              <a:rPr lang="en-US" altLang="ja-JP"/>
              <a:pPr>
                <a:defRPr/>
              </a:pPr>
              <a:t>‹#›</a:t>
            </a:fld>
            <a:endParaRPr lang="en-US" altLang="ja-JP" dirty="0"/>
          </a:p>
        </p:txBody>
      </p:sp>
    </p:spTree>
    <p:extLst>
      <p:ext uri="{BB962C8B-B14F-4D97-AF65-F5344CB8AC3E}">
        <p14:creationId xmlns:p14="http://schemas.microsoft.com/office/powerpoint/2010/main" val="326857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EA051B1D-520A-42E7-909A-33BF1FDFA023}" type="slidenum">
              <a:rPr lang="en-US" altLang="ja-JP"/>
              <a:pPr>
                <a:defRPr/>
              </a:pPr>
              <a:t>‹#›</a:t>
            </a:fld>
            <a:endParaRPr lang="en-US" altLang="ja-JP" dirty="0"/>
          </a:p>
        </p:txBody>
      </p:sp>
    </p:spTree>
    <p:extLst>
      <p:ext uri="{BB962C8B-B14F-4D97-AF65-F5344CB8AC3E}">
        <p14:creationId xmlns:p14="http://schemas.microsoft.com/office/powerpoint/2010/main" val="1389302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D582B594-F59E-4929-B701-6D9D2EA36051}" type="slidenum">
              <a:rPr lang="en-US" altLang="ja-JP"/>
              <a:pPr>
                <a:defRPr/>
              </a:pPr>
              <a:t>‹#›</a:t>
            </a:fld>
            <a:endParaRPr lang="en-US" altLang="ja-JP" dirty="0"/>
          </a:p>
        </p:txBody>
      </p:sp>
    </p:spTree>
    <p:extLst>
      <p:ext uri="{BB962C8B-B14F-4D97-AF65-F5344CB8AC3E}">
        <p14:creationId xmlns:p14="http://schemas.microsoft.com/office/powerpoint/2010/main" val="3129382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6" name="Rectangle 6"/>
          <p:cNvSpPr>
            <a:spLocks noGrp="1" noChangeArrowheads="1"/>
          </p:cNvSpPr>
          <p:nvPr>
            <p:ph type="sldNum" sz="quarter" idx="12"/>
          </p:nvPr>
        </p:nvSpPr>
        <p:spPr>
          <a:ln/>
        </p:spPr>
        <p:txBody>
          <a:bodyPr/>
          <a:lstStyle>
            <a:lvl1pPr>
              <a:defRPr/>
            </a:lvl1pPr>
          </a:lstStyle>
          <a:p>
            <a:pPr>
              <a:defRPr/>
            </a:pPr>
            <a:fld id="{48E944E5-A41C-4671-ADC6-C9DDEFCBAA3B}" type="slidenum">
              <a:rPr lang="en-US" altLang="ja-JP"/>
              <a:pPr>
                <a:defRPr/>
              </a:pPr>
              <a:t>‹#›</a:t>
            </a:fld>
            <a:endParaRPr lang="en-US" altLang="ja-JP" dirty="0"/>
          </a:p>
        </p:txBody>
      </p:sp>
    </p:spTree>
    <p:extLst>
      <p:ext uri="{BB962C8B-B14F-4D97-AF65-F5344CB8AC3E}">
        <p14:creationId xmlns:p14="http://schemas.microsoft.com/office/powerpoint/2010/main" val="2792714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6"/>
          <p:cNvSpPr>
            <a:spLocks noGrp="1" noChangeArrowheads="1"/>
          </p:cNvSpPr>
          <p:nvPr>
            <p:ph type="sldNum" sz="quarter" idx="12"/>
          </p:nvPr>
        </p:nvSpPr>
        <p:spPr>
          <a:ln/>
        </p:spPr>
        <p:txBody>
          <a:bodyPr/>
          <a:lstStyle>
            <a:lvl1pPr>
              <a:defRPr/>
            </a:lvl1pPr>
          </a:lstStyle>
          <a:p>
            <a:pPr>
              <a:defRPr/>
            </a:pPr>
            <a:fld id="{9E2527C4-74FE-4505-A94C-B5D86BAB4F62}" type="slidenum">
              <a:rPr lang="en-US" altLang="ja-JP"/>
              <a:pPr>
                <a:defRPr/>
              </a:pPr>
              <a:t>‹#›</a:t>
            </a:fld>
            <a:endParaRPr lang="en-US" altLang="ja-JP" dirty="0"/>
          </a:p>
        </p:txBody>
      </p:sp>
    </p:spTree>
    <p:extLst>
      <p:ext uri="{BB962C8B-B14F-4D97-AF65-F5344CB8AC3E}">
        <p14:creationId xmlns:p14="http://schemas.microsoft.com/office/powerpoint/2010/main" val="221668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9" name="Rectangle 6"/>
          <p:cNvSpPr>
            <a:spLocks noGrp="1" noChangeArrowheads="1"/>
          </p:cNvSpPr>
          <p:nvPr>
            <p:ph type="sldNum" sz="quarter" idx="12"/>
          </p:nvPr>
        </p:nvSpPr>
        <p:spPr>
          <a:ln/>
        </p:spPr>
        <p:txBody>
          <a:bodyPr/>
          <a:lstStyle>
            <a:lvl1pPr>
              <a:defRPr/>
            </a:lvl1pPr>
          </a:lstStyle>
          <a:p>
            <a:pPr>
              <a:defRPr/>
            </a:pPr>
            <a:fld id="{91B60172-5707-4F9E-BF6E-74D9BCA3DA98}" type="slidenum">
              <a:rPr lang="en-US" altLang="ja-JP"/>
              <a:pPr>
                <a:defRPr/>
              </a:pPr>
              <a:t>‹#›</a:t>
            </a:fld>
            <a:endParaRPr lang="en-US" altLang="ja-JP" dirty="0"/>
          </a:p>
        </p:txBody>
      </p:sp>
    </p:spTree>
    <p:extLst>
      <p:ext uri="{BB962C8B-B14F-4D97-AF65-F5344CB8AC3E}">
        <p14:creationId xmlns:p14="http://schemas.microsoft.com/office/powerpoint/2010/main" val="42269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5" name="Rectangle 6"/>
          <p:cNvSpPr>
            <a:spLocks noGrp="1" noChangeArrowheads="1"/>
          </p:cNvSpPr>
          <p:nvPr>
            <p:ph type="sldNum" sz="quarter" idx="12"/>
          </p:nvPr>
        </p:nvSpPr>
        <p:spPr>
          <a:ln/>
        </p:spPr>
        <p:txBody>
          <a:bodyPr/>
          <a:lstStyle>
            <a:lvl1pPr>
              <a:defRPr/>
            </a:lvl1pPr>
          </a:lstStyle>
          <a:p>
            <a:pPr>
              <a:defRPr/>
            </a:pPr>
            <a:fld id="{373EBF7D-6DAA-42C1-9E40-3FCF424347E4}" type="slidenum">
              <a:rPr lang="en-US" altLang="ja-JP"/>
              <a:pPr>
                <a:defRPr/>
              </a:pPr>
              <a:t>‹#›</a:t>
            </a:fld>
            <a:endParaRPr lang="en-US" altLang="ja-JP" dirty="0"/>
          </a:p>
        </p:txBody>
      </p:sp>
    </p:spTree>
    <p:extLst>
      <p:ext uri="{BB962C8B-B14F-4D97-AF65-F5344CB8AC3E}">
        <p14:creationId xmlns:p14="http://schemas.microsoft.com/office/powerpoint/2010/main" val="132560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4" name="Rectangle 6"/>
          <p:cNvSpPr>
            <a:spLocks noGrp="1" noChangeArrowheads="1"/>
          </p:cNvSpPr>
          <p:nvPr>
            <p:ph type="sldNum" sz="quarter" idx="12"/>
          </p:nvPr>
        </p:nvSpPr>
        <p:spPr>
          <a:ln/>
        </p:spPr>
        <p:txBody>
          <a:bodyPr/>
          <a:lstStyle>
            <a:lvl1pPr>
              <a:defRPr/>
            </a:lvl1pPr>
          </a:lstStyle>
          <a:p>
            <a:pPr>
              <a:defRPr/>
            </a:pPr>
            <a:fld id="{CEDD5858-FEF2-478C-8926-E5E4B7CE18FA}" type="slidenum">
              <a:rPr lang="en-US" altLang="ja-JP"/>
              <a:pPr>
                <a:defRPr/>
              </a:pPr>
              <a:t>‹#›</a:t>
            </a:fld>
            <a:endParaRPr lang="en-US" altLang="ja-JP" dirty="0"/>
          </a:p>
        </p:txBody>
      </p:sp>
    </p:spTree>
    <p:extLst>
      <p:ext uri="{BB962C8B-B14F-4D97-AF65-F5344CB8AC3E}">
        <p14:creationId xmlns:p14="http://schemas.microsoft.com/office/powerpoint/2010/main" val="357425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6"/>
          <p:cNvSpPr>
            <a:spLocks noGrp="1" noChangeArrowheads="1"/>
          </p:cNvSpPr>
          <p:nvPr>
            <p:ph type="sldNum" sz="quarter" idx="12"/>
          </p:nvPr>
        </p:nvSpPr>
        <p:spPr>
          <a:ln/>
        </p:spPr>
        <p:txBody>
          <a:bodyPr/>
          <a:lstStyle>
            <a:lvl1pPr>
              <a:defRPr/>
            </a:lvl1pPr>
          </a:lstStyle>
          <a:p>
            <a:pPr>
              <a:defRPr/>
            </a:pPr>
            <a:fld id="{EF42698A-BCAA-4BAA-A7BA-65C56EC0E1FE}" type="slidenum">
              <a:rPr lang="en-US" altLang="ja-JP"/>
              <a:pPr>
                <a:defRPr/>
              </a:pPr>
              <a:t>‹#›</a:t>
            </a:fld>
            <a:endParaRPr lang="en-US" altLang="ja-JP" dirty="0"/>
          </a:p>
        </p:txBody>
      </p:sp>
    </p:spTree>
    <p:extLst>
      <p:ext uri="{BB962C8B-B14F-4D97-AF65-F5344CB8AC3E}">
        <p14:creationId xmlns:p14="http://schemas.microsoft.com/office/powerpoint/2010/main" val="4232062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dirty="0"/>
          </a:p>
        </p:txBody>
      </p:sp>
      <p:sp>
        <p:nvSpPr>
          <p:cNvPr id="7" name="Rectangle 6"/>
          <p:cNvSpPr>
            <a:spLocks noGrp="1" noChangeArrowheads="1"/>
          </p:cNvSpPr>
          <p:nvPr>
            <p:ph type="sldNum" sz="quarter" idx="12"/>
          </p:nvPr>
        </p:nvSpPr>
        <p:spPr>
          <a:ln/>
        </p:spPr>
        <p:txBody>
          <a:bodyPr/>
          <a:lstStyle>
            <a:lvl1pPr>
              <a:defRPr/>
            </a:lvl1pPr>
          </a:lstStyle>
          <a:p>
            <a:pPr>
              <a:defRPr/>
            </a:pPr>
            <a:fld id="{E454A8C1-302E-4905-A666-4D5AA1B8A7F7}" type="slidenum">
              <a:rPr lang="en-US" altLang="ja-JP"/>
              <a:pPr>
                <a:defRPr/>
              </a:pPr>
              <a:t>‹#›</a:t>
            </a:fld>
            <a:endParaRPr lang="en-US" altLang="ja-JP" dirty="0"/>
          </a:p>
        </p:txBody>
      </p:sp>
    </p:spTree>
    <p:extLst>
      <p:ext uri="{BB962C8B-B14F-4D97-AF65-F5344CB8AC3E}">
        <p14:creationId xmlns:p14="http://schemas.microsoft.com/office/powerpoint/2010/main" val="4238147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l">
              <a:defRPr sz="1400">
                <a:latin typeface="Arial" charset="0"/>
                <a:ea typeface="ＭＳ Ｐゴシック" charset="0"/>
              </a:defRPr>
            </a:lvl1pPr>
          </a:lstStyle>
          <a:p>
            <a:pPr>
              <a:defRPr/>
            </a:pPr>
            <a:endParaRPr lang="en-US" altLang="ja-JP"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0"/>
              </a:defRPr>
            </a:lvl1pPr>
          </a:lstStyle>
          <a:p>
            <a:pPr>
              <a:defRPr/>
            </a:pPr>
            <a:endParaRPr lang="en-US" altLang="ja-JP"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itchFamily="34" charset="0"/>
              </a:defRPr>
            </a:lvl1pPr>
          </a:lstStyle>
          <a:p>
            <a:pPr>
              <a:defRPr/>
            </a:pPr>
            <a:fld id="{2B1173D9-01F4-440C-9E0F-5575D45FABE1}" type="slidenum">
              <a:rPr lang="en-US" altLang="ja-JP"/>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ＭＳ Ｐゴシック" charset="0"/>
          <a:cs typeface="ＭＳ Ｐゴシック" charset="0"/>
        </a:defRPr>
      </a:lvl2pPr>
      <a:lvl3pPr algn="ctr" rtl="0" eaLnBrk="0" fontAlgn="base" hangingPunct="0">
        <a:spcBef>
          <a:spcPct val="0"/>
        </a:spcBef>
        <a:spcAft>
          <a:spcPct val="0"/>
        </a:spcAft>
        <a:defRPr kumimoji="1" sz="4400">
          <a:solidFill>
            <a:schemeClr val="tx2"/>
          </a:solidFill>
          <a:latin typeface="Arial" charset="0"/>
          <a:ea typeface="ＭＳ Ｐゴシック" charset="0"/>
          <a:cs typeface="ＭＳ Ｐゴシック" charset="0"/>
        </a:defRPr>
      </a:lvl3pPr>
      <a:lvl4pPr algn="ctr" rtl="0" eaLnBrk="0" fontAlgn="base" hangingPunct="0">
        <a:spcBef>
          <a:spcPct val="0"/>
        </a:spcBef>
        <a:spcAft>
          <a:spcPct val="0"/>
        </a:spcAft>
        <a:defRPr kumimoji="1" sz="4400">
          <a:solidFill>
            <a:schemeClr val="tx2"/>
          </a:solidFill>
          <a:latin typeface="Arial" charset="0"/>
          <a:ea typeface="ＭＳ Ｐゴシック" charset="0"/>
          <a:cs typeface="ＭＳ Ｐゴシック" charset="0"/>
        </a:defRPr>
      </a:lvl4pPr>
      <a:lvl5pPr algn="ctr" rtl="0" eaLnBrk="0" fontAlgn="base" hangingPunct="0">
        <a:spcBef>
          <a:spcPct val="0"/>
        </a:spcBef>
        <a:spcAft>
          <a:spcPct val="0"/>
        </a:spcAft>
        <a:defRPr kumimoji="1" sz="4400">
          <a:solidFill>
            <a:schemeClr val="tx2"/>
          </a:solidFill>
          <a:latin typeface="Arial" charset="0"/>
          <a:ea typeface="ＭＳ Ｐゴシック" charset="0"/>
          <a:cs typeface="ＭＳ Ｐゴシック" charset="0"/>
        </a:defRPr>
      </a:lvl5pPr>
      <a:lvl6pPr marL="4572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6pPr>
      <a:lvl7pPr marL="9144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7pPr>
      <a:lvl8pPr marL="13716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8pPr>
      <a:lvl9pPr marL="1828800" algn="ctr" rtl="0" fontAlgn="base">
        <a:spcBef>
          <a:spcPct val="0"/>
        </a:spcBef>
        <a:spcAft>
          <a:spcPct val="0"/>
        </a:spcAft>
        <a:defRPr kumimoji="1" sz="4400">
          <a:solidFill>
            <a:schemeClr val="tx2"/>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6.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0.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19.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slide" Target="slide10.xml"/><Relationship Id="rId11" Type="http://schemas.openxmlformats.org/officeDocument/2006/relationships/slide" Target="slide18.xml"/><Relationship Id="rId5" Type="http://schemas.openxmlformats.org/officeDocument/2006/relationships/slide" Target="slide9.xml"/><Relationship Id="rId15" Type="http://schemas.openxmlformats.org/officeDocument/2006/relationships/slide" Target="slide28.xml"/><Relationship Id="rId10" Type="http://schemas.openxmlformats.org/officeDocument/2006/relationships/slide" Target="slide13.xml"/><Relationship Id="rId4" Type="http://schemas.openxmlformats.org/officeDocument/2006/relationships/slide" Target="slide8.xml"/><Relationship Id="rId9" Type="http://schemas.openxmlformats.org/officeDocument/2006/relationships/slide" Target="slide15.xml"/><Relationship Id="rId14" Type="http://schemas.openxmlformats.org/officeDocument/2006/relationships/slide" Target="slide22.xml"/></Relationships>
</file>

<file path=ppt/slides/_rels/slide7.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表 4">
            <a:extLst>
              <a:ext uri="{FF2B5EF4-FFF2-40B4-BE49-F238E27FC236}">
                <a16:creationId xmlns:a16="http://schemas.microsoft.com/office/drawing/2014/main" id="{AD8D97C7-4F1B-EC52-D436-2C53D68ADB39}"/>
              </a:ext>
            </a:extLst>
          </p:cNvPr>
          <p:cNvGraphicFramePr>
            <a:graphicFrameLocks noGrp="1"/>
          </p:cNvGraphicFramePr>
          <p:nvPr>
            <p:extLst>
              <p:ext uri="{D42A27DB-BD31-4B8C-83A1-F6EECF244321}">
                <p14:modId xmlns:p14="http://schemas.microsoft.com/office/powerpoint/2010/main" val="124354608"/>
              </p:ext>
            </p:extLst>
          </p:nvPr>
        </p:nvGraphicFramePr>
        <p:xfrm>
          <a:off x="143508" y="557315"/>
          <a:ext cx="8748972" cy="5968024"/>
        </p:xfrm>
        <a:graphic>
          <a:graphicData uri="http://schemas.openxmlformats.org/drawingml/2006/table">
            <a:tbl>
              <a:tblPr firstRow="1" bandRow="1">
                <a:tableStyleId>{0505E3EF-67EA-436B-97B2-0124C06EBD24}</a:tableStyleId>
              </a:tblPr>
              <a:tblGrid>
                <a:gridCol w="775226">
                  <a:extLst>
                    <a:ext uri="{9D8B030D-6E8A-4147-A177-3AD203B41FA5}">
                      <a16:colId xmlns:a16="http://schemas.microsoft.com/office/drawing/2014/main" val="3941391225"/>
                    </a:ext>
                  </a:extLst>
                </a:gridCol>
                <a:gridCol w="2285114">
                  <a:extLst>
                    <a:ext uri="{9D8B030D-6E8A-4147-A177-3AD203B41FA5}">
                      <a16:colId xmlns:a16="http://schemas.microsoft.com/office/drawing/2014/main" val="3171931218"/>
                    </a:ext>
                  </a:extLst>
                </a:gridCol>
                <a:gridCol w="5688632">
                  <a:extLst>
                    <a:ext uri="{9D8B030D-6E8A-4147-A177-3AD203B41FA5}">
                      <a16:colId xmlns:a16="http://schemas.microsoft.com/office/drawing/2014/main" val="3587302885"/>
                    </a:ext>
                  </a:extLst>
                </a:gridCol>
              </a:tblGrid>
              <a:tr h="284519">
                <a:tc>
                  <a:txBody>
                    <a:bodyPr/>
                    <a:lstStyle/>
                    <a:p>
                      <a:pPr algn="ctr"/>
                      <a:r>
                        <a:rPr kumimoji="1" lang="ja-JP" altLang="en-US" sz="1000">
                          <a:latin typeface="Yu Gothic" panose="020B0400000000000000" pitchFamily="34" charset="-128"/>
                          <a:ea typeface="Yu Gothic" panose="020B0400000000000000" pitchFamily="34" charset="-128"/>
                        </a:rPr>
                        <a:t>項番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00">
                          <a:latin typeface="Yu Gothic" panose="020B0400000000000000" pitchFamily="34" charset="-128"/>
                          <a:ea typeface="Yu Gothic" panose="020B0400000000000000" pitchFamily="34" charset="-128"/>
                        </a:rPr>
                        <a:t>項目名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00">
                          <a:latin typeface="Yu Gothic" panose="020B0400000000000000" pitchFamily="34" charset="-128"/>
                          <a:ea typeface="Yu Gothic" panose="020B0400000000000000" pitchFamily="34" charset="-128"/>
                        </a:rPr>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477738"/>
                  </a:ext>
                </a:extLst>
              </a:tr>
              <a:tr h="284519">
                <a:tc>
                  <a:txBody>
                    <a:bodyPr/>
                    <a:lstStyle/>
                    <a:p>
                      <a:pPr algn="ctr"/>
                      <a:r>
                        <a:rPr kumimoji="1" lang="en-US" altLang="ja-JP" sz="1000">
                          <a:solidFill>
                            <a:srgbClr val="FF0000"/>
                          </a:solidFill>
                          <a:latin typeface="Yu Gothic" panose="020B0400000000000000" pitchFamily="34" charset="-128"/>
                          <a:ea typeface="Yu Gothic" panose="020B0400000000000000" pitchFamily="34" charset="-128"/>
                        </a:rPr>
                        <a:t>1</a:t>
                      </a:r>
                      <a:endParaRPr kumimoji="1" lang="ja-JP" altLang="en-US" sz="1000">
                        <a:solidFill>
                          <a:srgbClr val="FF0000"/>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rgbClr val="FF0000"/>
                          </a:solidFill>
                          <a:latin typeface="Yu Gothic" panose="020B0400000000000000" pitchFamily="34" charset="-128"/>
                          <a:ea typeface="Yu Gothic" panose="020B0400000000000000" pitchFamily="34" charset="-128"/>
                        </a:rPr>
                        <a:t>基本情報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rgbClr val="FF0000"/>
                          </a:solidFill>
                          <a:latin typeface="Yu Gothic" panose="020B0400000000000000" pitchFamily="34" charset="-128"/>
                          <a:ea typeface="Yu Gothic" panose="020B0400000000000000" pitchFamily="34" charset="-128"/>
                        </a:rPr>
                        <a:t>タイトル、作成者、バージョン番号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032463"/>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2</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ビジネスニーズ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講義課題であること。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3953658"/>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3</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プロジェクト概要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スコープ記述書を参照　課題</a:t>
                      </a:r>
                      <a:r>
                        <a:rPr kumimoji="1" lang="en-US" altLang="ja-JP" sz="1000">
                          <a:latin typeface="Yu Gothic" panose="020B0400000000000000" pitchFamily="34" charset="-128"/>
                          <a:ea typeface="Yu Gothic" panose="020B0400000000000000" pitchFamily="34" charset="-128"/>
                        </a:rPr>
                        <a:t>No3,4</a:t>
                      </a:r>
                      <a:r>
                        <a:rPr kumimoji="1" lang="ja-JP" altLang="en-US" sz="1000">
                          <a:latin typeface="Yu Gothic" panose="020B0400000000000000" pitchFamily="34" charset="-128"/>
                          <a:ea typeface="Yu Gothic" panose="020B0400000000000000" pitchFamily="34" charset="-128"/>
                        </a:rPr>
                        <a:t>に関しては別途スコープ記述書を提供する。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703549"/>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4</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ビジネスケース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単位認定が目標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001311"/>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5</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成果物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a:latin typeface="Yu Gothic" panose="020B0400000000000000" pitchFamily="34" charset="-128"/>
                          <a:ea typeface="Yu Gothic" panose="020B0400000000000000" pitchFamily="34" charset="-128"/>
                        </a:rPr>
                        <a:t>No.02</a:t>
                      </a:r>
                      <a:r>
                        <a:rPr kumimoji="1" lang="ja-JP" altLang="en-US" sz="1000">
                          <a:latin typeface="Yu Gothic" panose="020B0400000000000000" pitchFamily="34" charset="-128"/>
                          <a:ea typeface="Yu Gothic" panose="020B0400000000000000" pitchFamily="34" charset="-128"/>
                        </a:rPr>
                        <a:t>：このファイル、　</a:t>
                      </a:r>
                      <a:r>
                        <a:rPr kumimoji="1" lang="en-US" altLang="ja-JP" sz="1000">
                          <a:latin typeface="Yu Gothic" panose="020B0400000000000000" pitchFamily="34" charset="-128"/>
                          <a:ea typeface="Yu Gothic" panose="020B0400000000000000" pitchFamily="34" charset="-128"/>
                        </a:rPr>
                        <a:t>No.03</a:t>
                      </a:r>
                      <a:r>
                        <a:rPr kumimoji="1" lang="ja-JP" altLang="en-US" sz="1000">
                          <a:latin typeface="Yu Gothic" panose="020B0400000000000000" pitchFamily="34" charset="-128"/>
                          <a:ea typeface="Yu Gothic" panose="020B0400000000000000" pitchFamily="34" charset="-128"/>
                        </a:rPr>
                        <a:t>：開発計画、　</a:t>
                      </a:r>
                      <a:r>
                        <a:rPr kumimoji="1" lang="en-US" altLang="ja-JP" sz="1000">
                          <a:latin typeface="Yu Gothic" panose="020B0400000000000000" pitchFamily="34" charset="-128"/>
                          <a:ea typeface="Yu Gothic" panose="020B0400000000000000" pitchFamily="34" charset="-128"/>
                        </a:rPr>
                        <a:t>No.04</a:t>
                      </a:r>
                      <a:r>
                        <a:rPr kumimoji="1" lang="ja-JP" altLang="en-US" sz="1000">
                          <a:latin typeface="Yu Gothic" panose="020B0400000000000000" pitchFamily="34" charset="-128"/>
                          <a:ea typeface="Yu Gothic" panose="020B0400000000000000" pitchFamily="34" charset="-128"/>
                        </a:rPr>
                        <a:t>：プロジェクトフォルダ、実行ファイル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851892"/>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6</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成果物の納期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a:latin typeface="Yu Gothic" panose="020B0400000000000000" pitchFamily="34" charset="-128"/>
                          <a:ea typeface="Yu Gothic" panose="020B0400000000000000" pitchFamily="34" charset="-128"/>
                        </a:rPr>
                        <a:t>No.02</a:t>
                      </a:r>
                      <a:r>
                        <a:rPr kumimoji="1" lang="ja-JP" altLang="en-US" sz="1000">
                          <a:latin typeface="Yu Gothic" panose="020B0400000000000000" pitchFamily="34" charset="-128"/>
                          <a:ea typeface="Yu Gothic" panose="020B0400000000000000" pitchFamily="34" charset="-128"/>
                        </a:rPr>
                        <a:t>：</a:t>
                      </a:r>
                      <a:r>
                        <a:rPr kumimoji="1" lang="en-US" altLang="ja-JP" sz="1000">
                          <a:latin typeface="Yu Gothic" panose="020B0400000000000000" pitchFamily="34" charset="-128"/>
                          <a:ea typeface="Yu Gothic" panose="020B0400000000000000" pitchFamily="34" charset="-128"/>
                        </a:rPr>
                        <a:t>5/29</a:t>
                      </a:r>
                      <a:r>
                        <a:rPr kumimoji="1" lang="ja-JP" altLang="en-US" sz="1000">
                          <a:latin typeface="Yu Gothic" panose="020B0400000000000000" pitchFamily="34" charset="-128"/>
                          <a:ea typeface="Yu Gothic" panose="020B0400000000000000" pitchFamily="34" charset="-128"/>
                        </a:rPr>
                        <a:t>、　</a:t>
                      </a:r>
                      <a:r>
                        <a:rPr kumimoji="1" lang="en-US" altLang="ja-JP" sz="1000">
                          <a:latin typeface="Yu Gothic" panose="020B0400000000000000" pitchFamily="34" charset="-128"/>
                          <a:ea typeface="Yu Gothic" panose="020B0400000000000000" pitchFamily="34" charset="-128"/>
                        </a:rPr>
                        <a:t>No.03</a:t>
                      </a:r>
                      <a:r>
                        <a:rPr kumimoji="1" lang="ja-JP" altLang="en-US" sz="1000">
                          <a:latin typeface="Yu Gothic" panose="020B0400000000000000" pitchFamily="34" charset="-128"/>
                          <a:ea typeface="Yu Gothic" panose="020B0400000000000000" pitchFamily="34" charset="-128"/>
                        </a:rPr>
                        <a:t>：</a:t>
                      </a:r>
                      <a:r>
                        <a:rPr kumimoji="1" lang="en-US" altLang="ja-JP" sz="1000">
                          <a:latin typeface="Yu Gothic" panose="020B0400000000000000" pitchFamily="34" charset="-128"/>
                          <a:ea typeface="Yu Gothic" panose="020B0400000000000000" pitchFamily="34" charset="-128"/>
                        </a:rPr>
                        <a:t>6/05</a:t>
                      </a:r>
                      <a:r>
                        <a:rPr kumimoji="1" lang="ja-JP" altLang="en-US" sz="1000">
                          <a:latin typeface="Yu Gothic" panose="020B0400000000000000" pitchFamily="34" charset="-128"/>
                          <a:ea typeface="Yu Gothic" panose="020B0400000000000000" pitchFamily="34" charset="-128"/>
                        </a:rPr>
                        <a:t>、　</a:t>
                      </a:r>
                      <a:r>
                        <a:rPr kumimoji="1" lang="en-US" altLang="ja-JP" sz="1000">
                          <a:latin typeface="Yu Gothic" panose="020B0400000000000000" pitchFamily="34" charset="-128"/>
                          <a:ea typeface="Yu Gothic" panose="020B0400000000000000" pitchFamily="34" charset="-128"/>
                        </a:rPr>
                        <a:t>No.04</a:t>
                      </a:r>
                      <a:r>
                        <a:rPr kumimoji="1" lang="ja-JP" altLang="en-US" sz="1000">
                          <a:latin typeface="Yu Gothic" panose="020B0400000000000000" pitchFamily="34" charset="-128"/>
                          <a:ea typeface="Yu Gothic" panose="020B0400000000000000" pitchFamily="34" charset="-128"/>
                        </a:rPr>
                        <a:t>：</a:t>
                      </a:r>
                      <a:r>
                        <a:rPr kumimoji="1" lang="en-US" altLang="ja-JP" sz="1000">
                          <a:latin typeface="Yu Gothic" panose="020B0400000000000000" pitchFamily="34" charset="-128"/>
                          <a:ea typeface="Yu Gothic" panose="020B0400000000000000" pitchFamily="34" charset="-128"/>
                        </a:rPr>
                        <a:t>6/27</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6486461"/>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7</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前提条件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サンプルゲームのメカニクス、フレーバーを改修し、</a:t>
                      </a:r>
                      <a:r>
                        <a:rPr kumimoji="1" lang="en-US" altLang="ja-JP" sz="1000">
                          <a:latin typeface="Yu Gothic" panose="020B0400000000000000" pitchFamily="34" charset="-128"/>
                          <a:ea typeface="Yu Gothic" panose="020B0400000000000000" pitchFamily="34" charset="-128"/>
                        </a:rPr>
                        <a:t>Unity</a:t>
                      </a:r>
                      <a:r>
                        <a:rPr kumimoji="1" lang="ja-JP" altLang="en-US" sz="1000">
                          <a:latin typeface="Yu Gothic" panose="020B0400000000000000" pitchFamily="34" charset="-128"/>
                          <a:ea typeface="Yu Gothic" panose="020B0400000000000000" pitchFamily="34" charset="-128"/>
                        </a:rPr>
                        <a:t>により開発する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177512"/>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8</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制約条件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一人で製作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993324"/>
                  </a:ext>
                </a:extLst>
              </a:tr>
              <a:tr h="277644">
                <a:tc>
                  <a:txBody>
                    <a:bodyPr/>
                    <a:lstStyle/>
                    <a:p>
                      <a:pPr algn="ctr"/>
                      <a:r>
                        <a:rPr kumimoji="1" lang="en-US" altLang="ja-JP" sz="1000">
                          <a:solidFill>
                            <a:srgbClr val="FF0000"/>
                          </a:solidFill>
                          <a:latin typeface="Yu Gothic" panose="020B0400000000000000" pitchFamily="34" charset="-128"/>
                          <a:ea typeface="Yu Gothic" panose="020B0400000000000000" pitchFamily="34" charset="-128"/>
                        </a:rPr>
                        <a:t>9</a:t>
                      </a:r>
                      <a:endParaRPr kumimoji="1" lang="ja-JP" altLang="en-US" sz="1000">
                        <a:solidFill>
                          <a:srgbClr val="FF0000"/>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rgbClr val="FF0000"/>
                          </a:solidFill>
                          <a:latin typeface="Yu Gothic" panose="020B0400000000000000" pitchFamily="34" charset="-128"/>
                          <a:ea typeface="Yu Gothic" panose="020B0400000000000000" pitchFamily="34" charset="-128"/>
                        </a:rPr>
                        <a:t>主要マイルストーン</a:t>
                      </a:r>
                      <a:r>
                        <a:rPr kumimoji="1" lang="en-US" altLang="ja-JP" sz="1000">
                          <a:solidFill>
                            <a:srgbClr val="FF0000"/>
                          </a:solidFill>
                          <a:latin typeface="Yu Gothic" panose="020B0400000000000000" pitchFamily="34" charset="-128"/>
                          <a:ea typeface="Yu Gothic" panose="020B0400000000000000" pitchFamily="34" charset="-128"/>
                        </a:rPr>
                        <a:t>/</a:t>
                      </a:r>
                      <a:r>
                        <a:rPr kumimoji="1" lang="ja-JP" altLang="en-US" sz="1000">
                          <a:solidFill>
                            <a:srgbClr val="FF0000"/>
                          </a:solidFill>
                          <a:latin typeface="Yu Gothic" panose="020B0400000000000000" pitchFamily="34" charset="-128"/>
                          <a:ea typeface="Yu Gothic" panose="020B0400000000000000" pitchFamily="34" charset="-128"/>
                        </a:rPr>
                        <a:t>スケジュール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進行の節目となるタスクの納期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407659"/>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10</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人的資源</a:t>
                      </a:r>
                      <a:r>
                        <a:rPr kumimoji="1" lang="en-US" altLang="ja-JP" sz="1000">
                          <a:latin typeface="Yu Gothic" panose="020B0400000000000000" pitchFamily="34" charset="-128"/>
                          <a:ea typeface="Yu Gothic" panose="020B0400000000000000" pitchFamily="34" charset="-128"/>
                        </a:rPr>
                        <a:t>/</a:t>
                      </a:r>
                      <a:r>
                        <a:rPr kumimoji="1" lang="ja-JP" altLang="en-US" sz="1000">
                          <a:latin typeface="Yu Gothic" panose="020B0400000000000000" pitchFamily="34" charset="-128"/>
                          <a:ea typeface="Yu Gothic" panose="020B0400000000000000" pitchFamily="34" charset="-128"/>
                        </a:rPr>
                        <a:t>能力</a:t>
                      </a:r>
                      <a:r>
                        <a:rPr kumimoji="1" lang="en-US" altLang="ja-JP" sz="1000">
                          <a:latin typeface="Yu Gothic" panose="020B0400000000000000" pitchFamily="34" charset="-128"/>
                          <a:ea typeface="Yu Gothic" panose="020B0400000000000000" pitchFamily="34" charset="-128"/>
                        </a:rPr>
                        <a:t>/</a:t>
                      </a:r>
                      <a:r>
                        <a:rPr kumimoji="1" lang="ja-JP" altLang="en-US" sz="1000">
                          <a:latin typeface="Yu Gothic" panose="020B0400000000000000" pitchFamily="34" charset="-128"/>
                          <a:ea typeface="Yu Gothic" panose="020B0400000000000000" pitchFamily="34" charset="-128"/>
                        </a:rPr>
                        <a:t>資源</a:t>
                      </a:r>
                      <a:endParaRPr kumimoji="1" lang="en-US" altLang="ja-JP"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企画、設計、簡単なグラフィックス、簡単なプログラム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0066745"/>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11</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予算</a:t>
                      </a:r>
                      <a:endParaRPr kumimoji="1" lang="en-US" altLang="ja-JP"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講義課題なので考えない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0000745"/>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12</a:t>
                      </a:r>
                      <a:r>
                        <a:rPr kumimoji="1" lang="ja-JP" altLang="en-US" sz="1000">
                          <a:latin typeface="Yu Gothic" panose="020B0400000000000000" pitchFamily="34" charset="-128"/>
                          <a:ea typeface="Yu Gothic" panose="020B0400000000000000" pitchFamily="34" charset="-128"/>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主要リスク</a:t>
                      </a:r>
                      <a:endParaRPr kumimoji="1" lang="en-US" altLang="ja-JP"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想定外の他講義の課題や負荷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5190454"/>
                  </a:ext>
                </a:extLst>
              </a:tr>
              <a:tr h="284519">
                <a:tc>
                  <a:txBody>
                    <a:bodyPr/>
                    <a:lstStyle/>
                    <a:p>
                      <a:pPr algn="ctr"/>
                      <a:r>
                        <a:rPr kumimoji="1" lang="en-US" altLang="ja-JP" sz="1000">
                          <a:solidFill>
                            <a:srgbClr val="FF0000"/>
                          </a:solidFill>
                          <a:latin typeface="Yu Gothic" panose="020B0400000000000000" pitchFamily="34" charset="-128"/>
                          <a:ea typeface="Yu Gothic" panose="020B0400000000000000" pitchFamily="34" charset="-128"/>
                        </a:rPr>
                        <a:t>13</a:t>
                      </a:r>
                      <a:r>
                        <a:rPr kumimoji="1" lang="ja-JP" altLang="en-US" sz="1000">
                          <a:solidFill>
                            <a:srgbClr val="FF0000"/>
                          </a:solidFill>
                          <a:latin typeface="Yu Gothic" panose="020B0400000000000000" pitchFamily="34" charset="-128"/>
                          <a:ea typeface="Yu Gothic" panose="020B0400000000000000" pitchFamily="34" charset="-128"/>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rgbClr val="FF0000"/>
                          </a:solidFill>
                          <a:latin typeface="Yu Gothic" panose="020B0400000000000000" pitchFamily="34" charset="-128"/>
                          <a:ea typeface="Yu Gothic" panose="020B0400000000000000" pitchFamily="34" charset="-128"/>
                        </a:rPr>
                        <a:t>プロジェクト組織</a:t>
                      </a:r>
                      <a:endParaRPr kumimoji="1" lang="en-US" altLang="ja-JP" sz="1000">
                        <a:solidFill>
                          <a:srgbClr val="FF0000"/>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自分の名前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478169"/>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14</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役割</a:t>
                      </a:r>
                      <a:r>
                        <a:rPr kumimoji="1" lang="en-US" altLang="ja-JP" sz="1000">
                          <a:latin typeface="Yu Gothic" panose="020B0400000000000000" pitchFamily="34" charset="-128"/>
                          <a:ea typeface="Yu Gothic" panose="020B0400000000000000" pitchFamily="34" charset="-128"/>
                        </a:rPr>
                        <a:t>/</a:t>
                      </a:r>
                      <a:r>
                        <a:rPr kumimoji="1" lang="ja-JP" altLang="en-US" sz="1000">
                          <a:latin typeface="Yu Gothic" panose="020B0400000000000000" pitchFamily="34" charset="-128"/>
                          <a:ea typeface="Yu Gothic" panose="020B0400000000000000" pitchFamily="34" charset="-128"/>
                        </a:rPr>
                        <a:t>責任</a:t>
                      </a:r>
                      <a:r>
                        <a:rPr kumimoji="1" lang="en-US" altLang="ja-JP" sz="1000">
                          <a:latin typeface="Yu Gothic" panose="020B0400000000000000" pitchFamily="34" charset="-128"/>
                          <a:ea typeface="Yu Gothic" panose="020B0400000000000000" pitchFamily="34" charset="-128"/>
                        </a:rPr>
                        <a:t>/</a:t>
                      </a:r>
                      <a:r>
                        <a:rPr kumimoji="1" lang="ja-JP" altLang="en-US" sz="1000">
                          <a:latin typeface="Yu Gothic" panose="020B0400000000000000" pitchFamily="34" charset="-128"/>
                          <a:ea typeface="Yu Gothic" panose="020B0400000000000000" pitchFamily="34" charset="-128"/>
                        </a:rPr>
                        <a:t>権限</a:t>
                      </a:r>
                      <a:endParaRPr kumimoji="1" lang="en-US" altLang="ja-JP"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一人なので全権限をもつ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519782"/>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15</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主要ステークホルダー</a:t>
                      </a:r>
                      <a:endParaRPr kumimoji="1" lang="en-US" altLang="ja-JP"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北野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120722"/>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16</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変更コントロール</a:t>
                      </a:r>
                      <a:endParaRPr kumimoji="1" lang="en-US" altLang="ja-JP"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納期、仕様に関しては北野、企画内容は本人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6654128"/>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17</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その他取り決め事項</a:t>
                      </a:r>
                      <a:endParaRPr kumimoji="1" lang="en-US" altLang="ja-JP"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1221525"/>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18</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付録・付属文書</a:t>
                      </a:r>
                      <a:endParaRPr kumimoji="1" lang="en-US" altLang="ja-JP"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上記をサポートする付属の文書類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7529011"/>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19</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締め切り</a:t>
                      </a:r>
                      <a:endParaRPr kumimoji="1" lang="en-US" altLang="ja-JP"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a:solidFill>
                            <a:schemeClr val="tx1"/>
                          </a:solidFill>
                          <a:latin typeface="Yu Gothic" panose="020B0400000000000000" pitchFamily="34" charset="-128"/>
                          <a:ea typeface="Yu Gothic" panose="020B0400000000000000" pitchFamily="34" charset="-128"/>
                        </a:rPr>
                        <a:t>5</a:t>
                      </a:r>
                      <a:r>
                        <a:rPr kumimoji="1" lang="ja-JP" altLang="en-US" sz="1000">
                          <a:solidFill>
                            <a:schemeClr val="tx1"/>
                          </a:solidFill>
                          <a:latin typeface="Yu Gothic" panose="020B0400000000000000" pitchFamily="34" charset="-128"/>
                          <a:ea typeface="Yu Gothic" panose="020B0400000000000000" pitchFamily="34" charset="-128"/>
                        </a:rPr>
                        <a:t>月</a:t>
                      </a:r>
                      <a:r>
                        <a:rPr kumimoji="1" lang="en-US" altLang="ja-JP" sz="1000">
                          <a:solidFill>
                            <a:schemeClr val="tx1"/>
                          </a:solidFill>
                          <a:latin typeface="Yu Gothic" panose="020B0400000000000000" pitchFamily="34" charset="-128"/>
                          <a:ea typeface="Yu Gothic" panose="020B0400000000000000" pitchFamily="34" charset="-128"/>
                        </a:rPr>
                        <a:t>16</a:t>
                      </a:r>
                      <a:r>
                        <a:rPr kumimoji="1" lang="ja-JP" altLang="en-US" sz="1000">
                          <a:solidFill>
                            <a:schemeClr val="tx1"/>
                          </a:solidFill>
                          <a:latin typeface="Yu Gothic" panose="020B0400000000000000" pitchFamily="34" charset="-128"/>
                          <a:ea typeface="Yu Gothic" panose="020B0400000000000000" pitchFamily="34" charset="-128"/>
                        </a:rPr>
                        <a:t>日開始　</a:t>
                      </a:r>
                      <a:r>
                        <a:rPr kumimoji="1" lang="en-US" altLang="ja-JP" sz="1000">
                          <a:solidFill>
                            <a:schemeClr val="tx1"/>
                          </a:solidFill>
                          <a:latin typeface="Yu Gothic" panose="020B0400000000000000" pitchFamily="34" charset="-128"/>
                          <a:ea typeface="Yu Gothic" panose="020B0400000000000000" pitchFamily="34" charset="-128"/>
                        </a:rPr>
                        <a:t>5</a:t>
                      </a:r>
                      <a:r>
                        <a:rPr kumimoji="1" lang="ja-JP" altLang="en-US" sz="1000">
                          <a:solidFill>
                            <a:schemeClr val="tx1"/>
                          </a:solidFill>
                          <a:latin typeface="Yu Gothic" panose="020B0400000000000000" pitchFamily="34" charset="-128"/>
                          <a:ea typeface="Yu Gothic" panose="020B0400000000000000" pitchFamily="34" charset="-128"/>
                        </a:rPr>
                        <a:t>月</a:t>
                      </a:r>
                      <a:r>
                        <a:rPr kumimoji="1" lang="en-US" altLang="ja-JP" sz="1000">
                          <a:solidFill>
                            <a:schemeClr val="tx1"/>
                          </a:solidFill>
                          <a:latin typeface="Yu Gothic" panose="020B0400000000000000" pitchFamily="34" charset="-128"/>
                          <a:ea typeface="Yu Gothic" panose="020B0400000000000000" pitchFamily="34" charset="-128"/>
                        </a:rPr>
                        <a:t>29</a:t>
                      </a:r>
                      <a:r>
                        <a:rPr kumimoji="1" lang="ja-JP" altLang="en-US" sz="1000">
                          <a:solidFill>
                            <a:schemeClr val="tx1"/>
                          </a:solidFill>
                          <a:latin typeface="Yu Gothic" panose="020B0400000000000000" pitchFamily="34" charset="-128"/>
                          <a:ea typeface="Yu Gothic" panose="020B0400000000000000" pitchFamily="34" charset="-128"/>
                        </a:rPr>
                        <a:t>日</a:t>
                      </a:r>
                      <a:r>
                        <a:rPr kumimoji="1" lang="en-US" altLang="ja-JP" sz="1000">
                          <a:solidFill>
                            <a:schemeClr val="tx1"/>
                          </a:solidFill>
                          <a:latin typeface="Yu Gothic" panose="020B0400000000000000" pitchFamily="34" charset="-128"/>
                          <a:ea typeface="Yu Gothic" panose="020B0400000000000000" pitchFamily="34" charset="-128"/>
                        </a:rPr>
                        <a:t>23:59</a:t>
                      </a:r>
                      <a:r>
                        <a:rPr kumimoji="1" lang="ja-JP" altLang="en-US" sz="1000">
                          <a:solidFill>
                            <a:schemeClr val="tx1"/>
                          </a:solidFill>
                          <a:latin typeface="Yu Gothic" panose="020B0400000000000000" pitchFamily="34" charset="-128"/>
                          <a:ea typeface="Yu Gothic" panose="020B0400000000000000" pitchFamily="34" charset="-128"/>
                        </a:rPr>
                        <a:t>までに提出　多の全ての課題も当日</a:t>
                      </a:r>
                      <a:r>
                        <a:rPr kumimoji="1" lang="en-US" altLang="ja-JP" sz="1000">
                          <a:solidFill>
                            <a:schemeClr val="tx1"/>
                          </a:solidFill>
                          <a:latin typeface="Yu Gothic" panose="020B0400000000000000" pitchFamily="34" charset="-128"/>
                          <a:ea typeface="Yu Gothic" panose="020B0400000000000000" pitchFamily="34" charset="-128"/>
                        </a:rPr>
                        <a:t>23:59</a:t>
                      </a:r>
                      <a:r>
                        <a:rPr kumimoji="1" lang="ja-JP" altLang="en-US" sz="1000">
                          <a:solidFill>
                            <a:schemeClr val="tx1"/>
                          </a:solidFill>
                          <a:latin typeface="Yu Gothic" panose="020B0400000000000000" pitchFamily="34" charset="-128"/>
                          <a:ea typeface="Yu Gothic" panose="020B0400000000000000" pitchFamily="34" charset="-128"/>
                        </a:rPr>
                        <a:t>を締め切りとする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951392"/>
                  </a:ext>
                </a:extLst>
              </a:tr>
              <a:tr h="284519">
                <a:tc>
                  <a:txBody>
                    <a:bodyPr/>
                    <a:lstStyle/>
                    <a:p>
                      <a:pPr algn="ctr"/>
                      <a:r>
                        <a:rPr kumimoji="1" lang="en-US" altLang="ja-JP" sz="1000">
                          <a:latin typeface="Yu Gothic" panose="020B0400000000000000" pitchFamily="34" charset="-128"/>
                          <a:ea typeface="Yu Gothic" panose="020B0400000000000000" pitchFamily="34" charset="-128"/>
                        </a:rPr>
                        <a:t>20</a:t>
                      </a:r>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改訂履歴</a:t>
                      </a:r>
                      <a:endParaRPr kumimoji="1" lang="en-US" altLang="ja-JP"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1550000"/>
                  </a:ext>
                </a:extLst>
              </a:tr>
            </a:tbl>
          </a:graphicData>
        </a:graphic>
      </p:graphicFrame>
      <p:grpSp>
        <p:nvGrpSpPr>
          <p:cNvPr id="4" name="グループ化 3">
            <a:extLst>
              <a:ext uri="{FF2B5EF4-FFF2-40B4-BE49-F238E27FC236}">
                <a16:creationId xmlns:a16="http://schemas.microsoft.com/office/drawing/2014/main" id="{B7C43854-45FF-7110-102D-BC4A6F99A44B}"/>
              </a:ext>
            </a:extLst>
          </p:cNvPr>
          <p:cNvGrpSpPr/>
          <p:nvPr/>
        </p:nvGrpSpPr>
        <p:grpSpPr>
          <a:xfrm>
            <a:off x="35496" y="116632"/>
            <a:ext cx="8964996" cy="6696744"/>
            <a:chOff x="179512" y="764704"/>
            <a:chExt cx="5832648" cy="6048672"/>
          </a:xfrm>
        </p:grpSpPr>
        <p:sp>
          <p:nvSpPr>
            <p:cNvPr id="5" name="メモ 4">
              <a:extLst>
                <a:ext uri="{FF2B5EF4-FFF2-40B4-BE49-F238E27FC236}">
                  <a16:creationId xmlns:a16="http://schemas.microsoft.com/office/drawing/2014/main" id="{0079AFBD-9796-A432-52DF-665D3907CD7F}"/>
                </a:ext>
              </a:extLst>
            </p:cNvPr>
            <p:cNvSpPr/>
            <p:nvPr/>
          </p:nvSpPr>
          <p:spPr bwMode="auto">
            <a:xfrm>
              <a:off x="179512" y="764704"/>
              <a:ext cx="5832648" cy="6048672"/>
            </a:xfrm>
            <a:prstGeom prst="foldedCorner">
              <a:avLst>
                <a:gd name="adj" fmla="val 4875"/>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6" name="テキスト ボックス 5">
              <a:extLst>
                <a:ext uri="{FF2B5EF4-FFF2-40B4-BE49-F238E27FC236}">
                  <a16:creationId xmlns:a16="http://schemas.microsoft.com/office/drawing/2014/main" id="{80734C16-04ED-F407-53F2-CB88F59B1088}"/>
                </a:ext>
              </a:extLst>
            </p:cNvPr>
            <p:cNvSpPr txBox="1"/>
            <p:nvPr/>
          </p:nvSpPr>
          <p:spPr>
            <a:xfrm>
              <a:off x="2135020" y="827420"/>
              <a:ext cx="1762021" cy="369332"/>
            </a:xfrm>
            <a:prstGeom prst="rect">
              <a:avLst/>
            </a:prstGeom>
            <a:noFill/>
          </p:spPr>
          <p:txBody>
            <a:bodyPr wrap="none" rtlCol="0">
              <a:spAutoFit/>
            </a:bodyPr>
            <a:lstStyle/>
            <a:p>
              <a:r>
                <a:rPr kumimoji="1" lang="ja-JP" altLang="en-US" sz="1800"/>
                <a:t>プロジェクト憲章</a:t>
              </a:r>
            </a:p>
          </p:txBody>
        </p:sp>
      </p:grpSp>
    </p:spTree>
    <p:extLst>
      <p:ext uri="{BB962C8B-B14F-4D97-AF65-F5344CB8AC3E}">
        <p14:creationId xmlns:p14="http://schemas.microsoft.com/office/powerpoint/2010/main" val="3806539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017D9-A565-6B46-8223-9F7908D23EF8}"/>
              </a:ext>
            </a:extLst>
          </p:cNvPr>
          <p:cNvSpPr>
            <a:spLocks noGrp="1"/>
          </p:cNvSpPr>
          <p:nvPr>
            <p:ph type="title"/>
          </p:nvPr>
        </p:nvSpPr>
        <p:spPr>
          <a:xfrm>
            <a:off x="0" y="16454"/>
            <a:ext cx="9144000" cy="676242"/>
          </a:xfrm>
        </p:spPr>
        <p:txBody>
          <a:bodyPr/>
          <a:lstStyle/>
          <a:p>
            <a:r>
              <a:rPr kumimoji="1" lang="en-US" altLang="ja-JP" sz="2800">
                <a:solidFill>
                  <a:srgbClr val="FF0000"/>
                </a:solidFill>
              </a:rPr>
              <a:t>4. </a:t>
            </a:r>
            <a:r>
              <a:rPr kumimoji="1" lang="ja-JP" altLang="en-US" sz="2800">
                <a:solidFill>
                  <a:srgbClr val="FF0000"/>
                </a:solidFill>
              </a:rPr>
              <a:t>ゲーム画面イメージ</a:t>
            </a:r>
          </a:p>
        </p:txBody>
      </p:sp>
      <p:graphicFrame>
        <p:nvGraphicFramePr>
          <p:cNvPr id="3" name="表 2">
            <a:extLst>
              <a:ext uri="{FF2B5EF4-FFF2-40B4-BE49-F238E27FC236}">
                <a16:creationId xmlns:a16="http://schemas.microsoft.com/office/drawing/2014/main" id="{7CBB19F9-D707-F844-AEF1-C74AFED5C100}"/>
              </a:ext>
            </a:extLst>
          </p:cNvPr>
          <p:cNvGraphicFramePr>
            <a:graphicFrameLocks noGrp="1"/>
          </p:cNvGraphicFramePr>
          <p:nvPr>
            <p:extLst>
              <p:ext uri="{D42A27DB-BD31-4B8C-83A1-F6EECF244321}">
                <p14:modId xmlns:p14="http://schemas.microsoft.com/office/powerpoint/2010/main" val="446157252"/>
              </p:ext>
            </p:extLst>
          </p:nvPr>
        </p:nvGraphicFramePr>
        <p:xfrm>
          <a:off x="5940152" y="908720"/>
          <a:ext cx="3097212" cy="5745480"/>
        </p:xfrm>
        <a:graphic>
          <a:graphicData uri="http://schemas.openxmlformats.org/drawingml/2006/table">
            <a:tbl>
              <a:tblPr>
                <a:tableStyleId>{5C22544A-7EE6-4342-B048-85BDC9FD1C3A}</a:tableStyleId>
              </a:tblPr>
              <a:tblGrid>
                <a:gridCol w="3097212">
                  <a:extLst>
                    <a:ext uri="{9D8B030D-6E8A-4147-A177-3AD203B41FA5}">
                      <a16:colId xmlns:a16="http://schemas.microsoft.com/office/drawing/2014/main" val="20000"/>
                    </a:ext>
                  </a:extLst>
                </a:gridCol>
              </a:tblGrid>
              <a:tr h="279283">
                <a:tc>
                  <a:txBody>
                    <a:bodyPr/>
                    <a:lstStyle/>
                    <a:p>
                      <a:pPr algn="ctr"/>
                      <a:r>
                        <a:rPr kumimoji="1" lang="ja-JP" altLang="en-US" sz="1400">
                          <a:solidFill>
                            <a:srgbClr val="FF0000"/>
                          </a:solidFill>
                        </a:rPr>
                        <a:t>操作方法</a:t>
                      </a:r>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37391">
                <a:tc>
                  <a:txBody>
                    <a:bodyPr/>
                    <a:lstStyle/>
                    <a:p>
                      <a:r>
                        <a:rPr kumimoji="1" lang="ja-JP" altLang="en-US" sz="1100" dirty="0"/>
                        <a:t>移動 </a:t>
                      </a:r>
                      <a:r>
                        <a:rPr kumimoji="1" lang="en-US" altLang="ja-JP" sz="1100" dirty="0"/>
                        <a:t>; </a:t>
                      </a:r>
                      <a:r>
                        <a:rPr kumimoji="1" lang="en-US" altLang="ja-JP" sz="1100" dirty="0" err="1"/>
                        <a:t>wasd</a:t>
                      </a:r>
                      <a:endParaRPr kumimoji="1" lang="ja-JP" altLang="en-US" sz="1100" dirty="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37391">
                <a:tc>
                  <a:txBody>
                    <a:bodyPr/>
                    <a:lstStyle/>
                    <a:p>
                      <a:r>
                        <a:rPr kumimoji="1" lang="ja-JP" altLang="en-US" sz="1100" dirty="0"/>
                        <a:t>アイテム取得</a:t>
                      </a:r>
                      <a:r>
                        <a:rPr kumimoji="1" lang="en-US" altLang="ja-JP" sz="1100" dirty="0"/>
                        <a:t> </a:t>
                      </a:r>
                      <a:r>
                        <a:rPr kumimoji="1" lang="ja-JP" altLang="en-US" sz="1100" dirty="0"/>
                        <a:t>アイテムとの接触</a:t>
                      </a:r>
                      <a:endParaRPr kumimoji="1" lang="en-US" altLang="ja-JP" sz="1100" dirty="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37391">
                <a:tc>
                  <a:txBody>
                    <a:bodyPr/>
                    <a:lstStyle/>
                    <a:p>
                      <a:r>
                        <a:rPr kumimoji="1" lang="ja-JP" altLang="en-US" sz="1100"/>
                        <a:t>　　　　　　　　</a:t>
                      </a:r>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37391">
                <a:tc>
                  <a:txBody>
                    <a:bodyPr/>
                    <a:lstStyle/>
                    <a:p>
                      <a:endParaRPr kumimoji="1" lang="ja-JP" altLang="en-US" sz="1100" dirty="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237391">
                <a:tc>
                  <a:txBody>
                    <a:bodyPr/>
                    <a:lstStyle/>
                    <a:p>
                      <a:r>
                        <a:rPr kumimoji="1" lang="ja-JP" altLang="en-US" sz="1100"/>
                        <a:t>　　　　　　</a:t>
                      </a:r>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5"/>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6"/>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7"/>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8"/>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9"/>
                  </a:ext>
                </a:extLst>
              </a:tr>
              <a:tr h="237391">
                <a:tc>
                  <a:txBody>
                    <a:bodyPr/>
                    <a:lstStyle/>
                    <a:p>
                      <a:endParaRPr kumimoji="1" lang="ja-JP" altLang="en-US" sz="110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23"/>
                  </a:ext>
                </a:extLst>
              </a:tr>
              <a:tr h="237391">
                <a:tc>
                  <a:txBody>
                    <a:bodyPr/>
                    <a:lstStyle/>
                    <a:p>
                      <a:endParaRPr kumimoji="1" lang="ja-JP" altLang="en-US" sz="1100" dirty="0"/>
                    </a:p>
                  </a:txBody>
                  <a:tcPr marL="91416" marR="91416">
                    <a:lnL w="12700" cap="flat" cmpd="sng" algn="ctr">
                      <a:noFill/>
                      <a:prstDash val="dot"/>
                      <a:round/>
                      <a:headEnd type="none" w="med" len="med"/>
                      <a:tailEnd type="none" w="med" len="med"/>
                    </a:lnL>
                    <a:lnR w="12700" cap="flat" cmpd="sng" algn="ctr">
                      <a:noFill/>
                      <a:prstDash val="dot"/>
                      <a:round/>
                      <a:headEnd type="none" w="med" len="med"/>
                      <a:tailEnd type="none" w="med" len="med"/>
                    </a:lnR>
                    <a:lnT w="12700" cap="flat" cmpd="sng" algn="ctr">
                      <a:solidFill>
                        <a:srgbClr val="2D2D8A">
                          <a:lumMod val="60000"/>
                          <a:lumOff val="40000"/>
                        </a:srgbClr>
                      </a:solidFill>
                      <a:prstDash val="dot"/>
                      <a:round/>
                      <a:headEnd type="none" w="med" len="med"/>
                      <a:tailEnd type="none" w="med" len="med"/>
                    </a:lnT>
                    <a:lnB w="12700" cap="flat" cmpd="sng" algn="ctr">
                      <a:solidFill>
                        <a:srgbClr val="2D2D8A">
                          <a:lumMod val="60000"/>
                          <a:lumOff val="40000"/>
                        </a:srgb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24"/>
                  </a:ext>
                </a:extLst>
              </a:tr>
            </a:tbl>
          </a:graphicData>
        </a:graphic>
      </p:graphicFrame>
      <p:sp>
        <p:nvSpPr>
          <p:cNvPr id="6" name="角丸四角形 5">
            <a:extLst>
              <a:ext uri="{FF2B5EF4-FFF2-40B4-BE49-F238E27FC236}">
                <a16:creationId xmlns:a16="http://schemas.microsoft.com/office/drawing/2014/main" id="{F38A0876-1EBA-4D0D-AABE-34DEC57832C9}"/>
              </a:ext>
            </a:extLst>
          </p:cNvPr>
          <p:cNvSpPr/>
          <p:nvPr/>
        </p:nvSpPr>
        <p:spPr bwMode="auto">
          <a:xfrm>
            <a:off x="110991" y="1015891"/>
            <a:ext cx="5545484" cy="4248472"/>
          </a:xfrm>
          <a:prstGeom prst="roundRect">
            <a:avLst>
              <a:gd name="adj" fmla="val 4513"/>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781809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a:solidFill>
                  <a:srgbClr val="FF0000"/>
                </a:solidFill>
              </a:rPr>
              <a:t>6. </a:t>
            </a:r>
            <a:r>
              <a:rPr lang="ja-JP" altLang="en-US" sz="2800">
                <a:solidFill>
                  <a:srgbClr val="FF0000"/>
                </a:solidFill>
              </a:rPr>
              <a:t>シーン一覧</a:t>
            </a:r>
            <a:endParaRPr kumimoji="1" lang="ja-JP" altLang="en-US" sz="280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3" name="表 2">
            <a:extLst>
              <a:ext uri="{FF2B5EF4-FFF2-40B4-BE49-F238E27FC236}">
                <a16:creationId xmlns:a16="http://schemas.microsoft.com/office/drawing/2014/main" id="{8DE90DF2-BE04-C046-8CE3-A8B63B931E41}"/>
              </a:ext>
            </a:extLst>
          </p:cNvPr>
          <p:cNvGraphicFramePr>
            <a:graphicFrameLocks noGrp="1"/>
          </p:cNvGraphicFramePr>
          <p:nvPr>
            <p:extLst>
              <p:ext uri="{D42A27DB-BD31-4B8C-83A1-F6EECF244321}">
                <p14:modId xmlns:p14="http://schemas.microsoft.com/office/powerpoint/2010/main" val="1133434709"/>
              </p:ext>
            </p:extLst>
          </p:nvPr>
        </p:nvGraphicFramePr>
        <p:xfrm>
          <a:off x="179512" y="980728"/>
          <a:ext cx="8424936" cy="4165600"/>
        </p:xfrm>
        <a:graphic>
          <a:graphicData uri="http://schemas.openxmlformats.org/drawingml/2006/table">
            <a:tbl>
              <a:tblPr firstRow="1" bandRow="1">
                <a:tableStyleId>{00A15C55-8517-42AA-B614-E9B94910E393}</a:tableStyleId>
              </a:tblPr>
              <a:tblGrid>
                <a:gridCol w="504056">
                  <a:extLst>
                    <a:ext uri="{9D8B030D-6E8A-4147-A177-3AD203B41FA5}">
                      <a16:colId xmlns:a16="http://schemas.microsoft.com/office/drawing/2014/main" val="590326502"/>
                    </a:ext>
                  </a:extLst>
                </a:gridCol>
                <a:gridCol w="1512168">
                  <a:extLst>
                    <a:ext uri="{9D8B030D-6E8A-4147-A177-3AD203B41FA5}">
                      <a16:colId xmlns:a16="http://schemas.microsoft.com/office/drawing/2014/main" val="365984878"/>
                    </a:ext>
                  </a:extLst>
                </a:gridCol>
                <a:gridCol w="720080">
                  <a:extLst>
                    <a:ext uri="{9D8B030D-6E8A-4147-A177-3AD203B41FA5}">
                      <a16:colId xmlns:a16="http://schemas.microsoft.com/office/drawing/2014/main" val="3070895905"/>
                    </a:ext>
                  </a:extLst>
                </a:gridCol>
                <a:gridCol w="2016224">
                  <a:extLst>
                    <a:ext uri="{9D8B030D-6E8A-4147-A177-3AD203B41FA5}">
                      <a16:colId xmlns:a16="http://schemas.microsoft.com/office/drawing/2014/main" val="1886182075"/>
                    </a:ext>
                  </a:extLst>
                </a:gridCol>
                <a:gridCol w="3672408">
                  <a:extLst>
                    <a:ext uri="{9D8B030D-6E8A-4147-A177-3AD203B41FA5}">
                      <a16:colId xmlns:a16="http://schemas.microsoft.com/office/drawing/2014/main" val="3413050710"/>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シーン名</a:t>
                      </a:r>
                    </a:p>
                  </a:txBody>
                  <a:tcPr anchor="ctr">
                    <a:solidFill>
                      <a:schemeClr val="tx1">
                        <a:lumMod val="65000"/>
                        <a:lumOff val="35000"/>
                      </a:schemeClr>
                    </a:solidFill>
                  </a:tcPr>
                </a:tc>
                <a:tc>
                  <a:txBody>
                    <a:bodyPr/>
                    <a:lstStyle/>
                    <a:p>
                      <a:pPr algn="ctr"/>
                      <a:r>
                        <a:rPr kumimoji="1" lang="ja-JP" altLang="en-US" sz="1200"/>
                        <a:t>部屋</a:t>
                      </a:r>
                      <a:r>
                        <a:rPr kumimoji="1" lang="en-US" altLang="ja-JP" sz="1200"/>
                        <a:t>No.</a:t>
                      </a:r>
                      <a:endParaRPr kumimoji="1" lang="ja-JP" altLang="en-US" sz="1200"/>
                    </a:p>
                  </a:txBody>
                  <a:tcPr anchor="ctr">
                    <a:solidFill>
                      <a:schemeClr val="tx1">
                        <a:lumMod val="65000"/>
                        <a:lumOff val="35000"/>
                      </a:schemeClr>
                    </a:solidFill>
                  </a:tcPr>
                </a:tc>
                <a:tc>
                  <a:txBody>
                    <a:bodyPr/>
                    <a:lstStyle/>
                    <a:p>
                      <a:pPr algn="ctr"/>
                      <a:r>
                        <a:rPr kumimoji="1" lang="ja-JP" altLang="en-US" sz="1200"/>
                        <a:t>用　途</a:t>
                      </a:r>
                    </a:p>
                  </a:txBody>
                  <a:tcPr anchor="ctr">
                    <a:solidFill>
                      <a:schemeClr val="tx1">
                        <a:lumMod val="65000"/>
                        <a:lumOff val="35000"/>
                      </a:schemeClr>
                    </a:solidFill>
                  </a:tcPr>
                </a:tc>
                <a:tc>
                  <a:txBody>
                    <a:bodyPr/>
                    <a:lstStyle/>
                    <a:p>
                      <a:pPr algn="ctr"/>
                      <a:r>
                        <a:rPr kumimoji="1" lang="ja-JP" altLang="en-US" sz="1200"/>
                        <a:t>備　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r>
                        <a:rPr kumimoji="1" lang="en-US" altLang="ja-JP" sz="1200" dirty="0"/>
                        <a:t>TitleScreen</a:t>
                      </a:r>
                      <a:endParaRPr kumimoji="1" lang="ja-JP" altLang="en-US" sz="1200" dirty="0"/>
                    </a:p>
                  </a:txBody>
                  <a:tcPr/>
                </a:tc>
                <a:tc>
                  <a:txBody>
                    <a:bodyPr/>
                    <a:lstStyle/>
                    <a:p>
                      <a:pPr algn="ctr"/>
                      <a:endParaRPr kumimoji="1" lang="ja-JP" altLang="en-US" sz="1200" dirty="0"/>
                    </a:p>
                  </a:txBody>
                  <a:tcPr anchor="ctr"/>
                </a:tc>
                <a:tc>
                  <a:txBody>
                    <a:bodyPr/>
                    <a:lstStyle/>
                    <a:p>
                      <a:pPr algn="l"/>
                      <a:r>
                        <a:rPr kumimoji="1" lang="ja-JP" altLang="en-US" sz="1200" dirty="0"/>
                        <a:t>タイトル画面</a:t>
                      </a:r>
                    </a:p>
                  </a:txBody>
                  <a:tcPr anchor="ctr"/>
                </a:tc>
                <a:tc>
                  <a:txBody>
                    <a:bodyPr/>
                    <a:lstStyle/>
                    <a:p>
                      <a:pPr algn="l"/>
                      <a:r>
                        <a:rPr kumimoji="1" lang="ja-JP" altLang="en-US" sz="1200" dirty="0"/>
                        <a:t>タイトルが画面に表示される</a:t>
                      </a:r>
                    </a:p>
                  </a:txBody>
                  <a:tcPr anchor="ctr"/>
                </a:tc>
                <a:extLst>
                  <a:ext uri="{0D108BD9-81ED-4DB2-BD59-A6C34878D82A}">
                    <a16:rowId xmlns:a16="http://schemas.microsoft.com/office/drawing/2014/main" val="582517816"/>
                  </a:ext>
                </a:extLst>
              </a:tr>
              <a:tr h="370840">
                <a:tc>
                  <a:txBody>
                    <a:bodyPr/>
                    <a:lstStyle/>
                    <a:p>
                      <a:pPr algn="ctr"/>
                      <a:r>
                        <a:rPr kumimoji="1" lang="en-US" altLang="ja-JP" sz="1200"/>
                        <a:t>2</a:t>
                      </a:r>
                      <a:endParaRPr kumimoji="1" lang="ja-JP" altLang="en-US" sz="1200"/>
                    </a:p>
                  </a:txBody>
                  <a:tcPr anchor="ctr"/>
                </a:tc>
                <a:tc>
                  <a:txBody>
                    <a:bodyPr/>
                    <a:lstStyle/>
                    <a:p>
                      <a:r>
                        <a:rPr kumimoji="1" lang="en-US" altLang="ja-JP" sz="1200" dirty="0"/>
                        <a:t>ruins</a:t>
                      </a:r>
                      <a:endParaRPr kumimoji="1" lang="ja-JP" altLang="en-US" sz="1200" dirty="0"/>
                    </a:p>
                  </a:txBody>
                  <a:tcPr/>
                </a:tc>
                <a:tc>
                  <a:txBody>
                    <a:bodyPr/>
                    <a:lstStyle/>
                    <a:p>
                      <a:pPr algn="ctr"/>
                      <a:r>
                        <a:rPr kumimoji="1" lang="en-US" altLang="ja-JP" sz="1200" dirty="0"/>
                        <a:t>0</a:t>
                      </a:r>
                      <a:endParaRPr kumimoji="1" lang="ja-JP" altLang="en-US" sz="1200" dirty="0"/>
                    </a:p>
                  </a:txBody>
                  <a:tcPr anchor="ctr"/>
                </a:tc>
                <a:tc>
                  <a:txBody>
                    <a:bodyPr/>
                    <a:lstStyle/>
                    <a:p>
                      <a:pPr algn="l"/>
                      <a:r>
                        <a:rPr kumimoji="1" lang="ja-JP" altLang="en-US" sz="1200" dirty="0"/>
                        <a:t>ゲーム</a:t>
                      </a:r>
                    </a:p>
                  </a:txBody>
                  <a:tcPr anchor="ctr"/>
                </a:tc>
                <a:tc>
                  <a:txBody>
                    <a:bodyPr/>
                    <a:lstStyle/>
                    <a:p>
                      <a:pPr algn="l"/>
                      <a:r>
                        <a:rPr kumimoji="1" lang="ja-JP" altLang="en-US" sz="1200" dirty="0"/>
                        <a:t>最初のゲーム画面</a:t>
                      </a:r>
                      <a:r>
                        <a:rPr kumimoji="1" lang="en-US" altLang="ja-JP" sz="1200" dirty="0"/>
                        <a:t>,</a:t>
                      </a:r>
                      <a:r>
                        <a:rPr kumimoji="1" lang="ja-JP" altLang="en-US" sz="1200" dirty="0"/>
                        <a:t>遺跡の名前を</a:t>
                      </a:r>
                      <a:r>
                        <a:rPr kumimoji="1" lang="en-US" altLang="ja-JP" sz="1200" dirty="0"/>
                        <a:t>script</a:t>
                      </a:r>
                      <a:r>
                        <a:rPr kumimoji="1" lang="ja-JP" altLang="en-US" sz="1200" dirty="0"/>
                        <a:t>で表示</a:t>
                      </a:r>
                    </a:p>
                  </a:txBody>
                  <a:tcPr anchor="ctr"/>
                </a:tc>
                <a:extLst>
                  <a:ext uri="{0D108BD9-81ED-4DB2-BD59-A6C34878D82A}">
                    <a16:rowId xmlns:a16="http://schemas.microsoft.com/office/drawing/2014/main" val="2658378368"/>
                  </a:ext>
                </a:extLst>
              </a:tr>
              <a:tr h="370840">
                <a:tc>
                  <a:txBody>
                    <a:bodyPr/>
                    <a:lstStyle/>
                    <a:p>
                      <a:pPr algn="ctr"/>
                      <a:r>
                        <a:rPr kumimoji="1" lang="en-US" altLang="ja-JP" sz="1200"/>
                        <a:t>3</a:t>
                      </a:r>
                      <a:endParaRPr kumimoji="1" lang="ja-JP" altLang="en-US" sz="1200"/>
                    </a:p>
                  </a:txBody>
                  <a:tcPr anchor="ctr"/>
                </a:tc>
                <a:tc>
                  <a:txBody>
                    <a:bodyPr/>
                    <a:lstStyle/>
                    <a:p>
                      <a:r>
                        <a:rPr kumimoji="1" lang="en-US" altLang="ja-JP" sz="1200" dirty="0"/>
                        <a:t>ruins2</a:t>
                      </a:r>
                      <a:endParaRPr kumimoji="1" lang="ja-JP" altLang="en-US" sz="1200" dirty="0"/>
                    </a:p>
                  </a:txBody>
                  <a:tcPr/>
                </a:tc>
                <a:tc>
                  <a:txBody>
                    <a:bodyPr/>
                    <a:lstStyle/>
                    <a:p>
                      <a:pPr algn="ctr"/>
                      <a:r>
                        <a:rPr kumimoji="1" lang="en-US" altLang="ja-JP" sz="1200" dirty="0"/>
                        <a:t>1</a:t>
                      </a:r>
                      <a:endParaRPr kumimoji="1" lang="ja-JP" altLang="en-US" sz="1200" dirty="0"/>
                    </a:p>
                  </a:txBody>
                  <a:tcPr anchor="ctr"/>
                </a:tc>
                <a:tc>
                  <a:txBody>
                    <a:bodyPr/>
                    <a:lstStyle/>
                    <a:p>
                      <a:pPr algn="l"/>
                      <a:r>
                        <a:rPr kumimoji="1" lang="ja-JP" altLang="en-US" sz="1200" dirty="0"/>
                        <a:t>ゲーム</a:t>
                      </a:r>
                    </a:p>
                  </a:txBody>
                  <a:tcPr anchor="ctr"/>
                </a:tc>
                <a:tc>
                  <a:txBody>
                    <a:bodyPr/>
                    <a:lstStyle/>
                    <a:p>
                      <a:pPr algn="l"/>
                      <a:endParaRPr kumimoji="1" lang="ja-JP" altLang="en-US" sz="1200" dirty="0"/>
                    </a:p>
                  </a:txBody>
                  <a:tcPr anchor="ctr"/>
                </a:tc>
                <a:extLst>
                  <a:ext uri="{0D108BD9-81ED-4DB2-BD59-A6C34878D82A}">
                    <a16:rowId xmlns:a16="http://schemas.microsoft.com/office/drawing/2014/main" val="3515724671"/>
                  </a:ext>
                </a:extLst>
              </a:tr>
              <a:tr h="370840">
                <a:tc>
                  <a:txBody>
                    <a:bodyPr/>
                    <a:lstStyle/>
                    <a:p>
                      <a:pPr algn="ctr"/>
                      <a:r>
                        <a:rPr kumimoji="1" lang="en-US" altLang="ja-JP" sz="1200"/>
                        <a:t>4</a:t>
                      </a:r>
                      <a:endParaRPr kumimoji="1" lang="ja-JP" altLang="en-US" sz="1200"/>
                    </a:p>
                  </a:txBody>
                  <a:tcPr anchor="ctr"/>
                </a:tc>
                <a:tc>
                  <a:txBody>
                    <a:bodyPr/>
                    <a:lstStyle/>
                    <a:p>
                      <a:r>
                        <a:rPr kumimoji="1" lang="en-US" altLang="ja-JP" sz="1200" dirty="0" err="1"/>
                        <a:t>Gameover</a:t>
                      </a:r>
                      <a:endParaRPr kumimoji="1" lang="en-US" altLang="ja-JP" sz="1200" dirty="0"/>
                    </a:p>
                    <a:p>
                      <a:r>
                        <a:rPr kumimoji="1" lang="en-US" altLang="ja-JP" sz="1200" dirty="0" err="1"/>
                        <a:t>gameclear</a:t>
                      </a:r>
                      <a:endParaRPr kumimoji="1" lang="ja-JP" altLang="en-US" sz="1200" dirty="0"/>
                    </a:p>
                  </a:txBody>
                  <a:tcPr/>
                </a:tc>
                <a:tc>
                  <a:txBody>
                    <a:bodyPr/>
                    <a:lstStyle/>
                    <a:p>
                      <a:pPr algn="ctr"/>
                      <a:endParaRPr kumimoji="1" lang="ja-JP" altLang="en-US" sz="1200" dirty="0"/>
                    </a:p>
                  </a:txBody>
                  <a:tcPr anchor="ctr"/>
                </a:tc>
                <a:tc>
                  <a:txBody>
                    <a:bodyPr/>
                    <a:lstStyle/>
                    <a:p>
                      <a:pPr algn="l"/>
                      <a:r>
                        <a:rPr kumimoji="1" lang="ja-JP" altLang="en-US" sz="1200" dirty="0"/>
                        <a:t>ゲームオーバー</a:t>
                      </a:r>
                      <a:endParaRPr kumimoji="1" lang="en-US" altLang="ja-JP" sz="1200" dirty="0"/>
                    </a:p>
                    <a:p>
                      <a:pPr algn="l"/>
                      <a:r>
                        <a:rPr kumimoji="1" lang="ja-JP" altLang="en-US" sz="1200" dirty="0"/>
                        <a:t>ゲームクリア</a:t>
                      </a:r>
                    </a:p>
                  </a:txBody>
                  <a:tcPr anchor="ctr"/>
                </a:tc>
                <a:tc>
                  <a:txBody>
                    <a:bodyPr/>
                    <a:lstStyle/>
                    <a:p>
                      <a:pPr algn="l"/>
                      <a:endParaRPr kumimoji="1" lang="ja-JP" altLang="en-US" sz="1200"/>
                    </a:p>
                  </a:txBody>
                  <a:tcPr anchor="ctr"/>
                </a:tc>
                <a:extLst>
                  <a:ext uri="{0D108BD9-81ED-4DB2-BD59-A6C34878D82A}">
                    <a16:rowId xmlns:a16="http://schemas.microsoft.com/office/drawing/2014/main" val="931484755"/>
                  </a:ext>
                </a:extLst>
              </a:tr>
              <a:tr h="370840">
                <a:tc>
                  <a:txBody>
                    <a:bodyPr/>
                    <a:lstStyle/>
                    <a:p>
                      <a:pPr algn="ctr"/>
                      <a:r>
                        <a:rPr kumimoji="1" lang="en-US" altLang="ja-JP" sz="1200"/>
                        <a:t>5</a:t>
                      </a:r>
                      <a:endParaRPr kumimoji="1" lang="ja-JP" altLang="en-US" sz="1200"/>
                    </a:p>
                  </a:txBody>
                  <a:tcPr anchor="ctr"/>
                </a:tc>
                <a:tc>
                  <a:txBody>
                    <a:bodyPr/>
                    <a:lstStyle/>
                    <a:p>
                      <a:r>
                        <a:rPr kumimoji="1" lang="en-US" altLang="ja-JP" sz="1200" dirty="0"/>
                        <a:t>ruins3</a:t>
                      </a:r>
                      <a:endParaRPr kumimoji="1" lang="ja-JP" altLang="en-US" sz="1200" dirty="0"/>
                    </a:p>
                  </a:txBody>
                  <a:tcPr/>
                </a:tc>
                <a:tc>
                  <a:txBody>
                    <a:bodyPr/>
                    <a:lstStyle/>
                    <a:p>
                      <a:pPr algn="ctr"/>
                      <a:r>
                        <a:rPr kumimoji="1" lang="en-US" altLang="ja-JP" sz="1200" dirty="0"/>
                        <a:t>2</a:t>
                      </a:r>
                      <a:endParaRPr kumimoji="1" lang="ja-JP" altLang="en-US" sz="1200" dirty="0"/>
                    </a:p>
                  </a:txBody>
                  <a:tcPr anchor="ctr"/>
                </a:tc>
                <a:tc>
                  <a:txBody>
                    <a:bodyPr/>
                    <a:lstStyle/>
                    <a:p>
                      <a:pPr algn="l"/>
                      <a:r>
                        <a:rPr kumimoji="1" lang="ja-JP" altLang="en-US" sz="1200" dirty="0"/>
                        <a:t>隠しステージ</a:t>
                      </a:r>
                    </a:p>
                  </a:txBody>
                  <a:tcPr anchor="ctr"/>
                </a:tc>
                <a:tc>
                  <a:txBody>
                    <a:bodyPr/>
                    <a:lstStyle/>
                    <a:p>
                      <a:pPr algn="l"/>
                      <a:r>
                        <a:rPr kumimoji="1" lang="ja-JP" altLang="en-US" sz="1200" dirty="0"/>
                        <a:t>クリア条件２</a:t>
                      </a:r>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6</a:t>
                      </a:r>
                      <a:endParaRPr kumimoji="1" lang="ja-JP" altLang="en-US" sz="1200"/>
                    </a:p>
                  </a:txBody>
                  <a:tcPr anchor="ctr"/>
                </a:tc>
                <a:tc>
                  <a:txBody>
                    <a:bodyPr/>
                    <a:lstStyle/>
                    <a:p>
                      <a:endParaRPr kumimoji="1" lang="ja-JP" altLang="en-US" sz="1200"/>
                    </a:p>
                  </a:txBody>
                  <a:tcP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3777481181"/>
                  </a:ext>
                </a:extLst>
              </a:tr>
              <a:tr h="370840">
                <a:tc>
                  <a:txBody>
                    <a:bodyPr/>
                    <a:lstStyle/>
                    <a:p>
                      <a:pPr algn="ctr"/>
                      <a:r>
                        <a:rPr kumimoji="1" lang="en-US" altLang="ja-JP" sz="1200"/>
                        <a:t>7</a:t>
                      </a:r>
                      <a:endParaRPr kumimoji="1" lang="ja-JP" altLang="en-US" sz="1200"/>
                    </a:p>
                  </a:txBody>
                  <a:tcPr anchor="ctr"/>
                </a:tc>
                <a:tc>
                  <a:txBody>
                    <a:bodyPr/>
                    <a:lstStyle/>
                    <a:p>
                      <a:endParaRPr kumimoji="1" lang="ja-JP" altLang="en-US" sz="1200"/>
                    </a:p>
                  </a:txBody>
                  <a:tcP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8</a:t>
                      </a:r>
                      <a:endParaRPr kumimoji="1" lang="ja-JP" altLang="en-US" sz="1200"/>
                    </a:p>
                  </a:txBody>
                  <a:tcPr anchor="ctr"/>
                </a:tc>
                <a:tc>
                  <a:txBody>
                    <a:bodyPr/>
                    <a:lstStyle/>
                    <a:p>
                      <a:endParaRPr kumimoji="1" lang="ja-JP" altLang="en-US" sz="1200"/>
                    </a:p>
                  </a:txBody>
                  <a:tcP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9</a:t>
                      </a:r>
                      <a:endParaRPr kumimoji="1" lang="ja-JP" altLang="en-US" sz="1200"/>
                    </a:p>
                  </a:txBody>
                  <a:tcPr anchor="ctr"/>
                </a:tc>
                <a:tc>
                  <a:txBody>
                    <a:bodyPr/>
                    <a:lstStyle/>
                    <a:p>
                      <a:endParaRPr kumimoji="1" lang="ja-JP" altLang="en-US" sz="1200"/>
                    </a:p>
                  </a:txBody>
                  <a:tcP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10</a:t>
                      </a:r>
                      <a:endParaRPr kumimoji="1" lang="ja-JP" altLang="en-US" sz="1200"/>
                    </a:p>
                  </a:txBody>
                  <a:tcPr anchor="ctr"/>
                </a:tc>
                <a:tc>
                  <a:txBody>
                    <a:bodyPr/>
                    <a:lstStyle/>
                    <a:p>
                      <a:endParaRPr kumimoji="1" lang="ja-JP" altLang="en-US" sz="1200"/>
                    </a:p>
                  </a:txBody>
                  <a:tcP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dirty="0"/>
                    </a:p>
                  </a:txBody>
                  <a:tcPr anchor="ctr"/>
                </a:tc>
                <a:extLst>
                  <a:ext uri="{0D108BD9-81ED-4DB2-BD59-A6C34878D82A}">
                    <a16:rowId xmlns:a16="http://schemas.microsoft.com/office/drawing/2014/main" val="1295613831"/>
                  </a:ext>
                </a:extLst>
              </a:tr>
            </a:tbl>
          </a:graphicData>
        </a:graphic>
      </p:graphicFrame>
    </p:spTree>
    <p:extLst>
      <p:ext uri="{BB962C8B-B14F-4D97-AF65-F5344CB8AC3E}">
        <p14:creationId xmlns:p14="http://schemas.microsoft.com/office/powerpoint/2010/main" val="22633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a:solidFill>
                  <a:srgbClr val="FF0000"/>
                </a:solidFill>
              </a:rPr>
              <a:t>7</a:t>
            </a:r>
            <a:r>
              <a:rPr kumimoji="1" lang="en-US" altLang="ja-JP" sz="2800">
                <a:solidFill>
                  <a:srgbClr val="FF0000"/>
                </a:solidFill>
              </a:rPr>
              <a:t>. </a:t>
            </a:r>
            <a:r>
              <a:rPr kumimoji="1" lang="ja-JP" altLang="en-US" sz="2800">
                <a:solidFill>
                  <a:srgbClr val="FF0000"/>
                </a:solidFill>
              </a:rPr>
              <a:t>画面遷移</a:t>
            </a:r>
          </a:p>
        </p:txBody>
      </p:sp>
      <p:sp>
        <p:nvSpPr>
          <p:cNvPr id="22" name="正方形/長方形 21">
            <a:extLst>
              <a:ext uri="{FF2B5EF4-FFF2-40B4-BE49-F238E27FC236}">
                <a16:creationId xmlns:a16="http://schemas.microsoft.com/office/drawing/2014/main" id="{4D036B18-DC6B-954D-91D9-63F9D446E12A}"/>
              </a:ext>
            </a:extLst>
          </p:cNvPr>
          <p:cNvSpPr/>
          <p:nvPr/>
        </p:nvSpPr>
        <p:spPr>
          <a:xfrm>
            <a:off x="4860033" y="941234"/>
            <a:ext cx="4183348" cy="3380477"/>
          </a:xfrm>
          <a:prstGeom prst="rect">
            <a:avLst/>
          </a:prstGeom>
        </p:spPr>
        <p:txBody>
          <a:bodyPr wrap="square">
            <a:spAutoFit/>
          </a:bodyPr>
          <a:lstStyle/>
          <a:p>
            <a:pPr algn="l">
              <a:lnSpc>
                <a:spcPct val="150000"/>
              </a:lnSpc>
            </a:pPr>
            <a:r>
              <a:rPr lang="ja-JP" altLang="en-US" sz="1200" dirty="0">
                <a:latin typeface="+mj-lt"/>
              </a:rPr>
              <a:t>起動後</a:t>
            </a:r>
            <a:endParaRPr lang="en-US" altLang="ja-JP" sz="1200" dirty="0">
              <a:latin typeface="+mj-lt"/>
            </a:endParaRPr>
          </a:p>
          <a:p>
            <a:pPr algn="l">
              <a:lnSpc>
                <a:spcPct val="150000"/>
              </a:lnSpc>
            </a:pPr>
            <a:r>
              <a:rPr lang="en-US" altLang="ja-JP" sz="1200" dirty="0">
                <a:latin typeface="+mj-lt"/>
              </a:rPr>
              <a:t>TitleScreen</a:t>
            </a:r>
            <a:r>
              <a:rPr lang="ja-JP" altLang="en-US" sz="1200" dirty="0">
                <a:latin typeface="+mj-lt"/>
              </a:rPr>
              <a:t>に移動。</a:t>
            </a:r>
            <a:endParaRPr lang="en-US" altLang="ja-JP" sz="1200" dirty="0">
              <a:latin typeface="+mj-lt"/>
            </a:endParaRPr>
          </a:p>
          <a:p>
            <a:pPr algn="l">
              <a:lnSpc>
                <a:spcPct val="150000"/>
              </a:lnSpc>
            </a:pPr>
            <a:endParaRPr lang="en-US" altLang="ja-JP" sz="1200" dirty="0">
              <a:latin typeface="+mj-lt"/>
            </a:endParaRPr>
          </a:p>
          <a:p>
            <a:pPr algn="l">
              <a:lnSpc>
                <a:spcPct val="150000"/>
              </a:lnSpc>
            </a:pPr>
            <a:r>
              <a:rPr lang="ja-JP" altLang="en-US" sz="1200" dirty="0">
                <a:latin typeface="+mj-lt"/>
              </a:rPr>
              <a:t>・</a:t>
            </a:r>
            <a:r>
              <a:rPr lang="en-US" altLang="ja-JP" sz="1200" dirty="0">
                <a:latin typeface="+mj-lt"/>
              </a:rPr>
              <a:t>TitleScreen</a:t>
            </a:r>
          </a:p>
          <a:p>
            <a:pPr algn="l">
              <a:lnSpc>
                <a:spcPct val="150000"/>
              </a:lnSpc>
            </a:pPr>
            <a:endParaRPr lang="en-US" altLang="ja-JP" sz="1200" dirty="0">
              <a:latin typeface="+mj-lt"/>
            </a:endParaRPr>
          </a:p>
          <a:p>
            <a:pPr algn="l">
              <a:lnSpc>
                <a:spcPct val="150000"/>
              </a:lnSpc>
            </a:pPr>
            <a:r>
              <a:rPr lang="ja-JP" altLang="en-US" sz="1200" dirty="0">
                <a:latin typeface="+mj-lt"/>
              </a:rPr>
              <a:t>・</a:t>
            </a:r>
            <a:r>
              <a:rPr lang="en-US" altLang="ja-JP" sz="1200" dirty="0">
                <a:latin typeface="+mj-lt"/>
              </a:rPr>
              <a:t>ruins1</a:t>
            </a:r>
          </a:p>
          <a:p>
            <a:pPr algn="l">
              <a:lnSpc>
                <a:spcPct val="150000"/>
              </a:lnSpc>
            </a:pPr>
            <a:endParaRPr lang="en-US" altLang="ja-JP" sz="1200" dirty="0">
              <a:latin typeface="+mj-lt"/>
            </a:endParaRPr>
          </a:p>
          <a:p>
            <a:pPr algn="l">
              <a:lnSpc>
                <a:spcPct val="150000"/>
              </a:lnSpc>
            </a:pPr>
            <a:r>
              <a:rPr lang="ja-JP" altLang="en-US" sz="1200" dirty="0">
                <a:latin typeface="+mj-lt"/>
              </a:rPr>
              <a:t>・</a:t>
            </a:r>
            <a:r>
              <a:rPr lang="en-US" altLang="ja-JP" sz="1200" dirty="0">
                <a:latin typeface="+mj-lt"/>
              </a:rPr>
              <a:t>ruins2</a:t>
            </a:r>
          </a:p>
          <a:p>
            <a:pPr algn="l">
              <a:lnSpc>
                <a:spcPct val="150000"/>
              </a:lnSpc>
            </a:pPr>
            <a:r>
              <a:rPr lang="ja-JP" altLang="en-US" sz="1200" dirty="0">
                <a:latin typeface="+mj-lt"/>
              </a:rPr>
              <a:t>・</a:t>
            </a:r>
            <a:r>
              <a:rPr lang="en-US" altLang="ja-JP" sz="1200" dirty="0">
                <a:latin typeface="+mj-lt"/>
              </a:rPr>
              <a:t>ruins3</a:t>
            </a:r>
          </a:p>
          <a:p>
            <a:pPr algn="l">
              <a:lnSpc>
                <a:spcPct val="150000"/>
              </a:lnSpc>
            </a:pPr>
            <a:endParaRPr lang="en-US" altLang="ja-JP" sz="1200" dirty="0">
              <a:latin typeface="+mj-lt"/>
            </a:endParaRPr>
          </a:p>
          <a:p>
            <a:pPr algn="l">
              <a:lnSpc>
                <a:spcPct val="150000"/>
              </a:lnSpc>
            </a:pPr>
            <a:r>
              <a:rPr lang="ja-JP" altLang="en-US" sz="1200" dirty="0">
                <a:latin typeface="+mj-lt"/>
              </a:rPr>
              <a:t>・</a:t>
            </a:r>
            <a:r>
              <a:rPr lang="en-US" altLang="ja-JP" sz="1200" dirty="0" err="1">
                <a:latin typeface="+mj-lt"/>
              </a:rPr>
              <a:t>GameOver</a:t>
            </a:r>
            <a:r>
              <a:rPr lang="ja-JP" altLang="en-US" sz="1200" dirty="0">
                <a:latin typeface="+mj-lt"/>
              </a:rPr>
              <a:t>遷移後はアニメーションを流し、クリックで</a:t>
            </a:r>
            <a:r>
              <a:rPr lang="en-US" altLang="ja-JP" sz="1200" dirty="0">
                <a:latin typeface="+mj-lt"/>
              </a:rPr>
              <a:t>Main</a:t>
            </a:r>
            <a:r>
              <a:rPr lang="ja-JP" altLang="en-US" sz="1200" dirty="0">
                <a:latin typeface="+mj-lt"/>
              </a:rPr>
              <a:t>の蘇生場所に戻る。</a:t>
            </a:r>
          </a:p>
        </p:txBody>
      </p:sp>
      <p:sp>
        <p:nvSpPr>
          <p:cNvPr id="23" name="テキスト ボックス 22">
            <a:extLst>
              <a:ext uri="{FF2B5EF4-FFF2-40B4-BE49-F238E27FC236}">
                <a16:creationId xmlns:a16="http://schemas.microsoft.com/office/drawing/2014/main" id="{43A80561-D4F8-FA40-B243-7C5096D22333}"/>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sp>
        <p:nvSpPr>
          <p:cNvPr id="26" name="角丸四角形 25">
            <a:extLst>
              <a:ext uri="{FF2B5EF4-FFF2-40B4-BE49-F238E27FC236}">
                <a16:creationId xmlns:a16="http://schemas.microsoft.com/office/drawing/2014/main" id="{A68371C6-E190-91A6-653A-FF70613BB40D}"/>
              </a:ext>
            </a:extLst>
          </p:cNvPr>
          <p:cNvSpPr/>
          <p:nvPr/>
        </p:nvSpPr>
        <p:spPr bwMode="auto">
          <a:xfrm>
            <a:off x="242507" y="837000"/>
            <a:ext cx="4183348" cy="5904367"/>
          </a:xfrm>
          <a:prstGeom prst="roundRect">
            <a:avLst>
              <a:gd name="adj" fmla="val 4513"/>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3" name="テキスト ボックス 2">
            <a:extLst>
              <a:ext uri="{FF2B5EF4-FFF2-40B4-BE49-F238E27FC236}">
                <a16:creationId xmlns:a16="http://schemas.microsoft.com/office/drawing/2014/main" id="{2E01DC75-A4C4-E437-D1B5-259639D882B9}"/>
              </a:ext>
            </a:extLst>
          </p:cNvPr>
          <p:cNvSpPr txBox="1"/>
          <p:nvPr/>
        </p:nvSpPr>
        <p:spPr>
          <a:xfrm>
            <a:off x="989329" y="962258"/>
            <a:ext cx="208823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800" dirty="0"/>
              <a:t>TitleScreen</a:t>
            </a:r>
            <a:endParaRPr kumimoji="1" lang="ja-JP" altLang="en-US" sz="1800" dirty="0"/>
          </a:p>
        </p:txBody>
      </p:sp>
      <p:cxnSp>
        <p:nvCxnSpPr>
          <p:cNvPr id="5" name="直線矢印コネクタ 4">
            <a:extLst>
              <a:ext uri="{FF2B5EF4-FFF2-40B4-BE49-F238E27FC236}">
                <a16:creationId xmlns:a16="http://schemas.microsoft.com/office/drawing/2014/main" id="{A33C2E4E-3A8C-DA1B-EF01-DE2DF180F862}"/>
              </a:ext>
            </a:extLst>
          </p:cNvPr>
          <p:cNvCxnSpPr>
            <a:cxnSpLocks/>
            <a:stCxn id="3" idx="2"/>
            <a:endCxn id="10" idx="0"/>
          </p:cNvCxnSpPr>
          <p:nvPr/>
        </p:nvCxnSpPr>
        <p:spPr bwMode="auto">
          <a:xfrm flipH="1">
            <a:off x="1299776" y="1331590"/>
            <a:ext cx="733669" cy="58554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0" name="テキスト ボックス 9">
            <a:extLst>
              <a:ext uri="{FF2B5EF4-FFF2-40B4-BE49-F238E27FC236}">
                <a16:creationId xmlns:a16="http://schemas.microsoft.com/office/drawing/2014/main" id="{69BE4BDC-2A46-F60E-0186-92FD24EAD0D6}"/>
              </a:ext>
            </a:extLst>
          </p:cNvPr>
          <p:cNvSpPr txBox="1"/>
          <p:nvPr/>
        </p:nvSpPr>
        <p:spPr>
          <a:xfrm>
            <a:off x="255660" y="1917136"/>
            <a:ext cx="2088232"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1600" dirty="0"/>
              <a:t>Menu</a:t>
            </a:r>
            <a:endParaRPr kumimoji="1" lang="ja-JP" altLang="en-US" sz="1600" dirty="0"/>
          </a:p>
        </p:txBody>
      </p:sp>
      <p:sp>
        <p:nvSpPr>
          <p:cNvPr id="17" name="テキスト ボックス 16">
            <a:extLst>
              <a:ext uri="{FF2B5EF4-FFF2-40B4-BE49-F238E27FC236}">
                <a16:creationId xmlns:a16="http://schemas.microsoft.com/office/drawing/2014/main" id="{08631473-E87B-2ECB-E0FD-BF0B67DA0794}"/>
              </a:ext>
            </a:extLst>
          </p:cNvPr>
          <p:cNvSpPr txBox="1"/>
          <p:nvPr/>
        </p:nvSpPr>
        <p:spPr>
          <a:xfrm>
            <a:off x="242507" y="2984300"/>
            <a:ext cx="208823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Main</a:t>
            </a:r>
            <a:endParaRPr kumimoji="1" lang="ja-JP" altLang="en-US" dirty="0"/>
          </a:p>
        </p:txBody>
      </p:sp>
      <p:sp>
        <p:nvSpPr>
          <p:cNvPr id="21" name="テキスト ボックス 20">
            <a:extLst>
              <a:ext uri="{FF2B5EF4-FFF2-40B4-BE49-F238E27FC236}">
                <a16:creationId xmlns:a16="http://schemas.microsoft.com/office/drawing/2014/main" id="{B89F4329-901E-D4E2-170D-05D54F958AB6}"/>
              </a:ext>
            </a:extLst>
          </p:cNvPr>
          <p:cNvSpPr txBox="1"/>
          <p:nvPr/>
        </p:nvSpPr>
        <p:spPr>
          <a:xfrm>
            <a:off x="362607" y="4416744"/>
            <a:ext cx="187433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dirty="0" err="1"/>
              <a:t>GameOver</a:t>
            </a:r>
            <a:endParaRPr lang="en-US" altLang="ja-JP" dirty="0"/>
          </a:p>
        </p:txBody>
      </p:sp>
      <p:cxnSp>
        <p:nvCxnSpPr>
          <p:cNvPr id="6" name="直線矢印コネクタ 5">
            <a:extLst>
              <a:ext uri="{FF2B5EF4-FFF2-40B4-BE49-F238E27FC236}">
                <a16:creationId xmlns:a16="http://schemas.microsoft.com/office/drawing/2014/main" id="{74A079CC-1057-42BE-E7D8-5E01D1AE6CB8}"/>
              </a:ext>
            </a:extLst>
          </p:cNvPr>
          <p:cNvCxnSpPr>
            <a:cxnSpLocks/>
          </p:cNvCxnSpPr>
          <p:nvPr/>
        </p:nvCxnSpPr>
        <p:spPr bwMode="auto">
          <a:xfrm flipH="1">
            <a:off x="611560" y="2255690"/>
            <a:ext cx="13153" cy="7286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25" name="直線矢印コネクタ 24">
            <a:extLst>
              <a:ext uri="{FF2B5EF4-FFF2-40B4-BE49-F238E27FC236}">
                <a16:creationId xmlns:a16="http://schemas.microsoft.com/office/drawing/2014/main" id="{B675D327-86AC-B6CE-673E-266FC8F81BC1}"/>
              </a:ext>
            </a:extLst>
          </p:cNvPr>
          <p:cNvCxnSpPr>
            <a:cxnSpLocks/>
          </p:cNvCxnSpPr>
          <p:nvPr/>
        </p:nvCxnSpPr>
        <p:spPr bwMode="auto">
          <a:xfrm>
            <a:off x="2343892" y="1948506"/>
            <a:ext cx="53472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37" name="テキスト ボックス 36">
            <a:extLst>
              <a:ext uri="{FF2B5EF4-FFF2-40B4-BE49-F238E27FC236}">
                <a16:creationId xmlns:a16="http://schemas.microsoft.com/office/drawing/2014/main" id="{9DB98147-0FED-CD2E-C9C0-F637A5B20561}"/>
              </a:ext>
            </a:extLst>
          </p:cNvPr>
          <p:cNvSpPr txBox="1"/>
          <p:nvPr/>
        </p:nvSpPr>
        <p:spPr>
          <a:xfrm>
            <a:off x="2878616" y="1917136"/>
            <a:ext cx="1267513"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1600" dirty="0"/>
              <a:t>Settings</a:t>
            </a:r>
            <a:endParaRPr kumimoji="1" lang="ja-JP" altLang="en-US" sz="1600" dirty="0"/>
          </a:p>
        </p:txBody>
      </p:sp>
      <p:cxnSp>
        <p:nvCxnSpPr>
          <p:cNvPr id="43" name="直線矢印コネクタ 42">
            <a:extLst>
              <a:ext uri="{FF2B5EF4-FFF2-40B4-BE49-F238E27FC236}">
                <a16:creationId xmlns:a16="http://schemas.microsoft.com/office/drawing/2014/main" id="{759F2E01-187D-E353-BF48-CB995B8811B6}"/>
              </a:ext>
            </a:extLst>
          </p:cNvPr>
          <p:cNvCxnSpPr>
            <a:stCxn id="37" idx="2"/>
          </p:cNvCxnSpPr>
          <p:nvPr/>
        </p:nvCxnSpPr>
        <p:spPr bwMode="auto">
          <a:xfrm flipH="1">
            <a:off x="2343892" y="2255690"/>
            <a:ext cx="116848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45" name="直線矢印コネクタ 44">
            <a:extLst>
              <a:ext uri="{FF2B5EF4-FFF2-40B4-BE49-F238E27FC236}">
                <a16:creationId xmlns:a16="http://schemas.microsoft.com/office/drawing/2014/main" id="{16F5654F-B225-3FE4-2CE9-17EA0D0E6ADE}"/>
              </a:ext>
            </a:extLst>
          </p:cNvPr>
          <p:cNvCxnSpPr/>
          <p:nvPr/>
        </p:nvCxnSpPr>
        <p:spPr bwMode="auto">
          <a:xfrm flipV="1">
            <a:off x="1835696" y="2255690"/>
            <a:ext cx="0" cy="72861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47" name="直線矢印コネクタ 46">
            <a:extLst>
              <a:ext uri="{FF2B5EF4-FFF2-40B4-BE49-F238E27FC236}">
                <a16:creationId xmlns:a16="http://schemas.microsoft.com/office/drawing/2014/main" id="{A4C5E4CC-068B-98BD-4347-86F3F82F3AA7}"/>
              </a:ext>
            </a:extLst>
          </p:cNvPr>
          <p:cNvCxnSpPr>
            <a:cxnSpLocks/>
          </p:cNvCxnSpPr>
          <p:nvPr/>
        </p:nvCxnSpPr>
        <p:spPr bwMode="auto">
          <a:xfrm>
            <a:off x="618136" y="3490126"/>
            <a:ext cx="0" cy="9266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49" name="直線矢印コネクタ 48">
            <a:extLst>
              <a:ext uri="{FF2B5EF4-FFF2-40B4-BE49-F238E27FC236}">
                <a16:creationId xmlns:a16="http://schemas.microsoft.com/office/drawing/2014/main" id="{D4AFB8DB-BA5B-419C-DE31-48EA6393FEC5}"/>
              </a:ext>
            </a:extLst>
          </p:cNvPr>
          <p:cNvCxnSpPr>
            <a:cxnSpLocks/>
          </p:cNvCxnSpPr>
          <p:nvPr/>
        </p:nvCxnSpPr>
        <p:spPr bwMode="auto">
          <a:xfrm flipV="1">
            <a:off x="1835696" y="3468045"/>
            <a:ext cx="0" cy="9707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Tree>
    <p:extLst>
      <p:ext uri="{BB962C8B-B14F-4D97-AF65-F5344CB8AC3E}">
        <p14:creationId xmlns:p14="http://schemas.microsoft.com/office/powerpoint/2010/main" val="177367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a:solidFill>
                  <a:srgbClr val="FF0000"/>
                </a:solidFill>
              </a:rPr>
              <a:t>9</a:t>
            </a:r>
            <a:r>
              <a:rPr kumimoji="1" lang="en-US" altLang="ja-JP" sz="2800">
                <a:solidFill>
                  <a:srgbClr val="FF0000"/>
                </a:solidFill>
              </a:rPr>
              <a:t>. </a:t>
            </a:r>
            <a:r>
              <a:rPr lang="ja-JP" altLang="en-US" sz="2800">
                <a:solidFill>
                  <a:srgbClr val="FF0000"/>
                </a:solidFill>
              </a:rPr>
              <a:t>ステージ</a:t>
            </a:r>
            <a:r>
              <a:rPr kumimoji="1" lang="ja-JP" altLang="en-US" sz="2800">
                <a:solidFill>
                  <a:srgbClr val="FF0000"/>
                </a:solidFill>
              </a:rPr>
              <a:t>一覧</a:t>
            </a: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4" name="表 3">
            <a:extLst>
              <a:ext uri="{FF2B5EF4-FFF2-40B4-BE49-F238E27FC236}">
                <a16:creationId xmlns:a16="http://schemas.microsoft.com/office/drawing/2014/main" id="{ED1B0AE1-DDAF-1641-8A74-C1A6FAB95BB3}"/>
              </a:ext>
            </a:extLst>
          </p:cNvPr>
          <p:cNvGraphicFramePr>
            <a:graphicFrameLocks noGrp="1"/>
          </p:cNvGraphicFramePr>
          <p:nvPr>
            <p:extLst>
              <p:ext uri="{D42A27DB-BD31-4B8C-83A1-F6EECF244321}">
                <p14:modId xmlns:p14="http://schemas.microsoft.com/office/powerpoint/2010/main" val="3641635193"/>
              </p:ext>
            </p:extLst>
          </p:nvPr>
        </p:nvGraphicFramePr>
        <p:xfrm>
          <a:off x="179512" y="980728"/>
          <a:ext cx="8784976" cy="3510280"/>
        </p:xfrm>
        <a:graphic>
          <a:graphicData uri="http://schemas.openxmlformats.org/drawingml/2006/table">
            <a:tbl>
              <a:tblPr firstRow="1" bandRow="1">
                <a:tableStyleId>{00A15C55-8517-42AA-B614-E9B94910E393}</a:tableStyleId>
              </a:tblPr>
              <a:tblGrid>
                <a:gridCol w="302334">
                  <a:extLst>
                    <a:ext uri="{9D8B030D-6E8A-4147-A177-3AD203B41FA5}">
                      <a16:colId xmlns:a16="http://schemas.microsoft.com/office/drawing/2014/main" val="590326502"/>
                    </a:ext>
                  </a:extLst>
                </a:gridCol>
                <a:gridCol w="1281842">
                  <a:extLst>
                    <a:ext uri="{9D8B030D-6E8A-4147-A177-3AD203B41FA5}">
                      <a16:colId xmlns:a16="http://schemas.microsoft.com/office/drawing/2014/main" val="365984878"/>
                    </a:ext>
                  </a:extLst>
                </a:gridCol>
                <a:gridCol w="576064">
                  <a:extLst>
                    <a:ext uri="{9D8B030D-6E8A-4147-A177-3AD203B41FA5}">
                      <a16:colId xmlns:a16="http://schemas.microsoft.com/office/drawing/2014/main" val="3070895905"/>
                    </a:ext>
                  </a:extLst>
                </a:gridCol>
                <a:gridCol w="648072">
                  <a:extLst>
                    <a:ext uri="{9D8B030D-6E8A-4147-A177-3AD203B41FA5}">
                      <a16:colId xmlns:a16="http://schemas.microsoft.com/office/drawing/2014/main" val="1886182075"/>
                    </a:ext>
                  </a:extLst>
                </a:gridCol>
                <a:gridCol w="720080">
                  <a:extLst>
                    <a:ext uri="{9D8B030D-6E8A-4147-A177-3AD203B41FA5}">
                      <a16:colId xmlns:a16="http://schemas.microsoft.com/office/drawing/2014/main" val="926305751"/>
                    </a:ext>
                  </a:extLst>
                </a:gridCol>
                <a:gridCol w="936104">
                  <a:extLst>
                    <a:ext uri="{9D8B030D-6E8A-4147-A177-3AD203B41FA5}">
                      <a16:colId xmlns:a16="http://schemas.microsoft.com/office/drawing/2014/main" val="977145825"/>
                    </a:ext>
                  </a:extLst>
                </a:gridCol>
                <a:gridCol w="864096">
                  <a:extLst>
                    <a:ext uri="{9D8B030D-6E8A-4147-A177-3AD203B41FA5}">
                      <a16:colId xmlns:a16="http://schemas.microsoft.com/office/drawing/2014/main" val="284216461"/>
                    </a:ext>
                  </a:extLst>
                </a:gridCol>
                <a:gridCol w="648072">
                  <a:extLst>
                    <a:ext uri="{9D8B030D-6E8A-4147-A177-3AD203B41FA5}">
                      <a16:colId xmlns:a16="http://schemas.microsoft.com/office/drawing/2014/main" val="3962606956"/>
                    </a:ext>
                  </a:extLst>
                </a:gridCol>
                <a:gridCol w="929575">
                  <a:extLst>
                    <a:ext uri="{9D8B030D-6E8A-4147-A177-3AD203B41FA5}">
                      <a16:colId xmlns:a16="http://schemas.microsoft.com/office/drawing/2014/main" val="729253231"/>
                    </a:ext>
                  </a:extLst>
                </a:gridCol>
                <a:gridCol w="1878737">
                  <a:extLst>
                    <a:ext uri="{9D8B030D-6E8A-4147-A177-3AD203B41FA5}">
                      <a16:colId xmlns:a16="http://schemas.microsoft.com/office/drawing/2014/main" val="3413050710"/>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部屋名</a:t>
                      </a:r>
                    </a:p>
                  </a:txBody>
                  <a:tcPr anchor="ctr">
                    <a:solidFill>
                      <a:schemeClr val="tx1">
                        <a:lumMod val="65000"/>
                        <a:lumOff val="35000"/>
                      </a:schemeClr>
                    </a:solidFill>
                  </a:tcPr>
                </a:tc>
                <a:tc>
                  <a:txBody>
                    <a:bodyPr/>
                    <a:lstStyle/>
                    <a:p>
                      <a:pPr algn="ctr"/>
                      <a:r>
                        <a:rPr kumimoji="1" lang="ja-JP" altLang="en-US" sz="1200"/>
                        <a:t>部屋</a:t>
                      </a:r>
                      <a:r>
                        <a:rPr kumimoji="1" lang="en-US" altLang="ja-JP" sz="1200"/>
                        <a:t>No.</a:t>
                      </a:r>
                      <a:endParaRPr kumimoji="1" lang="ja-JP" altLang="en-US" sz="1200"/>
                    </a:p>
                  </a:txBody>
                  <a:tcPr anchor="ctr">
                    <a:solidFill>
                      <a:schemeClr val="tx1">
                        <a:lumMod val="65000"/>
                        <a:lumOff val="35000"/>
                      </a:schemeClr>
                    </a:solidFill>
                  </a:tcPr>
                </a:tc>
                <a:tc>
                  <a:txBody>
                    <a:bodyPr/>
                    <a:lstStyle/>
                    <a:p>
                      <a:pPr algn="ctr"/>
                      <a:r>
                        <a:rPr kumimoji="1" lang="ja-JP" altLang="en-US" sz="1200"/>
                        <a:t>アイテム数</a:t>
                      </a:r>
                    </a:p>
                  </a:txBody>
                  <a:tcPr anchor="ctr">
                    <a:solidFill>
                      <a:schemeClr val="tx1">
                        <a:lumMod val="65000"/>
                        <a:lumOff val="35000"/>
                      </a:schemeClr>
                    </a:solidFill>
                  </a:tcPr>
                </a:tc>
                <a:tc>
                  <a:txBody>
                    <a:bodyPr/>
                    <a:lstStyle/>
                    <a:p>
                      <a:pPr algn="ctr"/>
                      <a:r>
                        <a:rPr kumimoji="1" lang="ja-JP" altLang="en-US" sz="1200"/>
                        <a:t>出入口</a:t>
                      </a:r>
                    </a:p>
                  </a:txBody>
                  <a:tcPr anchor="ctr">
                    <a:solidFill>
                      <a:schemeClr val="tx1">
                        <a:lumMod val="65000"/>
                        <a:lumOff val="35000"/>
                      </a:schemeClr>
                    </a:solidFill>
                  </a:tcPr>
                </a:tc>
                <a:tc>
                  <a:txBody>
                    <a:bodyPr/>
                    <a:lstStyle/>
                    <a:p>
                      <a:pPr algn="ctr"/>
                      <a:r>
                        <a:rPr kumimoji="1" lang="ja-JP" altLang="en-US" sz="1200"/>
                        <a:t>床座標</a:t>
                      </a:r>
                    </a:p>
                  </a:txBody>
                  <a:tcPr anchor="ctr">
                    <a:solidFill>
                      <a:schemeClr val="tx1">
                        <a:lumMod val="65000"/>
                        <a:lumOff val="35000"/>
                      </a:schemeClr>
                    </a:solidFill>
                  </a:tcPr>
                </a:tc>
                <a:tc>
                  <a:txBody>
                    <a:bodyPr/>
                    <a:lstStyle/>
                    <a:p>
                      <a:pPr algn="ctr"/>
                      <a:r>
                        <a:rPr kumimoji="1" lang="ja-JP" altLang="en-US" sz="1200"/>
                        <a:t>床面積</a:t>
                      </a:r>
                    </a:p>
                  </a:txBody>
                  <a:tcPr anchor="ctr">
                    <a:solidFill>
                      <a:schemeClr val="tx1">
                        <a:lumMod val="65000"/>
                        <a:lumOff val="35000"/>
                      </a:schemeClr>
                    </a:solidFill>
                  </a:tcPr>
                </a:tc>
                <a:tc>
                  <a:txBody>
                    <a:bodyPr/>
                    <a:lstStyle/>
                    <a:p>
                      <a:pPr algn="ctr"/>
                      <a:r>
                        <a:rPr kumimoji="1" lang="ja-JP" altLang="en-US" sz="1200"/>
                        <a:t>壁高</a:t>
                      </a:r>
                    </a:p>
                  </a:txBody>
                  <a:tcPr anchor="ctr">
                    <a:solidFill>
                      <a:schemeClr val="tx1">
                        <a:lumMod val="65000"/>
                        <a:lumOff val="35000"/>
                      </a:schemeClr>
                    </a:solidFill>
                  </a:tcPr>
                </a:tc>
                <a:tc>
                  <a:txBody>
                    <a:bodyPr/>
                    <a:lstStyle/>
                    <a:p>
                      <a:pPr algn="ctr"/>
                      <a:r>
                        <a:rPr kumimoji="1" lang="ja-JP" altLang="en-US" sz="1200"/>
                        <a:t>ライト位置</a:t>
                      </a:r>
                    </a:p>
                  </a:txBody>
                  <a:tcPr anchor="ctr">
                    <a:solidFill>
                      <a:schemeClr val="tx1">
                        <a:lumMod val="65000"/>
                        <a:lumOff val="35000"/>
                      </a:schemeClr>
                    </a:solidFill>
                  </a:tcPr>
                </a:tc>
                <a:tc>
                  <a:txBody>
                    <a:bodyPr/>
                    <a:lstStyle/>
                    <a:p>
                      <a:pPr algn="ctr"/>
                      <a:r>
                        <a:rPr kumimoji="1" lang="ja-JP" altLang="en-US" sz="1200"/>
                        <a:t>備考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pPr algn="ctr"/>
                      <a:r>
                        <a:rPr kumimoji="1" lang="en-US" altLang="ja-JP" sz="1200" dirty="0"/>
                        <a:t>Ruin1</a:t>
                      </a:r>
                      <a:endParaRPr kumimoji="1" lang="ja-JP" altLang="en-US" sz="1200" dirty="0"/>
                    </a:p>
                  </a:txBody>
                  <a:tcPr anchor="ctr"/>
                </a:tc>
                <a:tc>
                  <a:txBody>
                    <a:bodyPr/>
                    <a:lstStyle/>
                    <a:p>
                      <a:pPr algn="ctr"/>
                      <a:r>
                        <a:rPr kumimoji="1" lang="en-US" altLang="ja-JP" sz="1200" dirty="0"/>
                        <a:t>0</a:t>
                      </a:r>
                      <a:endParaRPr kumimoji="1" lang="ja-JP" altLang="en-US" sz="1200" dirty="0"/>
                    </a:p>
                  </a:txBody>
                  <a:tcPr anchor="ctr"/>
                </a:tc>
                <a:tc>
                  <a:txBody>
                    <a:bodyPr/>
                    <a:lstStyle/>
                    <a:p>
                      <a:pPr algn="ctr"/>
                      <a:r>
                        <a:rPr kumimoji="1" lang="en-US" altLang="ja-JP" sz="1200" dirty="0"/>
                        <a:t>1</a:t>
                      </a:r>
                      <a:endParaRPr kumimoji="1" lang="ja-JP" altLang="en-US" sz="1200" dirty="0"/>
                    </a:p>
                  </a:txBody>
                  <a:tcPr anchor="ctr"/>
                </a:tc>
                <a:tc>
                  <a:txBody>
                    <a:bodyPr/>
                    <a:lstStyle/>
                    <a:p>
                      <a:pPr algn="ctr"/>
                      <a:r>
                        <a:rPr kumimoji="1" lang="en-US" altLang="ja-JP" sz="1200" dirty="0"/>
                        <a:t>1</a:t>
                      </a:r>
                      <a:endParaRPr kumimoji="1" lang="ja-JP" altLang="en-US" sz="1200" dirty="0"/>
                    </a:p>
                  </a:txBody>
                  <a:tcPr anchor="ctr"/>
                </a:tc>
                <a:tc>
                  <a:txBody>
                    <a:bodyPr/>
                    <a:lstStyle/>
                    <a:p>
                      <a:pPr algn="l"/>
                      <a:r>
                        <a:rPr kumimoji="1" lang="en-US" altLang="ja-JP" sz="1200" dirty="0"/>
                        <a:t>0,0,0</a:t>
                      </a:r>
                      <a:endParaRPr kumimoji="1" lang="ja-JP" altLang="en-US" sz="1200" dirty="0"/>
                    </a:p>
                  </a:txBody>
                  <a:tcPr anchor="ctr"/>
                </a:tc>
                <a:tc>
                  <a:txBody>
                    <a:bodyPr/>
                    <a:lstStyle/>
                    <a:p>
                      <a:pPr algn="l"/>
                      <a:r>
                        <a:rPr kumimoji="1" lang="en-US" altLang="ja-JP" sz="1200" dirty="0"/>
                        <a:t>10*10</a:t>
                      </a:r>
                      <a:endParaRPr kumimoji="1" lang="ja-JP" altLang="en-US" sz="1200" dirty="0"/>
                    </a:p>
                  </a:txBody>
                  <a:tcPr anchor="ctr"/>
                </a:tc>
                <a:tc>
                  <a:txBody>
                    <a:bodyPr/>
                    <a:lstStyle/>
                    <a:p>
                      <a:pPr algn="l"/>
                      <a:r>
                        <a:rPr kumimoji="1" lang="en-US" altLang="ja-JP" sz="1200" dirty="0"/>
                        <a:t>1</a:t>
                      </a:r>
                      <a:endParaRPr kumimoji="1" lang="ja-JP" altLang="en-US" sz="1200" dirty="0"/>
                    </a:p>
                  </a:txBody>
                  <a:tcPr anchor="ctr"/>
                </a:tc>
                <a:tc>
                  <a:txBody>
                    <a:bodyPr/>
                    <a:lstStyle/>
                    <a:p>
                      <a:pPr algn="l"/>
                      <a:r>
                        <a:rPr kumimoji="1" lang="en-US" altLang="ja-JP" sz="1200" dirty="0"/>
                        <a:t>0,0,0</a:t>
                      </a:r>
                      <a:endParaRPr kumimoji="1" lang="ja-JP" altLang="en-US" sz="1200" dirty="0"/>
                    </a:p>
                  </a:txBody>
                  <a:tcPr anchor="ctr"/>
                </a:tc>
                <a:tc>
                  <a:txBody>
                    <a:bodyPr/>
                    <a:lstStyle/>
                    <a:p>
                      <a:pPr algn="l"/>
                      <a:endParaRPr kumimoji="1" lang="ja-JP" altLang="en-US" sz="1200"/>
                    </a:p>
                  </a:txBody>
                  <a:tcPr anchor="ctr"/>
                </a:tc>
                <a:extLst>
                  <a:ext uri="{0D108BD9-81ED-4DB2-BD59-A6C34878D82A}">
                    <a16:rowId xmlns:a16="http://schemas.microsoft.com/office/drawing/2014/main" val="3515724671"/>
                  </a:ext>
                </a:extLst>
              </a:tr>
              <a:tr h="370840">
                <a:tc>
                  <a:txBody>
                    <a:bodyPr/>
                    <a:lstStyle/>
                    <a:p>
                      <a:pPr algn="ctr"/>
                      <a:r>
                        <a:rPr kumimoji="1" lang="en-US" altLang="ja-JP" sz="1200"/>
                        <a:t>2</a:t>
                      </a:r>
                      <a:endParaRPr kumimoji="1" lang="ja-JP" altLang="en-US" sz="1200"/>
                    </a:p>
                  </a:txBody>
                  <a:tcPr anchor="ctr"/>
                </a:tc>
                <a:tc>
                  <a:txBody>
                    <a:bodyPr/>
                    <a:lstStyle/>
                    <a:p>
                      <a:pPr algn="ctr"/>
                      <a:r>
                        <a:rPr kumimoji="1" lang="en-US" altLang="ja-JP" sz="1200" dirty="0"/>
                        <a:t>ruin2</a:t>
                      </a:r>
                      <a:endParaRPr kumimoji="1" lang="ja-JP" altLang="en-US" sz="1200" dirty="0"/>
                    </a:p>
                  </a:txBody>
                  <a:tcPr anchor="ctr"/>
                </a:tc>
                <a:tc>
                  <a:txBody>
                    <a:bodyPr/>
                    <a:lstStyle/>
                    <a:p>
                      <a:pPr algn="ctr"/>
                      <a:r>
                        <a:rPr kumimoji="1" lang="en-US" altLang="ja-JP" sz="1200" dirty="0"/>
                        <a:t>1</a:t>
                      </a:r>
                      <a:endParaRPr kumimoji="1" lang="ja-JP" altLang="en-US" sz="1200" dirty="0"/>
                    </a:p>
                  </a:txBody>
                  <a:tcPr anchor="ctr"/>
                </a:tc>
                <a:tc>
                  <a:txBody>
                    <a:bodyPr/>
                    <a:lstStyle/>
                    <a:p>
                      <a:pPr algn="ctr"/>
                      <a:r>
                        <a:rPr kumimoji="1" lang="en-US" altLang="ja-JP" sz="1200" dirty="0"/>
                        <a:t>1</a:t>
                      </a:r>
                      <a:endParaRPr kumimoji="1" lang="ja-JP" altLang="en-US" sz="1200" dirty="0"/>
                    </a:p>
                  </a:txBody>
                  <a:tcPr anchor="ctr"/>
                </a:tc>
                <a:tc>
                  <a:txBody>
                    <a:bodyPr/>
                    <a:lstStyle/>
                    <a:p>
                      <a:pPr algn="ctr"/>
                      <a:r>
                        <a:rPr kumimoji="1" lang="en-US" altLang="ja-JP" sz="1200" dirty="0"/>
                        <a:t>2</a:t>
                      </a:r>
                      <a:endParaRPr kumimoji="1" lang="ja-JP" altLang="en-US" sz="1200" dirty="0"/>
                    </a:p>
                  </a:txBody>
                  <a:tcPr anchor="ctr"/>
                </a:tc>
                <a:tc>
                  <a:txBody>
                    <a:bodyPr/>
                    <a:lstStyle/>
                    <a:p>
                      <a:pPr algn="l"/>
                      <a:r>
                        <a:rPr kumimoji="1" lang="en-US" altLang="ja-JP" sz="1200" dirty="0"/>
                        <a:t>0,0,0</a:t>
                      </a:r>
                      <a:endParaRPr kumimoji="1" lang="ja-JP" altLang="en-US" sz="1200" dirty="0"/>
                    </a:p>
                  </a:txBody>
                  <a:tcPr anchor="ctr"/>
                </a:tc>
                <a:tc>
                  <a:txBody>
                    <a:bodyPr/>
                    <a:lstStyle/>
                    <a:p>
                      <a:pPr algn="l"/>
                      <a:r>
                        <a:rPr kumimoji="1" lang="en-US" altLang="ja-JP" sz="1200" dirty="0"/>
                        <a:t>10*10</a:t>
                      </a:r>
                      <a:endParaRPr kumimoji="1" lang="ja-JP" altLang="en-US" sz="1200" dirty="0"/>
                    </a:p>
                  </a:txBody>
                  <a:tcPr anchor="ctr"/>
                </a:tc>
                <a:tc>
                  <a:txBody>
                    <a:bodyPr/>
                    <a:lstStyle/>
                    <a:p>
                      <a:pPr algn="l"/>
                      <a:r>
                        <a:rPr kumimoji="1" lang="en-US" altLang="ja-JP" sz="1200" dirty="0"/>
                        <a:t>1</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0,0,0</a:t>
                      </a:r>
                      <a:endParaRPr kumimoji="1" lang="ja-JP"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algn="l"/>
                      <a:endParaRPr kumimoji="1" lang="ja-JP" altLang="en-US" sz="1200"/>
                    </a:p>
                  </a:txBody>
                  <a:tcPr anchor="ctr"/>
                </a:tc>
                <a:extLst>
                  <a:ext uri="{0D108BD9-81ED-4DB2-BD59-A6C34878D82A}">
                    <a16:rowId xmlns:a16="http://schemas.microsoft.com/office/drawing/2014/main" val="931484755"/>
                  </a:ext>
                </a:extLst>
              </a:tr>
              <a:tr h="370840">
                <a:tc>
                  <a:txBody>
                    <a:bodyPr/>
                    <a:lstStyle/>
                    <a:p>
                      <a:pPr algn="ctr"/>
                      <a:r>
                        <a:rPr kumimoji="1" lang="en-US" altLang="ja-JP" sz="1200"/>
                        <a:t>3</a:t>
                      </a:r>
                      <a:endParaRPr kumimoji="1" lang="ja-JP" altLang="en-US" sz="1200"/>
                    </a:p>
                  </a:txBody>
                  <a:tcPr anchor="ctr"/>
                </a:tc>
                <a:tc>
                  <a:txBody>
                    <a:bodyPr/>
                    <a:lstStyle/>
                    <a:p>
                      <a:pPr algn="ctr"/>
                      <a:r>
                        <a:rPr kumimoji="1" lang="en-US" altLang="ja-JP" sz="1200" dirty="0"/>
                        <a:t>ruins3</a:t>
                      </a:r>
                      <a:endParaRPr kumimoji="1" lang="ja-JP" altLang="en-US" sz="1200" dirty="0"/>
                    </a:p>
                  </a:txBody>
                  <a:tcPr anchor="ctr"/>
                </a:tc>
                <a:tc>
                  <a:txBody>
                    <a:bodyPr/>
                    <a:lstStyle/>
                    <a:p>
                      <a:pPr algn="ctr"/>
                      <a:r>
                        <a:rPr kumimoji="1" lang="en-US" altLang="ja-JP" sz="1200" dirty="0"/>
                        <a:t>2</a:t>
                      </a:r>
                      <a:endParaRPr kumimoji="1" lang="ja-JP" altLang="en-US" sz="1200" dirty="0"/>
                    </a:p>
                  </a:txBody>
                  <a:tcPr anchor="ctr"/>
                </a:tc>
                <a:tc>
                  <a:txBody>
                    <a:bodyPr/>
                    <a:lstStyle/>
                    <a:p>
                      <a:pPr algn="ctr"/>
                      <a:r>
                        <a:rPr kumimoji="1" lang="en-US" altLang="ja-JP" sz="1200" dirty="0"/>
                        <a:t>1</a:t>
                      </a:r>
                      <a:endParaRPr kumimoji="1" lang="ja-JP" altLang="en-US" sz="1200" dirty="0"/>
                    </a:p>
                  </a:txBody>
                  <a:tcPr anchor="ctr"/>
                </a:tc>
                <a:tc>
                  <a:txBody>
                    <a:bodyPr/>
                    <a:lstStyle/>
                    <a:p>
                      <a:pPr algn="ctr"/>
                      <a:r>
                        <a:rPr kumimoji="1" lang="en-US" altLang="ja-JP" sz="1200" dirty="0"/>
                        <a:t>2</a:t>
                      </a:r>
                      <a:endParaRPr kumimoji="1" lang="ja-JP" altLang="en-US" sz="1200" dirty="0"/>
                    </a:p>
                  </a:txBody>
                  <a:tcPr anchor="ctr"/>
                </a:tc>
                <a:tc>
                  <a:txBody>
                    <a:bodyPr/>
                    <a:lstStyle/>
                    <a:p>
                      <a:pPr algn="l"/>
                      <a:r>
                        <a:rPr kumimoji="1" lang="en-US" altLang="ja-JP" sz="1200" dirty="0"/>
                        <a:t>0,0,0</a:t>
                      </a:r>
                      <a:endParaRPr kumimoji="1" lang="ja-JP" altLang="en-US" sz="1200" dirty="0"/>
                    </a:p>
                  </a:txBody>
                  <a:tcPr anchor="ctr"/>
                </a:tc>
                <a:tc>
                  <a:txBody>
                    <a:bodyPr/>
                    <a:lstStyle/>
                    <a:p>
                      <a:pPr algn="l"/>
                      <a:r>
                        <a:rPr kumimoji="1" lang="en-US" altLang="ja-JP" sz="1200" dirty="0"/>
                        <a:t>10*10</a:t>
                      </a:r>
                      <a:endParaRPr kumimoji="1" lang="ja-JP" altLang="en-US" sz="1200" dirty="0"/>
                    </a:p>
                  </a:txBody>
                  <a:tcPr anchor="ctr"/>
                </a:tc>
                <a:tc>
                  <a:txBody>
                    <a:bodyPr/>
                    <a:lstStyle/>
                    <a:p>
                      <a:pPr algn="l"/>
                      <a:r>
                        <a:rPr kumimoji="1" lang="en-US" altLang="ja-JP" sz="1200" dirty="0"/>
                        <a:t>1</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0,0,0</a:t>
                      </a:r>
                      <a:endParaRPr kumimoji="1" lang="ja-JP" altLang="en-US" sz="1200" dirty="0"/>
                    </a:p>
                  </a:txBody>
                  <a:tcPr anchor="ctr"/>
                </a:tc>
                <a:tc>
                  <a:txBody>
                    <a:bodyPr/>
                    <a:lstStyle/>
                    <a:p>
                      <a:pPr algn="l"/>
                      <a:r>
                        <a:rPr kumimoji="1" lang="ja-JP" altLang="en-US" sz="1200" dirty="0"/>
                        <a:t>隠しステージ</a:t>
                      </a:r>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4</a:t>
                      </a:r>
                      <a:endParaRPr kumimoji="1" lang="ja-JP" altLang="en-US" sz="1200"/>
                    </a:p>
                  </a:txBody>
                  <a:tcPr anchor="ctr"/>
                </a:tc>
                <a:tc>
                  <a:txBody>
                    <a:bodyPr/>
                    <a:lstStyle/>
                    <a:p>
                      <a:pPr algn="ctr"/>
                      <a:endParaRPr kumimoji="1" lang="ja-JP" altLang="en-US" sz="1200"/>
                    </a:p>
                  </a:txBody>
                  <a:tcPr anchor="ctr"/>
                </a:tc>
                <a:tc>
                  <a:txBody>
                    <a:bodyPr/>
                    <a:lstStyle/>
                    <a:p>
                      <a:pPr algn="ctr"/>
                      <a:endParaRPr kumimoji="1" lang="ja-JP" altLang="en-US" sz="1200"/>
                    </a:p>
                  </a:txBody>
                  <a:tcPr anchor="ctr"/>
                </a:tc>
                <a:tc>
                  <a:txBody>
                    <a:bodyPr/>
                    <a:lstStyle/>
                    <a:p>
                      <a:pPr algn="ctr"/>
                      <a:endParaRPr kumimoji="1" lang="ja-JP" altLang="en-US" sz="1200"/>
                    </a:p>
                  </a:txBody>
                  <a:tcPr anchor="ct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3777481181"/>
                  </a:ext>
                </a:extLst>
              </a:tr>
              <a:tr h="370840">
                <a:tc>
                  <a:txBody>
                    <a:bodyPr/>
                    <a:lstStyle/>
                    <a:p>
                      <a:pPr algn="ctr"/>
                      <a:r>
                        <a:rPr kumimoji="1" lang="en-US" altLang="ja-JP" sz="1200"/>
                        <a:t>5</a:t>
                      </a:r>
                      <a:endParaRPr kumimoji="1" lang="ja-JP" altLang="en-US" sz="1200"/>
                    </a:p>
                  </a:txBody>
                  <a:tcPr anchor="ctr"/>
                </a:tc>
                <a:tc>
                  <a:txBody>
                    <a:bodyPr/>
                    <a:lstStyle/>
                    <a:p>
                      <a:endParaRPr kumimoji="1" lang="ja-JP" altLang="en-US" sz="1200"/>
                    </a:p>
                  </a:txBody>
                  <a:tcPr/>
                </a:tc>
                <a:tc>
                  <a:txBody>
                    <a:bodyPr/>
                    <a:lstStyle/>
                    <a:p>
                      <a:pPr algn="ctr"/>
                      <a:endParaRPr kumimoji="1" lang="ja-JP" altLang="en-US" sz="1200"/>
                    </a:p>
                  </a:txBody>
                  <a:tcPr anchor="ctr"/>
                </a:tc>
                <a:tc>
                  <a:txBody>
                    <a:bodyPr/>
                    <a:lstStyle/>
                    <a:p>
                      <a:pPr algn="ctr"/>
                      <a:endParaRPr kumimoji="1" lang="ja-JP" altLang="en-US" sz="1200"/>
                    </a:p>
                  </a:txBody>
                  <a:tcPr anchor="ct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6</a:t>
                      </a:r>
                      <a:endParaRPr kumimoji="1" lang="ja-JP" altLang="en-US" sz="1200"/>
                    </a:p>
                  </a:txBody>
                  <a:tcPr anchor="ctr"/>
                </a:tc>
                <a:tc>
                  <a:txBody>
                    <a:bodyPr/>
                    <a:lstStyle/>
                    <a:p>
                      <a:endParaRPr kumimoji="1" lang="ja-JP" altLang="en-US" sz="1200"/>
                    </a:p>
                  </a:txBody>
                  <a:tcP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7</a:t>
                      </a:r>
                      <a:endParaRPr kumimoji="1" lang="ja-JP" altLang="en-US" sz="1200"/>
                    </a:p>
                  </a:txBody>
                  <a:tcPr anchor="ctr"/>
                </a:tc>
                <a:tc>
                  <a:txBody>
                    <a:bodyPr/>
                    <a:lstStyle/>
                    <a:p>
                      <a:endParaRPr kumimoji="1" lang="ja-JP" altLang="en-US" sz="1200"/>
                    </a:p>
                  </a:txBody>
                  <a:tcP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8</a:t>
                      </a:r>
                      <a:endParaRPr kumimoji="1" lang="ja-JP" altLang="en-US" sz="1200"/>
                    </a:p>
                  </a:txBody>
                  <a:tcPr anchor="ctr"/>
                </a:tc>
                <a:tc>
                  <a:txBody>
                    <a:bodyPr/>
                    <a:lstStyle/>
                    <a:p>
                      <a:endParaRPr kumimoji="1" lang="ja-JP" altLang="en-US" sz="1200"/>
                    </a:p>
                  </a:txBody>
                  <a:tcPr/>
                </a:tc>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dirty="0"/>
                    </a:p>
                  </a:txBody>
                  <a:tcPr anchor="ctr"/>
                </a:tc>
                <a:extLst>
                  <a:ext uri="{0D108BD9-81ED-4DB2-BD59-A6C34878D82A}">
                    <a16:rowId xmlns:a16="http://schemas.microsoft.com/office/drawing/2014/main" val="1295613831"/>
                  </a:ext>
                </a:extLst>
              </a:tr>
            </a:tbl>
          </a:graphicData>
        </a:graphic>
      </p:graphicFrame>
    </p:spTree>
    <p:extLst>
      <p:ext uri="{BB962C8B-B14F-4D97-AF65-F5344CB8AC3E}">
        <p14:creationId xmlns:p14="http://schemas.microsoft.com/office/powerpoint/2010/main" val="2701993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テキスト ボックス 29">
            <a:extLst>
              <a:ext uri="{FF2B5EF4-FFF2-40B4-BE49-F238E27FC236}">
                <a16:creationId xmlns:a16="http://schemas.microsoft.com/office/drawing/2014/main" id="{F97A1B5F-9D6B-0049-9A44-CDBCC9E35FB7}"/>
              </a:ext>
            </a:extLst>
          </p:cNvPr>
          <p:cNvSpPr txBox="1"/>
          <p:nvPr/>
        </p:nvSpPr>
        <p:spPr>
          <a:xfrm>
            <a:off x="1283726" y="126227"/>
            <a:ext cx="6785832" cy="400110"/>
          </a:xfrm>
          <a:prstGeom prst="rect">
            <a:avLst/>
          </a:prstGeom>
          <a:noFill/>
        </p:spPr>
        <p:txBody>
          <a:bodyPr wrap="none" rtlCol="0">
            <a:spAutoFit/>
          </a:bodyPr>
          <a:lstStyle/>
          <a:p>
            <a:r>
              <a:rPr lang="en-US" altLang="ja-JP" sz="2000" b="1" dirty="0">
                <a:solidFill>
                  <a:srgbClr val="FF0000"/>
                </a:solidFill>
                <a:latin typeface="Hiragino Kaku Gothic ProN W3" panose="020B0300000000000000" pitchFamily="34" charset="-128"/>
                <a:ea typeface="Hiragino Kaku Gothic ProN W3" panose="020B0300000000000000" pitchFamily="34" charset="-128"/>
              </a:rPr>
              <a:t>5. </a:t>
            </a:r>
            <a:r>
              <a:rPr lang="ja-JP" altLang="en-US" sz="2000" b="1" dirty="0">
                <a:solidFill>
                  <a:srgbClr val="FF0000"/>
                </a:solidFill>
                <a:latin typeface="Hiragino Kaku Gothic ProN W3" panose="020B0300000000000000" pitchFamily="34" charset="-128"/>
                <a:ea typeface="Hiragino Kaku Gothic ProN W3" panose="020B0300000000000000" pitchFamily="34" charset="-128"/>
              </a:rPr>
              <a:t>ゲーム中ステージ間のオブジェクト配置と移動の関係</a:t>
            </a:r>
            <a:endParaRPr lang="en-US" altLang="ja-JP" sz="2000" b="1" dirty="0">
              <a:solidFill>
                <a:srgbClr val="FF0000"/>
              </a:solidFill>
              <a:latin typeface="Hiragino Kaku Gothic ProN W3" panose="020B0300000000000000" pitchFamily="34" charset="-128"/>
              <a:ea typeface="Hiragino Kaku Gothic ProN W3" panose="020B0300000000000000" pitchFamily="34" charset="-128"/>
            </a:endParaRPr>
          </a:p>
        </p:txBody>
      </p:sp>
      <p:sp>
        <p:nvSpPr>
          <p:cNvPr id="3" name="正方形/長方形 2">
            <a:extLst>
              <a:ext uri="{FF2B5EF4-FFF2-40B4-BE49-F238E27FC236}">
                <a16:creationId xmlns:a16="http://schemas.microsoft.com/office/drawing/2014/main" id="{7728791E-1B01-70B2-660C-5190A73961FC}"/>
              </a:ext>
            </a:extLst>
          </p:cNvPr>
          <p:cNvSpPr/>
          <p:nvPr/>
        </p:nvSpPr>
        <p:spPr bwMode="auto">
          <a:xfrm>
            <a:off x="179512" y="777261"/>
            <a:ext cx="4392488" cy="3096344"/>
          </a:xfrm>
          <a:prstGeom prst="rect">
            <a:avLst/>
          </a:prstGeom>
          <a:solidFill>
            <a:schemeClr val="tx2">
              <a:lumMod val="65000"/>
              <a:lumOff val="3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2" name="テキスト ボックス 1">
            <a:extLst>
              <a:ext uri="{FF2B5EF4-FFF2-40B4-BE49-F238E27FC236}">
                <a16:creationId xmlns:a16="http://schemas.microsoft.com/office/drawing/2014/main" id="{3F86EDFB-17F4-B7AB-BBA0-E0BB476FD03D}"/>
              </a:ext>
            </a:extLst>
          </p:cNvPr>
          <p:cNvSpPr txBox="1"/>
          <p:nvPr/>
        </p:nvSpPr>
        <p:spPr>
          <a:xfrm>
            <a:off x="179512" y="764704"/>
            <a:ext cx="1440160"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600" dirty="0"/>
              <a:t>初期位置</a:t>
            </a:r>
            <a:endParaRPr kumimoji="1" lang="en-US" altLang="ja-JP" sz="1600" dirty="0"/>
          </a:p>
          <a:p>
            <a:r>
              <a:rPr lang="en-US" altLang="ja-JP" sz="1600" dirty="0"/>
              <a:t>start1P</a:t>
            </a:r>
            <a:endParaRPr kumimoji="1" lang="ja-JP" altLang="en-US" sz="1600" dirty="0"/>
          </a:p>
        </p:txBody>
      </p:sp>
      <p:sp>
        <p:nvSpPr>
          <p:cNvPr id="4" name="テキスト ボックス 3">
            <a:extLst>
              <a:ext uri="{FF2B5EF4-FFF2-40B4-BE49-F238E27FC236}">
                <a16:creationId xmlns:a16="http://schemas.microsoft.com/office/drawing/2014/main" id="{3FF0E583-3845-7132-804A-91BB10F39866}"/>
              </a:ext>
            </a:extLst>
          </p:cNvPr>
          <p:cNvSpPr txBox="1"/>
          <p:nvPr/>
        </p:nvSpPr>
        <p:spPr>
          <a:xfrm>
            <a:off x="3635896" y="764704"/>
            <a:ext cx="93610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ruin2</a:t>
            </a:r>
            <a:endParaRPr kumimoji="1" lang="ja-JP" altLang="en-US" dirty="0"/>
          </a:p>
        </p:txBody>
      </p:sp>
      <p:sp>
        <p:nvSpPr>
          <p:cNvPr id="6" name="テキスト ボックス 5">
            <a:extLst>
              <a:ext uri="{FF2B5EF4-FFF2-40B4-BE49-F238E27FC236}">
                <a16:creationId xmlns:a16="http://schemas.microsoft.com/office/drawing/2014/main" id="{11FE1864-AC80-D3B3-D436-9BFA2A2EAB8F}"/>
              </a:ext>
            </a:extLst>
          </p:cNvPr>
          <p:cNvSpPr txBox="1"/>
          <p:nvPr/>
        </p:nvSpPr>
        <p:spPr>
          <a:xfrm>
            <a:off x="1691680" y="3385006"/>
            <a:ext cx="172819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arrow</a:t>
            </a:r>
            <a:endParaRPr kumimoji="1" lang="ja-JP" altLang="en-US" dirty="0"/>
          </a:p>
        </p:txBody>
      </p:sp>
      <p:sp>
        <p:nvSpPr>
          <p:cNvPr id="11" name="テキスト ボックス 10">
            <a:extLst>
              <a:ext uri="{FF2B5EF4-FFF2-40B4-BE49-F238E27FC236}">
                <a16:creationId xmlns:a16="http://schemas.microsoft.com/office/drawing/2014/main" id="{C8B59D77-2E1C-4D68-D673-5105EC3D06E1}"/>
              </a:ext>
            </a:extLst>
          </p:cNvPr>
          <p:cNvSpPr txBox="1"/>
          <p:nvPr/>
        </p:nvSpPr>
        <p:spPr>
          <a:xfrm>
            <a:off x="1626672" y="776166"/>
            <a:ext cx="144016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arrow</a:t>
            </a:r>
            <a:endParaRPr kumimoji="1" lang="ja-JP" altLang="en-US" dirty="0"/>
          </a:p>
        </p:txBody>
      </p:sp>
      <p:sp>
        <p:nvSpPr>
          <p:cNvPr id="12" name="テキスト ボックス 11">
            <a:extLst>
              <a:ext uri="{FF2B5EF4-FFF2-40B4-BE49-F238E27FC236}">
                <a16:creationId xmlns:a16="http://schemas.microsoft.com/office/drawing/2014/main" id="{1C19B9DD-9E05-CAFC-AF07-93A36CBCFD4A}"/>
              </a:ext>
            </a:extLst>
          </p:cNvPr>
          <p:cNvSpPr txBox="1"/>
          <p:nvPr/>
        </p:nvSpPr>
        <p:spPr>
          <a:xfrm rot="16200000">
            <a:off x="2440569" y="1409429"/>
            <a:ext cx="172819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arrow</a:t>
            </a:r>
            <a:endParaRPr kumimoji="1" lang="ja-JP" altLang="en-US" dirty="0"/>
          </a:p>
        </p:txBody>
      </p:sp>
      <p:sp>
        <p:nvSpPr>
          <p:cNvPr id="13" name="正方形/長方形 12">
            <a:extLst>
              <a:ext uri="{FF2B5EF4-FFF2-40B4-BE49-F238E27FC236}">
                <a16:creationId xmlns:a16="http://schemas.microsoft.com/office/drawing/2014/main" id="{77D706C2-B177-28E1-B1A4-E2FF6DF3C3BE}"/>
              </a:ext>
            </a:extLst>
          </p:cNvPr>
          <p:cNvSpPr/>
          <p:nvPr/>
        </p:nvSpPr>
        <p:spPr bwMode="auto">
          <a:xfrm>
            <a:off x="4579044" y="3767111"/>
            <a:ext cx="4572000" cy="3011329"/>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9" name="直線矢印コネクタ 8">
            <a:extLst>
              <a:ext uri="{FF2B5EF4-FFF2-40B4-BE49-F238E27FC236}">
                <a16:creationId xmlns:a16="http://schemas.microsoft.com/office/drawing/2014/main" id="{E9080BDB-1F23-66C7-2386-A294359A01BC}"/>
              </a:ext>
            </a:extLst>
          </p:cNvPr>
          <p:cNvCxnSpPr>
            <a:cxnSpLocks/>
            <a:stCxn id="4" idx="2"/>
            <a:endCxn id="18" idx="0"/>
          </p:cNvCxnSpPr>
          <p:nvPr/>
        </p:nvCxnSpPr>
        <p:spPr bwMode="auto">
          <a:xfrm>
            <a:off x="4103948" y="1226369"/>
            <a:ext cx="889292" cy="472107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8" name="テキスト ボックス 17">
            <a:extLst>
              <a:ext uri="{FF2B5EF4-FFF2-40B4-BE49-F238E27FC236}">
                <a16:creationId xmlns:a16="http://schemas.microsoft.com/office/drawing/2014/main" id="{8F8AC934-5C29-0DE6-409F-EC788D9467AD}"/>
              </a:ext>
            </a:extLst>
          </p:cNvPr>
          <p:cNvSpPr txBox="1"/>
          <p:nvPr/>
        </p:nvSpPr>
        <p:spPr>
          <a:xfrm>
            <a:off x="4597196" y="5947443"/>
            <a:ext cx="792088"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ruin2P</a:t>
            </a:r>
            <a:endParaRPr kumimoji="1" lang="ja-JP" altLang="en-US" dirty="0"/>
          </a:p>
        </p:txBody>
      </p:sp>
      <p:sp>
        <p:nvSpPr>
          <p:cNvPr id="32" name="テキスト ボックス 31">
            <a:extLst>
              <a:ext uri="{FF2B5EF4-FFF2-40B4-BE49-F238E27FC236}">
                <a16:creationId xmlns:a16="http://schemas.microsoft.com/office/drawing/2014/main" id="{044E0DBC-C1EB-F1C4-7FB1-027B5A70DAD7}"/>
              </a:ext>
            </a:extLst>
          </p:cNvPr>
          <p:cNvSpPr txBox="1"/>
          <p:nvPr/>
        </p:nvSpPr>
        <p:spPr>
          <a:xfrm>
            <a:off x="2555776" y="1262656"/>
            <a:ext cx="518056"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200" dirty="0"/>
              <a:t>item</a:t>
            </a:r>
            <a:endParaRPr kumimoji="1" lang="ja-JP" altLang="en-US" sz="1200" dirty="0"/>
          </a:p>
        </p:txBody>
      </p:sp>
      <p:sp>
        <p:nvSpPr>
          <p:cNvPr id="33" name="テキスト ボックス 32">
            <a:extLst>
              <a:ext uri="{FF2B5EF4-FFF2-40B4-BE49-F238E27FC236}">
                <a16:creationId xmlns:a16="http://schemas.microsoft.com/office/drawing/2014/main" id="{91CAA2E5-E29B-E050-C2AA-BEB3B2644609}"/>
              </a:ext>
            </a:extLst>
          </p:cNvPr>
          <p:cNvSpPr txBox="1"/>
          <p:nvPr/>
        </p:nvSpPr>
        <p:spPr>
          <a:xfrm>
            <a:off x="3519135" y="3396271"/>
            <a:ext cx="102945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ruin3</a:t>
            </a:r>
            <a:endParaRPr kumimoji="1" lang="ja-JP" altLang="en-US" dirty="0"/>
          </a:p>
        </p:txBody>
      </p:sp>
      <p:sp>
        <p:nvSpPr>
          <p:cNvPr id="34" name="テキスト ボックス 33">
            <a:extLst>
              <a:ext uri="{FF2B5EF4-FFF2-40B4-BE49-F238E27FC236}">
                <a16:creationId xmlns:a16="http://schemas.microsoft.com/office/drawing/2014/main" id="{909CA272-DBD3-6357-04DE-7278AAE4D43D}"/>
              </a:ext>
            </a:extLst>
          </p:cNvPr>
          <p:cNvSpPr txBox="1"/>
          <p:nvPr/>
        </p:nvSpPr>
        <p:spPr>
          <a:xfrm rot="5400000">
            <a:off x="8375946" y="5041943"/>
            <a:ext cx="107444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Goal1</a:t>
            </a:r>
            <a:endParaRPr kumimoji="1" lang="ja-JP" altLang="en-US" dirty="0"/>
          </a:p>
        </p:txBody>
      </p:sp>
      <p:sp>
        <p:nvSpPr>
          <p:cNvPr id="38" name="正方形/長方形 37">
            <a:extLst>
              <a:ext uri="{FF2B5EF4-FFF2-40B4-BE49-F238E27FC236}">
                <a16:creationId xmlns:a16="http://schemas.microsoft.com/office/drawing/2014/main" id="{5FF78C49-D380-D478-AC95-1197C4D2CE11}"/>
              </a:ext>
            </a:extLst>
          </p:cNvPr>
          <p:cNvSpPr/>
          <p:nvPr/>
        </p:nvSpPr>
        <p:spPr bwMode="auto">
          <a:xfrm>
            <a:off x="233728" y="3957224"/>
            <a:ext cx="3863176" cy="2709505"/>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cxnSp>
        <p:nvCxnSpPr>
          <p:cNvPr id="36" name="直線矢印コネクタ 35">
            <a:extLst>
              <a:ext uri="{FF2B5EF4-FFF2-40B4-BE49-F238E27FC236}">
                <a16:creationId xmlns:a16="http://schemas.microsoft.com/office/drawing/2014/main" id="{8194EC46-2FBB-DC6D-4246-1915BB74AD16}"/>
              </a:ext>
            </a:extLst>
          </p:cNvPr>
          <p:cNvCxnSpPr>
            <a:cxnSpLocks/>
            <a:stCxn id="33" idx="2"/>
            <a:endCxn id="40" idx="0"/>
          </p:cNvCxnSpPr>
          <p:nvPr/>
        </p:nvCxnSpPr>
        <p:spPr bwMode="auto">
          <a:xfrm flipH="1">
            <a:off x="2141730" y="3857936"/>
            <a:ext cx="1892135" cy="118400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40" name="テキスト ボックス 39">
            <a:extLst>
              <a:ext uri="{FF2B5EF4-FFF2-40B4-BE49-F238E27FC236}">
                <a16:creationId xmlns:a16="http://schemas.microsoft.com/office/drawing/2014/main" id="{A69DCF44-B669-A984-DFB1-B0241633BB8F}"/>
              </a:ext>
            </a:extLst>
          </p:cNvPr>
          <p:cNvSpPr txBox="1"/>
          <p:nvPr/>
        </p:nvSpPr>
        <p:spPr>
          <a:xfrm>
            <a:off x="1497158" y="5041942"/>
            <a:ext cx="12891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ruin3P</a:t>
            </a:r>
            <a:endParaRPr kumimoji="1" lang="ja-JP" altLang="en-US" dirty="0"/>
          </a:p>
        </p:txBody>
      </p:sp>
      <p:sp>
        <p:nvSpPr>
          <p:cNvPr id="43" name="テキスト ボックス 42">
            <a:extLst>
              <a:ext uri="{FF2B5EF4-FFF2-40B4-BE49-F238E27FC236}">
                <a16:creationId xmlns:a16="http://schemas.microsoft.com/office/drawing/2014/main" id="{175ED1D3-10EB-9791-B582-83EDE6F20EC7}"/>
              </a:ext>
            </a:extLst>
          </p:cNvPr>
          <p:cNvSpPr txBox="1"/>
          <p:nvPr/>
        </p:nvSpPr>
        <p:spPr>
          <a:xfrm>
            <a:off x="1686857" y="6205064"/>
            <a:ext cx="107444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a:t>Goal2</a:t>
            </a:r>
            <a:endParaRPr kumimoji="1" lang="ja-JP" altLang="en-US" dirty="0"/>
          </a:p>
        </p:txBody>
      </p:sp>
      <p:sp>
        <p:nvSpPr>
          <p:cNvPr id="44" name="テキスト ボックス 43">
            <a:extLst>
              <a:ext uri="{FF2B5EF4-FFF2-40B4-BE49-F238E27FC236}">
                <a16:creationId xmlns:a16="http://schemas.microsoft.com/office/drawing/2014/main" id="{EBE2CC00-AE6D-07E2-1117-20B4D8C2325C}"/>
              </a:ext>
            </a:extLst>
          </p:cNvPr>
          <p:cNvSpPr txBox="1"/>
          <p:nvPr/>
        </p:nvSpPr>
        <p:spPr>
          <a:xfrm>
            <a:off x="1803219" y="4495025"/>
            <a:ext cx="680118"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200" dirty="0"/>
              <a:t>item3</a:t>
            </a:r>
            <a:endParaRPr kumimoji="1" lang="ja-JP" altLang="en-US" sz="1200" dirty="0"/>
          </a:p>
        </p:txBody>
      </p:sp>
      <p:sp>
        <p:nvSpPr>
          <p:cNvPr id="47" name="テキスト ボックス 46">
            <a:extLst>
              <a:ext uri="{FF2B5EF4-FFF2-40B4-BE49-F238E27FC236}">
                <a16:creationId xmlns:a16="http://schemas.microsoft.com/office/drawing/2014/main" id="{A4BA305A-2CB3-38D0-0CCB-38757D880F0D}"/>
              </a:ext>
            </a:extLst>
          </p:cNvPr>
          <p:cNvSpPr txBox="1"/>
          <p:nvPr/>
        </p:nvSpPr>
        <p:spPr>
          <a:xfrm>
            <a:off x="261020" y="2149876"/>
            <a:ext cx="62318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dirty="0"/>
              <a:t>trap</a:t>
            </a:r>
            <a:endParaRPr kumimoji="1" lang="ja-JP" altLang="en-US" sz="1400" dirty="0"/>
          </a:p>
        </p:txBody>
      </p:sp>
      <p:sp>
        <p:nvSpPr>
          <p:cNvPr id="49" name="テキスト ボックス 48">
            <a:extLst>
              <a:ext uri="{FF2B5EF4-FFF2-40B4-BE49-F238E27FC236}">
                <a16:creationId xmlns:a16="http://schemas.microsoft.com/office/drawing/2014/main" id="{EFD840A0-5732-A9CA-9BC1-BFBFD7756E24}"/>
              </a:ext>
            </a:extLst>
          </p:cNvPr>
          <p:cNvSpPr txBox="1"/>
          <p:nvPr/>
        </p:nvSpPr>
        <p:spPr>
          <a:xfrm>
            <a:off x="557806" y="2708577"/>
            <a:ext cx="62318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dirty="0"/>
              <a:t>trap</a:t>
            </a:r>
            <a:endParaRPr kumimoji="1" lang="ja-JP" altLang="en-US" sz="1400" dirty="0"/>
          </a:p>
        </p:txBody>
      </p:sp>
      <p:sp>
        <p:nvSpPr>
          <p:cNvPr id="50" name="テキスト ボックス 49">
            <a:extLst>
              <a:ext uri="{FF2B5EF4-FFF2-40B4-BE49-F238E27FC236}">
                <a16:creationId xmlns:a16="http://schemas.microsoft.com/office/drawing/2014/main" id="{9A007D5F-0439-F344-0C2E-4C3100FE62DE}"/>
              </a:ext>
            </a:extLst>
          </p:cNvPr>
          <p:cNvSpPr txBox="1"/>
          <p:nvPr/>
        </p:nvSpPr>
        <p:spPr>
          <a:xfrm>
            <a:off x="419244" y="4479635"/>
            <a:ext cx="62318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dirty="0"/>
              <a:t>trap</a:t>
            </a:r>
            <a:endParaRPr kumimoji="1" lang="ja-JP" altLang="en-US" sz="1400" dirty="0"/>
          </a:p>
        </p:txBody>
      </p:sp>
      <p:sp>
        <p:nvSpPr>
          <p:cNvPr id="51" name="テキスト ボックス 50">
            <a:extLst>
              <a:ext uri="{FF2B5EF4-FFF2-40B4-BE49-F238E27FC236}">
                <a16:creationId xmlns:a16="http://schemas.microsoft.com/office/drawing/2014/main" id="{37D0553E-3007-E778-6AE7-A4D957A52903}"/>
              </a:ext>
            </a:extLst>
          </p:cNvPr>
          <p:cNvSpPr txBox="1"/>
          <p:nvPr/>
        </p:nvSpPr>
        <p:spPr>
          <a:xfrm>
            <a:off x="572614" y="5569719"/>
            <a:ext cx="62318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dirty="0"/>
              <a:t>trap</a:t>
            </a:r>
            <a:endParaRPr kumimoji="1" lang="ja-JP" altLang="en-US" sz="1400" dirty="0"/>
          </a:p>
        </p:txBody>
      </p:sp>
      <p:sp>
        <p:nvSpPr>
          <p:cNvPr id="52" name="テキスト ボックス 51">
            <a:extLst>
              <a:ext uri="{FF2B5EF4-FFF2-40B4-BE49-F238E27FC236}">
                <a16:creationId xmlns:a16="http://schemas.microsoft.com/office/drawing/2014/main" id="{D58068BF-54A9-9575-C4CF-BF37C64FC73D}"/>
              </a:ext>
            </a:extLst>
          </p:cNvPr>
          <p:cNvSpPr txBox="1"/>
          <p:nvPr/>
        </p:nvSpPr>
        <p:spPr>
          <a:xfrm>
            <a:off x="3281036" y="5125561"/>
            <a:ext cx="62318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dirty="0"/>
              <a:t>trap</a:t>
            </a:r>
            <a:endParaRPr kumimoji="1" lang="ja-JP" altLang="en-US" sz="1400" dirty="0"/>
          </a:p>
        </p:txBody>
      </p:sp>
      <p:sp>
        <p:nvSpPr>
          <p:cNvPr id="53" name="テキスト ボックス 52">
            <a:extLst>
              <a:ext uri="{FF2B5EF4-FFF2-40B4-BE49-F238E27FC236}">
                <a16:creationId xmlns:a16="http://schemas.microsoft.com/office/drawing/2014/main" id="{3E8ECF6E-463E-5DCC-DBD6-BF0CAD5FBBF9}"/>
              </a:ext>
            </a:extLst>
          </p:cNvPr>
          <p:cNvSpPr txBox="1"/>
          <p:nvPr/>
        </p:nvSpPr>
        <p:spPr>
          <a:xfrm>
            <a:off x="6087550" y="4817784"/>
            <a:ext cx="62318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dirty="0"/>
              <a:t>trap</a:t>
            </a:r>
            <a:endParaRPr kumimoji="1" lang="ja-JP" altLang="en-US" sz="1400" dirty="0"/>
          </a:p>
        </p:txBody>
      </p:sp>
      <p:sp>
        <p:nvSpPr>
          <p:cNvPr id="54" name="テキスト ボックス 53">
            <a:extLst>
              <a:ext uri="{FF2B5EF4-FFF2-40B4-BE49-F238E27FC236}">
                <a16:creationId xmlns:a16="http://schemas.microsoft.com/office/drawing/2014/main" id="{8765BEAA-22B4-73AA-6390-6F58A344A828}"/>
              </a:ext>
            </a:extLst>
          </p:cNvPr>
          <p:cNvSpPr txBox="1"/>
          <p:nvPr/>
        </p:nvSpPr>
        <p:spPr>
          <a:xfrm>
            <a:off x="7205472" y="5195830"/>
            <a:ext cx="62318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dirty="0"/>
              <a:t>trap</a:t>
            </a:r>
            <a:endParaRPr kumimoji="1" lang="ja-JP" altLang="en-US" sz="1400" dirty="0"/>
          </a:p>
        </p:txBody>
      </p:sp>
      <p:sp>
        <p:nvSpPr>
          <p:cNvPr id="55" name="テキスト ボックス 54">
            <a:extLst>
              <a:ext uri="{FF2B5EF4-FFF2-40B4-BE49-F238E27FC236}">
                <a16:creationId xmlns:a16="http://schemas.microsoft.com/office/drawing/2014/main" id="{F4A16334-08F0-8D64-B0FD-37578B149C4E}"/>
              </a:ext>
            </a:extLst>
          </p:cNvPr>
          <p:cNvSpPr txBox="1"/>
          <p:nvPr/>
        </p:nvSpPr>
        <p:spPr>
          <a:xfrm>
            <a:off x="5063323" y="4296050"/>
            <a:ext cx="62318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dirty="0"/>
              <a:t>trap</a:t>
            </a:r>
            <a:endParaRPr kumimoji="1" lang="ja-JP" altLang="en-US" sz="1400" dirty="0"/>
          </a:p>
        </p:txBody>
      </p:sp>
      <p:sp>
        <p:nvSpPr>
          <p:cNvPr id="56" name="テキスト ボックス 55">
            <a:extLst>
              <a:ext uri="{FF2B5EF4-FFF2-40B4-BE49-F238E27FC236}">
                <a16:creationId xmlns:a16="http://schemas.microsoft.com/office/drawing/2014/main" id="{5764E41E-7769-68E8-8BAA-D04B572BB1AF}"/>
              </a:ext>
            </a:extLst>
          </p:cNvPr>
          <p:cNvSpPr txBox="1"/>
          <p:nvPr/>
        </p:nvSpPr>
        <p:spPr>
          <a:xfrm>
            <a:off x="5917083" y="5809997"/>
            <a:ext cx="62318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400" dirty="0"/>
              <a:t>trap</a:t>
            </a:r>
            <a:endParaRPr kumimoji="1" lang="ja-JP" altLang="en-US" sz="1400" dirty="0"/>
          </a:p>
        </p:txBody>
      </p:sp>
    </p:spTree>
    <p:extLst>
      <p:ext uri="{BB962C8B-B14F-4D97-AF65-F5344CB8AC3E}">
        <p14:creationId xmlns:p14="http://schemas.microsoft.com/office/powerpoint/2010/main" val="634104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dirty="0"/>
              <a:t>9-1.</a:t>
            </a:r>
            <a:r>
              <a:rPr lang="ja-JP" altLang="en-US" sz="2800" dirty="0"/>
              <a:t>シーン</a:t>
            </a:r>
            <a:r>
              <a:rPr lang="en-US" altLang="ja-JP" sz="2800" dirty="0"/>
              <a:t>ruin</a:t>
            </a:r>
            <a:endParaRPr kumimoji="1" lang="ja-JP" altLang="en-US" sz="2800" dirty="0"/>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8" name="表 7">
            <a:extLst>
              <a:ext uri="{FF2B5EF4-FFF2-40B4-BE49-F238E27FC236}">
                <a16:creationId xmlns:a16="http://schemas.microsoft.com/office/drawing/2014/main" id="{02679E64-9581-824C-A80A-0851B276F099}"/>
              </a:ext>
            </a:extLst>
          </p:cNvPr>
          <p:cNvGraphicFramePr>
            <a:graphicFrameLocks noGrp="1"/>
          </p:cNvGraphicFramePr>
          <p:nvPr>
            <p:extLst>
              <p:ext uri="{D42A27DB-BD31-4B8C-83A1-F6EECF244321}">
                <p14:modId xmlns:p14="http://schemas.microsoft.com/office/powerpoint/2010/main" val="3016857645"/>
              </p:ext>
            </p:extLst>
          </p:nvPr>
        </p:nvGraphicFramePr>
        <p:xfrm>
          <a:off x="3419872" y="2591926"/>
          <a:ext cx="5549167" cy="4079240"/>
        </p:xfrm>
        <a:graphic>
          <a:graphicData uri="http://schemas.openxmlformats.org/drawingml/2006/table">
            <a:tbl>
              <a:tblPr firstRow="1" bandRow="1">
                <a:tableStyleId>{00A15C55-8517-42AA-B614-E9B94910E393}</a:tableStyleId>
              </a:tblPr>
              <a:tblGrid>
                <a:gridCol w="656175">
                  <a:extLst>
                    <a:ext uri="{9D8B030D-6E8A-4147-A177-3AD203B41FA5}">
                      <a16:colId xmlns:a16="http://schemas.microsoft.com/office/drawing/2014/main" val="590326502"/>
                    </a:ext>
                  </a:extLst>
                </a:gridCol>
                <a:gridCol w="1695153">
                  <a:extLst>
                    <a:ext uri="{9D8B030D-6E8A-4147-A177-3AD203B41FA5}">
                      <a16:colId xmlns:a16="http://schemas.microsoft.com/office/drawing/2014/main" val="365984878"/>
                    </a:ext>
                  </a:extLst>
                </a:gridCol>
                <a:gridCol w="3197839">
                  <a:extLst>
                    <a:ext uri="{9D8B030D-6E8A-4147-A177-3AD203B41FA5}">
                      <a16:colId xmlns:a16="http://schemas.microsoft.com/office/drawing/2014/main" val="1886182075"/>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オブジェクト名</a:t>
                      </a:r>
                    </a:p>
                  </a:txBody>
                  <a:tcPr anchor="ctr">
                    <a:solidFill>
                      <a:schemeClr val="tx1">
                        <a:lumMod val="65000"/>
                        <a:lumOff val="35000"/>
                      </a:schemeClr>
                    </a:solidFill>
                  </a:tcPr>
                </a:tc>
                <a:tc>
                  <a:txBody>
                    <a:bodyPr/>
                    <a:lstStyle/>
                    <a:p>
                      <a:pPr algn="ctr"/>
                      <a:r>
                        <a:rPr kumimoji="1" lang="ja-JP" altLang="en-US" sz="1200"/>
                        <a:t>備考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pPr algn="l"/>
                      <a:r>
                        <a:rPr kumimoji="1" lang="en-US" altLang="ja-JP" sz="1200" dirty="0"/>
                        <a:t>Start1</a:t>
                      </a:r>
                      <a:endParaRPr kumimoji="1" lang="ja-JP" altLang="en-US" sz="1200" dirty="0"/>
                    </a:p>
                  </a:txBody>
                  <a:tcPr anchor="ctr"/>
                </a:tc>
                <a:tc>
                  <a:txBody>
                    <a:bodyPr/>
                    <a:lstStyle/>
                    <a:p>
                      <a:pPr algn="l"/>
                      <a:r>
                        <a:rPr kumimoji="1" lang="ja-JP" altLang="en-US" sz="1200" dirty="0"/>
                        <a:t>白いやつ。主人公の初期位置</a:t>
                      </a:r>
                      <a:endParaRPr kumimoji="1" lang="en-US" altLang="ja-JP" sz="1200" dirty="0"/>
                    </a:p>
                  </a:txBody>
                  <a:tcPr anchor="ctr"/>
                </a:tc>
                <a:extLst>
                  <a:ext uri="{0D108BD9-81ED-4DB2-BD59-A6C34878D82A}">
                    <a16:rowId xmlns:a16="http://schemas.microsoft.com/office/drawing/2014/main" val="3515724671"/>
                  </a:ext>
                </a:extLst>
              </a:tr>
              <a:tr h="370840">
                <a:tc>
                  <a:txBody>
                    <a:bodyPr/>
                    <a:lstStyle/>
                    <a:p>
                      <a:pPr algn="ctr"/>
                      <a:r>
                        <a:rPr kumimoji="1" lang="en-US" altLang="ja-JP" sz="1200" dirty="0"/>
                        <a:t>2</a:t>
                      </a:r>
                      <a:endParaRPr kumimoji="1" lang="ja-JP" altLang="en-US" sz="1200" dirty="0"/>
                    </a:p>
                  </a:txBody>
                  <a:tcPr anchor="ctr"/>
                </a:tc>
                <a:tc>
                  <a:txBody>
                    <a:bodyPr/>
                    <a:lstStyle/>
                    <a:p>
                      <a:pPr algn="l"/>
                      <a:r>
                        <a:rPr kumimoji="1" lang="en-US" altLang="ja-JP" sz="1200" dirty="0"/>
                        <a:t>ruin2</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赤いやつ。</a:t>
                      </a:r>
                      <a:r>
                        <a:rPr kumimoji="1" lang="en-US" altLang="ja-JP" sz="1200" dirty="0"/>
                        <a:t>Ruin2</a:t>
                      </a:r>
                      <a:r>
                        <a:rPr kumimoji="1" lang="ja-JP" altLang="en-US" sz="1200" dirty="0"/>
                        <a:t>へ</a:t>
                      </a:r>
                    </a:p>
                  </a:txBody>
                  <a:tcPr anchor="ctr"/>
                </a:tc>
                <a:extLst>
                  <a:ext uri="{0D108BD9-81ED-4DB2-BD59-A6C34878D82A}">
                    <a16:rowId xmlns:a16="http://schemas.microsoft.com/office/drawing/2014/main" val="931484755"/>
                  </a:ext>
                </a:extLst>
              </a:tr>
              <a:tr h="370840">
                <a:tc>
                  <a:txBody>
                    <a:bodyPr/>
                    <a:lstStyle/>
                    <a:p>
                      <a:pPr algn="ctr"/>
                      <a:r>
                        <a:rPr kumimoji="1" lang="en-US" altLang="ja-JP" sz="1200"/>
                        <a:t>3</a:t>
                      </a:r>
                      <a:endParaRPr kumimoji="1" lang="ja-JP" altLang="en-US" sz="1200"/>
                    </a:p>
                  </a:txBody>
                  <a:tcPr anchor="ctr"/>
                </a:tc>
                <a:tc>
                  <a:txBody>
                    <a:bodyPr/>
                    <a:lstStyle/>
                    <a:p>
                      <a:pPr algn="l"/>
                      <a:r>
                        <a:rPr kumimoji="1" lang="en-US" altLang="ja-JP" sz="1200" dirty="0"/>
                        <a:t>ruin3</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青いやつ。</a:t>
                      </a:r>
                      <a:r>
                        <a:rPr kumimoji="1" lang="en-US" altLang="ja-JP" sz="1200" dirty="0"/>
                        <a:t>Ruin3</a:t>
                      </a:r>
                      <a:r>
                        <a:rPr kumimoji="1" lang="ja-JP" altLang="en-US" sz="1200" dirty="0"/>
                        <a:t>へ。隠されている</a:t>
                      </a:r>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4</a:t>
                      </a:r>
                      <a:endParaRPr kumimoji="1" lang="ja-JP" altLang="en-US" sz="1200"/>
                    </a:p>
                  </a:txBody>
                  <a:tcPr anchor="ctr"/>
                </a:tc>
                <a:tc>
                  <a:txBody>
                    <a:bodyPr/>
                    <a:lstStyle/>
                    <a:p>
                      <a:pPr algn="l"/>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3777481181"/>
                  </a:ext>
                </a:extLst>
              </a:tr>
              <a:tr h="370840">
                <a:tc>
                  <a:txBody>
                    <a:bodyPr/>
                    <a:lstStyle/>
                    <a:p>
                      <a:pPr algn="ctr"/>
                      <a:r>
                        <a:rPr kumimoji="1" lang="en-US" altLang="ja-JP" sz="1200"/>
                        <a:t>5</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6</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7</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8</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295613831"/>
                  </a:ext>
                </a:extLst>
              </a:tr>
              <a:tr h="370840">
                <a:tc>
                  <a:txBody>
                    <a:bodyPr/>
                    <a:lstStyle/>
                    <a:p>
                      <a:pPr algn="ctr"/>
                      <a:r>
                        <a:rPr kumimoji="1" lang="en-US" altLang="ja-JP" sz="1200"/>
                        <a:t>9</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726264940"/>
                  </a:ext>
                </a:extLst>
              </a:tr>
              <a:tr h="370840">
                <a:tc>
                  <a:txBody>
                    <a:bodyPr/>
                    <a:lstStyle/>
                    <a:p>
                      <a:pPr algn="ctr"/>
                      <a:r>
                        <a:rPr kumimoji="1" lang="en-US" altLang="ja-JP" sz="1200"/>
                        <a:t>10</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dirty="0"/>
                    </a:p>
                  </a:txBody>
                  <a:tcPr anchor="ctr"/>
                </a:tc>
                <a:extLst>
                  <a:ext uri="{0D108BD9-81ED-4DB2-BD59-A6C34878D82A}">
                    <a16:rowId xmlns:a16="http://schemas.microsoft.com/office/drawing/2014/main" val="3072935111"/>
                  </a:ext>
                </a:extLst>
              </a:tr>
            </a:tbl>
          </a:graphicData>
        </a:graphic>
      </p:graphicFrame>
      <p:sp>
        <p:nvSpPr>
          <p:cNvPr id="15" name="テキスト ボックス 14">
            <a:extLst>
              <a:ext uri="{FF2B5EF4-FFF2-40B4-BE49-F238E27FC236}">
                <a16:creationId xmlns:a16="http://schemas.microsoft.com/office/drawing/2014/main" id="{5CB8B83D-1B19-F645-AC55-63334B3E8C9E}"/>
              </a:ext>
            </a:extLst>
          </p:cNvPr>
          <p:cNvSpPr txBox="1"/>
          <p:nvPr/>
        </p:nvSpPr>
        <p:spPr>
          <a:xfrm>
            <a:off x="3419872" y="830007"/>
            <a:ext cx="5407484" cy="523220"/>
          </a:xfrm>
          <a:prstGeom prst="rect">
            <a:avLst/>
          </a:prstGeom>
          <a:noFill/>
        </p:spPr>
        <p:txBody>
          <a:bodyPr wrap="square" rtlCol="0">
            <a:spAutoFit/>
          </a:bodyPr>
          <a:lstStyle/>
          <a:p>
            <a:pPr algn="l"/>
            <a:r>
              <a:rPr lang="ja-JP" altLang="en-US" sz="1400"/>
              <a:t>ゲームの起点になるステージ。各部屋への入口、出現位置のオブジェクトがある。</a:t>
            </a:r>
            <a:endParaRPr kumimoji="1" lang="ja-JP" altLang="en-US" sz="1400"/>
          </a:p>
        </p:txBody>
      </p:sp>
      <p:sp>
        <p:nvSpPr>
          <p:cNvPr id="11" name="角丸四角形 10">
            <a:extLst>
              <a:ext uri="{FF2B5EF4-FFF2-40B4-BE49-F238E27FC236}">
                <a16:creationId xmlns:a16="http://schemas.microsoft.com/office/drawing/2014/main" id="{9D95374D-3F56-0407-AD95-04D0A3224BD3}"/>
              </a:ext>
            </a:extLst>
          </p:cNvPr>
          <p:cNvSpPr/>
          <p:nvPr/>
        </p:nvSpPr>
        <p:spPr bwMode="auto">
          <a:xfrm>
            <a:off x="100620" y="764704"/>
            <a:ext cx="3166019" cy="2952040"/>
          </a:xfrm>
          <a:prstGeom prst="roundRect">
            <a:avLst>
              <a:gd name="adj" fmla="val 4513"/>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角丸四角形 11">
            <a:extLst>
              <a:ext uri="{FF2B5EF4-FFF2-40B4-BE49-F238E27FC236}">
                <a16:creationId xmlns:a16="http://schemas.microsoft.com/office/drawing/2014/main" id="{52038E94-31FE-C6D6-E413-91AC9EF100BD}"/>
              </a:ext>
            </a:extLst>
          </p:cNvPr>
          <p:cNvSpPr/>
          <p:nvPr/>
        </p:nvSpPr>
        <p:spPr bwMode="auto">
          <a:xfrm>
            <a:off x="77332" y="3861336"/>
            <a:ext cx="3166019" cy="2952040"/>
          </a:xfrm>
          <a:prstGeom prst="roundRect">
            <a:avLst>
              <a:gd name="adj" fmla="val 4513"/>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9" name="図 8" descr="屋内, 小さい, タイル張り, 光 が含まれている画像&#10;&#10;自動的に生成された説明">
            <a:extLst>
              <a:ext uri="{FF2B5EF4-FFF2-40B4-BE49-F238E27FC236}">
                <a16:creationId xmlns:a16="http://schemas.microsoft.com/office/drawing/2014/main" id="{F1E98A27-9C85-3F28-1CEB-EE9D723D7B02}"/>
              </a:ext>
            </a:extLst>
          </p:cNvPr>
          <p:cNvPicPr>
            <a:picLocks noChangeAspect="1"/>
          </p:cNvPicPr>
          <p:nvPr/>
        </p:nvPicPr>
        <p:blipFill>
          <a:blip r:embed="rId3"/>
          <a:stretch>
            <a:fillRect/>
          </a:stretch>
        </p:blipFill>
        <p:spPr>
          <a:xfrm>
            <a:off x="185743" y="3860760"/>
            <a:ext cx="2949196" cy="2819644"/>
          </a:xfrm>
          <a:prstGeom prst="rect">
            <a:avLst/>
          </a:prstGeom>
        </p:spPr>
      </p:pic>
      <p:pic>
        <p:nvPicPr>
          <p:cNvPr id="14" name="図 13" descr="グラフ&#10;&#10;低い精度で自動的に生成された説明">
            <a:extLst>
              <a:ext uri="{FF2B5EF4-FFF2-40B4-BE49-F238E27FC236}">
                <a16:creationId xmlns:a16="http://schemas.microsoft.com/office/drawing/2014/main" id="{AEC264DF-B0A6-31BE-57EB-6C95FCDCD7A4}"/>
              </a:ext>
            </a:extLst>
          </p:cNvPr>
          <p:cNvPicPr>
            <a:picLocks noChangeAspect="1"/>
          </p:cNvPicPr>
          <p:nvPr/>
        </p:nvPicPr>
        <p:blipFill>
          <a:blip r:embed="rId4"/>
          <a:stretch>
            <a:fillRect/>
          </a:stretch>
        </p:blipFill>
        <p:spPr>
          <a:xfrm>
            <a:off x="154825" y="781308"/>
            <a:ext cx="3057608" cy="2952040"/>
          </a:xfrm>
          <a:prstGeom prst="rect">
            <a:avLst/>
          </a:prstGeom>
        </p:spPr>
      </p:pic>
    </p:spTree>
    <p:extLst>
      <p:ext uri="{BB962C8B-B14F-4D97-AF65-F5344CB8AC3E}">
        <p14:creationId xmlns:p14="http://schemas.microsoft.com/office/powerpoint/2010/main" val="4146412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dirty="0"/>
              <a:t>9-2.</a:t>
            </a:r>
            <a:r>
              <a:rPr lang="ja-JP" altLang="en-US" sz="2800" dirty="0"/>
              <a:t>シーン</a:t>
            </a:r>
            <a:r>
              <a:rPr lang="en-US" altLang="ja-JP" sz="2800" dirty="0"/>
              <a:t>ruin2</a:t>
            </a:r>
            <a:endParaRPr kumimoji="1" lang="ja-JP" altLang="en-US" sz="2800" dirty="0"/>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8" name="表 7">
            <a:extLst>
              <a:ext uri="{FF2B5EF4-FFF2-40B4-BE49-F238E27FC236}">
                <a16:creationId xmlns:a16="http://schemas.microsoft.com/office/drawing/2014/main" id="{02679E64-9581-824C-A80A-0851B276F099}"/>
              </a:ext>
            </a:extLst>
          </p:cNvPr>
          <p:cNvGraphicFramePr>
            <a:graphicFrameLocks noGrp="1"/>
          </p:cNvGraphicFramePr>
          <p:nvPr>
            <p:extLst>
              <p:ext uri="{D42A27DB-BD31-4B8C-83A1-F6EECF244321}">
                <p14:modId xmlns:p14="http://schemas.microsoft.com/office/powerpoint/2010/main" val="643921999"/>
              </p:ext>
            </p:extLst>
          </p:nvPr>
        </p:nvGraphicFramePr>
        <p:xfrm>
          <a:off x="3419872" y="2591926"/>
          <a:ext cx="5549167" cy="4079240"/>
        </p:xfrm>
        <a:graphic>
          <a:graphicData uri="http://schemas.openxmlformats.org/drawingml/2006/table">
            <a:tbl>
              <a:tblPr firstRow="1" bandRow="1">
                <a:tableStyleId>{00A15C55-8517-42AA-B614-E9B94910E393}</a:tableStyleId>
              </a:tblPr>
              <a:tblGrid>
                <a:gridCol w="656175">
                  <a:extLst>
                    <a:ext uri="{9D8B030D-6E8A-4147-A177-3AD203B41FA5}">
                      <a16:colId xmlns:a16="http://schemas.microsoft.com/office/drawing/2014/main" val="590326502"/>
                    </a:ext>
                  </a:extLst>
                </a:gridCol>
                <a:gridCol w="1695153">
                  <a:extLst>
                    <a:ext uri="{9D8B030D-6E8A-4147-A177-3AD203B41FA5}">
                      <a16:colId xmlns:a16="http://schemas.microsoft.com/office/drawing/2014/main" val="365984878"/>
                    </a:ext>
                  </a:extLst>
                </a:gridCol>
                <a:gridCol w="3197839">
                  <a:extLst>
                    <a:ext uri="{9D8B030D-6E8A-4147-A177-3AD203B41FA5}">
                      <a16:colId xmlns:a16="http://schemas.microsoft.com/office/drawing/2014/main" val="1886182075"/>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オブジェクト名</a:t>
                      </a:r>
                    </a:p>
                  </a:txBody>
                  <a:tcPr anchor="ctr">
                    <a:solidFill>
                      <a:schemeClr val="tx1">
                        <a:lumMod val="65000"/>
                        <a:lumOff val="35000"/>
                      </a:schemeClr>
                    </a:solidFill>
                  </a:tcPr>
                </a:tc>
                <a:tc>
                  <a:txBody>
                    <a:bodyPr/>
                    <a:lstStyle/>
                    <a:p>
                      <a:pPr algn="ctr"/>
                      <a:r>
                        <a:rPr kumimoji="1" lang="ja-JP" altLang="en-US" sz="1200"/>
                        <a:t>備考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pPr algn="l"/>
                      <a:r>
                        <a:rPr kumimoji="1" lang="en-US" altLang="ja-JP" sz="1200" dirty="0"/>
                        <a:t>ruin2P</a:t>
                      </a:r>
                      <a:endParaRPr kumimoji="1" lang="ja-JP" altLang="en-US" sz="1200" dirty="0"/>
                    </a:p>
                  </a:txBody>
                  <a:tcPr anchor="ctr"/>
                </a:tc>
                <a:tc>
                  <a:txBody>
                    <a:bodyPr/>
                    <a:lstStyle/>
                    <a:p>
                      <a:pPr algn="l"/>
                      <a:r>
                        <a:rPr kumimoji="1" lang="ja-JP" altLang="en-US" sz="1200" dirty="0"/>
                        <a:t>白いやつ。</a:t>
                      </a:r>
                      <a:r>
                        <a:rPr kumimoji="1" lang="en-US" altLang="ja-JP" sz="1200" dirty="0"/>
                        <a:t>Ruin2</a:t>
                      </a:r>
                      <a:r>
                        <a:rPr kumimoji="1" lang="ja-JP" altLang="en-US" sz="1200" dirty="0"/>
                        <a:t>からつながっている</a:t>
                      </a:r>
                      <a:endParaRPr kumimoji="1" lang="en-US" altLang="ja-JP" sz="1200" dirty="0"/>
                    </a:p>
                  </a:txBody>
                  <a:tcPr anchor="ctr"/>
                </a:tc>
                <a:extLst>
                  <a:ext uri="{0D108BD9-81ED-4DB2-BD59-A6C34878D82A}">
                    <a16:rowId xmlns:a16="http://schemas.microsoft.com/office/drawing/2014/main" val="3515724671"/>
                  </a:ext>
                </a:extLst>
              </a:tr>
              <a:tr h="370840">
                <a:tc>
                  <a:txBody>
                    <a:bodyPr/>
                    <a:lstStyle/>
                    <a:p>
                      <a:pPr algn="ctr"/>
                      <a:r>
                        <a:rPr kumimoji="1" lang="en-US" altLang="ja-JP" sz="1200"/>
                        <a:t>2</a:t>
                      </a:r>
                      <a:endParaRPr kumimoji="1" lang="ja-JP" altLang="en-US" sz="1200"/>
                    </a:p>
                  </a:txBody>
                  <a:tcPr anchor="ctr"/>
                </a:tc>
                <a:tc>
                  <a:txBody>
                    <a:bodyPr/>
                    <a:lstStyle/>
                    <a:p>
                      <a:pPr algn="l"/>
                      <a:r>
                        <a:rPr kumimoji="1" lang="en-US" altLang="ja-JP" sz="1200" dirty="0"/>
                        <a:t>Goal1</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緑のやつ。</a:t>
                      </a:r>
                      <a:r>
                        <a:rPr kumimoji="1" lang="en-US" altLang="ja-JP" sz="1200" dirty="0"/>
                        <a:t>Goal1</a:t>
                      </a:r>
                      <a:endParaRPr kumimoji="1" lang="ja-JP" altLang="en-US" sz="1200" dirty="0"/>
                    </a:p>
                  </a:txBody>
                  <a:tcPr anchor="ctr"/>
                </a:tc>
                <a:extLst>
                  <a:ext uri="{0D108BD9-81ED-4DB2-BD59-A6C34878D82A}">
                    <a16:rowId xmlns:a16="http://schemas.microsoft.com/office/drawing/2014/main" val="931484755"/>
                  </a:ext>
                </a:extLst>
              </a:tr>
              <a:tr h="370840">
                <a:tc>
                  <a:txBody>
                    <a:bodyPr/>
                    <a:lstStyle/>
                    <a:p>
                      <a:pPr algn="ctr"/>
                      <a:r>
                        <a:rPr kumimoji="1" lang="en-US" altLang="ja-JP" sz="1200"/>
                        <a:t>3</a:t>
                      </a:r>
                      <a:endParaRPr kumimoji="1" lang="ja-JP" altLang="en-US" sz="1200"/>
                    </a:p>
                  </a:txBody>
                  <a:tcPr anchor="ctr"/>
                </a:tc>
                <a:tc>
                  <a:txBody>
                    <a:bodyPr/>
                    <a:lstStyle/>
                    <a:p>
                      <a:pPr algn="l"/>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4</a:t>
                      </a:r>
                      <a:endParaRPr kumimoji="1" lang="ja-JP" altLang="en-US" sz="1200"/>
                    </a:p>
                  </a:txBody>
                  <a:tcPr anchor="ctr"/>
                </a:tc>
                <a:tc>
                  <a:txBody>
                    <a:bodyPr/>
                    <a:lstStyle/>
                    <a:p>
                      <a:pPr algn="l"/>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3777481181"/>
                  </a:ext>
                </a:extLst>
              </a:tr>
              <a:tr h="370840">
                <a:tc>
                  <a:txBody>
                    <a:bodyPr/>
                    <a:lstStyle/>
                    <a:p>
                      <a:pPr algn="ctr"/>
                      <a:r>
                        <a:rPr kumimoji="1" lang="en-US" altLang="ja-JP" sz="1200"/>
                        <a:t>5</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6</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7</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8</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295613831"/>
                  </a:ext>
                </a:extLst>
              </a:tr>
              <a:tr h="370840">
                <a:tc>
                  <a:txBody>
                    <a:bodyPr/>
                    <a:lstStyle/>
                    <a:p>
                      <a:pPr algn="ctr"/>
                      <a:r>
                        <a:rPr kumimoji="1" lang="en-US" altLang="ja-JP" sz="1200"/>
                        <a:t>9</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726264940"/>
                  </a:ext>
                </a:extLst>
              </a:tr>
              <a:tr h="370840">
                <a:tc>
                  <a:txBody>
                    <a:bodyPr/>
                    <a:lstStyle/>
                    <a:p>
                      <a:pPr algn="ctr"/>
                      <a:r>
                        <a:rPr kumimoji="1" lang="en-US" altLang="ja-JP" sz="1200"/>
                        <a:t>10</a:t>
                      </a:r>
                      <a:endParaRPr kumimoji="1" lang="ja-JP" altLang="en-US" sz="1200"/>
                    </a:p>
                  </a:txBody>
                  <a:tcPr anchor="ctr"/>
                </a:tc>
                <a:tc>
                  <a:txBody>
                    <a:bodyPr/>
                    <a:lstStyle/>
                    <a:p>
                      <a:pPr algn="l"/>
                      <a:endParaRPr kumimoji="1" lang="ja-JP" altLang="en-US" sz="1200" dirty="0"/>
                    </a:p>
                  </a:txBody>
                  <a:tcPr anchor="ctr"/>
                </a:tc>
                <a:tc>
                  <a:txBody>
                    <a:bodyPr/>
                    <a:lstStyle/>
                    <a:p>
                      <a:pPr algn="l"/>
                      <a:endParaRPr kumimoji="1" lang="ja-JP" altLang="en-US" sz="1200" dirty="0"/>
                    </a:p>
                  </a:txBody>
                  <a:tcPr anchor="ctr"/>
                </a:tc>
                <a:extLst>
                  <a:ext uri="{0D108BD9-81ED-4DB2-BD59-A6C34878D82A}">
                    <a16:rowId xmlns:a16="http://schemas.microsoft.com/office/drawing/2014/main" val="3072935111"/>
                  </a:ext>
                </a:extLst>
              </a:tr>
            </a:tbl>
          </a:graphicData>
        </a:graphic>
      </p:graphicFrame>
      <p:sp>
        <p:nvSpPr>
          <p:cNvPr id="15" name="テキスト ボックス 14">
            <a:extLst>
              <a:ext uri="{FF2B5EF4-FFF2-40B4-BE49-F238E27FC236}">
                <a16:creationId xmlns:a16="http://schemas.microsoft.com/office/drawing/2014/main" id="{5CB8B83D-1B19-F645-AC55-63334B3E8C9E}"/>
              </a:ext>
            </a:extLst>
          </p:cNvPr>
          <p:cNvSpPr txBox="1"/>
          <p:nvPr/>
        </p:nvSpPr>
        <p:spPr>
          <a:xfrm>
            <a:off x="3736516" y="908720"/>
            <a:ext cx="5407484" cy="307777"/>
          </a:xfrm>
          <a:prstGeom prst="rect">
            <a:avLst/>
          </a:prstGeom>
          <a:noFill/>
        </p:spPr>
        <p:txBody>
          <a:bodyPr wrap="square" rtlCol="0">
            <a:spAutoFit/>
          </a:bodyPr>
          <a:lstStyle/>
          <a:p>
            <a:pPr algn="l"/>
            <a:r>
              <a:rPr lang="ja-JP" altLang="en-US" sz="1400" dirty="0"/>
              <a:t>ステージ２。</a:t>
            </a:r>
            <a:r>
              <a:rPr lang="en-US" altLang="ja-JP" sz="1400" dirty="0"/>
              <a:t>1</a:t>
            </a:r>
            <a:r>
              <a:rPr lang="ja-JP" altLang="en-US" sz="1400" dirty="0"/>
              <a:t>つめのゴールに行ける。</a:t>
            </a:r>
            <a:endParaRPr lang="en-US" altLang="ja-JP" sz="1400" dirty="0"/>
          </a:p>
        </p:txBody>
      </p:sp>
      <p:sp>
        <p:nvSpPr>
          <p:cNvPr id="11" name="角丸四角形 10">
            <a:extLst>
              <a:ext uri="{FF2B5EF4-FFF2-40B4-BE49-F238E27FC236}">
                <a16:creationId xmlns:a16="http://schemas.microsoft.com/office/drawing/2014/main" id="{9D95374D-3F56-0407-AD95-04D0A3224BD3}"/>
              </a:ext>
            </a:extLst>
          </p:cNvPr>
          <p:cNvSpPr/>
          <p:nvPr/>
        </p:nvSpPr>
        <p:spPr bwMode="auto">
          <a:xfrm>
            <a:off x="100620" y="764704"/>
            <a:ext cx="3166019" cy="2952040"/>
          </a:xfrm>
          <a:prstGeom prst="roundRect">
            <a:avLst>
              <a:gd name="adj" fmla="val 4513"/>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角丸四角形 11">
            <a:extLst>
              <a:ext uri="{FF2B5EF4-FFF2-40B4-BE49-F238E27FC236}">
                <a16:creationId xmlns:a16="http://schemas.microsoft.com/office/drawing/2014/main" id="{52038E94-31FE-C6D6-E413-91AC9EF100BD}"/>
              </a:ext>
            </a:extLst>
          </p:cNvPr>
          <p:cNvSpPr/>
          <p:nvPr/>
        </p:nvSpPr>
        <p:spPr bwMode="auto">
          <a:xfrm>
            <a:off x="77332" y="3861336"/>
            <a:ext cx="3166019" cy="2952040"/>
          </a:xfrm>
          <a:prstGeom prst="roundRect">
            <a:avLst>
              <a:gd name="adj" fmla="val 4513"/>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4" name="図 3" descr="グラフ&#10;&#10;自動的に生成された説明">
            <a:extLst>
              <a:ext uri="{FF2B5EF4-FFF2-40B4-BE49-F238E27FC236}">
                <a16:creationId xmlns:a16="http://schemas.microsoft.com/office/drawing/2014/main" id="{568A2557-135B-A901-158B-4439371782DA}"/>
              </a:ext>
            </a:extLst>
          </p:cNvPr>
          <p:cNvPicPr>
            <a:picLocks noChangeAspect="1"/>
          </p:cNvPicPr>
          <p:nvPr/>
        </p:nvPicPr>
        <p:blipFill>
          <a:blip r:embed="rId3"/>
          <a:stretch>
            <a:fillRect/>
          </a:stretch>
        </p:blipFill>
        <p:spPr>
          <a:xfrm>
            <a:off x="0" y="908720"/>
            <a:ext cx="3243351" cy="2808023"/>
          </a:xfrm>
          <a:prstGeom prst="rect">
            <a:avLst/>
          </a:prstGeom>
        </p:spPr>
      </p:pic>
      <p:pic>
        <p:nvPicPr>
          <p:cNvPr id="6" name="図 5" descr="グラフ&#10;&#10;自動的に生成された説明">
            <a:extLst>
              <a:ext uri="{FF2B5EF4-FFF2-40B4-BE49-F238E27FC236}">
                <a16:creationId xmlns:a16="http://schemas.microsoft.com/office/drawing/2014/main" id="{B7E1CA2B-8ECA-F9A3-9C74-F4AA62E995CF}"/>
              </a:ext>
            </a:extLst>
          </p:cNvPr>
          <p:cNvPicPr>
            <a:picLocks noChangeAspect="1"/>
          </p:cNvPicPr>
          <p:nvPr/>
        </p:nvPicPr>
        <p:blipFill>
          <a:blip r:embed="rId4"/>
          <a:stretch>
            <a:fillRect/>
          </a:stretch>
        </p:blipFill>
        <p:spPr>
          <a:xfrm>
            <a:off x="89556" y="3860759"/>
            <a:ext cx="3096344" cy="2816554"/>
          </a:xfrm>
          <a:prstGeom prst="rect">
            <a:avLst/>
          </a:prstGeom>
        </p:spPr>
      </p:pic>
    </p:spTree>
    <p:extLst>
      <p:ext uri="{BB962C8B-B14F-4D97-AF65-F5344CB8AC3E}">
        <p14:creationId xmlns:p14="http://schemas.microsoft.com/office/powerpoint/2010/main" val="2237614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dirty="0"/>
              <a:t>9-3.</a:t>
            </a:r>
            <a:r>
              <a:rPr lang="ja-JP" altLang="en-US" sz="2800" dirty="0"/>
              <a:t>シーン</a:t>
            </a:r>
            <a:r>
              <a:rPr lang="en-US" altLang="ja-JP" sz="2800" dirty="0"/>
              <a:t>ruin3</a:t>
            </a:r>
            <a:endParaRPr kumimoji="1" lang="ja-JP" altLang="en-US" sz="2800" dirty="0"/>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8" name="表 7">
            <a:extLst>
              <a:ext uri="{FF2B5EF4-FFF2-40B4-BE49-F238E27FC236}">
                <a16:creationId xmlns:a16="http://schemas.microsoft.com/office/drawing/2014/main" id="{02679E64-9581-824C-A80A-0851B276F099}"/>
              </a:ext>
            </a:extLst>
          </p:cNvPr>
          <p:cNvGraphicFramePr>
            <a:graphicFrameLocks noGrp="1"/>
          </p:cNvGraphicFramePr>
          <p:nvPr>
            <p:extLst>
              <p:ext uri="{D42A27DB-BD31-4B8C-83A1-F6EECF244321}">
                <p14:modId xmlns:p14="http://schemas.microsoft.com/office/powerpoint/2010/main" val="1960160977"/>
              </p:ext>
            </p:extLst>
          </p:nvPr>
        </p:nvGraphicFramePr>
        <p:xfrm>
          <a:off x="3419872" y="2591926"/>
          <a:ext cx="5549167" cy="4079240"/>
        </p:xfrm>
        <a:graphic>
          <a:graphicData uri="http://schemas.openxmlformats.org/drawingml/2006/table">
            <a:tbl>
              <a:tblPr firstRow="1" bandRow="1">
                <a:tableStyleId>{00A15C55-8517-42AA-B614-E9B94910E393}</a:tableStyleId>
              </a:tblPr>
              <a:tblGrid>
                <a:gridCol w="656175">
                  <a:extLst>
                    <a:ext uri="{9D8B030D-6E8A-4147-A177-3AD203B41FA5}">
                      <a16:colId xmlns:a16="http://schemas.microsoft.com/office/drawing/2014/main" val="590326502"/>
                    </a:ext>
                  </a:extLst>
                </a:gridCol>
                <a:gridCol w="1695153">
                  <a:extLst>
                    <a:ext uri="{9D8B030D-6E8A-4147-A177-3AD203B41FA5}">
                      <a16:colId xmlns:a16="http://schemas.microsoft.com/office/drawing/2014/main" val="365984878"/>
                    </a:ext>
                  </a:extLst>
                </a:gridCol>
                <a:gridCol w="3197839">
                  <a:extLst>
                    <a:ext uri="{9D8B030D-6E8A-4147-A177-3AD203B41FA5}">
                      <a16:colId xmlns:a16="http://schemas.microsoft.com/office/drawing/2014/main" val="1886182075"/>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オブジェクト名</a:t>
                      </a:r>
                    </a:p>
                  </a:txBody>
                  <a:tcPr anchor="ctr">
                    <a:solidFill>
                      <a:schemeClr val="tx1">
                        <a:lumMod val="65000"/>
                        <a:lumOff val="35000"/>
                      </a:schemeClr>
                    </a:solidFill>
                  </a:tcPr>
                </a:tc>
                <a:tc>
                  <a:txBody>
                    <a:bodyPr/>
                    <a:lstStyle/>
                    <a:p>
                      <a:pPr algn="ctr"/>
                      <a:r>
                        <a:rPr kumimoji="1" lang="ja-JP" altLang="en-US" sz="1200"/>
                        <a:t>備考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pPr algn="l"/>
                      <a:r>
                        <a:rPr kumimoji="1" lang="en-US" altLang="ja-JP" sz="1200" dirty="0"/>
                        <a:t>ruin3P</a:t>
                      </a:r>
                      <a:endParaRPr kumimoji="1" lang="ja-JP" altLang="en-US" sz="1200" dirty="0"/>
                    </a:p>
                  </a:txBody>
                  <a:tcPr anchor="ctr"/>
                </a:tc>
                <a:tc>
                  <a:txBody>
                    <a:bodyPr/>
                    <a:lstStyle/>
                    <a:p>
                      <a:pPr algn="l"/>
                      <a:r>
                        <a:rPr kumimoji="1" lang="ja-JP" altLang="en-US" sz="1200" dirty="0"/>
                        <a:t>白いやつ。</a:t>
                      </a:r>
                      <a:r>
                        <a:rPr kumimoji="1" lang="en-US" altLang="ja-JP" sz="1200" dirty="0"/>
                        <a:t>Ruin3</a:t>
                      </a:r>
                      <a:r>
                        <a:rPr kumimoji="1" lang="ja-JP" altLang="en-US" sz="1200" dirty="0"/>
                        <a:t>からつながっている</a:t>
                      </a:r>
                      <a:endParaRPr kumimoji="1" lang="en-US" altLang="ja-JP" sz="1200" dirty="0"/>
                    </a:p>
                  </a:txBody>
                  <a:tcPr anchor="ctr"/>
                </a:tc>
                <a:extLst>
                  <a:ext uri="{0D108BD9-81ED-4DB2-BD59-A6C34878D82A}">
                    <a16:rowId xmlns:a16="http://schemas.microsoft.com/office/drawing/2014/main" val="3515724671"/>
                  </a:ext>
                </a:extLst>
              </a:tr>
              <a:tr h="370840">
                <a:tc>
                  <a:txBody>
                    <a:bodyPr/>
                    <a:lstStyle/>
                    <a:p>
                      <a:pPr algn="ctr"/>
                      <a:r>
                        <a:rPr kumimoji="1" lang="en-US" altLang="ja-JP" sz="1200"/>
                        <a:t>2</a:t>
                      </a:r>
                      <a:endParaRPr kumimoji="1" lang="ja-JP" altLang="en-US" sz="1200"/>
                    </a:p>
                  </a:txBody>
                  <a:tcPr anchor="ctr"/>
                </a:tc>
                <a:tc>
                  <a:txBody>
                    <a:bodyPr/>
                    <a:lstStyle/>
                    <a:p>
                      <a:pPr algn="l"/>
                      <a:r>
                        <a:rPr kumimoji="1" lang="en-US" altLang="ja-JP" sz="1200" dirty="0"/>
                        <a:t>Goal2</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赤いやつ。</a:t>
                      </a:r>
                      <a:r>
                        <a:rPr kumimoji="1" lang="en-US" altLang="ja-JP" sz="1200" dirty="0"/>
                        <a:t>Goal2</a:t>
                      </a:r>
                      <a:endParaRPr kumimoji="1" lang="ja-JP" altLang="en-US" sz="1200" dirty="0"/>
                    </a:p>
                  </a:txBody>
                  <a:tcPr anchor="ctr"/>
                </a:tc>
                <a:extLst>
                  <a:ext uri="{0D108BD9-81ED-4DB2-BD59-A6C34878D82A}">
                    <a16:rowId xmlns:a16="http://schemas.microsoft.com/office/drawing/2014/main" val="931484755"/>
                  </a:ext>
                </a:extLst>
              </a:tr>
              <a:tr h="370840">
                <a:tc>
                  <a:txBody>
                    <a:bodyPr/>
                    <a:lstStyle/>
                    <a:p>
                      <a:pPr algn="ctr"/>
                      <a:r>
                        <a:rPr kumimoji="1" lang="en-US" altLang="ja-JP" sz="1200"/>
                        <a:t>3</a:t>
                      </a:r>
                      <a:endParaRPr kumimoji="1" lang="ja-JP" altLang="en-US" sz="1200"/>
                    </a:p>
                  </a:txBody>
                  <a:tcPr anchor="ctr"/>
                </a:tc>
                <a:tc>
                  <a:txBody>
                    <a:bodyPr/>
                    <a:lstStyle/>
                    <a:p>
                      <a:pPr algn="l"/>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4</a:t>
                      </a:r>
                      <a:endParaRPr kumimoji="1" lang="ja-JP" altLang="en-US" sz="1200"/>
                    </a:p>
                  </a:txBody>
                  <a:tcPr anchor="ctr"/>
                </a:tc>
                <a:tc>
                  <a:txBody>
                    <a:bodyPr/>
                    <a:lstStyle/>
                    <a:p>
                      <a:pPr algn="l"/>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3777481181"/>
                  </a:ext>
                </a:extLst>
              </a:tr>
              <a:tr h="370840">
                <a:tc>
                  <a:txBody>
                    <a:bodyPr/>
                    <a:lstStyle/>
                    <a:p>
                      <a:pPr algn="ctr"/>
                      <a:r>
                        <a:rPr kumimoji="1" lang="en-US" altLang="ja-JP" sz="1200"/>
                        <a:t>5</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6</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7</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8</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295613831"/>
                  </a:ext>
                </a:extLst>
              </a:tr>
              <a:tr h="370840">
                <a:tc>
                  <a:txBody>
                    <a:bodyPr/>
                    <a:lstStyle/>
                    <a:p>
                      <a:pPr algn="ctr"/>
                      <a:r>
                        <a:rPr kumimoji="1" lang="en-US" altLang="ja-JP" sz="1200"/>
                        <a:t>9</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726264940"/>
                  </a:ext>
                </a:extLst>
              </a:tr>
              <a:tr h="370840">
                <a:tc>
                  <a:txBody>
                    <a:bodyPr/>
                    <a:lstStyle/>
                    <a:p>
                      <a:pPr algn="ctr"/>
                      <a:r>
                        <a:rPr kumimoji="1" lang="en-US" altLang="ja-JP" sz="1200"/>
                        <a:t>10</a:t>
                      </a:r>
                      <a:endParaRPr kumimoji="1" lang="ja-JP" altLang="en-US" sz="1200"/>
                    </a:p>
                  </a:txBody>
                  <a:tcPr anchor="ctr"/>
                </a:tc>
                <a:tc>
                  <a:txBody>
                    <a:bodyPr/>
                    <a:lstStyle/>
                    <a:p>
                      <a:pPr algn="l"/>
                      <a:endParaRPr kumimoji="1" lang="ja-JP" altLang="en-US" sz="1200" dirty="0"/>
                    </a:p>
                  </a:txBody>
                  <a:tcPr anchor="ctr"/>
                </a:tc>
                <a:tc>
                  <a:txBody>
                    <a:bodyPr/>
                    <a:lstStyle/>
                    <a:p>
                      <a:pPr algn="l"/>
                      <a:endParaRPr kumimoji="1" lang="ja-JP" altLang="en-US" sz="1200" dirty="0"/>
                    </a:p>
                  </a:txBody>
                  <a:tcPr anchor="ctr"/>
                </a:tc>
                <a:extLst>
                  <a:ext uri="{0D108BD9-81ED-4DB2-BD59-A6C34878D82A}">
                    <a16:rowId xmlns:a16="http://schemas.microsoft.com/office/drawing/2014/main" val="3072935111"/>
                  </a:ext>
                </a:extLst>
              </a:tr>
            </a:tbl>
          </a:graphicData>
        </a:graphic>
      </p:graphicFrame>
      <p:sp>
        <p:nvSpPr>
          <p:cNvPr id="15" name="テキスト ボックス 14">
            <a:extLst>
              <a:ext uri="{FF2B5EF4-FFF2-40B4-BE49-F238E27FC236}">
                <a16:creationId xmlns:a16="http://schemas.microsoft.com/office/drawing/2014/main" id="{5CB8B83D-1B19-F645-AC55-63334B3E8C9E}"/>
              </a:ext>
            </a:extLst>
          </p:cNvPr>
          <p:cNvSpPr txBox="1"/>
          <p:nvPr/>
        </p:nvSpPr>
        <p:spPr>
          <a:xfrm>
            <a:off x="3736516" y="908720"/>
            <a:ext cx="5407484" cy="307777"/>
          </a:xfrm>
          <a:prstGeom prst="rect">
            <a:avLst/>
          </a:prstGeom>
          <a:noFill/>
        </p:spPr>
        <p:txBody>
          <a:bodyPr wrap="square" rtlCol="0">
            <a:spAutoFit/>
          </a:bodyPr>
          <a:lstStyle/>
          <a:p>
            <a:pPr algn="l"/>
            <a:r>
              <a:rPr lang="ja-JP" altLang="en-US" sz="1400" dirty="0"/>
              <a:t>ステージ</a:t>
            </a:r>
            <a:r>
              <a:rPr lang="en-US" altLang="ja-JP" sz="1400" dirty="0"/>
              <a:t>3</a:t>
            </a:r>
            <a:r>
              <a:rPr lang="ja-JP" altLang="en-US" sz="1400" dirty="0"/>
              <a:t>。ステージ１で隠された通路から行ける。</a:t>
            </a:r>
            <a:r>
              <a:rPr lang="en-US" altLang="ja-JP" sz="1400" dirty="0"/>
              <a:t>Goal2</a:t>
            </a:r>
            <a:r>
              <a:rPr lang="ja-JP" altLang="en-US" sz="1400" dirty="0"/>
              <a:t>がある</a:t>
            </a:r>
            <a:endParaRPr lang="en-US" altLang="ja-JP" sz="1400" dirty="0"/>
          </a:p>
        </p:txBody>
      </p:sp>
      <p:sp>
        <p:nvSpPr>
          <p:cNvPr id="11" name="角丸四角形 10">
            <a:extLst>
              <a:ext uri="{FF2B5EF4-FFF2-40B4-BE49-F238E27FC236}">
                <a16:creationId xmlns:a16="http://schemas.microsoft.com/office/drawing/2014/main" id="{9D95374D-3F56-0407-AD95-04D0A3224BD3}"/>
              </a:ext>
            </a:extLst>
          </p:cNvPr>
          <p:cNvSpPr/>
          <p:nvPr/>
        </p:nvSpPr>
        <p:spPr bwMode="auto">
          <a:xfrm>
            <a:off x="100620" y="764704"/>
            <a:ext cx="3166019" cy="2952040"/>
          </a:xfrm>
          <a:prstGeom prst="roundRect">
            <a:avLst>
              <a:gd name="adj" fmla="val 4513"/>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12" name="角丸四角形 11">
            <a:extLst>
              <a:ext uri="{FF2B5EF4-FFF2-40B4-BE49-F238E27FC236}">
                <a16:creationId xmlns:a16="http://schemas.microsoft.com/office/drawing/2014/main" id="{52038E94-31FE-C6D6-E413-91AC9EF100BD}"/>
              </a:ext>
            </a:extLst>
          </p:cNvPr>
          <p:cNvSpPr/>
          <p:nvPr/>
        </p:nvSpPr>
        <p:spPr bwMode="auto">
          <a:xfrm>
            <a:off x="77332" y="3861336"/>
            <a:ext cx="3166019" cy="2952040"/>
          </a:xfrm>
          <a:prstGeom prst="roundRect">
            <a:avLst>
              <a:gd name="adj" fmla="val 4513"/>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pic>
        <p:nvPicPr>
          <p:cNvPr id="5" name="図 4" descr="グラフ, 箱ひげ図&#10;&#10;自動的に生成された説明">
            <a:extLst>
              <a:ext uri="{FF2B5EF4-FFF2-40B4-BE49-F238E27FC236}">
                <a16:creationId xmlns:a16="http://schemas.microsoft.com/office/drawing/2014/main" id="{A6E85D0D-8E45-ACD6-3767-67CAA1616852}"/>
              </a:ext>
            </a:extLst>
          </p:cNvPr>
          <p:cNvPicPr>
            <a:picLocks noChangeAspect="1"/>
          </p:cNvPicPr>
          <p:nvPr/>
        </p:nvPicPr>
        <p:blipFill>
          <a:blip r:embed="rId3"/>
          <a:stretch>
            <a:fillRect/>
          </a:stretch>
        </p:blipFill>
        <p:spPr>
          <a:xfrm>
            <a:off x="48354" y="1213742"/>
            <a:ext cx="3218286" cy="1999234"/>
          </a:xfrm>
          <a:prstGeom prst="rect">
            <a:avLst/>
          </a:prstGeom>
        </p:spPr>
      </p:pic>
      <p:pic>
        <p:nvPicPr>
          <p:cNvPr id="9" name="図 8" descr="図形 が含まれている画像&#10;&#10;自動的に生成された説明">
            <a:extLst>
              <a:ext uri="{FF2B5EF4-FFF2-40B4-BE49-F238E27FC236}">
                <a16:creationId xmlns:a16="http://schemas.microsoft.com/office/drawing/2014/main" id="{34A5329D-04F5-CF68-7BE2-F9107D2DAFCE}"/>
              </a:ext>
            </a:extLst>
          </p:cNvPr>
          <p:cNvPicPr>
            <a:picLocks noChangeAspect="1"/>
          </p:cNvPicPr>
          <p:nvPr/>
        </p:nvPicPr>
        <p:blipFill>
          <a:blip r:embed="rId4"/>
          <a:stretch>
            <a:fillRect/>
          </a:stretch>
        </p:blipFill>
        <p:spPr>
          <a:xfrm>
            <a:off x="159375" y="3951671"/>
            <a:ext cx="3048507" cy="2771370"/>
          </a:xfrm>
          <a:prstGeom prst="rect">
            <a:avLst/>
          </a:prstGeom>
        </p:spPr>
      </p:pic>
    </p:spTree>
    <p:extLst>
      <p:ext uri="{BB962C8B-B14F-4D97-AF65-F5344CB8AC3E}">
        <p14:creationId xmlns:p14="http://schemas.microsoft.com/office/powerpoint/2010/main" val="3778112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a:solidFill>
                  <a:srgbClr val="FF0000"/>
                </a:solidFill>
              </a:rPr>
              <a:t>10.</a:t>
            </a:r>
            <a:r>
              <a:rPr lang="ja-JP" altLang="en-US" sz="2800">
                <a:solidFill>
                  <a:srgbClr val="FF0000"/>
                </a:solidFill>
              </a:rPr>
              <a:t> プレハブ一覧</a:t>
            </a:r>
            <a:endParaRPr kumimoji="1" lang="ja-JP" altLang="en-US" sz="280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8" name="表 7">
            <a:extLst>
              <a:ext uri="{FF2B5EF4-FFF2-40B4-BE49-F238E27FC236}">
                <a16:creationId xmlns:a16="http://schemas.microsoft.com/office/drawing/2014/main" id="{02679E64-9581-824C-A80A-0851B276F099}"/>
              </a:ext>
            </a:extLst>
          </p:cNvPr>
          <p:cNvGraphicFramePr>
            <a:graphicFrameLocks noGrp="1"/>
          </p:cNvGraphicFramePr>
          <p:nvPr>
            <p:extLst>
              <p:ext uri="{D42A27DB-BD31-4B8C-83A1-F6EECF244321}">
                <p14:modId xmlns:p14="http://schemas.microsoft.com/office/powerpoint/2010/main" val="1828895443"/>
              </p:ext>
            </p:extLst>
          </p:nvPr>
        </p:nvGraphicFramePr>
        <p:xfrm>
          <a:off x="251520" y="836712"/>
          <a:ext cx="8712969" cy="4450080"/>
        </p:xfrm>
        <a:graphic>
          <a:graphicData uri="http://schemas.openxmlformats.org/drawingml/2006/table">
            <a:tbl>
              <a:tblPr firstRow="1" bandRow="1">
                <a:tableStyleId>{00A15C55-8517-42AA-B614-E9B94910E393}</a:tableStyleId>
              </a:tblPr>
              <a:tblGrid>
                <a:gridCol w="676736">
                  <a:extLst>
                    <a:ext uri="{9D8B030D-6E8A-4147-A177-3AD203B41FA5}">
                      <a16:colId xmlns:a16="http://schemas.microsoft.com/office/drawing/2014/main" val="590326502"/>
                    </a:ext>
                  </a:extLst>
                </a:gridCol>
                <a:gridCol w="1843544">
                  <a:extLst>
                    <a:ext uri="{9D8B030D-6E8A-4147-A177-3AD203B41FA5}">
                      <a16:colId xmlns:a16="http://schemas.microsoft.com/office/drawing/2014/main" val="365984878"/>
                    </a:ext>
                  </a:extLst>
                </a:gridCol>
                <a:gridCol w="1878502">
                  <a:extLst>
                    <a:ext uri="{9D8B030D-6E8A-4147-A177-3AD203B41FA5}">
                      <a16:colId xmlns:a16="http://schemas.microsoft.com/office/drawing/2014/main" val="1158528828"/>
                    </a:ext>
                  </a:extLst>
                </a:gridCol>
                <a:gridCol w="4314187">
                  <a:extLst>
                    <a:ext uri="{9D8B030D-6E8A-4147-A177-3AD203B41FA5}">
                      <a16:colId xmlns:a16="http://schemas.microsoft.com/office/drawing/2014/main" val="1886182075"/>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プレハブ名</a:t>
                      </a:r>
                    </a:p>
                  </a:txBody>
                  <a:tcPr anchor="ctr">
                    <a:solidFill>
                      <a:schemeClr val="tx1">
                        <a:lumMod val="65000"/>
                        <a:lumOff val="3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a:t>用途</a:t>
                      </a:r>
                    </a:p>
                  </a:txBody>
                  <a:tcPr anchor="ctr">
                    <a:solidFill>
                      <a:schemeClr val="tx1">
                        <a:lumMod val="65000"/>
                        <a:lumOff val="35000"/>
                      </a:schemeClr>
                    </a:solidFill>
                  </a:tcPr>
                </a:tc>
                <a:tc>
                  <a:txBody>
                    <a:bodyPr/>
                    <a:lstStyle/>
                    <a:p>
                      <a:pPr algn="ctr"/>
                      <a:r>
                        <a:rPr kumimoji="1" lang="ja-JP" altLang="en-US" sz="1200"/>
                        <a:t>備考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pPr algn="l"/>
                      <a:r>
                        <a:rPr kumimoji="1" lang="en-US" altLang="ja-JP" sz="1200" dirty="0"/>
                        <a:t>wall</a:t>
                      </a:r>
                      <a:endParaRPr kumimoji="1" lang="ja-JP" altLang="en-US" sz="1200" dirty="0"/>
                    </a:p>
                  </a:txBody>
                  <a:tcPr anchor="ctr"/>
                </a:tc>
                <a:tc>
                  <a:txBody>
                    <a:bodyPr/>
                    <a:lstStyle/>
                    <a:p>
                      <a:pPr algn="l"/>
                      <a:r>
                        <a:rPr kumimoji="1" lang="ja-JP" altLang="en-US" sz="1200" dirty="0"/>
                        <a:t>壁</a:t>
                      </a:r>
                    </a:p>
                  </a:txBody>
                  <a:tcPr anchor="ctr"/>
                </a:tc>
                <a:tc>
                  <a:txBody>
                    <a:bodyPr/>
                    <a:lstStyle/>
                    <a:p>
                      <a:pPr algn="l"/>
                      <a:endParaRPr kumimoji="1" lang="ja-JP" altLang="en-US" sz="1200" dirty="0"/>
                    </a:p>
                  </a:txBody>
                  <a:tcPr anchor="ctr"/>
                </a:tc>
                <a:extLst>
                  <a:ext uri="{0D108BD9-81ED-4DB2-BD59-A6C34878D82A}">
                    <a16:rowId xmlns:a16="http://schemas.microsoft.com/office/drawing/2014/main" val="3515724671"/>
                  </a:ext>
                </a:extLst>
              </a:tr>
              <a:tr h="370840">
                <a:tc>
                  <a:txBody>
                    <a:bodyPr/>
                    <a:lstStyle/>
                    <a:p>
                      <a:pPr algn="ctr"/>
                      <a:r>
                        <a:rPr kumimoji="1" lang="en-US" altLang="ja-JP" sz="1200"/>
                        <a:t>2</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err="1"/>
                        <a:t>iwa</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岩</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道をふさぐ岩</a:t>
                      </a:r>
                    </a:p>
                  </a:txBody>
                  <a:tcPr anchor="ctr"/>
                </a:tc>
                <a:extLst>
                  <a:ext uri="{0D108BD9-81ED-4DB2-BD59-A6C34878D82A}">
                    <a16:rowId xmlns:a16="http://schemas.microsoft.com/office/drawing/2014/main" val="931484755"/>
                  </a:ext>
                </a:extLst>
              </a:tr>
              <a:tr h="370840">
                <a:tc>
                  <a:txBody>
                    <a:bodyPr/>
                    <a:lstStyle/>
                    <a:p>
                      <a:pPr algn="ctr"/>
                      <a:r>
                        <a:rPr kumimoji="1" lang="en-US" altLang="ja-JP" sz="1200"/>
                        <a:t>3</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Light</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外からの光</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4</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key</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鍵</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3777481181"/>
                  </a:ext>
                </a:extLst>
              </a:tr>
              <a:tr h="370840">
                <a:tc>
                  <a:txBody>
                    <a:bodyPr/>
                    <a:lstStyle/>
                    <a:p>
                      <a:pPr algn="ctr"/>
                      <a:r>
                        <a:rPr kumimoji="1" lang="en-US" altLang="ja-JP" sz="1200"/>
                        <a:t>5</a:t>
                      </a:r>
                      <a:endParaRPr kumimoji="1" lang="ja-JP" altLang="en-US" sz="1200"/>
                    </a:p>
                  </a:txBody>
                  <a:tcPr anchor="ctr"/>
                </a:tc>
                <a:tc>
                  <a:txBody>
                    <a:bodyPr/>
                    <a:lstStyle/>
                    <a:p>
                      <a:pPr algn="l"/>
                      <a:r>
                        <a:rPr kumimoji="1" lang="en-US" altLang="ja-JP" sz="1200" dirty="0"/>
                        <a:t>kokewall</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苔の生えた壁</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苔用のマテりアルが貼ってある</a:t>
                      </a:r>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6</a:t>
                      </a:r>
                      <a:endParaRPr kumimoji="1" lang="ja-JP" altLang="en-US" sz="1200"/>
                    </a:p>
                  </a:txBody>
                  <a:tcPr anchor="ctr"/>
                </a:tc>
                <a:tc>
                  <a:txBody>
                    <a:bodyPr/>
                    <a:lstStyle/>
                    <a:p>
                      <a:pPr algn="l"/>
                      <a:r>
                        <a:rPr kumimoji="1" lang="en-US" altLang="ja-JP" sz="1200" dirty="0"/>
                        <a:t>player</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プレイヤー</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7</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Arrow</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射出機</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矢が出る</a:t>
                      </a:r>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8</a:t>
                      </a:r>
                      <a:endParaRPr kumimoji="1" lang="ja-JP" altLang="en-US" sz="1200"/>
                    </a:p>
                  </a:txBody>
                  <a:tcPr anchor="ctr"/>
                </a:tc>
                <a:tc>
                  <a:txBody>
                    <a:bodyPr/>
                    <a:lstStyle/>
                    <a:p>
                      <a:pPr algn="l"/>
                      <a:r>
                        <a:rPr kumimoji="1" lang="en-US" altLang="ja-JP" sz="1200" dirty="0" err="1"/>
                        <a:t>Ya</a:t>
                      </a:r>
                      <a:endParaRPr kumimoji="1" lang="ja-JP" altLang="en-US" sz="1200" dirty="0"/>
                    </a:p>
                  </a:txBody>
                  <a:tcPr anchor="ctr"/>
                </a:tc>
                <a:tc>
                  <a:txBody>
                    <a:bodyPr/>
                    <a:lstStyle/>
                    <a:p>
                      <a:pPr algn="l"/>
                      <a:r>
                        <a:rPr kumimoji="1" lang="ja-JP" altLang="en-US" sz="1200" dirty="0"/>
                        <a:t>矢</a:t>
                      </a:r>
                    </a:p>
                  </a:txBody>
                  <a:tcPr anchor="ctr"/>
                </a:tc>
                <a:tc>
                  <a:txBody>
                    <a:bodyPr/>
                    <a:lstStyle/>
                    <a:p>
                      <a:pPr algn="l"/>
                      <a:r>
                        <a:rPr kumimoji="1" lang="ja-JP" altLang="en-US" sz="1200" dirty="0"/>
                        <a:t>矢</a:t>
                      </a:r>
                    </a:p>
                  </a:txBody>
                  <a:tcPr anchor="ctr"/>
                </a:tc>
                <a:extLst>
                  <a:ext uri="{0D108BD9-81ED-4DB2-BD59-A6C34878D82A}">
                    <a16:rowId xmlns:a16="http://schemas.microsoft.com/office/drawing/2014/main" val="1295613831"/>
                  </a:ext>
                </a:extLst>
              </a:tr>
              <a:tr h="370840">
                <a:tc>
                  <a:txBody>
                    <a:bodyPr/>
                    <a:lstStyle/>
                    <a:p>
                      <a:pPr algn="ctr"/>
                      <a:r>
                        <a:rPr kumimoji="1" lang="en-US" altLang="ja-JP" sz="1200"/>
                        <a:t>9</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726264940"/>
                  </a:ext>
                </a:extLst>
              </a:tr>
              <a:tr h="370840">
                <a:tc>
                  <a:txBody>
                    <a:bodyPr/>
                    <a:lstStyle/>
                    <a:p>
                      <a:pPr algn="ctr"/>
                      <a:r>
                        <a:rPr kumimoji="1" lang="en-US" altLang="ja-JP" sz="1200"/>
                        <a:t>10</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3072935111"/>
                  </a:ext>
                </a:extLst>
              </a:tr>
              <a:tr h="37084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dirty="0"/>
                    </a:p>
                  </a:txBody>
                  <a:tcPr anchor="ctr"/>
                </a:tc>
                <a:extLst>
                  <a:ext uri="{0D108BD9-81ED-4DB2-BD59-A6C34878D82A}">
                    <a16:rowId xmlns:a16="http://schemas.microsoft.com/office/drawing/2014/main" val="423330423"/>
                  </a:ext>
                </a:extLst>
              </a:tr>
            </a:tbl>
          </a:graphicData>
        </a:graphic>
      </p:graphicFrame>
    </p:spTree>
    <p:extLst>
      <p:ext uri="{BB962C8B-B14F-4D97-AF65-F5344CB8AC3E}">
        <p14:creationId xmlns:p14="http://schemas.microsoft.com/office/powerpoint/2010/main" val="3120852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a:solidFill>
                  <a:srgbClr val="FF0000"/>
                </a:solidFill>
              </a:rPr>
              <a:t>11.</a:t>
            </a:r>
            <a:r>
              <a:rPr lang="ja-JP" altLang="en-US" sz="2800">
                <a:solidFill>
                  <a:srgbClr val="FF0000"/>
                </a:solidFill>
              </a:rPr>
              <a:t> 移動関連オブジェクト一覧</a:t>
            </a:r>
            <a:endParaRPr kumimoji="1" lang="ja-JP" altLang="en-US" sz="280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8" name="表 7">
            <a:extLst>
              <a:ext uri="{FF2B5EF4-FFF2-40B4-BE49-F238E27FC236}">
                <a16:creationId xmlns:a16="http://schemas.microsoft.com/office/drawing/2014/main" id="{02679E64-9581-824C-A80A-0851B276F099}"/>
              </a:ext>
            </a:extLst>
          </p:cNvPr>
          <p:cNvGraphicFramePr>
            <a:graphicFrameLocks noGrp="1"/>
          </p:cNvGraphicFramePr>
          <p:nvPr>
            <p:extLst>
              <p:ext uri="{D42A27DB-BD31-4B8C-83A1-F6EECF244321}">
                <p14:modId xmlns:p14="http://schemas.microsoft.com/office/powerpoint/2010/main" val="2817490659"/>
              </p:ext>
            </p:extLst>
          </p:nvPr>
        </p:nvGraphicFramePr>
        <p:xfrm>
          <a:off x="251520" y="836712"/>
          <a:ext cx="8712967" cy="5562600"/>
        </p:xfrm>
        <a:graphic>
          <a:graphicData uri="http://schemas.openxmlformats.org/drawingml/2006/table">
            <a:tbl>
              <a:tblPr firstRow="1" bandRow="1">
                <a:tableStyleId>{00A15C55-8517-42AA-B614-E9B94910E393}</a:tableStyleId>
              </a:tblPr>
              <a:tblGrid>
                <a:gridCol w="576064">
                  <a:extLst>
                    <a:ext uri="{9D8B030D-6E8A-4147-A177-3AD203B41FA5}">
                      <a16:colId xmlns:a16="http://schemas.microsoft.com/office/drawing/2014/main" val="590326502"/>
                    </a:ext>
                  </a:extLst>
                </a:gridCol>
                <a:gridCol w="1224136">
                  <a:extLst>
                    <a:ext uri="{9D8B030D-6E8A-4147-A177-3AD203B41FA5}">
                      <a16:colId xmlns:a16="http://schemas.microsoft.com/office/drawing/2014/main" val="365984878"/>
                    </a:ext>
                  </a:extLst>
                </a:gridCol>
                <a:gridCol w="864096">
                  <a:extLst>
                    <a:ext uri="{9D8B030D-6E8A-4147-A177-3AD203B41FA5}">
                      <a16:colId xmlns:a16="http://schemas.microsoft.com/office/drawing/2014/main" val="1158528828"/>
                    </a:ext>
                  </a:extLst>
                </a:gridCol>
                <a:gridCol w="1008112">
                  <a:extLst>
                    <a:ext uri="{9D8B030D-6E8A-4147-A177-3AD203B41FA5}">
                      <a16:colId xmlns:a16="http://schemas.microsoft.com/office/drawing/2014/main" val="1886182075"/>
                    </a:ext>
                  </a:extLst>
                </a:gridCol>
                <a:gridCol w="1224136">
                  <a:extLst>
                    <a:ext uri="{9D8B030D-6E8A-4147-A177-3AD203B41FA5}">
                      <a16:colId xmlns:a16="http://schemas.microsoft.com/office/drawing/2014/main" val="449063704"/>
                    </a:ext>
                  </a:extLst>
                </a:gridCol>
                <a:gridCol w="3816423">
                  <a:extLst>
                    <a:ext uri="{9D8B030D-6E8A-4147-A177-3AD203B41FA5}">
                      <a16:colId xmlns:a16="http://schemas.microsoft.com/office/drawing/2014/main" val="2490293895"/>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オブジェクト名</a:t>
                      </a:r>
                    </a:p>
                  </a:txBody>
                  <a:tcPr anchor="ctr">
                    <a:solidFill>
                      <a:schemeClr val="tx1">
                        <a:lumMod val="65000"/>
                        <a:lumOff val="3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a:t>座標</a:t>
                      </a:r>
                    </a:p>
                  </a:txBody>
                  <a:tcPr anchor="ctr">
                    <a:solidFill>
                      <a:schemeClr val="tx1">
                        <a:lumMod val="65000"/>
                        <a:lumOff val="35000"/>
                      </a:schemeClr>
                    </a:solidFill>
                  </a:tcPr>
                </a:tc>
                <a:tc>
                  <a:txBody>
                    <a:bodyPr/>
                    <a:lstStyle/>
                    <a:p>
                      <a:pPr algn="ctr"/>
                      <a:r>
                        <a:rPr kumimoji="1" lang="ja-JP" altLang="en-US" sz="1200"/>
                        <a:t>サイズ</a:t>
                      </a:r>
                    </a:p>
                  </a:txBody>
                  <a:tcPr anchor="ctr">
                    <a:solidFill>
                      <a:schemeClr val="tx1">
                        <a:lumMod val="65000"/>
                        <a:lumOff val="35000"/>
                      </a:schemeClr>
                    </a:solidFill>
                  </a:tcPr>
                </a:tc>
                <a:tc>
                  <a:txBody>
                    <a:bodyPr/>
                    <a:lstStyle/>
                    <a:p>
                      <a:pPr algn="ctr"/>
                      <a:r>
                        <a:rPr kumimoji="1" lang="ja-JP" altLang="en-US" sz="1200"/>
                        <a:t>回転</a:t>
                      </a:r>
                    </a:p>
                  </a:txBody>
                  <a:tcPr anchor="ctr">
                    <a:solidFill>
                      <a:schemeClr val="tx1">
                        <a:lumMod val="65000"/>
                        <a:lumOff val="35000"/>
                      </a:schemeClr>
                    </a:solidFill>
                  </a:tcPr>
                </a:tc>
                <a:tc>
                  <a:txBody>
                    <a:bodyPr/>
                    <a:lstStyle/>
                    <a:p>
                      <a:pPr algn="ctr"/>
                      <a:r>
                        <a:rPr kumimoji="1" lang="ja-JP" altLang="en-US" sz="1200"/>
                        <a:t>備考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pPr algn="l"/>
                      <a:r>
                        <a:rPr kumimoji="1" lang="en-US" altLang="ja-JP" sz="1200" dirty="0"/>
                        <a:t>ruin2</a:t>
                      </a:r>
                      <a:endParaRPr kumimoji="1" lang="ja-JP" altLang="en-US" sz="1200" dirty="0"/>
                    </a:p>
                  </a:txBody>
                  <a:tcPr anchor="ctr"/>
                </a:tc>
                <a:tc>
                  <a:txBody>
                    <a:bodyPr/>
                    <a:lstStyle/>
                    <a:p>
                      <a:pPr algn="l"/>
                      <a:endParaRPr kumimoji="1" lang="ja-JP" altLang="en-US" sz="1200" dirty="0"/>
                    </a:p>
                  </a:txBody>
                  <a:tcPr anchor="ctr"/>
                </a:tc>
                <a:tc>
                  <a:txBody>
                    <a:bodyPr/>
                    <a:lstStyle/>
                    <a:p>
                      <a:pPr algn="l"/>
                      <a:endParaRPr kumimoji="1" lang="ja-JP" altLang="en-US" sz="1200" dirty="0"/>
                    </a:p>
                  </a:txBody>
                  <a:tcPr anchor="ctr"/>
                </a:tc>
                <a:tc>
                  <a:txBody>
                    <a:bodyPr/>
                    <a:lstStyle/>
                    <a:p>
                      <a:pPr algn="l"/>
                      <a:r>
                        <a:rPr kumimoji="1" lang="en-US" altLang="ja-JP" sz="1200" dirty="0"/>
                        <a:t>0,0,0</a:t>
                      </a:r>
                      <a:endParaRPr kumimoji="1" lang="ja-JP" altLang="en-US" sz="1200" dirty="0"/>
                    </a:p>
                  </a:txBody>
                  <a:tcPr anchor="ctr"/>
                </a:tc>
                <a:tc>
                  <a:txBody>
                    <a:bodyPr/>
                    <a:lstStyle/>
                    <a:p>
                      <a:pPr algn="l"/>
                      <a:endParaRPr kumimoji="1" lang="ja-JP" altLang="en-US" sz="1200" dirty="0"/>
                    </a:p>
                  </a:txBody>
                  <a:tcPr anchor="ctr"/>
                </a:tc>
                <a:extLst>
                  <a:ext uri="{0D108BD9-81ED-4DB2-BD59-A6C34878D82A}">
                    <a16:rowId xmlns:a16="http://schemas.microsoft.com/office/drawing/2014/main" val="3515724671"/>
                  </a:ext>
                </a:extLst>
              </a:tr>
              <a:tr h="370840">
                <a:tc>
                  <a:txBody>
                    <a:bodyPr/>
                    <a:lstStyle/>
                    <a:p>
                      <a:pPr algn="ctr"/>
                      <a:r>
                        <a:rPr kumimoji="1" lang="en-US" altLang="ja-JP" sz="1200"/>
                        <a:t>2</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start1P</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0,0</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0.1*0.1</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0,0</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931484755"/>
                  </a:ext>
                </a:extLst>
              </a:tr>
              <a:tr h="370840">
                <a:tc>
                  <a:txBody>
                    <a:bodyPr/>
                    <a:lstStyle/>
                    <a:p>
                      <a:pPr algn="ctr"/>
                      <a:r>
                        <a:rPr kumimoji="1" lang="en-US" altLang="ja-JP" sz="1200"/>
                        <a:t>3</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Ruin3</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0,0</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4</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Goal1</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0,0</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3777481181"/>
                  </a:ext>
                </a:extLst>
              </a:tr>
              <a:tr h="370840">
                <a:tc>
                  <a:txBody>
                    <a:bodyPr/>
                    <a:lstStyle/>
                    <a:p>
                      <a:pPr algn="ctr"/>
                      <a:r>
                        <a:rPr kumimoji="1" lang="en-US" altLang="ja-JP" sz="1200"/>
                        <a:t>5</a:t>
                      </a:r>
                      <a:endParaRPr kumimoji="1" lang="ja-JP" altLang="en-US" sz="1200"/>
                    </a:p>
                  </a:txBody>
                  <a:tcPr anchor="ctr"/>
                </a:tc>
                <a:tc>
                  <a:txBody>
                    <a:bodyPr/>
                    <a:lstStyle/>
                    <a:p>
                      <a:pPr algn="l"/>
                      <a:r>
                        <a:rPr kumimoji="1" lang="en-US" altLang="ja-JP" sz="1200" dirty="0"/>
                        <a:t>goal2</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0,0</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6</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7</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8</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295613831"/>
                  </a:ext>
                </a:extLst>
              </a:tr>
              <a:tr h="370840">
                <a:tc>
                  <a:txBody>
                    <a:bodyPr/>
                    <a:lstStyle/>
                    <a:p>
                      <a:pPr algn="ctr"/>
                      <a:r>
                        <a:rPr kumimoji="1" lang="en-US" altLang="ja-JP" sz="1200"/>
                        <a:t>9</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726264940"/>
                  </a:ext>
                </a:extLst>
              </a:tr>
              <a:tr h="370840">
                <a:tc>
                  <a:txBody>
                    <a:bodyPr/>
                    <a:lstStyle/>
                    <a:p>
                      <a:pPr algn="ctr"/>
                      <a:r>
                        <a:rPr kumimoji="1" lang="en-US" altLang="ja-JP" sz="1200"/>
                        <a:t>10</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3072935111"/>
                  </a:ext>
                </a:extLst>
              </a:tr>
              <a:tr h="37084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2278246826"/>
                  </a:ext>
                </a:extLst>
              </a:tr>
              <a:tr h="37084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4234014873"/>
                  </a:ext>
                </a:extLst>
              </a:tr>
              <a:tr h="37084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2788586697"/>
                  </a:ext>
                </a:extLst>
              </a:tr>
              <a:tr h="37084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dirty="0"/>
                    </a:p>
                  </a:txBody>
                  <a:tcPr anchor="ctr"/>
                </a:tc>
                <a:extLst>
                  <a:ext uri="{0D108BD9-81ED-4DB2-BD59-A6C34878D82A}">
                    <a16:rowId xmlns:a16="http://schemas.microsoft.com/office/drawing/2014/main" val="3076985529"/>
                  </a:ext>
                </a:extLst>
              </a:tr>
            </a:tbl>
          </a:graphicData>
        </a:graphic>
      </p:graphicFrame>
    </p:spTree>
    <p:extLst>
      <p:ext uri="{BB962C8B-B14F-4D97-AF65-F5344CB8AC3E}">
        <p14:creationId xmlns:p14="http://schemas.microsoft.com/office/powerpoint/2010/main" val="292760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表 4">
            <a:extLst>
              <a:ext uri="{FF2B5EF4-FFF2-40B4-BE49-F238E27FC236}">
                <a16:creationId xmlns:a16="http://schemas.microsoft.com/office/drawing/2014/main" id="{2604C5B3-E66F-49FF-A12B-46A2582A7E1F}"/>
              </a:ext>
            </a:extLst>
          </p:cNvPr>
          <p:cNvGraphicFramePr>
            <a:graphicFrameLocks noGrp="1"/>
          </p:cNvGraphicFramePr>
          <p:nvPr>
            <p:extLst>
              <p:ext uri="{D42A27DB-BD31-4B8C-83A1-F6EECF244321}">
                <p14:modId xmlns:p14="http://schemas.microsoft.com/office/powerpoint/2010/main" val="1484469644"/>
              </p:ext>
            </p:extLst>
          </p:nvPr>
        </p:nvGraphicFramePr>
        <p:xfrm>
          <a:off x="161510" y="608518"/>
          <a:ext cx="8658962" cy="3988837"/>
        </p:xfrm>
        <a:graphic>
          <a:graphicData uri="http://schemas.openxmlformats.org/drawingml/2006/table">
            <a:tbl>
              <a:tblPr firstRow="1" bandRow="1">
                <a:tableStyleId>{0505E3EF-67EA-436B-97B2-0124C06EBD24}</a:tableStyleId>
              </a:tblPr>
              <a:tblGrid>
                <a:gridCol w="767251">
                  <a:extLst>
                    <a:ext uri="{9D8B030D-6E8A-4147-A177-3AD203B41FA5}">
                      <a16:colId xmlns:a16="http://schemas.microsoft.com/office/drawing/2014/main" val="3941391225"/>
                    </a:ext>
                  </a:extLst>
                </a:gridCol>
                <a:gridCol w="1482999">
                  <a:extLst>
                    <a:ext uri="{9D8B030D-6E8A-4147-A177-3AD203B41FA5}">
                      <a16:colId xmlns:a16="http://schemas.microsoft.com/office/drawing/2014/main" val="3171931218"/>
                    </a:ext>
                  </a:extLst>
                </a:gridCol>
                <a:gridCol w="6408712">
                  <a:extLst>
                    <a:ext uri="{9D8B030D-6E8A-4147-A177-3AD203B41FA5}">
                      <a16:colId xmlns:a16="http://schemas.microsoft.com/office/drawing/2014/main" val="3587302885"/>
                    </a:ext>
                  </a:extLst>
                </a:gridCol>
              </a:tblGrid>
              <a:tr h="360130">
                <a:tc>
                  <a:txBody>
                    <a:bodyPr/>
                    <a:lstStyle/>
                    <a:p>
                      <a:pPr algn="ctr"/>
                      <a:r>
                        <a:rPr kumimoji="1" lang="ja-JP" altLang="en-US" sz="1000">
                          <a:latin typeface="Yu Gothic" panose="020B0400000000000000" pitchFamily="34" charset="-128"/>
                          <a:ea typeface="Yu Gothic" panose="020B0400000000000000" pitchFamily="34" charset="-128"/>
                        </a:rPr>
                        <a:t>項番</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00">
                          <a:latin typeface="Yu Gothic" panose="020B0400000000000000" pitchFamily="34" charset="-128"/>
                          <a:ea typeface="Yu Gothic" panose="020B0400000000000000" pitchFamily="34" charset="-128"/>
                        </a:rPr>
                        <a:t>項目名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000">
                          <a:latin typeface="Yu Gothic" panose="020B0400000000000000" pitchFamily="34" charset="-128"/>
                          <a:ea typeface="Yu Gothic" panose="020B0400000000000000" pitchFamily="34" charset="-128"/>
                        </a:rPr>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1477738"/>
                  </a:ext>
                </a:extLst>
              </a:tr>
              <a:tr h="360130">
                <a:tc>
                  <a:txBody>
                    <a:bodyPr/>
                    <a:lstStyle/>
                    <a:p>
                      <a:pPr algn="ctr"/>
                      <a:r>
                        <a:rPr kumimoji="1" lang="en-US" altLang="ja-JP" sz="1000">
                          <a:solidFill>
                            <a:srgbClr val="FF0000"/>
                          </a:solidFill>
                          <a:latin typeface="Yu Gothic" panose="020B0400000000000000" pitchFamily="34" charset="-128"/>
                          <a:ea typeface="Yu Gothic" panose="020B0400000000000000" pitchFamily="34" charset="-128"/>
                        </a:rPr>
                        <a:t>1</a:t>
                      </a:r>
                      <a:endParaRPr kumimoji="1" lang="ja-JP" altLang="en-US" sz="1000">
                        <a:solidFill>
                          <a:srgbClr val="FF0000"/>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rgbClr val="FF0000"/>
                          </a:solidFill>
                          <a:latin typeface="Yu Gothic" panose="020B0400000000000000" pitchFamily="34" charset="-128"/>
                          <a:ea typeface="Yu Gothic" panose="020B0400000000000000" pitchFamily="34" charset="-128"/>
                        </a:rPr>
                        <a:t>基本情報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プロジェクト名、作成者、バージョン番号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032463"/>
                  </a:ext>
                </a:extLst>
              </a:tr>
              <a:tr h="360130">
                <a:tc>
                  <a:txBody>
                    <a:bodyPr/>
                    <a:lstStyle/>
                    <a:p>
                      <a:pPr algn="ctr"/>
                      <a:r>
                        <a:rPr kumimoji="1" lang="en-US" altLang="ja-JP" sz="1000">
                          <a:solidFill>
                            <a:schemeClr val="tx1"/>
                          </a:solidFill>
                          <a:latin typeface="Yu Gothic" panose="020B0400000000000000" pitchFamily="34" charset="-128"/>
                          <a:ea typeface="Yu Gothic" panose="020B0400000000000000" pitchFamily="34" charset="-128"/>
                        </a:rPr>
                        <a:t>2</a:t>
                      </a:r>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成果物スコープ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この</a:t>
                      </a:r>
                      <a:r>
                        <a:rPr kumimoji="1" lang="en-US" altLang="ja-JP" sz="1000">
                          <a:solidFill>
                            <a:schemeClr val="tx1"/>
                          </a:solidFill>
                          <a:latin typeface="Yu Gothic" panose="020B0400000000000000" pitchFamily="34" charset="-128"/>
                          <a:ea typeface="Yu Gothic" panose="020B0400000000000000" pitchFamily="34" charset="-128"/>
                        </a:rPr>
                        <a:t>PPTX</a:t>
                      </a:r>
                      <a:r>
                        <a:rPr kumimoji="1" lang="ja-JP" altLang="en-US" sz="1000">
                          <a:solidFill>
                            <a:schemeClr val="tx1"/>
                          </a:solidFill>
                          <a:latin typeface="Yu Gothic" panose="020B0400000000000000" pitchFamily="34" charset="-128"/>
                          <a:ea typeface="Yu Gothic" panose="020B0400000000000000" pitchFamily="34" charset="-128"/>
                        </a:rPr>
                        <a:t>ファイルと必要に応じて付属のドキュメント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3953658"/>
                  </a:ext>
                </a:extLst>
              </a:tr>
              <a:tr h="360130">
                <a:tc>
                  <a:txBody>
                    <a:bodyPr/>
                    <a:lstStyle/>
                    <a:p>
                      <a:pPr algn="ctr"/>
                      <a:r>
                        <a:rPr kumimoji="1" lang="en-US" altLang="ja-JP" sz="1000">
                          <a:solidFill>
                            <a:schemeClr val="tx1"/>
                          </a:solidFill>
                          <a:latin typeface="Yu Gothic" panose="020B0400000000000000" pitchFamily="34" charset="-128"/>
                          <a:ea typeface="Yu Gothic" panose="020B0400000000000000" pitchFamily="34" charset="-128"/>
                        </a:rPr>
                        <a:t>3</a:t>
                      </a:r>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プロジェクトスコープ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Yu Gothic" panose="020B0400000000000000" pitchFamily="34" charset="-128"/>
                          <a:ea typeface="Yu Gothic" panose="020B0400000000000000" pitchFamily="34" charset="-128"/>
                        </a:rPr>
                        <a:t>この</a:t>
                      </a:r>
                      <a:r>
                        <a:rPr kumimoji="1" lang="en-US" altLang="ja-JP" sz="1000">
                          <a:solidFill>
                            <a:schemeClr val="tx1"/>
                          </a:solidFill>
                          <a:latin typeface="Yu Gothic" panose="020B0400000000000000" pitchFamily="34" charset="-128"/>
                          <a:ea typeface="Yu Gothic" panose="020B0400000000000000" pitchFamily="34" charset="-128"/>
                        </a:rPr>
                        <a:t>PPTX</a:t>
                      </a:r>
                      <a:r>
                        <a:rPr kumimoji="1" lang="ja-JP" altLang="en-US" sz="1000">
                          <a:solidFill>
                            <a:schemeClr val="tx1"/>
                          </a:solidFill>
                          <a:latin typeface="Yu Gothic" panose="020B0400000000000000" pitchFamily="34" charset="-128"/>
                          <a:ea typeface="Yu Gothic" panose="020B0400000000000000" pitchFamily="34" charset="-128"/>
                        </a:rPr>
                        <a:t>ファイルと必要に応じて付属のドキュメント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1703549"/>
                  </a:ext>
                </a:extLst>
              </a:tr>
              <a:tr h="360130">
                <a:tc>
                  <a:txBody>
                    <a:bodyPr/>
                    <a:lstStyle/>
                    <a:p>
                      <a:pPr algn="ctr"/>
                      <a:r>
                        <a:rPr kumimoji="1" lang="en-US" altLang="ja-JP" sz="1000">
                          <a:solidFill>
                            <a:schemeClr val="tx1"/>
                          </a:solidFill>
                          <a:latin typeface="Yu Gothic" panose="020B0400000000000000" pitchFamily="34" charset="-128"/>
                          <a:ea typeface="Yu Gothic" panose="020B0400000000000000" pitchFamily="34" charset="-128"/>
                        </a:rPr>
                        <a:t>4</a:t>
                      </a:r>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受け入れ・完了基準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北野が内容確認して採点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001311"/>
                  </a:ext>
                </a:extLst>
              </a:tr>
              <a:tr h="360130">
                <a:tc>
                  <a:txBody>
                    <a:bodyPr/>
                    <a:lstStyle/>
                    <a:p>
                      <a:pPr algn="ctr"/>
                      <a:r>
                        <a:rPr kumimoji="1" lang="en-US" altLang="ja-JP" sz="1000">
                          <a:solidFill>
                            <a:schemeClr val="tx1"/>
                          </a:solidFill>
                          <a:latin typeface="Yu Gothic" panose="020B0400000000000000" pitchFamily="34" charset="-128"/>
                          <a:ea typeface="Yu Gothic" panose="020B0400000000000000" pitchFamily="34" charset="-128"/>
                        </a:rPr>
                        <a:t>5</a:t>
                      </a:r>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成果物の構成要素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成果物を形成する要素の詳細（アセットなど）この文書の赤文字の項目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851892"/>
                  </a:ext>
                </a:extLst>
              </a:tr>
              <a:tr h="360130">
                <a:tc>
                  <a:txBody>
                    <a:bodyPr/>
                    <a:lstStyle/>
                    <a:p>
                      <a:pPr algn="ctr"/>
                      <a:r>
                        <a:rPr kumimoji="1" lang="en-US" altLang="ja-JP" sz="1000">
                          <a:solidFill>
                            <a:schemeClr val="tx1"/>
                          </a:solidFill>
                          <a:latin typeface="Yu Gothic" panose="020B0400000000000000" pitchFamily="34" charset="-128"/>
                          <a:ea typeface="Yu Gothic" panose="020B0400000000000000" pitchFamily="34" charset="-128"/>
                        </a:rPr>
                        <a:t>6</a:t>
                      </a:r>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Yu Gothic" panose="020B0400000000000000" pitchFamily="34" charset="-128"/>
                          <a:ea typeface="Yu Gothic" panose="020B0400000000000000" pitchFamily="34" charset="-128"/>
                        </a:rPr>
                        <a:t>前提条件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世界観、ルールは自分オリジナルのものであること。ルックアンドフィールは全面的に変更すること。</a:t>
                      </a:r>
                      <a:br>
                        <a:rPr kumimoji="1" lang="en-US" altLang="ja-JP" sz="1000">
                          <a:latin typeface="Yu Gothic" panose="020B0400000000000000" pitchFamily="34" charset="-128"/>
                          <a:ea typeface="Yu Gothic" panose="020B0400000000000000" pitchFamily="34" charset="-128"/>
                        </a:rPr>
                      </a:br>
                      <a:r>
                        <a:rPr kumimoji="1" lang="ja-JP" altLang="en-US" sz="1000">
                          <a:latin typeface="Yu Gothic" panose="020B0400000000000000" pitchFamily="34" charset="-128"/>
                          <a:ea typeface="Yu Gothic" panose="020B0400000000000000" pitchFamily="34" charset="-128"/>
                        </a:rPr>
                        <a:t>メカニクスは必ず改修してクリア条件を複数設けること。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6486461"/>
                  </a:ext>
                </a:extLst>
              </a:tr>
              <a:tr h="360130">
                <a:tc>
                  <a:txBody>
                    <a:bodyPr/>
                    <a:lstStyle/>
                    <a:p>
                      <a:pPr algn="ctr"/>
                      <a:r>
                        <a:rPr kumimoji="1" lang="en-US" altLang="ja-JP" sz="1000">
                          <a:solidFill>
                            <a:schemeClr val="tx1"/>
                          </a:solidFill>
                          <a:latin typeface="Yu Gothic" panose="020B0400000000000000" pitchFamily="34" charset="-128"/>
                          <a:ea typeface="Yu Gothic" panose="020B0400000000000000" pitchFamily="34" charset="-128"/>
                        </a:rPr>
                        <a:t>7</a:t>
                      </a:r>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latin typeface="Yu Gothic" panose="020B0400000000000000" pitchFamily="34" charset="-128"/>
                          <a:ea typeface="Yu Gothic" panose="020B0400000000000000" pitchFamily="34" charset="-128"/>
                        </a:rPr>
                        <a:t>制約条件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クリア条件のアイテム数を増やすなど単純な改修は</a:t>
                      </a:r>
                      <a:r>
                        <a:rPr kumimoji="1" lang="en-US" altLang="ja-JP" sz="1000">
                          <a:latin typeface="Yu Gothic" panose="020B0400000000000000" pitchFamily="34" charset="-128"/>
                          <a:ea typeface="Yu Gothic" panose="020B0400000000000000" pitchFamily="34" charset="-128"/>
                        </a:rPr>
                        <a:t>NG</a:t>
                      </a:r>
                      <a:r>
                        <a:rPr kumimoji="1" lang="ja-JP" altLang="en-US" sz="1000">
                          <a:latin typeface="Yu Gothic" panose="020B0400000000000000" pitchFamily="34" charset="-128"/>
                          <a:ea typeface="Yu Gothic" panose="020B0400000000000000" pitchFamily="34" charset="-128"/>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177512"/>
                  </a:ext>
                </a:extLst>
              </a:tr>
              <a:tr h="360130">
                <a:tc>
                  <a:txBody>
                    <a:bodyPr/>
                    <a:lstStyle/>
                    <a:p>
                      <a:pPr algn="ctr"/>
                      <a:r>
                        <a:rPr kumimoji="1" lang="en-US" altLang="ja-JP" sz="1000">
                          <a:solidFill>
                            <a:schemeClr val="tx1"/>
                          </a:solidFill>
                          <a:latin typeface="Yu Gothic" panose="020B0400000000000000" pitchFamily="34" charset="-128"/>
                          <a:ea typeface="Yu Gothic" panose="020B0400000000000000" pitchFamily="34" charset="-128"/>
                        </a:rPr>
                        <a:t>8</a:t>
                      </a:r>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除外条件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latin typeface="Yu Gothic" panose="020B0400000000000000" pitchFamily="34" charset="-128"/>
                          <a:ea typeface="Yu Gothic" panose="020B0400000000000000" pitchFamily="34" charset="-128"/>
                        </a:rPr>
                        <a:t>プロジェクト計画は</a:t>
                      </a:r>
                      <a:r>
                        <a:rPr kumimoji="1" lang="en-US" altLang="ja-JP" sz="1000">
                          <a:latin typeface="Yu Gothic" panose="020B0400000000000000" pitchFamily="34" charset="-128"/>
                          <a:ea typeface="Yu Gothic" panose="020B0400000000000000" pitchFamily="34" charset="-128"/>
                        </a:rPr>
                        <a:t>No3.</a:t>
                      </a:r>
                      <a:r>
                        <a:rPr kumimoji="1" lang="ja-JP" altLang="en-US" sz="1000">
                          <a:latin typeface="Yu Gothic" panose="020B0400000000000000" pitchFamily="34" charset="-128"/>
                          <a:ea typeface="Yu Gothic" panose="020B0400000000000000" pitchFamily="34" charset="-128"/>
                        </a:rPr>
                        <a:t>なのでまだ必要ない。それより</a:t>
                      </a:r>
                      <a:r>
                        <a:rPr kumimoji="1" lang="en-US" altLang="ja-JP" sz="1000">
                          <a:latin typeface="Yu Gothic" panose="020B0400000000000000" pitchFamily="34" charset="-128"/>
                          <a:ea typeface="Yu Gothic" panose="020B0400000000000000" pitchFamily="34" charset="-128"/>
                        </a:rPr>
                        <a:t>Asset</a:t>
                      </a:r>
                      <a:r>
                        <a:rPr kumimoji="1" lang="ja-JP" altLang="en-US" sz="1000">
                          <a:latin typeface="Yu Gothic" panose="020B0400000000000000" pitchFamily="34" charset="-128"/>
                          <a:ea typeface="Yu Gothic" panose="020B0400000000000000" pitchFamily="34" charset="-128"/>
                        </a:rPr>
                        <a:t>の割り出しに注力すること。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2993324"/>
                  </a:ext>
                </a:extLst>
              </a:tr>
              <a:tr h="351427">
                <a:tc>
                  <a:txBody>
                    <a:bodyPr/>
                    <a:lstStyle/>
                    <a:p>
                      <a:pPr algn="ctr"/>
                      <a:r>
                        <a:rPr kumimoji="1" lang="en-US" altLang="ja-JP" sz="1000">
                          <a:solidFill>
                            <a:schemeClr val="tx1"/>
                          </a:solidFill>
                          <a:latin typeface="Yu Gothic" panose="020B0400000000000000" pitchFamily="34" charset="-128"/>
                          <a:ea typeface="Yu Gothic" panose="020B0400000000000000" pitchFamily="34" charset="-128"/>
                        </a:rPr>
                        <a:t>9</a:t>
                      </a:r>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締め切り</a:t>
                      </a:r>
                      <a:endParaRPr kumimoji="1" lang="en-US" altLang="ja-JP"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000">
                          <a:solidFill>
                            <a:schemeClr val="tx1"/>
                          </a:solidFill>
                          <a:latin typeface="Yu Gothic" panose="020B0400000000000000" pitchFamily="34" charset="-128"/>
                          <a:ea typeface="Yu Gothic" panose="020B0400000000000000" pitchFamily="34" charset="-128"/>
                        </a:rPr>
                        <a:t>5</a:t>
                      </a:r>
                      <a:r>
                        <a:rPr kumimoji="1" lang="ja-JP" altLang="en-US" sz="1000">
                          <a:solidFill>
                            <a:schemeClr val="tx1"/>
                          </a:solidFill>
                          <a:latin typeface="Yu Gothic" panose="020B0400000000000000" pitchFamily="34" charset="-128"/>
                          <a:ea typeface="Yu Gothic" panose="020B0400000000000000" pitchFamily="34" charset="-128"/>
                        </a:rPr>
                        <a:t>月</a:t>
                      </a:r>
                      <a:r>
                        <a:rPr kumimoji="1" lang="en-US" altLang="ja-JP" sz="1000">
                          <a:solidFill>
                            <a:schemeClr val="tx1"/>
                          </a:solidFill>
                          <a:latin typeface="Yu Gothic" panose="020B0400000000000000" pitchFamily="34" charset="-128"/>
                          <a:ea typeface="Yu Gothic" panose="020B0400000000000000" pitchFamily="34" charset="-128"/>
                        </a:rPr>
                        <a:t>16</a:t>
                      </a:r>
                      <a:r>
                        <a:rPr kumimoji="1" lang="ja-JP" altLang="en-US" sz="1000">
                          <a:solidFill>
                            <a:schemeClr val="tx1"/>
                          </a:solidFill>
                          <a:latin typeface="Yu Gothic" panose="020B0400000000000000" pitchFamily="34" charset="-128"/>
                          <a:ea typeface="Yu Gothic" panose="020B0400000000000000" pitchFamily="34" charset="-128"/>
                        </a:rPr>
                        <a:t>日開始　</a:t>
                      </a:r>
                      <a:r>
                        <a:rPr kumimoji="1" lang="en-US" altLang="ja-JP" sz="1000">
                          <a:solidFill>
                            <a:schemeClr val="tx1"/>
                          </a:solidFill>
                          <a:latin typeface="Yu Gothic" panose="020B0400000000000000" pitchFamily="34" charset="-128"/>
                          <a:ea typeface="Yu Gothic" panose="020B0400000000000000" pitchFamily="34" charset="-128"/>
                        </a:rPr>
                        <a:t>5</a:t>
                      </a:r>
                      <a:r>
                        <a:rPr kumimoji="1" lang="ja-JP" altLang="en-US" sz="1000">
                          <a:solidFill>
                            <a:schemeClr val="tx1"/>
                          </a:solidFill>
                          <a:latin typeface="Yu Gothic" panose="020B0400000000000000" pitchFamily="34" charset="-128"/>
                          <a:ea typeface="Yu Gothic" panose="020B0400000000000000" pitchFamily="34" charset="-128"/>
                        </a:rPr>
                        <a:t>月</a:t>
                      </a:r>
                      <a:r>
                        <a:rPr kumimoji="1" lang="en-US" altLang="ja-JP" sz="1000">
                          <a:solidFill>
                            <a:schemeClr val="tx1"/>
                          </a:solidFill>
                          <a:latin typeface="Yu Gothic" panose="020B0400000000000000" pitchFamily="34" charset="-128"/>
                          <a:ea typeface="Yu Gothic" panose="020B0400000000000000" pitchFamily="34" charset="-128"/>
                        </a:rPr>
                        <a:t>29</a:t>
                      </a:r>
                      <a:r>
                        <a:rPr kumimoji="1" lang="ja-JP" altLang="en-US" sz="1000">
                          <a:solidFill>
                            <a:schemeClr val="tx1"/>
                          </a:solidFill>
                          <a:latin typeface="Yu Gothic" panose="020B0400000000000000" pitchFamily="34" charset="-128"/>
                          <a:ea typeface="Yu Gothic" panose="020B0400000000000000" pitchFamily="34" charset="-128"/>
                        </a:rPr>
                        <a:t>日</a:t>
                      </a:r>
                      <a:r>
                        <a:rPr kumimoji="1" lang="en-US" altLang="ja-JP" sz="1000">
                          <a:solidFill>
                            <a:schemeClr val="tx1"/>
                          </a:solidFill>
                          <a:latin typeface="Yu Gothic" panose="020B0400000000000000" pitchFamily="34" charset="-128"/>
                          <a:ea typeface="Yu Gothic" panose="020B0400000000000000" pitchFamily="34" charset="-128"/>
                        </a:rPr>
                        <a:t>23:59</a:t>
                      </a:r>
                      <a:r>
                        <a:rPr kumimoji="1" lang="ja-JP" altLang="en-US" sz="1000">
                          <a:solidFill>
                            <a:schemeClr val="tx1"/>
                          </a:solidFill>
                          <a:latin typeface="Yu Gothic" panose="020B0400000000000000" pitchFamily="34" charset="-128"/>
                          <a:ea typeface="Yu Gothic" panose="020B0400000000000000" pitchFamily="34" charset="-128"/>
                        </a:rPr>
                        <a:t>までに提出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407659"/>
                  </a:ext>
                </a:extLst>
              </a:tr>
              <a:tr h="360130">
                <a:tc>
                  <a:txBody>
                    <a:bodyPr/>
                    <a:lstStyle/>
                    <a:p>
                      <a:pPr algn="ctr"/>
                      <a:r>
                        <a:rPr kumimoji="1" lang="en-US" altLang="ja-JP" sz="1000">
                          <a:solidFill>
                            <a:schemeClr val="tx1"/>
                          </a:solidFill>
                          <a:latin typeface="Yu Gothic" panose="020B0400000000000000" pitchFamily="34" charset="-128"/>
                          <a:ea typeface="Yu Gothic" panose="020B0400000000000000" pitchFamily="34" charset="-128"/>
                        </a:rPr>
                        <a:t>10</a:t>
                      </a:r>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000">
                          <a:solidFill>
                            <a:schemeClr val="tx1"/>
                          </a:solidFill>
                          <a:latin typeface="Yu Gothic" panose="020B0400000000000000" pitchFamily="34" charset="-128"/>
                          <a:ea typeface="Yu Gothic" panose="020B0400000000000000" pitchFamily="34" charset="-128"/>
                        </a:rPr>
                        <a:t>改訂履歴</a:t>
                      </a:r>
                      <a:endParaRPr kumimoji="1" lang="en-US" altLang="ja-JP"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a:solidFill>
                          <a:schemeClr val="tx1"/>
                        </a:solidFill>
                        <a:latin typeface="Yu Gothic" panose="020B0400000000000000" pitchFamily="34" charset="-128"/>
                        <a:ea typeface="Yu 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0066745"/>
                  </a:ext>
                </a:extLst>
              </a:tr>
            </a:tbl>
          </a:graphicData>
        </a:graphic>
      </p:graphicFrame>
      <p:grpSp>
        <p:nvGrpSpPr>
          <p:cNvPr id="4" name="グループ化 3">
            <a:extLst>
              <a:ext uri="{FF2B5EF4-FFF2-40B4-BE49-F238E27FC236}">
                <a16:creationId xmlns:a16="http://schemas.microsoft.com/office/drawing/2014/main" id="{60C2547E-C4B7-7B03-6CC0-B09B582E100B}"/>
              </a:ext>
            </a:extLst>
          </p:cNvPr>
          <p:cNvGrpSpPr/>
          <p:nvPr/>
        </p:nvGrpSpPr>
        <p:grpSpPr>
          <a:xfrm>
            <a:off x="35496" y="116632"/>
            <a:ext cx="8946994" cy="6696744"/>
            <a:chOff x="179512" y="764704"/>
            <a:chExt cx="5832648" cy="6048672"/>
          </a:xfrm>
        </p:grpSpPr>
        <p:sp>
          <p:nvSpPr>
            <p:cNvPr id="5" name="メモ 4">
              <a:extLst>
                <a:ext uri="{FF2B5EF4-FFF2-40B4-BE49-F238E27FC236}">
                  <a16:creationId xmlns:a16="http://schemas.microsoft.com/office/drawing/2014/main" id="{0B629183-F001-6B56-7A7E-47BCC6B43B14}"/>
                </a:ext>
              </a:extLst>
            </p:cNvPr>
            <p:cNvSpPr/>
            <p:nvPr/>
          </p:nvSpPr>
          <p:spPr bwMode="auto">
            <a:xfrm>
              <a:off x="179512" y="764704"/>
              <a:ext cx="5832648" cy="6048672"/>
            </a:xfrm>
            <a:prstGeom prst="foldedCorner">
              <a:avLst>
                <a:gd name="adj" fmla="val 9562"/>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endParaRPr>
            </a:p>
          </p:txBody>
        </p:sp>
        <p:sp>
          <p:nvSpPr>
            <p:cNvPr id="6" name="テキスト ボックス 5">
              <a:extLst>
                <a:ext uri="{FF2B5EF4-FFF2-40B4-BE49-F238E27FC236}">
                  <a16:creationId xmlns:a16="http://schemas.microsoft.com/office/drawing/2014/main" id="{4BBB97AD-98F0-58B0-59A4-FAB8FC044F35}"/>
                </a:ext>
              </a:extLst>
            </p:cNvPr>
            <p:cNvSpPr txBox="1"/>
            <p:nvPr/>
          </p:nvSpPr>
          <p:spPr>
            <a:xfrm>
              <a:off x="2232154" y="839656"/>
              <a:ext cx="1765241" cy="333590"/>
            </a:xfrm>
            <a:prstGeom prst="rect">
              <a:avLst/>
            </a:prstGeom>
            <a:noFill/>
          </p:spPr>
          <p:txBody>
            <a:bodyPr wrap="none" rtlCol="0">
              <a:spAutoFit/>
            </a:bodyPr>
            <a:lstStyle/>
            <a:p>
              <a:r>
                <a:rPr lang="ja-JP" altLang="en-US" sz="1800"/>
                <a:t>課題</a:t>
              </a:r>
              <a:r>
                <a:rPr lang="en-US" altLang="ja-JP" sz="1800"/>
                <a:t>No.2</a:t>
              </a:r>
              <a:r>
                <a:rPr lang="ja-JP" altLang="en-US" sz="1800"/>
                <a:t> スコープ記述書</a:t>
              </a:r>
              <a:endParaRPr kumimoji="1" lang="ja-JP" altLang="en-US" sz="1800"/>
            </a:p>
          </p:txBody>
        </p:sp>
      </p:grpSp>
    </p:spTree>
    <p:extLst>
      <p:ext uri="{BB962C8B-B14F-4D97-AF65-F5344CB8AC3E}">
        <p14:creationId xmlns:p14="http://schemas.microsoft.com/office/powerpoint/2010/main" val="3434755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a:solidFill>
                  <a:srgbClr val="FF0000"/>
                </a:solidFill>
              </a:rPr>
              <a:t>12.</a:t>
            </a:r>
            <a:r>
              <a:rPr lang="ja-JP" altLang="en-US" sz="2800">
                <a:solidFill>
                  <a:srgbClr val="FF0000"/>
                </a:solidFill>
              </a:rPr>
              <a:t> マテリアル一覧</a:t>
            </a:r>
            <a:endParaRPr kumimoji="1" lang="ja-JP" altLang="en-US" sz="280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8" name="表 7">
            <a:extLst>
              <a:ext uri="{FF2B5EF4-FFF2-40B4-BE49-F238E27FC236}">
                <a16:creationId xmlns:a16="http://schemas.microsoft.com/office/drawing/2014/main" id="{02679E64-9581-824C-A80A-0851B276F099}"/>
              </a:ext>
            </a:extLst>
          </p:cNvPr>
          <p:cNvGraphicFramePr>
            <a:graphicFrameLocks noGrp="1"/>
          </p:cNvGraphicFramePr>
          <p:nvPr>
            <p:extLst>
              <p:ext uri="{D42A27DB-BD31-4B8C-83A1-F6EECF244321}">
                <p14:modId xmlns:p14="http://schemas.microsoft.com/office/powerpoint/2010/main" val="2671705366"/>
              </p:ext>
            </p:extLst>
          </p:nvPr>
        </p:nvGraphicFramePr>
        <p:xfrm>
          <a:off x="251520" y="836712"/>
          <a:ext cx="8712969" cy="4079240"/>
        </p:xfrm>
        <a:graphic>
          <a:graphicData uri="http://schemas.openxmlformats.org/drawingml/2006/table">
            <a:tbl>
              <a:tblPr firstRow="1" bandRow="1">
                <a:tableStyleId>{00A15C55-8517-42AA-B614-E9B94910E393}</a:tableStyleId>
              </a:tblPr>
              <a:tblGrid>
                <a:gridCol w="676736">
                  <a:extLst>
                    <a:ext uri="{9D8B030D-6E8A-4147-A177-3AD203B41FA5}">
                      <a16:colId xmlns:a16="http://schemas.microsoft.com/office/drawing/2014/main" val="590326502"/>
                    </a:ext>
                  </a:extLst>
                </a:gridCol>
                <a:gridCol w="2059568">
                  <a:extLst>
                    <a:ext uri="{9D8B030D-6E8A-4147-A177-3AD203B41FA5}">
                      <a16:colId xmlns:a16="http://schemas.microsoft.com/office/drawing/2014/main" val="365984878"/>
                    </a:ext>
                  </a:extLst>
                </a:gridCol>
                <a:gridCol w="1662478">
                  <a:extLst>
                    <a:ext uri="{9D8B030D-6E8A-4147-A177-3AD203B41FA5}">
                      <a16:colId xmlns:a16="http://schemas.microsoft.com/office/drawing/2014/main" val="1158528828"/>
                    </a:ext>
                  </a:extLst>
                </a:gridCol>
                <a:gridCol w="4314187">
                  <a:extLst>
                    <a:ext uri="{9D8B030D-6E8A-4147-A177-3AD203B41FA5}">
                      <a16:colId xmlns:a16="http://schemas.microsoft.com/office/drawing/2014/main" val="1886182075"/>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マテリアル名</a:t>
                      </a:r>
                    </a:p>
                  </a:txBody>
                  <a:tcPr anchor="ctr">
                    <a:solidFill>
                      <a:schemeClr val="tx1">
                        <a:lumMod val="65000"/>
                        <a:lumOff val="3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a:t>用途</a:t>
                      </a:r>
                    </a:p>
                  </a:txBody>
                  <a:tcPr anchor="ctr">
                    <a:solidFill>
                      <a:schemeClr val="tx1">
                        <a:lumMod val="65000"/>
                        <a:lumOff val="35000"/>
                      </a:schemeClr>
                    </a:solidFill>
                  </a:tcPr>
                </a:tc>
                <a:tc>
                  <a:txBody>
                    <a:bodyPr/>
                    <a:lstStyle/>
                    <a:p>
                      <a:pPr algn="ctr"/>
                      <a:r>
                        <a:rPr kumimoji="1" lang="ja-JP" altLang="en-US" sz="1200"/>
                        <a:t>備考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pPr algn="l"/>
                      <a:r>
                        <a:rPr kumimoji="1" lang="en-US" altLang="ja-JP" sz="1200" dirty="0"/>
                        <a:t>wall</a:t>
                      </a:r>
                      <a:endParaRPr kumimoji="1" lang="ja-JP" altLang="en-US" sz="1200" dirty="0"/>
                    </a:p>
                  </a:txBody>
                  <a:tcPr anchor="ctr"/>
                </a:tc>
                <a:tc>
                  <a:txBody>
                    <a:bodyPr/>
                    <a:lstStyle/>
                    <a:p>
                      <a:pPr algn="l"/>
                      <a:r>
                        <a:rPr kumimoji="1" lang="ja-JP" altLang="en-US" sz="1200" dirty="0"/>
                        <a:t>遺跡の壁</a:t>
                      </a:r>
                    </a:p>
                  </a:txBody>
                  <a:tcPr anchor="ctr"/>
                </a:tc>
                <a:tc>
                  <a:txBody>
                    <a:bodyPr/>
                    <a:lstStyle/>
                    <a:p>
                      <a:pPr algn="l"/>
                      <a:r>
                        <a:rPr kumimoji="1" lang="ja-JP" altLang="en-US" sz="1200" dirty="0"/>
                        <a:t>石の壁</a:t>
                      </a:r>
                    </a:p>
                  </a:txBody>
                  <a:tcPr anchor="ctr"/>
                </a:tc>
                <a:extLst>
                  <a:ext uri="{0D108BD9-81ED-4DB2-BD59-A6C34878D82A}">
                    <a16:rowId xmlns:a16="http://schemas.microsoft.com/office/drawing/2014/main" val="3515724671"/>
                  </a:ext>
                </a:extLst>
              </a:tr>
              <a:tr h="370840">
                <a:tc>
                  <a:txBody>
                    <a:bodyPr/>
                    <a:lstStyle/>
                    <a:p>
                      <a:pPr algn="ctr"/>
                      <a:r>
                        <a:rPr kumimoji="1" lang="en-US" altLang="ja-JP" sz="1200"/>
                        <a:t>2</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kokewall</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遺跡の苔の生えた壁</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石の壁に緑色の苔を付ける。</a:t>
                      </a:r>
                    </a:p>
                  </a:txBody>
                  <a:tcPr anchor="ctr"/>
                </a:tc>
                <a:extLst>
                  <a:ext uri="{0D108BD9-81ED-4DB2-BD59-A6C34878D82A}">
                    <a16:rowId xmlns:a16="http://schemas.microsoft.com/office/drawing/2014/main" val="931484755"/>
                  </a:ext>
                </a:extLst>
              </a:tr>
              <a:tr h="370840">
                <a:tc>
                  <a:txBody>
                    <a:bodyPr/>
                    <a:lstStyle/>
                    <a:p>
                      <a:pPr algn="ctr"/>
                      <a:r>
                        <a:rPr kumimoji="1" lang="en-US" altLang="ja-JP" sz="1200"/>
                        <a:t>3</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err="1"/>
                        <a:t>hibi</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落とし穴</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ひびのはいった床</a:t>
                      </a:r>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4</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door</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出口</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苔の生えた木製の扉</a:t>
                      </a:r>
                    </a:p>
                  </a:txBody>
                  <a:tcPr anchor="ctr"/>
                </a:tc>
                <a:extLst>
                  <a:ext uri="{0D108BD9-81ED-4DB2-BD59-A6C34878D82A}">
                    <a16:rowId xmlns:a16="http://schemas.microsoft.com/office/drawing/2014/main" val="3777481181"/>
                  </a:ext>
                </a:extLst>
              </a:tr>
              <a:tr h="370840">
                <a:tc>
                  <a:txBody>
                    <a:bodyPr/>
                    <a:lstStyle/>
                    <a:p>
                      <a:pPr algn="ctr"/>
                      <a:r>
                        <a:rPr kumimoji="1" lang="en-US" altLang="ja-JP" sz="1200"/>
                        <a:t>5</a:t>
                      </a:r>
                      <a:endParaRPr kumimoji="1" lang="ja-JP" altLang="en-US" sz="1200"/>
                    </a:p>
                  </a:txBody>
                  <a:tcPr anchor="ctr"/>
                </a:tc>
                <a:tc>
                  <a:txBody>
                    <a:bodyPr/>
                    <a:lstStyle/>
                    <a:p>
                      <a:pPr algn="l"/>
                      <a:r>
                        <a:rPr kumimoji="1" lang="en-US" altLang="ja-JP" sz="1200" dirty="0" err="1"/>
                        <a:t>iwa</a:t>
                      </a:r>
                      <a:endParaRPr kumimoji="1" lang="en-US" altLang="ja-JP"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岩</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6</a:t>
                      </a:r>
                      <a:endParaRPr kumimoji="1" lang="ja-JP" altLang="en-US" sz="1200"/>
                    </a:p>
                  </a:txBody>
                  <a:tcPr anchor="ctr"/>
                </a:tc>
                <a:tc>
                  <a:txBody>
                    <a:bodyPr/>
                    <a:lstStyle/>
                    <a:p>
                      <a:pPr algn="l"/>
                      <a:r>
                        <a:rPr kumimoji="1" lang="ja-JP" altLang="en-US" sz="1200" dirty="0"/>
                        <a:t>鍵</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アイテム</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金属</a:t>
                      </a:r>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7</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8</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295613831"/>
                  </a:ext>
                </a:extLst>
              </a:tr>
              <a:tr h="370840">
                <a:tc>
                  <a:txBody>
                    <a:bodyPr/>
                    <a:lstStyle/>
                    <a:p>
                      <a:pPr algn="ctr"/>
                      <a:r>
                        <a:rPr kumimoji="1" lang="en-US" altLang="ja-JP" sz="1200"/>
                        <a:t>9</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726264940"/>
                  </a:ext>
                </a:extLst>
              </a:tr>
              <a:tr h="370840">
                <a:tc>
                  <a:txBody>
                    <a:bodyPr/>
                    <a:lstStyle/>
                    <a:p>
                      <a:pPr algn="ctr"/>
                      <a:r>
                        <a:rPr kumimoji="1" lang="en-US" altLang="ja-JP" sz="1200"/>
                        <a:t>10</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dirty="0"/>
                    </a:p>
                  </a:txBody>
                  <a:tcPr anchor="ctr"/>
                </a:tc>
                <a:extLst>
                  <a:ext uri="{0D108BD9-81ED-4DB2-BD59-A6C34878D82A}">
                    <a16:rowId xmlns:a16="http://schemas.microsoft.com/office/drawing/2014/main" val="3072935111"/>
                  </a:ext>
                </a:extLst>
              </a:tr>
            </a:tbl>
          </a:graphicData>
        </a:graphic>
      </p:graphicFrame>
    </p:spTree>
    <p:extLst>
      <p:ext uri="{BB962C8B-B14F-4D97-AF65-F5344CB8AC3E}">
        <p14:creationId xmlns:p14="http://schemas.microsoft.com/office/powerpoint/2010/main" val="95121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dirty="0">
                <a:solidFill>
                  <a:srgbClr val="FF0000"/>
                </a:solidFill>
              </a:rPr>
              <a:t>12-1. </a:t>
            </a:r>
            <a:r>
              <a:rPr lang="ja-JP" altLang="en-US" sz="2800" dirty="0">
                <a:solidFill>
                  <a:srgbClr val="FF0000"/>
                </a:solidFill>
              </a:rPr>
              <a:t>マテリアル詳細</a:t>
            </a:r>
            <a:r>
              <a:rPr lang="en-US" altLang="ja-JP" sz="2800" dirty="0">
                <a:solidFill>
                  <a:srgbClr val="FF0000"/>
                </a:solidFill>
              </a:rPr>
              <a:t>1</a:t>
            </a:r>
            <a:endParaRPr kumimoji="1" lang="ja-JP" altLang="en-US" sz="2800" dirty="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pic>
        <p:nvPicPr>
          <p:cNvPr id="7" name="図 6" descr="グラフィカル ユーザー インターフェイス&#10;&#10;自動的に生成された説明">
            <a:extLst>
              <a:ext uri="{FF2B5EF4-FFF2-40B4-BE49-F238E27FC236}">
                <a16:creationId xmlns:a16="http://schemas.microsoft.com/office/drawing/2014/main" id="{570CC59F-C1EA-E4B9-5DBD-638D4A8835CB}"/>
              </a:ext>
            </a:extLst>
          </p:cNvPr>
          <p:cNvPicPr>
            <a:picLocks noChangeAspect="1"/>
          </p:cNvPicPr>
          <p:nvPr/>
        </p:nvPicPr>
        <p:blipFill>
          <a:blip r:embed="rId3"/>
          <a:stretch>
            <a:fillRect/>
          </a:stretch>
        </p:blipFill>
        <p:spPr>
          <a:xfrm>
            <a:off x="395536" y="764704"/>
            <a:ext cx="3600400" cy="5867930"/>
          </a:xfrm>
          <a:prstGeom prst="rect">
            <a:avLst/>
          </a:prstGeom>
        </p:spPr>
      </p:pic>
      <p:pic>
        <p:nvPicPr>
          <p:cNvPr id="10" name="図 9" descr="グラフィカル ユーザー インターフェイス&#10;&#10;自動的に生成された説明">
            <a:extLst>
              <a:ext uri="{FF2B5EF4-FFF2-40B4-BE49-F238E27FC236}">
                <a16:creationId xmlns:a16="http://schemas.microsoft.com/office/drawing/2014/main" id="{3A87C220-967B-3503-76EA-FA06D8C6C604}"/>
              </a:ext>
            </a:extLst>
          </p:cNvPr>
          <p:cNvPicPr>
            <a:picLocks noChangeAspect="1"/>
          </p:cNvPicPr>
          <p:nvPr/>
        </p:nvPicPr>
        <p:blipFill>
          <a:blip r:embed="rId4"/>
          <a:stretch>
            <a:fillRect/>
          </a:stretch>
        </p:blipFill>
        <p:spPr>
          <a:xfrm>
            <a:off x="4139952" y="764704"/>
            <a:ext cx="4147969" cy="5867930"/>
          </a:xfrm>
          <a:prstGeom prst="rect">
            <a:avLst/>
          </a:prstGeom>
        </p:spPr>
      </p:pic>
    </p:spTree>
    <p:extLst>
      <p:ext uri="{BB962C8B-B14F-4D97-AF65-F5344CB8AC3E}">
        <p14:creationId xmlns:p14="http://schemas.microsoft.com/office/powerpoint/2010/main" val="59910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a:solidFill>
                  <a:srgbClr val="FF0000"/>
                </a:solidFill>
              </a:rPr>
              <a:t>13.</a:t>
            </a:r>
            <a:r>
              <a:rPr lang="ja-JP" altLang="en-US" sz="2800">
                <a:solidFill>
                  <a:srgbClr val="FF0000"/>
                </a:solidFill>
              </a:rPr>
              <a:t> スクリプト一覧</a:t>
            </a:r>
            <a:endParaRPr kumimoji="1" lang="ja-JP" altLang="en-US" sz="280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8" name="表 7">
            <a:extLst>
              <a:ext uri="{FF2B5EF4-FFF2-40B4-BE49-F238E27FC236}">
                <a16:creationId xmlns:a16="http://schemas.microsoft.com/office/drawing/2014/main" id="{02679E64-9581-824C-A80A-0851B276F099}"/>
              </a:ext>
            </a:extLst>
          </p:cNvPr>
          <p:cNvGraphicFramePr>
            <a:graphicFrameLocks noGrp="1"/>
          </p:cNvGraphicFramePr>
          <p:nvPr>
            <p:extLst>
              <p:ext uri="{D42A27DB-BD31-4B8C-83A1-F6EECF244321}">
                <p14:modId xmlns:p14="http://schemas.microsoft.com/office/powerpoint/2010/main" val="3176121961"/>
              </p:ext>
            </p:extLst>
          </p:nvPr>
        </p:nvGraphicFramePr>
        <p:xfrm>
          <a:off x="251520" y="836712"/>
          <a:ext cx="8568950" cy="4704080"/>
        </p:xfrm>
        <a:graphic>
          <a:graphicData uri="http://schemas.openxmlformats.org/drawingml/2006/table">
            <a:tbl>
              <a:tblPr firstRow="1" bandRow="1">
                <a:tableStyleId>{00A15C55-8517-42AA-B614-E9B94910E393}</a:tableStyleId>
              </a:tblPr>
              <a:tblGrid>
                <a:gridCol w="707152">
                  <a:extLst>
                    <a:ext uri="{9D8B030D-6E8A-4147-A177-3AD203B41FA5}">
                      <a16:colId xmlns:a16="http://schemas.microsoft.com/office/drawing/2014/main" val="590326502"/>
                    </a:ext>
                  </a:extLst>
                </a:gridCol>
                <a:gridCol w="1597104">
                  <a:extLst>
                    <a:ext uri="{9D8B030D-6E8A-4147-A177-3AD203B41FA5}">
                      <a16:colId xmlns:a16="http://schemas.microsoft.com/office/drawing/2014/main" val="365984878"/>
                    </a:ext>
                  </a:extLst>
                </a:gridCol>
                <a:gridCol w="1152128">
                  <a:extLst>
                    <a:ext uri="{9D8B030D-6E8A-4147-A177-3AD203B41FA5}">
                      <a16:colId xmlns:a16="http://schemas.microsoft.com/office/drawing/2014/main" val="2178508027"/>
                    </a:ext>
                  </a:extLst>
                </a:gridCol>
                <a:gridCol w="1440160">
                  <a:extLst>
                    <a:ext uri="{9D8B030D-6E8A-4147-A177-3AD203B41FA5}">
                      <a16:colId xmlns:a16="http://schemas.microsoft.com/office/drawing/2014/main" val="1158528828"/>
                    </a:ext>
                  </a:extLst>
                </a:gridCol>
                <a:gridCol w="3672406">
                  <a:extLst>
                    <a:ext uri="{9D8B030D-6E8A-4147-A177-3AD203B41FA5}">
                      <a16:colId xmlns:a16="http://schemas.microsoft.com/office/drawing/2014/main" val="1886182075"/>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スクリプト名</a:t>
                      </a:r>
                    </a:p>
                  </a:txBody>
                  <a:tcPr anchor="ctr">
                    <a:solidFill>
                      <a:schemeClr val="tx1">
                        <a:lumMod val="65000"/>
                        <a:lumOff val="35000"/>
                      </a:schemeClr>
                    </a:solidFill>
                  </a:tcPr>
                </a:tc>
                <a:tc>
                  <a:txBody>
                    <a:bodyPr/>
                    <a:lstStyle/>
                    <a:p>
                      <a:pPr algn="ctr"/>
                      <a:r>
                        <a:rPr kumimoji="1" lang="ja-JP" altLang="en-US" sz="1200"/>
                        <a:t>シーン名</a:t>
                      </a:r>
                    </a:p>
                  </a:txBody>
                  <a:tcPr anchor="ctr">
                    <a:solidFill>
                      <a:schemeClr val="tx1">
                        <a:lumMod val="65000"/>
                        <a:lumOff val="3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a:t>オブジェクト名</a:t>
                      </a:r>
                    </a:p>
                  </a:txBody>
                  <a:tcPr anchor="ctr">
                    <a:solidFill>
                      <a:schemeClr val="tx1">
                        <a:lumMod val="65000"/>
                        <a:lumOff val="35000"/>
                      </a:schemeClr>
                    </a:solidFill>
                  </a:tcPr>
                </a:tc>
                <a:tc>
                  <a:txBody>
                    <a:bodyPr/>
                    <a:lstStyle/>
                    <a:p>
                      <a:pPr algn="ctr"/>
                      <a:r>
                        <a:rPr kumimoji="1" lang="ja-JP" altLang="en-US" sz="1200"/>
                        <a:t>備考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pPr algn="l"/>
                      <a:r>
                        <a:rPr kumimoji="1" lang="en-US" altLang="ja-JP" sz="1200" dirty="0" err="1"/>
                        <a:t>Title.cs</a:t>
                      </a:r>
                      <a:endParaRPr kumimoji="1" lang="ja-JP" altLang="en-US" sz="1200" dirty="0"/>
                    </a:p>
                  </a:txBody>
                  <a:tcPr anchor="ctr"/>
                </a:tc>
                <a:tc>
                  <a:txBody>
                    <a:bodyPr/>
                    <a:lstStyle/>
                    <a:p>
                      <a:pPr algn="l"/>
                      <a:r>
                        <a:rPr kumimoji="1" lang="en-US" altLang="ja-JP" sz="1200" dirty="0" err="1"/>
                        <a:t>TitleScreen</a:t>
                      </a:r>
                      <a:endParaRPr kumimoji="1" lang="ja-JP" altLang="en-US" sz="1200" dirty="0"/>
                    </a:p>
                  </a:txBody>
                  <a:tcPr anchor="ctr"/>
                </a:tc>
                <a:tc>
                  <a:txBody>
                    <a:bodyPr/>
                    <a:lstStyle/>
                    <a:p>
                      <a:pPr algn="l"/>
                      <a:r>
                        <a:rPr kumimoji="1" lang="en-US" altLang="ja-JP" sz="1200" dirty="0"/>
                        <a:t>Title</a:t>
                      </a:r>
                      <a:endParaRPr kumimoji="1" lang="ja-JP" altLang="en-US" sz="1200" dirty="0"/>
                    </a:p>
                  </a:txBody>
                  <a:tcPr anchor="ctr"/>
                </a:tc>
                <a:tc>
                  <a:txBody>
                    <a:bodyPr/>
                    <a:lstStyle/>
                    <a:p>
                      <a:pPr algn="l"/>
                      <a:endParaRPr kumimoji="1" lang="ja-JP" altLang="en-US" sz="1200" dirty="0"/>
                    </a:p>
                  </a:txBody>
                  <a:tcPr anchor="ctr"/>
                </a:tc>
                <a:extLst>
                  <a:ext uri="{0D108BD9-81ED-4DB2-BD59-A6C34878D82A}">
                    <a16:rowId xmlns:a16="http://schemas.microsoft.com/office/drawing/2014/main" val="3515724671"/>
                  </a:ext>
                </a:extLst>
              </a:tr>
              <a:tr h="370840">
                <a:tc>
                  <a:txBody>
                    <a:bodyPr/>
                    <a:lstStyle/>
                    <a:p>
                      <a:pPr algn="ctr"/>
                      <a:r>
                        <a:rPr kumimoji="1" lang="en-US" altLang="ja-JP" sz="1200"/>
                        <a:t>2</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err="1"/>
                        <a:t>Key.cs</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Ruin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Ruin2</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ruin3</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Key</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extLst>
                  <a:ext uri="{0D108BD9-81ED-4DB2-BD59-A6C34878D82A}">
                    <a16:rowId xmlns:a16="http://schemas.microsoft.com/office/drawing/2014/main" val="931484755"/>
                  </a:ext>
                </a:extLst>
              </a:tr>
              <a:tr h="370840">
                <a:tc>
                  <a:txBody>
                    <a:bodyPr/>
                    <a:lstStyle/>
                    <a:p>
                      <a:pPr algn="ctr"/>
                      <a:r>
                        <a:rPr kumimoji="1" lang="en-US" altLang="ja-JP" sz="1200"/>
                        <a:t>3</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Move</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Ruin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Ruin2</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Ruin3</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Player</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4</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err="1"/>
                        <a:t>GameOver_Clear</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Ruin2</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Ruin3</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Goal1</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Goal2</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3777481181"/>
                  </a:ext>
                </a:extLst>
              </a:tr>
              <a:tr h="370840">
                <a:tc>
                  <a:txBody>
                    <a:bodyPr/>
                    <a:lstStyle/>
                    <a:p>
                      <a:pPr algn="ctr"/>
                      <a:r>
                        <a:rPr kumimoji="1" lang="en-US" altLang="ja-JP" sz="1200"/>
                        <a:t>5</a:t>
                      </a:r>
                      <a:endParaRPr kumimoji="1" lang="ja-JP" altLang="en-US" sz="1200"/>
                    </a:p>
                  </a:txBody>
                  <a:tcPr anchor="ctr"/>
                </a:tc>
                <a:tc>
                  <a:txBody>
                    <a:bodyPr/>
                    <a:lstStyle/>
                    <a:p>
                      <a:pPr algn="l"/>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6</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7</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8</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295613831"/>
                  </a:ext>
                </a:extLst>
              </a:tr>
              <a:tr h="370840">
                <a:tc>
                  <a:txBody>
                    <a:bodyPr/>
                    <a:lstStyle/>
                    <a:p>
                      <a:pPr algn="ctr"/>
                      <a:r>
                        <a:rPr kumimoji="1" lang="en-US" altLang="ja-JP" sz="1200"/>
                        <a:t>9</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726264940"/>
                  </a:ext>
                </a:extLst>
              </a:tr>
              <a:tr h="370840">
                <a:tc>
                  <a:txBody>
                    <a:bodyPr/>
                    <a:lstStyle/>
                    <a:p>
                      <a:pPr algn="ctr"/>
                      <a:r>
                        <a:rPr kumimoji="1" lang="en-US" altLang="ja-JP" sz="1200"/>
                        <a:t>10</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dirty="0"/>
                    </a:p>
                  </a:txBody>
                  <a:tcPr anchor="ctr"/>
                </a:tc>
                <a:extLst>
                  <a:ext uri="{0D108BD9-81ED-4DB2-BD59-A6C34878D82A}">
                    <a16:rowId xmlns:a16="http://schemas.microsoft.com/office/drawing/2014/main" val="3072935111"/>
                  </a:ext>
                </a:extLst>
              </a:tr>
            </a:tbl>
          </a:graphicData>
        </a:graphic>
      </p:graphicFrame>
    </p:spTree>
    <p:extLst>
      <p:ext uri="{BB962C8B-B14F-4D97-AF65-F5344CB8AC3E}">
        <p14:creationId xmlns:p14="http://schemas.microsoft.com/office/powerpoint/2010/main" val="3387818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a:solidFill>
                  <a:srgbClr val="FF0000"/>
                </a:solidFill>
              </a:rPr>
              <a:t>13-1.</a:t>
            </a:r>
            <a:r>
              <a:rPr lang="ja-JP" altLang="en-US" sz="2800">
                <a:solidFill>
                  <a:srgbClr val="FF0000"/>
                </a:solidFill>
              </a:rPr>
              <a:t> スクリプトの</a:t>
            </a:r>
            <a:r>
              <a:rPr lang="en-US" altLang="ja-JP" sz="2800">
                <a:solidFill>
                  <a:srgbClr val="FF0000"/>
                </a:solidFill>
              </a:rPr>
              <a:t>1</a:t>
            </a:r>
            <a:r>
              <a:rPr lang="ja-JP" altLang="en-US" sz="2800">
                <a:solidFill>
                  <a:srgbClr val="FF0000"/>
                </a:solidFill>
              </a:rPr>
              <a:t>本目</a:t>
            </a:r>
            <a:r>
              <a:rPr lang="en-US" altLang="ja-JP" sz="2800">
                <a:solidFill>
                  <a:srgbClr val="FF0000"/>
                </a:solidFill>
              </a:rPr>
              <a:t>.cs</a:t>
            </a:r>
            <a:endParaRPr kumimoji="1" lang="ja-JP" altLang="en-US" sz="280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sp>
        <p:nvSpPr>
          <p:cNvPr id="7" name="テキスト ボックス 6">
            <a:extLst>
              <a:ext uri="{FF2B5EF4-FFF2-40B4-BE49-F238E27FC236}">
                <a16:creationId xmlns:a16="http://schemas.microsoft.com/office/drawing/2014/main" id="{A6227DA1-A815-8E46-AC41-2F09097DD1C5}"/>
              </a:ext>
            </a:extLst>
          </p:cNvPr>
          <p:cNvSpPr txBox="1"/>
          <p:nvPr/>
        </p:nvSpPr>
        <p:spPr>
          <a:xfrm>
            <a:off x="0" y="762324"/>
            <a:ext cx="5407484" cy="1815882"/>
          </a:xfrm>
          <a:prstGeom prst="rect">
            <a:avLst/>
          </a:prstGeom>
          <a:noFill/>
        </p:spPr>
        <p:txBody>
          <a:bodyPr wrap="square" rtlCol="0">
            <a:spAutoFit/>
          </a:bodyPr>
          <a:lstStyle/>
          <a:p>
            <a:pPr algn="l"/>
            <a:r>
              <a:rPr lang="en-US" altLang="ja-JP" sz="1400">
                <a:solidFill>
                  <a:srgbClr val="FF0000"/>
                </a:solidFill>
              </a:rPr>
              <a:t>1</a:t>
            </a:r>
            <a:r>
              <a:rPr lang="ja-JP" altLang="en-US" sz="1400">
                <a:solidFill>
                  <a:srgbClr val="FF0000"/>
                </a:solidFill>
              </a:rPr>
              <a:t>． 要求仕様</a:t>
            </a:r>
            <a:endParaRPr lang="en-US" altLang="ja-JP" sz="1400">
              <a:solidFill>
                <a:srgbClr val="FF0000"/>
              </a:solidFill>
            </a:endParaRPr>
          </a:p>
          <a:p>
            <a:pPr algn="l"/>
            <a:r>
              <a:rPr lang="ja-JP" altLang="en-US" sz="1400"/>
              <a:t>　・スプラッシュスクリーン表示</a:t>
            </a:r>
            <a:endParaRPr lang="en-US" altLang="ja-JP" sz="1400"/>
          </a:p>
          <a:p>
            <a:pPr algn="l"/>
            <a:r>
              <a:rPr lang="ja-JP" altLang="en-US" sz="1400"/>
              <a:t>　・</a:t>
            </a:r>
            <a:r>
              <a:rPr lang="en-US" altLang="ja-JP" sz="1400"/>
              <a:t>static</a:t>
            </a:r>
            <a:r>
              <a:rPr lang="ja-JP" altLang="en-US" sz="1400"/>
              <a:t>変数の宣言と初期化</a:t>
            </a:r>
            <a:endParaRPr lang="en-US" altLang="ja-JP" sz="1400"/>
          </a:p>
          <a:p>
            <a:pPr algn="l"/>
            <a:r>
              <a:rPr lang="ja-JP" altLang="en-US" sz="1400"/>
              <a:t>　・プレイヤー情報の実体化</a:t>
            </a:r>
            <a:endParaRPr lang="en-US" altLang="ja-JP" sz="1400"/>
          </a:p>
          <a:p>
            <a:pPr algn="l"/>
            <a:r>
              <a:rPr lang="ja-JP" altLang="en-US" sz="1400"/>
              <a:t>　・</a:t>
            </a:r>
            <a:r>
              <a:rPr lang="en-US" altLang="ja-JP" sz="1400"/>
              <a:t>3</a:t>
            </a:r>
            <a:r>
              <a:rPr lang="ja-JP" altLang="en-US" sz="1400"/>
              <a:t>秒後に自動的にタイトル画面へ遷移する</a:t>
            </a:r>
            <a:br>
              <a:rPr lang="en-US" altLang="ja-JP" sz="1400"/>
            </a:br>
            <a:endParaRPr lang="en-US" altLang="ja-JP" sz="1400"/>
          </a:p>
          <a:p>
            <a:pPr algn="l"/>
            <a:r>
              <a:rPr lang="ja-JP" altLang="en-US" sz="1400"/>
              <a:t>　・</a:t>
            </a:r>
            <a:r>
              <a:rPr lang="en-US" altLang="ja-JP" sz="1400"/>
              <a:t>Scene</a:t>
            </a:r>
            <a:r>
              <a:rPr lang="ja-JP" altLang="en-US" sz="1400"/>
              <a:t>：</a:t>
            </a:r>
            <a:r>
              <a:rPr lang="en-US" altLang="ja-JP" sz="1400"/>
              <a:t>SplashScreen</a:t>
            </a:r>
            <a:r>
              <a:rPr lang="ja-JP" altLang="en-US" sz="1400"/>
              <a:t>　</a:t>
            </a:r>
            <a:r>
              <a:rPr lang="en-US" altLang="ja-JP" sz="1400"/>
              <a:t>Object:DirectionalLight</a:t>
            </a:r>
          </a:p>
          <a:p>
            <a:pPr algn="l"/>
            <a:endParaRPr lang="en-US" altLang="ja-JP" sz="1400"/>
          </a:p>
        </p:txBody>
      </p:sp>
    </p:spTree>
    <p:extLst>
      <p:ext uri="{BB962C8B-B14F-4D97-AF65-F5344CB8AC3E}">
        <p14:creationId xmlns:p14="http://schemas.microsoft.com/office/powerpoint/2010/main" val="173882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dirty="0">
                <a:solidFill>
                  <a:srgbClr val="FF0000"/>
                </a:solidFill>
              </a:rPr>
              <a:t>13-2.Title.cs</a:t>
            </a:r>
            <a:endParaRPr kumimoji="1" lang="ja-JP" altLang="en-US" sz="2800" dirty="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sp>
        <p:nvSpPr>
          <p:cNvPr id="7" name="テキスト ボックス 6">
            <a:extLst>
              <a:ext uri="{FF2B5EF4-FFF2-40B4-BE49-F238E27FC236}">
                <a16:creationId xmlns:a16="http://schemas.microsoft.com/office/drawing/2014/main" id="{A6227DA1-A815-8E46-AC41-2F09097DD1C5}"/>
              </a:ext>
            </a:extLst>
          </p:cNvPr>
          <p:cNvSpPr txBox="1"/>
          <p:nvPr/>
        </p:nvSpPr>
        <p:spPr>
          <a:xfrm>
            <a:off x="0" y="762324"/>
            <a:ext cx="5407484" cy="1600438"/>
          </a:xfrm>
          <a:prstGeom prst="rect">
            <a:avLst/>
          </a:prstGeom>
          <a:noFill/>
        </p:spPr>
        <p:txBody>
          <a:bodyPr wrap="square" rtlCol="0">
            <a:spAutoFit/>
          </a:bodyPr>
          <a:lstStyle/>
          <a:p>
            <a:pPr algn="l"/>
            <a:r>
              <a:rPr lang="en-US" altLang="ja-JP" sz="1400" dirty="0">
                <a:solidFill>
                  <a:srgbClr val="FF0000"/>
                </a:solidFill>
              </a:rPr>
              <a:t>1</a:t>
            </a:r>
            <a:r>
              <a:rPr lang="ja-JP" altLang="en-US" sz="1400" dirty="0">
                <a:solidFill>
                  <a:srgbClr val="FF0000"/>
                </a:solidFill>
              </a:rPr>
              <a:t>． 要求仕様</a:t>
            </a:r>
            <a:endParaRPr lang="en-US" altLang="ja-JP" sz="1400" dirty="0">
              <a:solidFill>
                <a:srgbClr val="FF0000"/>
              </a:solidFill>
            </a:endParaRPr>
          </a:p>
          <a:p>
            <a:pPr algn="l"/>
            <a:r>
              <a:rPr lang="ja-JP" altLang="en-US" sz="1400" dirty="0"/>
              <a:t>　・タイトルスクリーン表示</a:t>
            </a:r>
            <a:endParaRPr lang="en-US" altLang="ja-JP" sz="1400" dirty="0"/>
          </a:p>
          <a:p>
            <a:pPr algn="l"/>
            <a:r>
              <a:rPr lang="ja-JP" altLang="en-US" sz="1400" dirty="0"/>
              <a:t>　・起動時に</a:t>
            </a:r>
            <a:r>
              <a:rPr lang="en-US" altLang="ja-JP" sz="1400" dirty="0"/>
              <a:t>item</a:t>
            </a:r>
            <a:r>
              <a:rPr lang="ja-JP" altLang="en-US" sz="1400" dirty="0"/>
              <a:t>数を初期化、</a:t>
            </a:r>
            <a:r>
              <a:rPr lang="en-US" altLang="ja-JP" sz="1400" dirty="0"/>
              <a:t>player</a:t>
            </a:r>
            <a:r>
              <a:rPr lang="ja-JP" altLang="en-US" sz="1400" dirty="0"/>
              <a:t>を</a:t>
            </a:r>
            <a:r>
              <a:rPr lang="en-US" altLang="ja-JP" sz="1400" dirty="0"/>
              <a:t>Start1P</a:t>
            </a:r>
            <a:r>
              <a:rPr lang="ja-JP" altLang="en-US" sz="1400" dirty="0"/>
              <a:t>へ</a:t>
            </a:r>
            <a:endParaRPr lang="en-US" altLang="ja-JP" sz="1400" dirty="0"/>
          </a:p>
          <a:p>
            <a:pPr algn="l"/>
            <a:r>
              <a:rPr lang="en-US" altLang="ja-JP" sz="1400" dirty="0"/>
              <a:t>  </a:t>
            </a:r>
            <a:r>
              <a:rPr lang="ja-JP" altLang="en-US" sz="1400" dirty="0"/>
              <a:t>・クリックで</a:t>
            </a:r>
            <a:r>
              <a:rPr lang="en-US" altLang="ja-JP" sz="1400" dirty="0"/>
              <a:t>ruin1</a:t>
            </a:r>
            <a:r>
              <a:rPr lang="ja-JP" altLang="en-US" sz="1400" dirty="0"/>
              <a:t>へ</a:t>
            </a:r>
            <a:br>
              <a:rPr lang="en-US" altLang="ja-JP" sz="1400" dirty="0"/>
            </a:br>
            <a:endParaRPr lang="en-US" altLang="ja-JP" sz="1400" dirty="0"/>
          </a:p>
          <a:p>
            <a:pPr algn="l"/>
            <a:r>
              <a:rPr lang="ja-JP" altLang="en-US" sz="1400" dirty="0"/>
              <a:t>　・</a:t>
            </a:r>
            <a:r>
              <a:rPr lang="en-US" altLang="ja-JP" sz="1400" dirty="0"/>
              <a:t>Scene</a:t>
            </a:r>
            <a:r>
              <a:rPr lang="ja-JP" altLang="en-US" sz="1400" dirty="0"/>
              <a:t>：</a:t>
            </a:r>
            <a:r>
              <a:rPr lang="en-US" altLang="ja-JP" sz="1400" dirty="0" err="1"/>
              <a:t>TitleScreen</a:t>
            </a:r>
            <a:r>
              <a:rPr lang="ja-JP" altLang="en-US" sz="1400" dirty="0"/>
              <a:t>　</a:t>
            </a:r>
            <a:r>
              <a:rPr lang="en-US" altLang="ja-JP" sz="1400" dirty="0"/>
              <a:t>Object : Title</a:t>
            </a:r>
          </a:p>
          <a:p>
            <a:pPr algn="l"/>
            <a:endParaRPr lang="en-US" altLang="ja-JP" sz="1400" dirty="0"/>
          </a:p>
        </p:txBody>
      </p:sp>
    </p:spTree>
    <p:extLst>
      <p:ext uri="{BB962C8B-B14F-4D97-AF65-F5344CB8AC3E}">
        <p14:creationId xmlns:p14="http://schemas.microsoft.com/office/powerpoint/2010/main" val="77057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dirty="0">
                <a:solidFill>
                  <a:srgbClr val="FF0000"/>
                </a:solidFill>
              </a:rPr>
              <a:t>13-3.Key.cs</a:t>
            </a:r>
            <a:endParaRPr kumimoji="1" lang="ja-JP" altLang="en-US" sz="2800" dirty="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sp>
        <p:nvSpPr>
          <p:cNvPr id="7" name="テキスト ボックス 6">
            <a:extLst>
              <a:ext uri="{FF2B5EF4-FFF2-40B4-BE49-F238E27FC236}">
                <a16:creationId xmlns:a16="http://schemas.microsoft.com/office/drawing/2014/main" id="{A6227DA1-A815-8E46-AC41-2F09097DD1C5}"/>
              </a:ext>
            </a:extLst>
          </p:cNvPr>
          <p:cNvSpPr txBox="1"/>
          <p:nvPr/>
        </p:nvSpPr>
        <p:spPr>
          <a:xfrm>
            <a:off x="0" y="762324"/>
            <a:ext cx="6516216" cy="1815882"/>
          </a:xfrm>
          <a:prstGeom prst="rect">
            <a:avLst/>
          </a:prstGeom>
          <a:noFill/>
        </p:spPr>
        <p:txBody>
          <a:bodyPr wrap="square" rtlCol="0">
            <a:spAutoFit/>
          </a:bodyPr>
          <a:lstStyle/>
          <a:p>
            <a:pPr algn="l"/>
            <a:r>
              <a:rPr lang="en-US" altLang="ja-JP" sz="1400" dirty="0">
                <a:solidFill>
                  <a:srgbClr val="FF0000"/>
                </a:solidFill>
              </a:rPr>
              <a:t>1</a:t>
            </a:r>
            <a:r>
              <a:rPr lang="ja-JP" altLang="en-US" sz="1400" dirty="0">
                <a:solidFill>
                  <a:srgbClr val="FF0000"/>
                </a:solidFill>
              </a:rPr>
              <a:t>． 要求仕様</a:t>
            </a:r>
            <a:endParaRPr lang="en-US" altLang="ja-JP" sz="1400" dirty="0">
              <a:solidFill>
                <a:srgbClr val="FF0000"/>
              </a:solidFill>
            </a:endParaRPr>
          </a:p>
          <a:p>
            <a:pPr algn="l"/>
            <a:r>
              <a:rPr lang="ja-JP" altLang="en-US" sz="1400" dirty="0"/>
              <a:t>　・各部屋の各鍵にアタッチする</a:t>
            </a:r>
            <a:endParaRPr lang="en-US" altLang="ja-JP" sz="1400" dirty="0"/>
          </a:p>
          <a:p>
            <a:pPr algn="l"/>
            <a:r>
              <a:rPr lang="ja-JP" altLang="en-US" sz="1400" dirty="0"/>
              <a:t>　・</a:t>
            </a:r>
            <a:r>
              <a:rPr lang="en-US" altLang="ja-JP" sz="1400" dirty="0" err="1"/>
              <a:t>OnTriggerEnter</a:t>
            </a:r>
            <a:r>
              <a:rPr lang="ja-JP" altLang="en-US" sz="1400" dirty="0"/>
              <a:t>で起動</a:t>
            </a:r>
            <a:endParaRPr lang="en-US" altLang="ja-JP" sz="1400" dirty="0"/>
          </a:p>
          <a:p>
            <a:pPr algn="l"/>
            <a:r>
              <a:rPr lang="en-US" altLang="ja-JP" sz="1400" dirty="0"/>
              <a:t>  </a:t>
            </a:r>
            <a:r>
              <a:rPr lang="ja-JP" altLang="en-US" sz="1400" dirty="0"/>
              <a:t>・接触したものが</a:t>
            </a:r>
            <a:r>
              <a:rPr lang="en-US" altLang="ja-JP" sz="1400" dirty="0"/>
              <a:t>player</a:t>
            </a:r>
            <a:r>
              <a:rPr lang="ja-JP" altLang="en-US" sz="1400" dirty="0"/>
              <a:t>だった場合プレイヤーのカギを一つ増やす。</a:t>
            </a:r>
            <a:endParaRPr lang="en-US" altLang="ja-JP" sz="1400" dirty="0"/>
          </a:p>
          <a:p>
            <a:pPr algn="l"/>
            <a:r>
              <a:rPr lang="ja-JP" altLang="en-US" sz="1400" dirty="0"/>
              <a:t>　・</a:t>
            </a:r>
            <a:r>
              <a:rPr lang="en-US" altLang="ja-JP" sz="1400" dirty="0"/>
              <a:t>player</a:t>
            </a:r>
            <a:r>
              <a:rPr lang="ja-JP" altLang="en-US" sz="1400" dirty="0"/>
              <a:t>が触れた後見えなくする。</a:t>
            </a:r>
            <a:br>
              <a:rPr lang="en-US" altLang="ja-JP" sz="1400" dirty="0"/>
            </a:br>
            <a:endParaRPr lang="en-US" altLang="ja-JP" sz="1400" dirty="0"/>
          </a:p>
          <a:p>
            <a:pPr algn="l"/>
            <a:r>
              <a:rPr lang="ja-JP" altLang="en-US" sz="1400" dirty="0"/>
              <a:t>　・</a:t>
            </a:r>
            <a:r>
              <a:rPr lang="en-US" altLang="ja-JP" sz="1400" dirty="0"/>
              <a:t>Scene</a:t>
            </a:r>
            <a:r>
              <a:rPr lang="ja-JP" altLang="en-US" sz="1400" dirty="0"/>
              <a:t>：</a:t>
            </a:r>
            <a:r>
              <a:rPr lang="en-US" altLang="ja-JP" sz="1400" dirty="0"/>
              <a:t>Ruin1,Ruin2,Ruin3</a:t>
            </a:r>
            <a:r>
              <a:rPr lang="ja-JP" altLang="en-US" sz="1400" dirty="0"/>
              <a:t>　</a:t>
            </a:r>
            <a:r>
              <a:rPr lang="en-US" altLang="ja-JP" sz="1400" dirty="0"/>
              <a:t>Object : Key</a:t>
            </a:r>
          </a:p>
          <a:p>
            <a:pPr algn="l"/>
            <a:endParaRPr lang="en-US" altLang="ja-JP" sz="1400" dirty="0"/>
          </a:p>
        </p:txBody>
      </p:sp>
    </p:spTree>
    <p:extLst>
      <p:ext uri="{BB962C8B-B14F-4D97-AF65-F5344CB8AC3E}">
        <p14:creationId xmlns:p14="http://schemas.microsoft.com/office/powerpoint/2010/main" val="2687699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dirty="0">
                <a:solidFill>
                  <a:srgbClr val="FF0000"/>
                </a:solidFill>
              </a:rPr>
              <a:t>13-4.Move.cs</a:t>
            </a:r>
            <a:endParaRPr kumimoji="1" lang="ja-JP" altLang="en-US" sz="2800" dirty="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sp>
        <p:nvSpPr>
          <p:cNvPr id="7" name="テキスト ボックス 6">
            <a:extLst>
              <a:ext uri="{FF2B5EF4-FFF2-40B4-BE49-F238E27FC236}">
                <a16:creationId xmlns:a16="http://schemas.microsoft.com/office/drawing/2014/main" id="{A6227DA1-A815-8E46-AC41-2F09097DD1C5}"/>
              </a:ext>
            </a:extLst>
          </p:cNvPr>
          <p:cNvSpPr txBox="1"/>
          <p:nvPr/>
        </p:nvSpPr>
        <p:spPr>
          <a:xfrm>
            <a:off x="0" y="762324"/>
            <a:ext cx="6516216" cy="2893100"/>
          </a:xfrm>
          <a:prstGeom prst="rect">
            <a:avLst/>
          </a:prstGeom>
          <a:noFill/>
        </p:spPr>
        <p:txBody>
          <a:bodyPr wrap="square" rtlCol="0">
            <a:spAutoFit/>
          </a:bodyPr>
          <a:lstStyle/>
          <a:p>
            <a:pPr algn="l"/>
            <a:r>
              <a:rPr lang="en-US" altLang="ja-JP" sz="1400" dirty="0">
                <a:solidFill>
                  <a:srgbClr val="FF0000"/>
                </a:solidFill>
              </a:rPr>
              <a:t>1</a:t>
            </a:r>
            <a:r>
              <a:rPr lang="ja-JP" altLang="en-US" sz="1400" dirty="0">
                <a:solidFill>
                  <a:srgbClr val="FF0000"/>
                </a:solidFill>
              </a:rPr>
              <a:t>． 要求仕様</a:t>
            </a:r>
            <a:endParaRPr lang="en-US" altLang="ja-JP" sz="1400" dirty="0">
              <a:solidFill>
                <a:srgbClr val="FF0000"/>
              </a:solidFill>
            </a:endParaRPr>
          </a:p>
          <a:p>
            <a:pPr algn="l"/>
            <a:r>
              <a:rPr lang="ja-JP" altLang="en-US" sz="1400" dirty="0"/>
              <a:t>　・</a:t>
            </a:r>
            <a:r>
              <a:rPr lang="en-US" altLang="ja-JP" sz="1400" dirty="0"/>
              <a:t>Player</a:t>
            </a:r>
            <a:r>
              <a:rPr lang="ja-JP" altLang="en-US" sz="1400" dirty="0"/>
              <a:t>にアタッチする</a:t>
            </a:r>
            <a:endParaRPr lang="en-US" altLang="ja-JP" sz="1400" dirty="0"/>
          </a:p>
          <a:p>
            <a:pPr algn="l"/>
            <a:r>
              <a:rPr lang="ja-JP" altLang="en-US" sz="1400" dirty="0"/>
              <a:t>　・</a:t>
            </a:r>
            <a:r>
              <a:rPr lang="en-US" altLang="ja-JP" sz="1400" dirty="0"/>
              <a:t>WASD</a:t>
            </a:r>
            <a:r>
              <a:rPr lang="ja-JP" altLang="en-US" sz="1400" dirty="0"/>
              <a:t>で移動</a:t>
            </a:r>
            <a:endParaRPr lang="en-US" altLang="ja-JP" sz="1400" dirty="0"/>
          </a:p>
          <a:p>
            <a:pPr algn="l"/>
            <a:r>
              <a:rPr lang="en-US" altLang="ja-JP" sz="1400" dirty="0"/>
              <a:t>  </a:t>
            </a:r>
          </a:p>
          <a:p>
            <a:pPr algn="l"/>
            <a:r>
              <a:rPr lang="en-US" altLang="ja-JP" sz="1400" dirty="0"/>
              <a:t>2.Method</a:t>
            </a:r>
          </a:p>
          <a:p>
            <a:pPr algn="l"/>
            <a:r>
              <a:rPr lang="en-US" altLang="ja-JP" sz="1400" dirty="0"/>
              <a:t>	void </a:t>
            </a:r>
            <a:r>
              <a:rPr lang="en-US" altLang="ja-JP" sz="1400" dirty="0" err="1"/>
              <a:t>OnControllerColliderHit</a:t>
            </a:r>
            <a:endParaRPr lang="en-US" altLang="ja-JP" sz="1400" dirty="0"/>
          </a:p>
          <a:p>
            <a:pPr algn="l"/>
            <a:r>
              <a:rPr lang="en-US" altLang="ja-JP" sz="1400" dirty="0"/>
              <a:t>	</a:t>
            </a:r>
            <a:r>
              <a:rPr lang="ja-JP" altLang="en-US" sz="1400" dirty="0"/>
              <a:t>引数：接触したオブジェクトへの参照</a:t>
            </a:r>
            <a:endParaRPr lang="en-US" altLang="ja-JP" sz="1400" dirty="0"/>
          </a:p>
          <a:p>
            <a:pPr algn="l"/>
            <a:r>
              <a:rPr lang="en-US" altLang="ja-JP" sz="1400" dirty="0"/>
              <a:t>	</a:t>
            </a:r>
            <a:r>
              <a:rPr lang="ja-JP" altLang="en-US" sz="1400" dirty="0"/>
              <a:t>機能：カギを持っている状態でドアに触れたら次のシーンへ</a:t>
            </a:r>
            <a:endParaRPr lang="en-US" altLang="ja-JP" sz="1400" dirty="0"/>
          </a:p>
          <a:p>
            <a:pPr algn="l"/>
            <a:r>
              <a:rPr lang="en-US" altLang="ja-JP" sz="1400" dirty="0"/>
              <a:t>	</a:t>
            </a:r>
          </a:p>
          <a:p>
            <a:pPr algn="l"/>
            <a:r>
              <a:rPr lang="en-US" altLang="ja-JP" sz="1400" dirty="0"/>
              <a:t>	</a:t>
            </a:r>
            <a:br>
              <a:rPr lang="en-US" altLang="ja-JP" sz="1400" dirty="0"/>
            </a:br>
            <a:endParaRPr lang="en-US" altLang="ja-JP" sz="1400" dirty="0"/>
          </a:p>
          <a:p>
            <a:pPr algn="l"/>
            <a:r>
              <a:rPr lang="ja-JP" altLang="en-US" sz="1400" dirty="0"/>
              <a:t>　・</a:t>
            </a:r>
            <a:r>
              <a:rPr lang="en-US" altLang="ja-JP" sz="1400" dirty="0"/>
              <a:t>Scene</a:t>
            </a:r>
            <a:r>
              <a:rPr lang="ja-JP" altLang="en-US" sz="1400" dirty="0"/>
              <a:t>：</a:t>
            </a:r>
            <a:r>
              <a:rPr lang="en-US" altLang="ja-JP" sz="1400" dirty="0"/>
              <a:t>Ruin1,Ruin2,Ruin3</a:t>
            </a:r>
            <a:r>
              <a:rPr lang="ja-JP" altLang="en-US" sz="1400" dirty="0"/>
              <a:t>　</a:t>
            </a:r>
            <a:r>
              <a:rPr lang="en-US" altLang="ja-JP" sz="1400" dirty="0"/>
              <a:t>Object : Player</a:t>
            </a:r>
          </a:p>
          <a:p>
            <a:pPr algn="l"/>
            <a:endParaRPr lang="en-US" altLang="ja-JP" sz="1400" dirty="0"/>
          </a:p>
        </p:txBody>
      </p:sp>
    </p:spTree>
    <p:extLst>
      <p:ext uri="{BB962C8B-B14F-4D97-AF65-F5344CB8AC3E}">
        <p14:creationId xmlns:p14="http://schemas.microsoft.com/office/powerpoint/2010/main" val="4060838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dirty="0">
                <a:solidFill>
                  <a:srgbClr val="FF0000"/>
                </a:solidFill>
              </a:rPr>
              <a:t>13-4.GameOver_Clear.cs</a:t>
            </a:r>
            <a:endParaRPr kumimoji="1" lang="ja-JP" altLang="en-US" sz="2800" dirty="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sp>
        <p:nvSpPr>
          <p:cNvPr id="7" name="テキスト ボックス 6">
            <a:extLst>
              <a:ext uri="{FF2B5EF4-FFF2-40B4-BE49-F238E27FC236}">
                <a16:creationId xmlns:a16="http://schemas.microsoft.com/office/drawing/2014/main" id="{A6227DA1-A815-8E46-AC41-2F09097DD1C5}"/>
              </a:ext>
            </a:extLst>
          </p:cNvPr>
          <p:cNvSpPr txBox="1"/>
          <p:nvPr/>
        </p:nvSpPr>
        <p:spPr>
          <a:xfrm>
            <a:off x="0" y="762324"/>
            <a:ext cx="6516216" cy="1600438"/>
          </a:xfrm>
          <a:prstGeom prst="rect">
            <a:avLst/>
          </a:prstGeom>
          <a:noFill/>
        </p:spPr>
        <p:txBody>
          <a:bodyPr wrap="square" rtlCol="0">
            <a:spAutoFit/>
          </a:bodyPr>
          <a:lstStyle/>
          <a:p>
            <a:pPr algn="l"/>
            <a:r>
              <a:rPr lang="en-US" altLang="ja-JP" sz="1400" dirty="0">
                <a:solidFill>
                  <a:srgbClr val="FF0000"/>
                </a:solidFill>
              </a:rPr>
              <a:t>1</a:t>
            </a:r>
            <a:r>
              <a:rPr lang="ja-JP" altLang="en-US" sz="1400" dirty="0">
                <a:solidFill>
                  <a:srgbClr val="FF0000"/>
                </a:solidFill>
              </a:rPr>
              <a:t>． 要求仕様</a:t>
            </a:r>
            <a:endParaRPr lang="en-US" altLang="ja-JP" sz="1400" dirty="0">
              <a:solidFill>
                <a:srgbClr val="FF0000"/>
              </a:solidFill>
            </a:endParaRPr>
          </a:p>
          <a:p>
            <a:pPr algn="l"/>
            <a:r>
              <a:rPr lang="ja-JP" altLang="en-US" sz="1400" dirty="0"/>
              <a:t>　・　</a:t>
            </a:r>
            <a:r>
              <a:rPr lang="en-US" altLang="ja-JP" sz="1400" dirty="0"/>
              <a:t>Player</a:t>
            </a:r>
            <a:r>
              <a:rPr lang="ja-JP" altLang="en-US" sz="1400" dirty="0"/>
              <a:t>にアタッチ</a:t>
            </a:r>
            <a:endParaRPr lang="en-US" altLang="ja-JP" sz="1400" dirty="0"/>
          </a:p>
          <a:p>
            <a:pPr algn="l"/>
            <a:r>
              <a:rPr lang="en-US" altLang="ja-JP" sz="1400" dirty="0"/>
              <a:t>  </a:t>
            </a:r>
            <a:r>
              <a:rPr lang="ja-JP" altLang="en-US" sz="1400" dirty="0"/>
              <a:t>・　</a:t>
            </a:r>
            <a:r>
              <a:rPr lang="en-US" altLang="ja-JP" sz="1400" dirty="0"/>
              <a:t>Player</a:t>
            </a:r>
            <a:r>
              <a:rPr lang="ja-JP" altLang="en-US" sz="1400" dirty="0"/>
              <a:t>がトラップの上に行ったら</a:t>
            </a:r>
            <a:r>
              <a:rPr lang="en-US" altLang="ja-JP" sz="1400" dirty="0" err="1"/>
              <a:t>GameOver</a:t>
            </a:r>
            <a:r>
              <a:rPr lang="ja-JP" altLang="en-US" sz="1400" dirty="0"/>
              <a:t>と表示</a:t>
            </a:r>
            <a:endParaRPr lang="en-US" altLang="ja-JP" sz="1400" dirty="0"/>
          </a:p>
          <a:p>
            <a:pPr algn="l"/>
            <a:r>
              <a:rPr lang="ja-JP" altLang="en-US" sz="1400" dirty="0"/>
              <a:t>　・　</a:t>
            </a:r>
            <a:r>
              <a:rPr lang="en-US" altLang="ja-JP" sz="1400" dirty="0"/>
              <a:t>Player</a:t>
            </a:r>
            <a:r>
              <a:rPr lang="ja-JP" altLang="en-US" sz="1400" dirty="0"/>
              <a:t>が</a:t>
            </a:r>
            <a:r>
              <a:rPr lang="en-US" altLang="ja-JP" sz="1400" dirty="0"/>
              <a:t>Goal</a:t>
            </a:r>
            <a:r>
              <a:rPr lang="ja-JP" altLang="en-US" sz="1400" dirty="0"/>
              <a:t>の上に行ったら</a:t>
            </a:r>
            <a:r>
              <a:rPr lang="en-US" altLang="ja-JP" sz="1400" dirty="0" err="1"/>
              <a:t>GameClear</a:t>
            </a:r>
            <a:r>
              <a:rPr lang="ja-JP" altLang="en-US" sz="1400" dirty="0"/>
              <a:t>と表示</a:t>
            </a:r>
            <a:br>
              <a:rPr lang="en-US" altLang="ja-JP" sz="1400" dirty="0"/>
            </a:br>
            <a:endParaRPr lang="en-US" altLang="ja-JP" sz="1400" dirty="0"/>
          </a:p>
          <a:p>
            <a:pPr algn="l"/>
            <a:r>
              <a:rPr lang="ja-JP" altLang="en-US" sz="1400" dirty="0"/>
              <a:t>　・</a:t>
            </a:r>
            <a:r>
              <a:rPr lang="en-US" altLang="ja-JP" sz="1400" dirty="0"/>
              <a:t>Scene</a:t>
            </a:r>
            <a:r>
              <a:rPr lang="ja-JP" altLang="en-US" sz="1400" dirty="0"/>
              <a:t>：</a:t>
            </a:r>
            <a:r>
              <a:rPr lang="en-US" altLang="ja-JP" sz="1400" dirty="0"/>
              <a:t>Ruin1,Ruin2,Ruin3</a:t>
            </a:r>
            <a:r>
              <a:rPr lang="ja-JP" altLang="en-US" sz="1400" dirty="0"/>
              <a:t>　</a:t>
            </a:r>
            <a:r>
              <a:rPr lang="en-US" altLang="ja-JP" sz="1400" dirty="0"/>
              <a:t>Object :</a:t>
            </a:r>
            <a:r>
              <a:rPr lang="ja-JP" altLang="en-US" sz="1400" dirty="0"/>
              <a:t>　</a:t>
            </a:r>
            <a:r>
              <a:rPr lang="en-US" altLang="ja-JP" sz="1400" dirty="0"/>
              <a:t>Player </a:t>
            </a:r>
          </a:p>
          <a:p>
            <a:pPr algn="l"/>
            <a:endParaRPr lang="en-US" altLang="ja-JP" sz="1400" dirty="0"/>
          </a:p>
        </p:txBody>
      </p:sp>
    </p:spTree>
    <p:extLst>
      <p:ext uri="{BB962C8B-B14F-4D97-AF65-F5344CB8AC3E}">
        <p14:creationId xmlns:p14="http://schemas.microsoft.com/office/powerpoint/2010/main" val="3152987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6280AA-3A3E-C64E-A094-90D387F3EA73}"/>
              </a:ext>
            </a:extLst>
          </p:cNvPr>
          <p:cNvSpPr>
            <a:spLocks noGrp="1"/>
          </p:cNvSpPr>
          <p:nvPr>
            <p:ph type="title"/>
          </p:nvPr>
        </p:nvSpPr>
        <p:spPr>
          <a:xfrm>
            <a:off x="0" y="-22485"/>
            <a:ext cx="9144000" cy="643173"/>
          </a:xfrm>
        </p:spPr>
        <p:txBody>
          <a:bodyPr/>
          <a:lstStyle/>
          <a:p>
            <a:r>
              <a:rPr lang="en-US" altLang="ja-JP" sz="2800">
                <a:solidFill>
                  <a:srgbClr val="FF0000"/>
                </a:solidFill>
              </a:rPr>
              <a:t>14.</a:t>
            </a:r>
            <a:r>
              <a:rPr lang="ja-JP" altLang="en-US" sz="2800">
                <a:solidFill>
                  <a:srgbClr val="FF0000"/>
                </a:solidFill>
              </a:rPr>
              <a:t> テクスチャ 一覧</a:t>
            </a:r>
            <a:endParaRPr kumimoji="1" lang="ja-JP" altLang="en-US" sz="2800">
              <a:solidFill>
                <a:srgbClr val="FF0000"/>
              </a:solidFill>
            </a:endParaRPr>
          </a:p>
        </p:txBody>
      </p:sp>
      <p:sp>
        <p:nvSpPr>
          <p:cNvPr id="17" name="テキスト ボックス 16">
            <a:extLst>
              <a:ext uri="{FF2B5EF4-FFF2-40B4-BE49-F238E27FC236}">
                <a16:creationId xmlns:a16="http://schemas.microsoft.com/office/drawing/2014/main" id="{7DA81393-269D-B841-9277-E708A6FA299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graphicFrame>
        <p:nvGraphicFramePr>
          <p:cNvPr id="8" name="表 7">
            <a:extLst>
              <a:ext uri="{FF2B5EF4-FFF2-40B4-BE49-F238E27FC236}">
                <a16:creationId xmlns:a16="http://schemas.microsoft.com/office/drawing/2014/main" id="{02679E64-9581-824C-A80A-0851B276F099}"/>
              </a:ext>
            </a:extLst>
          </p:cNvPr>
          <p:cNvGraphicFramePr>
            <a:graphicFrameLocks noGrp="1"/>
          </p:cNvGraphicFramePr>
          <p:nvPr>
            <p:extLst>
              <p:ext uri="{D42A27DB-BD31-4B8C-83A1-F6EECF244321}">
                <p14:modId xmlns:p14="http://schemas.microsoft.com/office/powerpoint/2010/main" val="2519557005"/>
              </p:ext>
            </p:extLst>
          </p:nvPr>
        </p:nvGraphicFramePr>
        <p:xfrm>
          <a:off x="251520" y="836712"/>
          <a:ext cx="8568950" cy="5628640"/>
        </p:xfrm>
        <a:graphic>
          <a:graphicData uri="http://schemas.openxmlformats.org/drawingml/2006/table">
            <a:tbl>
              <a:tblPr firstRow="1" bandRow="1">
                <a:tableStyleId>{00A15C55-8517-42AA-B614-E9B94910E393}</a:tableStyleId>
              </a:tblPr>
              <a:tblGrid>
                <a:gridCol w="504056">
                  <a:extLst>
                    <a:ext uri="{9D8B030D-6E8A-4147-A177-3AD203B41FA5}">
                      <a16:colId xmlns:a16="http://schemas.microsoft.com/office/drawing/2014/main" val="590326502"/>
                    </a:ext>
                  </a:extLst>
                </a:gridCol>
                <a:gridCol w="1584176">
                  <a:extLst>
                    <a:ext uri="{9D8B030D-6E8A-4147-A177-3AD203B41FA5}">
                      <a16:colId xmlns:a16="http://schemas.microsoft.com/office/drawing/2014/main" val="365984878"/>
                    </a:ext>
                  </a:extLst>
                </a:gridCol>
                <a:gridCol w="648072">
                  <a:extLst>
                    <a:ext uri="{9D8B030D-6E8A-4147-A177-3AD203B41FA5}">
                      <a16:colId xmlns:a16="http://schemas.microsoft.com/office/drawing/2014/main" val="2178508027"/>
                    </a:ext>
                  </a:extLst>
                </a:gridCol>
                <a:gridCol w="1584176">
                  <a:extLst>
                    <a:ext uri="{9D8B030D-6E8A-4147-A177-3AD203B41FA5}">
                      <a16:colId xmlns:a16="http://schemas.microsoft.com/office/drawing/2014/main" val="1158528828"/>
                    </a:ext>
                  </a:extLst>
                </a:gridCol>
                <a:gridCol w="4248470">
                  <a:extLst>
                    <a:ext uri="{9D8B030D-6E8A-4147-A177-3AD203B41FA5}">
                      <a16:colId xmlns:a16="http://schemas.microsoft.com/office/drawing/2014/main" val="1886182075"/>
                    </a:ext>
                  </a:extLst>
                </a:gridCol>
              </a:tblGrid>
              <a:tr h="370840">
                <a:tc>
                  <a:txBody>
                    <a:bodyPr/>
                    <a:lstStyle/>
                    <a:p>
                      <a:pPr algn="ctr"/>
                      <a:r>
                        <a:rPr kumimoji="1" lang="ja-JP" altLang="en-US" sz="1200"/>
                        <a:t>項番</a:t>
                      </a:r>
                    </a:p>
                  </a:txBody>
                  <a:tcPr anchor="ctr">
                    <a:solidFill>
                      <a:schemeClr val="tx1">
                        <a:lumMod val="65000"/>
                        <a:lumOff val="35000"/>
                      </a:schemeClr>
                    </a:solidFill>
                  </a:tcPr>
                </a:tc>
                <a:tc>
                  <a:txBody>
                    <a:bodyPr/>
                    <a:lstStyle/>
                    <a:p>
                      <a:pPr algn="ctr"/>
                      <a:r>
                        <a:rPr kumimoji="1" lang="ja-JP" altLang="en-US" sz="1200"/>
                        <a:t>ファイル名</a:t>
                      </a:r>
                    </a:p>
                  </a:txBody>
                  <a:tcPr anchor="ctr">
                    <a:solidFill>
                      <a:schemeClr val="tx1">
                        <a:lumMod val="65000"/>
                        <a:lumOff val="35000"/>
                      </a:schemeClr>
                    </a:solidFill>
                  </a:tcPr>
                </a:tc>
                <a:tc>
                  <a:txBody>
                    <a:bodyPr/>
                    <a:lstStyle/>
                    <a:p>
                      <a:pPr algn="ctr"/>
                      <a:r>
                        <a:rPr kumimoji="1" lang="ja-JP" altLang="en-US" sz="1200"/>
                        <a:t>形式名</a:t>
                      </a:r>
                    </a:p>
                  </a:txBody>
                  <a:tcPr anchor="ctr">
                    <a:solidFill>
                      <a:schemeClr val="tx1">
                        <a:lumMod val="65000"/>
                        <a:lumOff val="3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200"/>
                        <a:t>用途</a:t>
                      </a:r>
                    </a:p>
                  </a:txBody>
                  <a:tcPr anchor="ctr">
                    <a:solidFill>
                      <a:schemeClr val="tx1">
                        <a:lumMod val="65000"/>
                        <a:lumOff val="35000"/>
                      </a:schemeClr>
                    </a:solidFill>
                  </a:tcPr>
                </a:tc>
                <a:tc>
                  <a:txBody>
                    <a:bodyPr/>
                    <a:lstStyle/>
                    <a:p>
                      <a:pPr algn="ctr"/>
                      <a:r>
                        <a:rPr kumimoji="1" lang="ja-JP" altLang="en-US" sz="1200"/>
                        <a:t>備考</a:t>
                      </a:r>
                    </a:p>
                  </a:txBody>
                  <a:tcPr anchor="ctr">
                    <a:solidFill>
                      <a:schemeClr val="tx1">
                        <a:lumMod val="65000"/>
                        <a:lumOff val="35000"/>
                      </a:schemeClr>
                    </a:solidFill>
                  </a:tcPr>
                </a:tc>
                <a:extLst>
                  <a:ext uri="{0D108BD9-81ED-4DB2-BD59-A6C34878D82A}">
                    <a16:rowId xmlns:a16="http://schemas.microsoft.com/office/drawing/2014/main" val="3050111340"/>
                  </a:ext>
                </a:extLst>
              </a:tr>
              <a:tr h="370840">
                <a:tc>
                  <a:txBody>
                    <a:bodyPr/>
                    <a:lstStyle/>
                    <a:p>
                      <a:pPr algn="ctr"/>
                      <a:r>
                        <a:rPr kumimoji="1" lang="en-US" altLang="ja-JP" sz="1200"/>
                        <a:t>1</a:t>
                      </a:r>
                      <a:endParaRPr kumimoji="1" lang="ja-JP" altLang="en-US" sz="1200"/>
                    </a:p>
                  </a:txBody>
                  <a:tcPr anchor="ctr"/>
                </a:tc>
                <a:tc>
                  <a:txBody>
                    <a:bodyPr/>
                    <a:lstStyle/>
                    <a:p>
                      <a:pPr algn="l"/>
                      <a:r>
                        <a:rPr kumimoji="1" lang="en-US" altLang="ja-JP" sz="1200" dirty="0"/>
                        <a:t>Wall</a:t>
                      </a:r>
                      <a:endParaRPr kumimoji="1" lang="ja-JP" altLang="en-US" sz="1200" dirty="0"/>
                    </a:p>
                  </a:txBody>
                  <a:tcPr anchor="ctr"/>
                </a:tc>
                <a:tc>
                  <a:txBody>
                    <a:bodyPr/>
                    <a:lstStyle/>
                    <a:p>
                      <a:pPr algn="l"/>
                      <a:r>
                        <a:rPr kumimoji="1" lang="en-US" altLang="ja-JP" sz="1200" dirty="0" err="1"/>
                        <a:t>Png</a:t>
                      </a:r>
                      <a:endParaRPr kumimoji="1" lang="ja-JP" altLang="en-US" sz="1200" dirty="0"/>
                    </a:p>
                  </a:txBody>
                  <a:tcPr anchor="ctr"/>
                </a:tc>
                <a:tc>
                  <a:txBody>
                    <a:bodyPr/>
                    <a:lstStyle/>
                    <a:p>
                      <a:pPr algn="l"/>
                      <a:r>
                        <a:rPr kumimoji="1" lang="ja-JP" altLang="en-US" sz="1200" dirty="0"/>
                        <a:t>壁</a:t>
                      </a:r>
                    </a:p>
                  </a:txBody>
                  <a:tcPr anchor="ctr"/>
                </a:tc>
                <a:tc>
                  <a:txBody>
                    <a:bodyPr/>
                    <a:lstStyle/>
                    <a:p>
                      <a:pPr algn="l"/>
                      <a:endParaRPr kumimoji="1" lang="ja-JP" altLang="en-US" sz="1200"/>
                    </a:p>
                  </a:txBody>
                  <a:tcPr anchor="ctr"/>
                </a:tc>
                <a:extLst>
                  <a:ext uri="{0D108BD9-81ED-4DB2-BD59-A6C34878D82A}">
                    <a16:rowId xmlns:a16="http://schemas.microsoft.com/office/drawing/2014/main" val="3515724671"/>
                  </a:ext>
                </a:extLst>
              </a:tr>
              <a:tr h="370840">
                <a:tc>
                  <a:txBody>
                    <a:bodyPr/>
                    <a:lstStyle/>
                    <a:p>
                      <a:pPr algn="ctr"/>
                      <a:r>
                        <a:rPr kumimoji="1" lang="en-US" altLang="ja-JP" sz="1200"/>
                        <a:t>2</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err="1"/>
                        <a:t>Kokewall</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err="1"/>
                        <a:t>png</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苔壁</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931484755"/>
                  </a:ext>
                </a:extLst>
              </a:tr>
              <a:tr h="370840">
                <a:tc>
                  <a:txBody>
                    <a:bodyPr/>
                    <a:lstStyle/>
                    <a:p>
                      <a:pPr algn="ctr"/>
                      <a:r>
                        <a:rPr kumimoji="1" lang="en-US" altLang="ja-JP" sz="1200"/>
                        <a:t>3</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Arrow</a:t>
                      </a:r>
                      <a:endParaRPr kumimoji="1" lang="ja-JP" altLang="en-US" sz="1200" dirty="0"/>
                    </a:p>
                  </a:txBody>
                  <a:tcPr anchor="ctr"/>
                </a:tc>
                <a:tc>
                  <a:txBody>
                    <a:bodyPr/>
                    <a:lstStyle/>
                    <a:p>
                      <a:pPr algn="l"/>
                      <a:r>
                        <a:rPr kumimoji="1" lang="en-US" altLang="ja-JP" sz="1200" dirty="0" err="1"/>
                        <a:t>psd</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矢</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2672452535"/>
                  </a:ext>
                </a:extLst>
              </a:tr>
              <a:tr h="370840">
                <a:tc>
                  <a:txBody>
                    <a:bodyPr/>
                    <a:lstStyle/>
                    <a:p>
                      <a:pPr algn="ctr"/>
                      <a:r>
                        <a:rPr kumimoji="1" lang="en-US" altLang="ja-JP" sz="1200"/>
                        <a:t>4</a:t>
                      </a: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player</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a:t>jpeg</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主人公</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3777481181"/>
                  </a:ext>
                </a:extLst>
              </a:tr>
              <a:tr h="370840">
                <a:tc>
                  <a:txBody>
                    <a:bodyPr/>
                    <a:lstStyle/>
                    <a:p>
                      <a:pPr algn="ctr"/>
                      <a:r>
                        <a:rPr kumimoji="1" lang="en-US" altLang="ja-JP" sz="1200" dirty="0"/>
                        <a:t>5</a:t>
                      </a:r>
                      <a:endParaRPr kumimoji="1" lang="ja-JP" altLang="en-US" sz="1200" dirty="0"/>
                    </a:p>
                  </a:txBody>
                  <a:tcPr anchor="ctr"/>
                </a:tc>
                <a:tc>
                  <a:txBody>
                    <a:bodyPr/>
                    <a:lstStyle/>
                    <a:p>
                      <a:pPr algn="l"/>
                      <a:r>
                        <a:rPr kumimoji="1" lang="en-US" altLang="ja-JP" sz="1200" dirty="0" err="1"/>
                        <a:t>hibi</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err="1"/>
                        <a:t>psd</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ひび</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104827198"/>
                  </a:ext>
                </a:extLst>
              </a:tr>
              <a:tr h="370840">
                <a:tc>
                  <a:txBody>
                    <a:bodyPr/>
                    <a:lstStyle/>
                    <a:p>
                      <a:pPr algn="ctr"/>
                      <a:r>
                        <a:rPr kumimoji="1" lang="en-US" altLang="ja-JP" sz="1200"/>
                        <a:t>6</a:t>
                      </a:r>
                      <a:endParaRPr kumimoji="1" lang="ja-JP" altLang="en-US" sz="1200"/>
                    </a:p>
                  </a:txBody>
                  <a:tcPr anchor="ctr"/>
                </a:tc>
                <a:tc>
                  <a:txBody>
                    <a:bodyPr/>
                    <a:lstStyle/>
                    <a:p>
                      <a:pPr algn="l"/>
                      <a:r>
                        <a:rPr kumimoji="1" lang="en-US" altLang="ja-JP" sz="1200" dirty="0"/>
                        <a:t>door</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200" dirty="0" err="1"/>
                        <a:t>psd</a:t>
                      </a: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ドア</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1873947964"/>
                  </a:ext>
                </a:extLst>
              </a:tr>
              <a:tr h="370840">
                <a:tc>
                  <a:txBody>
                    <a:bodyPr/>
                    <a:lstStyle/>
                    <a:p>
                      <a:pPr algn="ctr"/>
                      <a:r>
                        <a:rPr kumimoji="1" lang="en-US" altLang="ja-JP" sz="1200"/>
                        <a:t>7</a:t>
                      </a:r>
                      <a:endParaRPr kumimoji="1" lang="ja-JP" altLang="en-US" sz="1200"/>
                    </a:p>
                  </a:txBody>
                  <a:tcPr anchor="ctr"/>
                </a:tc>
                <a:tc>
                  <a:txBody>
                    <a:bodyPr/>
                    <a:lstStyle/>
                    <a:p>
                      <a:pPr algn="l"/>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200"/>
                    </a:p>
                  </a:txBody>
                  <a:tcPr anchor="ctr"/>
                </a:tc>
                <a:extLst>
                  <a:ext uri="{0D108BD9-81ED-4DB2-BD59-A6C34878D82A}">
                    <a16:rowId xmlns:a16="http://schemas.microsoft.com/office/drawing/2014/main" val="2517353197"/>
                  </a:ext>
                </a:extLst>
              </a:tr>
              <a:tr h="370840">
                <a:tc>
                  <a:txBody>
                    <a:bodyPr/>
                    <a:lstStyle/>
                    <a:p>
                      <a:pPr algn="ctr"/>
                      <a:r>
                        <a:rPr kumimoji="1" lang="en-US" altLang="ja-JP" sz="1200"/>
                        <a:t>8</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295613831"/>
                  </a:ext>
                </a:extLst>
              </a:tr>
              <a:tr h="370840">
                <a:tc>
                  <a:txBody>
                    <a:bodyPr/>
                    <a:lstStyle/>
                    <a:p>
                      <a:pPr algn="ctr"/>
                      <a:r>
                        <a:rPr kumimoji="1" lang="en-US" altLang="ja-JP" sz="1200"/>
                        <a:t>9</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726264940"/>
                  </a:ext>
                </a:extLst>
              </a:tr>
              <a:tr h="0">
                <a:tc>
                  <a:txBody>
                    <a:bodyPr/>
                    <a:lstStyle/>
                    <a:p>
                      <a:pPr algn="ctr"/>
                      <a:r>
                        <a:rPr kumimoji="1" lang="en-US" altLang="ja-JP" sz="1200"/>
                        <a:t>10</a:t>
                      </a: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3072935111"/>
                  </a:ext>
                </a:extLst>
              </a:tr>
              <a:tr h="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3600697492"/>
                  </a:ext>
                </a:extLst>
              </a:tr>
              <a:tr h="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3111104525"/>
                  </a:ext>
                </a:extLst>
              </a:tr>
              <a:tr h="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2848223140"/>
                  </a:ext>
                </a:extLst>
              </a:tr>
              <a:tr h="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184963474"/>
                  </a:ext>
                </a:extLst>
              </a:tr>
              <a:tr h="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extLst>
                  <a:ext uri="{0D108BD9-81ED-4DB2-BD59-A6C34878D82A}">
                    <a16:rowId xmlns:a16="http://schemas.microsoft.com/office/drawing/2014/main" val="624237427"/>
                  </a:ext>
                </a:extLst>
              </a:tr>
              <a:tr h="0">
                <a:tc>
                  <a:txBody>
                    <a:bodyPr/>
                    <a:lstStyle/>
                    <a:p>
                      <a:pPr algn="ctr"/>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a:p>
                  </a:txBody>
                  <a:tcPr anchor="ctr"/>
                </a:tc>
                <a:tc>
                  <a:txBody>
                    <a:bodyPr/>
                    <a:lstStyle/>
                    <a:p>
                      <a:pPr algn="l"/>
                      <a:endParaRPr kumimoji="1" lang="ja-JP" altLang="en-US" sz="1200" dirty="0"/>
                    </a:p>
                  </a:txBody>
                  <a:tcPr anchor="ctr"/>
                </a:tc>
                <a:extLst>
                  <a:ext uri="{0D108BD9-81ED-4DB2-BD59-A6C34878D82A}">
                    <a16:rowId xmlns:a16="http://schemas.microsoft.com/office/drawing/2014/main" val="4019482932"/>
                  </a:ext>
                </a:extLst>
              </a:tr>
            </a:tbl>
          </a:graphicData>
        </a:graphic>
      </p:graphicFrame>
    </p:spTree>
    <p:extLst>
      <p:ext uri="{BB962C8B-B14F-4D97-AF65-F5344CB8AC3E}">
        <p14:creationId xmlns:p14="http://schemas.microsoft.com/office/powerpoint/2010/main" val="3196696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13CFA2-3417-095E-B576-A8734239FBB5}"/>
              </a:ext>
            </a:extLst>
          </p:cNvPr>
          <p:cNvSpPr>
            <a:spLocks noGrp="1"/>
          </p:cNvSpPr>
          <p:nvPr>
            <p:ph type="title"/>
          </p:nvPr>
        </p:nvSpPr>
        <p:spPr>
          <a:xfrm>
            <a:off x="0" y="0"/>
            <a:ext cx="9144000" cy="620688"/>
          </a:xfrm>
        </p:spPr>
        <p:txBody>
          <a:bodyPr/>
          <a:lstStyle/>
          <a:p>
            <a:r>
              <a:rPr kumimoji="1" lang="ja-JP" altLang="en-US" sz="2800" b="1">
                <a:latin typeface="Hiragino Kaku Gothic ProN W3" panose="020B0300000000000000" pitchFamily="34" charset="-128"/>
                <a:ea typeface="Hiragino Kaku Gothic ProN W3" panose="020B0300000000000000" pitchFamily="34" charset="-128"/>
              </a:rPr>
              <a:t>課題 </a:t>
            </a:r>
            <a:r>
              <a:rPr kumimoji="1" lang="en-US" altLang="ja-JP" sz="2800" b="1">
                <a:latin typeface="Hiragino Kaku Gothic ProN W3" panose="020B0300000000000000" pitchFamily="34" charset="-128"/>
                <a:ea typeface="Hiragino Kaku Gothic ProN W3" panose="020B0300000000000000" pitchFamily="34" charset="-128"/>
              </a:rPr>
              <a:t>No.2</a:t>
            </a:r>
            <a:r>
              <a:rPr kumimoji="1" lang="ja-JP" altLang="en-US" sz="2800" b="1">
                <a:latin typeface="Hiragino Kaku Gothic ProN W3" panose="020B0300000000000000" pitchFamily="34" charset="-128"/>
                <a:ea typeface="Hiragino Kaku Gothic ProN W3" panose="020B0300000000000000" pitchFamily="34" charset="-128"/>
              </a:rPr>
              <a:t>　内容</a:t>
            </a:r>
          </a:p>
        </p:txBody>
      </p:sp>
      <p:sp>
        <p:nvSpPr>
          <p:cNvPr id="3" name="Text Box 7">
            <a:extLst>
              <a:ext uri="{FF2B5EF4-FFF2-40B4-BE49-F238E27FC236}">
                <a16:creationId xmlns:a16="http://schemas.microsoft.com/office/drawing/2014/main" id="{697575A0-873C-5A2A-A921-FAAE85AAFE73}"/>
              </a:ext>
            </a:extLst>
          </p:cNvPr>
          <p:cNvSpPr txBox="1">
            <a:spLocks noChangeArrowheads="1"/>
          </p:cNvSpPr>
          <p:nvPr/>
        </p:nvSpPr>
        <p:spPr bwMode="auto">
          <a:xfrm>
            <a:off x="107504" y="930605"/>
            <a:ext cx="8352928" cy="3323987"/>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tx1"/>
                </a:solidFill>
                <a:latin typeface="Arial" pitchFamily="34" charset="0"/>
                <a:ea typeface="ＭＳ Ｐゴシック" pitchFamily="50" charset="-128"/>
              </a:defRPr>
            </a:lvl1pPr>
            <a:lvl2pPr marL="742950" indent="-285750">
              <a:defRPr kumimoji="1" sz="2400">
                <a:solidFill>
                  <a:schemeClr val="tx1"/>
                </a:solidFill>
                <a:latin typeface="Arial" pitchFamily="34" charset="0"/>
                <a:ea typeface="ＭＳ Ｐゴシック" pitchFamily="50" charset="-128"/>
              </a:defRPr>
            </a:lvl2pPr>
            <a:lvl3pPr marL="1143000" indent="-228600">
              <a:defRPr kumimoji="1" sz="2400">
                <a:solidFill>
                  <a:schemeClr val="tx1"/>
                </a:solidFill>
                <a:latin typeface="Arial" pitchFamily="34" charset="0"/>
                <a:ea typeface="ＭＳ Ｐゴシック" pitchFamily="50" charset="-128"/>
              </a:defRPr>
            </a:lvl3pPr>
            <a:lvl4pPr marL="1600200" indent="-228600">
              <a:defRPr kumimoji="1" sz="2400">
                <a:solidFill>
                  <a:schemeClr val="tx1"/>
                </a:solidFill>
                <a:latin typeface="Arial" pitchFamily="34" charset="0"/>
                <a:ea typeface="ＭＳ Ｐゴシック" pitchFamily="50" charset="-128"/>
              </a:defRPr>
            </a:lvl4pPr>
            <a:lvl5pPr marL="2057400" indent="-228600">
              <a:defRPr kumimoji="1" sz="2400">
                <a:solidFill>
                  <a:schemeClr val="tx1"/>
                </a:solidFill>
                <a:latin typeface="Arial" pitchFamily="34" charset="0"/>
                <a:ea typeface="ＭＳ Ｐゴシック" pitchFamily="50" charset="-128"/>
              </a:defRPr>
            </a:lvl5pPr>
            <a:lvl6pPr marL="2514600" indent="-228600" algn="ctr" fontAlgn="base">
              <a:spcBef>
                <a:spcPct val="0"/>
              </a:spcBef>
              <a:spcAft>
                <a:spcPct val="0"/>
              </a:spcAft>
              <a:defRPr kumimoji="1" sz="2400">
                <a:solidFill>
                  <a:schemeClr val="tx1"/>
                </a:solidFill>
                <a:latin typeface="Arial" pitchFamily="34" charset="0"/>
                <a:ea typeface="ＭＳ Ｐゴシック" pitchFamily="50" charset="-128"/>
              </a:defRPr>
            </a:lvl6pPr>
            <a:lvl7pPr marL="2971800" indent="-228600" algn="ctr" fontAlgn="base">
              <a:spcBef>
                <a:spcPct val="0"/>
              </a:spcBef>
              <a:spcAft>
                <a:spcPct val="0"/>
              </a:spcAft>
              <a:defRPr kumimoji="1" sz="2400">
                <a:solidFill>
                  <a:schemeClr val="tx1"/>
                </a:solidFill>
                <a:latin typeface="Arial" pitchFamily="34" charset="0"/>
                <a:ea typeface="ＭＳ Ｐゴシック" pitchFamily="50" charset="-128"/>
              </a:defRPr>
            </a:lvl7pPr>
            <a:lvl8pPr marL="3429000" indent="-228600" algn="ctr" fontAlgn="base">
              <a:spcBef>
                <a:spcPct val="0"/>
              </a:spcBef>
              <a:spcAft>
                <a:spcPct val="0"/>
              </a:spcAft>
              <a:defRPr kumimoji="1" sz="2400">
                <a:solidFill>
                  <a:schemeClr val="tx1"/>
                </a:solidFill>
                <a:latin typeface="Arial" pitchFamily="34" charset="0"/>
                <a:ea typeface="ＭＳ Ｐゴシック" pitchFamily="50" charset="-128"/>
              </a:defRPr>
            </a:lvl8pPr>
            <a:lvl9pPr marL="3886200" indent="-228600" algn="ctr" fontAlgn="base">
              <a:spcBef>
                <a:spcPct val="0"/>
              </a:spcBef>
              <a:spcAft>
                <a:spcPct val="0"/>
              </a:spcAft>
              <a:defRPr kumimoji="1" sz="2400">
                <a:solidFill>
                  <a:schemeClr val="tx1"/>
                </a:solidFill>
                <a:latin typeface="Arial" pitchFamily="34" charset="0"/>
                <a:ea typeface="ＭＳ Ｐゴシック" pitchFamily="50" charset="-128"/>
              </a:defRPr>
            </a:lvl9pPr>
          </a:lstStyle>
          <a:p>
            <a:pPr algn="l">
              <a:defRPr/>
            </a:pPr>
            <a:r>
              <a:rPr lang="ja-JP" altLang="en-US" sz="1200" dirty="0">
                <a:latin typeface="Hiragino Kaku Gothic ProN W3" panose="020B0300000000000000" pitchFamily="34" charset="-128"/>
                <a:ea typeface="Hiragino Kaku Gothic ProN W3" panose="020B0300000000000000" pitchFamily="34" charset="-128"/>
              </a:rPr>
              <a:t>前回、今回の例に従ってプロジェクト資料を作成しなさい。（詳細はプロジェクト憲章、スコープ記述書を参照）</a:t>
            </a:r>
            <a:br>
              <a:rPr lang="en-US" altLang="ja-JP" sz="1200" dirty="0">
                <a:latin typeface="Hiragino Kaku Gothic ProN W3" panose="020B0300000000000000" pitchFamily="34" charset="-128"/>
                <a:ea typeface="Hiragino Kaku Gothic ProN W3" panose="020B0300000000000000" pitchFamily="34" charset="-128"/>
              </a:rPr>
            </a:br>
            <a:r>
              <a:rPr lang="en-US" altLang="ja-JP" sz="1200" dirty="0">
                <a:latin typeface="Hiragino Kaku Gothic ProN W3" panose="020B0300000000000000" pitchFamily="34" charset="-128"/>
                <a:ea typeface="Hiragino Kaku Gothic ProN W3" panose="020B0300000000000000" pitchFamily="34" charset="-128"/>
              </a:rPr>
              <a:t>LMS</a:t>
            </a:r>
            <a:r>
              <a:rPr lang="ja-JP" altLang="en-US" sz="1200" dirty="0">
                <a:latin typeface="Hiragino Kaku Gothic ProN W3" panose="020B0300000000000000" pitchFamily="34" charset="-128"/>
                <a:ea typeface="Hiragino Kaku Gothic ProN W3" panose="020B0300000000000000" pitchFamily="34" charset="-128"/>
              </a:rPr>
              <a:t>に添付した「</a:t>
            </a:r>
            <a:r>
              <a:rPr lang="en-US" altLang="ja-JP" sz="1200" dirty="0">
                <a:latin typeface="Hiragino Kaku Gothic ProN W3" panose="020B0300000000000000" pitchFamily="34" charset="-128"/>
                <a:ea typeface="Hiragino Kaku Gothic ProN W3" panose="020B0300000000000000" pitchFamily="34" charset="-128"/>
              </a:rPr>
              <a:t>CDM</a:t>
            </a:r>
            <a:r>
              <a:rPr lang="ja-JP" altLang="en-US" sz="1200" dirty="0">
                <a:latin typeface="Hiragino Kaku Gothic ProN W3" panose="020B0300000000000000" pitchFamily="34" charset="-128"/>
                <a:ea typeface="Hiragino Kaku Gothic ProN W3" panose="020B0300000000000000" pitchFamily="34" charset="-128"/>
              </a:rPr>
              <a:t>課題</a:t>
            </a:r>
            <a:r>
              <a:rPr lang="en-US" altLang="ja-JP" sz="1200" dirty="0">
                <a:latin typeface="Hiragino Kaku Gothic ProN W3" panose="020B0300000000000000" pitchFamily="34" charset="-128"/>
                <a:ea typeface="Hiragino Kaku Gothic ProN W3" panose="020B0300000000000000" pitchFamily="34" charset="-128"/>
              </a:rPr>
              <a:t>02</a:t>
            </a:r>
            <a:r>
              <a:rPr lang="ja-JP" altLang="en-US" sz="1200" dirty="0">
                <a:latin typeface="Hiragino Kaku Gothic ProN W3" panose="020B0300000000000000" pitchFamily="34" charset="-128"/>
                <a:ea typeface="Hiragino Kaku Gothic ProN W3" panose="020B0300000000000000" pitchFamily="34" charset="-128"/>
              </a:rPr>
              <a:t>氏名</a:t>
            </a:r>
            <a:r>
              <a:rPr lang="en-US" altLang="ja-JP" sz="1200" dirty="0">
                <a:latin typeface="Hiragino Kaku Gothic ProN W3" panose="020B0300000000000000" pitchFamily="34" charset="-128"/>
                <a:ea typeface="Hiragino Kaku Gothic ProN W3" panose="020B0300000000000000" pitchFamily="34" charset="-128"/>
              </a:rPr>
              <a:t>.pptx</a:t>
            </a:r>
            <a:r>
              <a:rPr lang="ja-JP" altLang="en-US" sz="1200" dirty="0">
                <a:latin typeface="Hiragino Kaku Gothic ProN W3" panose="020B0300000000000000" pitchFamily="34" charset="-128"/>
                <a:ea typeface="Hiragino Kaku Gothic ProN W3" panose="020B0300000000000000" pitchFamily="34" charset="-128"/>
              </a:rPr>
              <a:t>」</a:t>
            </a:r>
            <a:br>
              <a:rPr lang="en-US" altLang="ja-JP" sz="1200" dirty="0">
                <a:latin typeface="Hiragino Kaku Gothic ProN W3" panose="020B0300000000000000" pitchFamily="34" charset="-128"/>
                <a:ea typeface="Hiragino Kaku Gothic ProN W3" panose="020B0300000000000000" pitchFamily="34" charset="-128"/>
              </a:rPr>
            </a:br>
            <a:r>
              <a:rPr lang="ja-JP" altLang="en-US" sz="1200" dirty="0">
                <a:latin typeface="Hiragino Kaku Gothic ProN W3" panose="020B0300000000000000" pitchFamily="34" charset="-128"/>
                <a:ea typeface="Hiragino Kaku Gothic ProN W3" panose="020B0300000000000000" pitchFamily="34" charset="-128"/>
              </a:rPr>
              <a:t>にファイル名を自分の名前に変更して</a:t>
            </a:r>
            <a:r>
              <a:rPr lang="en-US" altLang="ja-JP" sz="1200" dirty="0">
                <a:latin typeface="Hiragino Kaku Gothic ProN W3" panose="020B0300000000000000" pitchFamily="34" charset="-128"/>
                <a:ea typeface="Hiragino Kaku Gothic ProN W3" panose="020B0300000000000000" pitchFamily="34" charset="-128"/>
              </a:rPr>
              <a:t>LMS</a:t>
            </a:r>
            <a:r>
              <a:rPr lang="ja-JP" altLang="en-US" sz="1200" dirty="0">
                <a:latin typeface="Hiragino Kaku Gothic ProN W3" panose="020B0300000000000000" pitchFamily="34" charset="-128"/>
                <a:ea typeface="Hiragino Kaku Gothic ProN W3" panose="020B0300000000000000" pitchFamily="34" charset="-128"/>
              </a:rPr>
              <a:t>で提出する。</a:t>
            </a: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r>
              <a:rPr lang="ja-JP" altLang="en-US" sz="1200" dirty="0">
                <a:latin typeface="Hiragino Kaku Gothic ProN W3" panose="020B0300000000000000" pitchFamily="34" charset="-128"/>
                <a:ea typeface="Hiragino Kaku Gothic ProN W3" panose="020B0300000000000000" pitchFamily="34" charset="-128"/>
              </a:rPr>
              <a:t>・このファイル内の各ページを完成させる。</a:t>
            </a: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r>
              <a:rPr lang="ja-JP" altLang="en-US" sz="1200" dirty="0">
                <a:latin typeface="Hiragino Kaku Gothic ProN W3" panose="020B0300000000000000" pitchFamily="34" charset="-128"/>
                <a:ea typeface="Hiragino Kaku Gothic ProN W3" panose="020B0300000000000000" pitchFamily="34" charset="-128"/>
              </a:rPr>
              <a:t>・項目名が赤い項目及びページに必要事項を追記する</a:t>
            </a: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r>
              <a:rPr lang="ja-JP" altLang="en-US" sz="1200" dirty="0">
                <a:latin typeface="Hiragino Kaku Gothic ProN W3" panose="020B0300000000000000" pitchFamily="34" charset="-128"/>
                <a:ea typeface="Hiragino Kaku Gothic ProN W3" panose="020B0300000000000000" pitchFamily="34" charset="-128"/>
              </a:rPr>
              <a:t>・最終課題の開発の締め切りは</a:t>
            </a:r>
            <a:r>
              <a:rPr lang="en-US" altLang="ja-JP" sz="1200" dirty="0">
                <a:latin typeface="Hiragino Kaku Gothic ProN W3" panose="020B0300000000000000" pitchFamily="34" charset="-128"/>
                <a:ea typeface="Hiragino Kaku Gothic ProN W3" panose="020B0300000000000000" pitchFamily="34" charset="-128"/>
              </a:rPr>
              <a:t>6</a:t>
            </a:r>
            <a:r>
              <a:rPr lang="ja-JP" altLang="en-US" sz="1200" dirty="0">
                <a:latin typeface="Hiragino Kaku Gothic ProN W3" panose="020B0300000000000000" pitchFamily="34" charset="-128"/>
                <a:ea typeface="Hiragino Kaku Gothic ProN W3" panose="020B0300000000000000" pitchFamily="34" charset="-128"/>
              </a:rPr>
              <a:t>月</a:t>
            </a:r>
            <a:r>
              <a:rPr lang="en-US" altLang="ja-JP" sz="1200" dirty="0">
                <a:latin typeface="Hiragino Kaku Gothic ProN W3" panose="020B0300000000000000" pitchFamily="34" charset="-128"/>
                <a:ea typeface="Hiragino Kaku Gothic ProN W3" panose="020B0300000000000000" pitchFamily="34" charset="-128"/>
              </a:rPr>
              <a:t>19</a:t>
            </a:r>
            <a:r>
              <a:rPr lang="ja-JP" altLang="en-US" sz="1200" dirty="0">
                <a:latin typeface="Hiragino Kaku Gothic ProN W3" panose="020B0300000000000000" pitchFamily="34" charset="-128"/>
                <a:ea typeface="Hiragino Kaku Gothic ProN W3" panose="020B0300000000000000" pitchFamily="34" charset="-128"/>
              </a:rPr>
              <a:t>日なので、それを意識した改修内容にする。</a:t>
            </a: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r>
              <a:rPr lang="ja-JP" altLang="en-US" sz="1200" dirty="0">
                <a:latin typeface="Hiragino Kaku Gothic ProN W3" panose="020B0300000000000000" pitchFamily="34" charset="-128"/>
                <a:ea typeface="Hiragino Kaku Gothic ProN W3" panose="020B0300000000000000" pitchFamily="34" charset="-128"/>
              </a:rPr>
              <a:t>　少なすぎても、多すぎても不適当。</a:t>
            </a: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r>
              <a:rPr lang="ja-JP" altLang="en-US" sz="1200" dirty="0">
                <a:latin typeface="Hiragino Kaku Gothic ProN W3" panose="020B0300000000000000" pitchFamily="34" charset="-128"/>
                <a:ea typeface="Hiragino Kaku Gothic ProN W3" panose="020B0300000000000000" pitchFamily="34" charset="-128"/>
              </a:rPr>
              <a:t>・勝利条件を最低</a:t>
            </a:r>
            <a:r>
              <a:rPr lang="en-US" altLang="ja-JP" sz="1200" dirty="0">
                <a:latin typeface="Hiragino Kaku Gothic ProN W3" panose="020B0300000000000000" pitchFamily="34" charset="-128"/>
                <a:ea typeface="Hiragino Kaku Gothic ProN W3" panose="020B0300000000000000" pitchFamily="34" charset="-128"/>
              </a:rPr>
              <a:t>2</a:t>
            </a:r>
            <a:r>
              <a:rPr lang="ja-JP" altLang="en-US" sz="1200" dirty="0">
                <a:latin typeface="Hiragino Kaku Gothic ProN W3" panose="020B0300000000000000" pitchFamily="34" charset="-128"/>
                <a:ea typeface="Hiragino Kaku Gothic ProN W3" panose="020B0300000000000000" pitchFamily="34" charset="-128"/>
              </a:rPr>
              <a:t>つ設ける。（現状は一つ、全アイテムを取得するになっている）</a:t>
            </a:r>
            <a:br>
              <a:rPr lang="en-US" altLang="ja-JP" sz="1200" dirty="0">
                <a:latin typeface="Hiragino Kaku Gothic ProN W3" panose="020B0300000000000000" pitchFamily="34" charset="-128"/>
                <a:ea typeface="Hiragino Kaku Gothic ProN W3" panose="020B0300000000000000" pitchFamily="34" charset="-128"/>
              </a:rPr>
            </a:br>
            <a:r>
              <a:rPr lang="ja-JP" altLang="en-US" sz="1200" dirty="0">
                <a:latin typeface="Hiragino Kaku Gothic ProN W3" panose="020B0300000000000000" pitchFamily="34" charset="-128"/>
                <a:ea typeface="Hiragino Kaku Gothic ProN W3" panose="020B0300000000000000" pitchFamily="34" charset="-128"/>
              </a:rPr>
              <a:t>・全てのルックアンドフィールを変更する。</a:t>
            </a: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r>
              <a:rPr lang="ja-JP" altLang="en-US" sz="1200" dirty="0">
                <a:latin typeface="Hiragino Kaku Gothic ProN W3" panose="020B0300000000000000" pitchFamily="34" charset="-128"/>
                <a:ea typeface="Hiragino Kaku Gothic ProN W3" panose="020B0300000000000000" pitchFamily="34" charset="-128"/>
              </a:rPr>
              <a:t>　元のアイテムやテクスチャー、エフェクトなどが残っていればダメです。</a:t>
            </a: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r>
              <a:rPr lang="ja-JP" altLang="en-US" sz="1200" dirty="0">
                <a:latin typeface="Hiragino Kaku Gothic ProN W3" panose="020B0300000000000000" pitchFamily="34" charset="-128"/>
                <a:ea typeface="Hiragino Kaku Gothic ProN W3" panose="020B0300000000000000" pitchFamily="34" charset="-128"/>
              </a:rPr>
              <a:t>・敵などを付加するのは</a:t>
            </a:r>
            <a:r>
              <a:rPr lang="en-US" altLang="ja-JP" sz="1200" dirty="0">
                <a:latin typeface="Hiragino Kaku Gothic ProN W3" panose="020B0300000000000000" pitchFamily="34" charset="-128"/>
                <a:ea typeface="Hiragino Kaku Gothic ProN W3" panose="020B0300000000000000" pitchFamily="34" charset="-128"/>
              </a:rPr>
              <a:t>OK</a:t>
            </a:r>
            <a:br>
              <a:rPr lang="en-US" altLang="ja-JP" sz="1200" dirty="0">
                <a:latin typeface="Hiragino Kaku Gothic ProN W3" panose="020B0300000000000000" pitchFamily="34" charset="-128"/>
                <a:ea typeface="Hiragino Kaku Gothic ProN W3" panose="020B0300000000000000" pitchFamily="34" charset="-128"/>
              </a:rPr>
            </a:br>
            <a:r>
              <a:rPr lang="ja-JP" altLang="en-US" sz="1200" dirty="0">
                <a:latin typeface="Hiragino Kaku Gothic ProN W3" panose="020B0300000000000000" pitchFamily="34" charset="-128"/>
                <a:ea typeface="Hiragino Kaku Gothic ProN W3" panose="020B0300000000000000" pitchFamily="34" charset="-128"/>
              </a:rPr>
              <a:t>・トラップなどの別要素を加えても</a:t>
            </a:r>
            <a:r>
              <a:rPr lang="en-US" altLang="ja-JP" sz="1200" dirty="0">
                <a:latin typeface="Hiragino Kaku Gothic ProN W3" panose="020B0300000000000000" pitchFamily="34" charset="-128"/>
                <a:ea typeface="Hiragino Kaku Gothic ProN W3" panose="020B0300000000000000" pitchFamily="34" charset="-128"/>
              </a:rPr>
              <a:t>OK</a:t>
            </a:r>
            <a:br>
              <a:rPr lang="en-US" altLang="ja-JP" sz="1200" dirty="0">
                <a:latin typeface="Hiragino Kaku Gothic ProN W3" panose="020B0300000000000000" pitchFamily="34" charset="-128"/>
                <a:ea typeface="Hiragino Kaku Gothic ProN W3" panose="020B0300000000000000" pitchFamily="34" charset="-128"/>
              </a:rPr>
            </a:br>
            <a:r>
              <a:rPr lang="ja-JP" altLang="en-US" sz="1200" dirty="0">
                <a:latin typeface="Hiragino Kaku Gothic ProN W3" panose="020B0300000000000000" pitchFamily="34" charset="-128"/>
                <a:ea typeface="Hiragino Kaku Gothic ProN W3" panose="020B0300000000000000" pitchFamily="34" charset="-128"/>
              </a:rPr>
              <a:t>・部屋でなくても良い。屋外でも良い。</a:t>
            </a: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endParaRPr lang="en-US" altLang="ja-JP" sz="1200" dirty="0">
              <a:latin typeface="Hiragino Kaku Gothic ProN W3" panose="020B0300000000000000" pitchFamily="34" charset="-128"/>
              <a:ea typeface="Hiragino Kaku Gothic ProN W3" panose="020B0300000000000000" pitchFamily="34" charset="-128"/>
            </a:endParaRPr>
          </a:p>
          <a:p>
            <a:pPr algn="l">
              <a:defRPr/>
            </a:pPr>
            <a:r>
              <a:rPr lang="ja-JP" altLang="en-US" sz="1200" dirty="0">
                <a:latin typeface="Hiragino Kaku Gothic ProN W3" panose="020B0300000000000000" pitchFamily="34" charset="-128"/>
                <a:ea typeface="Hiragino Kaku Gothic ProN W3" panose="020B0300000000000000" pitchFamily="34" charset="-128"/>
              </a:rPr>
              <a:t>締切：</a:t>
            </a:r>
            <a:r>
              <a:rPr lang="en-US" altLang="ja-JP" sz="1200" dirty="0">
                <a:latin typeface="Hiragino Kaku Gothic ProN W3" panose="020B0300000000000000" pitchFamily="34" charset="-128"/>
                <a:ea typeface="Hiragino Kaku Gothic ProN W3" panose="020B0300000000000000" pitchFamily="34" charset="-128"/>
              </a:rPr>
              <a:t> 6</a:t>
            </a:r>
            <a:r>
              <a:rPr lang="ja-JP" altLang="en-US" sz="1200" dirty="0">
                <a:latin typeface="Hiragino Kaku Gothic ProN W3" panose="020B0300000000000000" pitchFamily="34" charset="-128"/>
                <a:ea typeface="Hiragino Kaku Gothic ProN W3" panose="020B0300000000000000" pitchFamily="34" charset="-128"/>
              </a:rPr>
              <a:t>月</a:t>
            </a:r>
            <a:r>
              <a:rPr lang="en-US" altLang="ja-JP" sz="1200" dirty="0">
                <a:latin typeface="Hiragino Kaku Gothic ProN W3" panose="020B0300000000000000" pitchFamily="34" charset="-128"/>
                <a:ea typeface="Hiragino Kaku Gothic ProN W3" panose="020B0300000000000000" pitchFamily="34" charset="-128"/>
              </a:rPr>
              <a:t>5</a:t>
            </a:r>
            <a:r>
              <a:rPr lang="ja-JP" altLang="en-US" sz="1200" dirty="0">
                <a:latin typeface="Hiragino Kaku Gothic ProN W3" panose="020B0300000000000000" pitchFamily="34" charset="-128"/>
                <a:ea typeface="Hiragino Kaku Gothic ProN W3" panose="020B0300000000000000" pitchFamily="34" charset="-128"/>
              </a:rPr>
              <a:t>日（日）</a:t>
            </a:r>
            <a:r>
              <a:rPr lang="en-US" altLang="ja-JP" sz="1200" dirty="0">
                <a:latin typeface="Hiragino Kaku Gothic ProN W3" panose="020B0300000000000000" pitchFamily="34" charset="-128"/>
                <a:ea typeface="Hiragino Kaku Gothic ProN W3" panose="020B0300000000000000" pitchFamily="34" charset="-128"/>
              </a:rPr>
              <a:t>23:59</a:t>
            </a:r>
          </a:p>
        </p:txBody>
      </p:sp>
    </p:spTree>
    <p:extLst>
      <p:ext uri="{BB962C8B-B14F-4D97-AF65-F5344CB8AC3E}">
        <p14:creationId xmlns:p14="http://schemas.microsoft.com/office/powerpoint/2010/main" val="42755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2785511" y="6273225"/>
            <a:ext cx="3744912"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ja-JP" sz="1600">
                <a:latin typeface="Yu Gothic" panose="020B0400000000000000" pitchFamily="34" charset="-128"/>
                <a:ea typeface="Yu Gothic" panose="020B0400000000000000" pitchFamily="34" charset="-128"/>
              </a:rPr>
              <a:t>Masaru Kitano</a:t>
            </a:r>
            <a:br>
              <a:rPr lang="en-US" altLang="ja-JP" sz="1600" dirty="0">
                <a:latin typeface="Yu Gothic" panose="020B0400000000000000" pitchFamily="34" charset="-128"/>
                <a:ea typeface="Yu Gothic" panose="020B0400000000000000" pitchFamily="34" charset="-128"/>
              </a:rPr>
            </a:br>
            <a:r>
              <a:rPr lang="en-US" altLang="ja-JP" sz="1600" dirty="0" err="1">
                <a:latin typeface="Yu Gothic" panose="020B0400000000000000" pitchFamily="34" charset="-128"/>
                <a:ea typeface="Yu Gothic" panose="020B0400000000000000" pitchFamily="34" charset="-128"/>
              </a:rPr>
              <a:t>E-Mail:fubon.kitano@icloud.com</a:t>
            </a:r>
            <a:endParaRPr lang="en-US" altLang="ja-JP" sz="1600" dirty="0">
              <a:latin typeface="Yu Gothic" panose="020B0400000000000000" pitchFamily="34" charset="-128"/>
              <a:ea typeface="Yu Gothic" panose="020B0400000000000000" pitchFamily="34" charset="-128"/>
            </a:endParaRPr>
          </a:p>
        </p:txBody>
      </p:sp>
      <p:sp>
        <p:nvSpPr>
          <p:cNvPr id="2061" name="Text Box 13"/>
          <p:cNvSpPr txBox="1">
            <a:spLocks noChangeArrowheads="1"/>
          </p:cNvSpPr>
          <p:nvPr/>
        </p:nvSpPr>
        <p:spPr bwMode="auto">
          <a:xfrm>
            <a:off x="7740352" y="0"/>
            <a:ext cx="1403648"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altLang="ja-JP" sz="1400" dirty="0">
                <a:latin typeface="Hiragino Kaku Gothic ProN W3" panose="020B0300000000000000" pitchFamily="34" charset="-128"/>
                <a:ea typeface="Hiragino Kaku Gothic ProN W3" panose="020B0300000000000000" pitchFamily="34" charset="-128"/>
              </a:rPr>
              <a:t>RCDM5-22</a:t>
            </a:r>
          </a:p>
        </p:txBody>
      </p:sp>
      <p:sp>
        <p:nvSpPr>
          <p:cNvPr id="2062" name="Rectangle 14"/>
          <p:cNvSpPr>
            <a:spLocks noChangeArrowheads="1"/>
          </p:cNvSpPr>
          <p:nvPr/>
        </p:nvSpPr>
        <p:spPr bwMode="auto">
          <a:xfrm>
            <a:off x="1965753" y="1295166"/>
            <a:ext cx="5212494" cy="1815147"/>
          </a:xfrm>
          <a:prstGeom prst="rect">
            <a:avLst/>
          </a:prstGeom>
          <a:noFill/>
          <a:ln>
            <a:noFill/>
          </a:ln>
          <a:effectLst/>
        </p:spPr>
        <p:txBody>
          <a:bodyPr anchor="ctr"/>
          <a:lstStyle/>
          <a:p>
            <a:pPr>
              <a:defRPr/>
            </a:pPr>
            <a:r>
              <a:rPr lang="ja-JP" altLang="en-US" sz="2800" b="1" dirty="0">
                <a:solidFill>
                  <a:srgbClr val="FF0000"/>
                </a:solidFill>
                <a:latin typeface="Yu Gothic" panose="020B0400000000000000" pitchFamily="34" charset="-128"/>
                <a:ea typeface="Yu Gothic" panose="020B0400000000000000" pitchFamily="34" charset="-128"/>
              </a:rPr>
              <a:t>タイトル：</a:t>
            </a:r>
            <a:endParaRPr lang="en-US" altLang="ja-JP" sz="2800" b="1" dirty="0">
              <a:solidFill>
                <a:srgbClr val="FF0000"/>
              </a:solidFill>
              <a:latin typeface="Yu Gothic" panose="020B0400000000000000" pitchFamily="34" charset="-128"/>
              <a:ea typeface="Yu Gothic" panose="020B0400000000000000" pitchFamily="34" charset="-128"/>
            </a:endParaRPr>
          </a:p>
          <a:p>
            <a:pPr>
              <a:defRPr/>
            </a:pPr>
            <a:r>
              <a:rPr lang="ja-JP" altLang="en-US" sz="2000" b="1" dirty="0">
                <a:solidFill>
                  <a:schemeClr val="tx1">
                    <a:lumMod val="85000"/>
                    <a:lumOff val="15000"/>
                  </a:schemeClr>
                </a:solidFill>
                <a:latin typeface="Yu Gothic" panose="020B0400000000000000" pitchFamily="34" charset="-128"/>
                <a:ea typeface="Yu Gothic" panose="020B0400000000000000" pitchFamily="34" charset="-128"/>
              </a:rPr>
              <a:t>コンテンツ制作マネジメント</a:t>
            </a:r>
            <a:br>
              <a:rPr lang="en-US" altLang="ja-JP" sz="2000" b="1" dirty="0">
                <a:solidFill>
                  <a:schemeClr val="tx1">
                    <a:lumMod val="85000"/>
                    <a:lumOff val="15000"/>
                  </a:schemeClr>
                </a:solidFill>
                <a:latin typeface="Yu Gothic" panose="020B0400000000000000" pitchFamily="34" charset="-128"/>
                <a:ea typeface="Yu Gothic" panose="020B0400000000000000" pitchFamily="34" charset="-128"/>
              </a:rPr>
            </a:br>
            <a:r>
              <a:rPr lang="ja-JP" altLang="en-US" sz="2000" b="1" dirty="0">
                <a:solidFill>
                  <a:schemeClr val="tx1">
                    <a:lumMod val="85000"/>
                    <a:lumOff val="15000"/>
                  </a:schemeClr>
                </a:solidFill>
                <a:latin typeface="Yu Gothic" panose="020B0400000000000000" pitchFamily="34" charset="-128"/>
                <a:ea typeface="Yu Gothic" panose="020B0400000000000000" pitchFamily="34" charset="-128"/>
              </a:rPr>
              <a:t>サンプル・ゲーム改修課題</a:t>
            </a:r>
            <a:br>
              <a:rPr lang="en-US" altLang="ja-JP" sz="2000" b="1" dirty="0">
                <a:solidFill>
                  <a:schemeClr val="tx1">
                    <a:lumMod val="85000"/>
                    <a:lumOff val="15000"/>
                  </a:schemeClr>
                </a:solidFill>
                <a:latin typeface="Yu Gothic" panose="020B0400000000000000" pitchFamily="34" charset="-128"/>
                <a:ea typeface="Yu Gothic" panose="020B0400000000000000" pitchFamily="34" charset="-128"/>
              </a:rPr>
            </a:br>
            <a:r>
              <a:rPr lang="en-US" altLang="ja-JP" sz="1400" b="1" dirty="0">
                <a:solidFill>
                  <a:schemeClr val="tx1">
                    <a:lumMod val="85000"/>
                    <a:lumOff val="15000"/>
                  </a:schemeClr>
                </a:solidFill>
                <a:latin typeface="Yu Gothic" panose="020B0400000000000000" pitchFamily="34" charset="-128"/>
                <a:ea typeface="Yu Gothic" panose="020B0400000000000000" pitchFamily="34" charset="-128"/>
              </a:rPr>
              <a:t>※</a:t>
            </a:r>
            <a:r>
              <a:rPr lang="ja-JP" altLang="en-US" sz="1400" b="1" dirty="0">
                <a:solidFill>
                  <a:schemeClr val="tx1">
                    <a:lumMod val="85000"/>
                    <a:lumOff val="15000"/>
                  </a:schemeClr>
                </a:solidFill>
                <a:latin typeface="Yu Gothic" panose="020B0400000000000000" pitchFamily="34" charset="-128"/>
                <a:ea typeface="Yu Gothic" panose="020B0400000000000000" pitchFamily="34" charset="-128"/>
              </a:rPr>
              <a:t>提出時は灰色地のテキストボックスは削除すること</a:t>
            </a:r>
          </a:p>
        </p:txBody>
      </p:sp>
      <p:graphicFrame>
        <p:nvGraphicFramePr>
          <p:cNvPr id="6" name="Group 2">
            <a:extLst>
              <a:ext uri="{FF2B5EF4-FFF2-40B4-BE49-F238E27FC236}">
                <a16:creationId xmlns:a16="http://schemas.microsoft.com/office/drawing/2014/main" id="{AA6960CD-8F94-984B-B22A-48B433BF1530}"/>
              </a:ext>
            </a:extLst>
          </p:cNvPr>
          <p:cNvGraphicFramePr>
            <a:graphicFrameLocks noGrp="1"/>
          </p:cNvGraphicFramePr>
          <p:nvPr>
            <p:extLst>
              <p:ext uri="{D42A27DB-BD31-4B8C-83A1-F6EECF244321}">
                <p14:modId xmlns:p14="http://schemas.microsoft.com/office/powerpoint/2010/main" val="918978507"/>
              </p:ext>
            </p:extLst>
          </p:nvPr>
        </p:nvGraphicFramePr>
        <p:xfrm>
          <a:off x="2245761" y="3436265"/>
          <a:ext cx="4824412" cy="2513015"/>
        </p:xfrm>
        <a:graphic>
          <a:graphicData uri="http://schemas.openxmlformats.org/drawingml/2006/table">
            <a:tbl>
              <a:tblPr/>
              <a:tblGrid>
                <a:gridCol w="641350">
                  <a:extLst>
                    <a:ext uri="{9D8B030D-6E8A-4147-A177-3AD203B41FA5}">
                      <a16:colId xmlns:a16="http://schemas.microsoft.com/office/drawing/2014/main" val="20000"/>
                    </a:ext>
                  </a:extLst>
                </a:gridCol>
                <a:gridCol w="1446213">
                  <a:extLst>
                    <a:ext uri="{9D8B030D-6E8A-4147-A177-3AD203B41FA5}">
                      <a16:colId xmlns:a16="http://schemas.microsoft.com/office/drawing/2014/main" val="20001"/>
                    </a:ext>
                  </a:extLst>
                </a:gridCol>
                <a:gridCol w="2736849">
                  <a:extLst>
                    <a:ext uri="{9D8B030D-6E8A-4147-A177-3AD203B41FA5}">
                      <a16:colId xmlns:a16="http://schemas.microsoft.com/office/drawing/2014/main" val="20002"/>
                    </a:ext>
                  </a:extLst>
                </a:gridCol>
              </a:tblGrid>
              <a:tr h="315010">
                <a:tc gridSpan="3">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Bold" charset="0"/>
                        </a:rPr>
                        <a:t>開発メンバー</a:t>
                      </a: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87248">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a:ln>
                            <a:noFill/>
                          </a:ln>
                          <a:solidFill>
                            <a:schemeClr val="tx1">
                              <a:lumMod val="85000"/>
                              <a:lumOff val="15000"/>
                            </a:schemeClr>
                          </a:solidFill>
                          <a:effectLst/>
                          <a:latin typeface="Trebuchet MS Bold" charset="0"/>
                          <a:ea typeface="ヒラギノ角ゴ ProN W6" charset="-128"/>
                          <a:sym typeface="Trebuchet MS Bold" charset="0"/>
                        </a:rPr>
                        <a:t>役割</a:t>
                      </a: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Bold" charset="0"/>
                        </a:rPr>
                        <a:t>名前</a:t>
                      </a: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Bold" charset="0"/>
                        </a:rPr>
                        <a:t>備考</a:t>
                      </a: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9925">
                <a:tc>
                  <a:txBody>
                    <a:bodyPr/>
                    <a:lstStyle>
                      <a:lvl1pPr defTabSz="457200">
                        <a:spcBef>
                          <a:spcPts val="900"/>
                        </a:spcBef>
                        <a:defRPr kumimoji="1" sz="3000">
                          <a:solidFill>
                            <a:srgbClr val="878787"/>
                          </a:solidFill>
                          <a:latin typeface="Trebuchet MS" charset="0"/>
                          <a:ea typeface="ヒラギノ角ゴ ProN W3" charset="-128"/>
                          <a:sym typeface="Trebuchet MS" charset="0"/>
                        </a:defRPr>
                      </a:lvl1pPr>
                      <a:lvl2pPr marL="742950" indent="-285750" defTabSz="457200">
                        <a:spcBef>
                          <a:spcPts val="700"/>
                        </a:spcBef>
                        <a:defRPr kumimoji="1" sz="2600">
                          <a:solidFill>
                            <a:srgbClr val="878787"/>
                          </a:solidFill>
                          <a:latin typeface="Trebuchet MS" charset="0"/>
                          <a:ea typeface="ヒラギノ角ゴ ProN W3" charset="-128"/>
                          <a:sym typeface="Trebuchet MS" charset="0"/>
                        </a:defRPr>
                      </a:lvl2pPr>
                      <a:lvl3pPr marL="1143000" indent="-228600" defTabSz="457200">
                        <a:spcBef>
                          <a:spcPts val="600"/>
                        </a:spcBef>
                        <a:defRPr kumimoji="1" sz="2200">
                          <a:solidFill>
                            <a:srgbClr val="878787"/>
                          </a:solidFill>
                          <a:latin typeface="Trebuchet MS" charset="0"/>
                          <a:ea typeface="ヒラギノ角ゴ ProN W3" charset="-128"/>
                          <a:sym typeface="Trebuchet MS" charset="0"/>
                        </a:defRPr>
                      </a:lvl3pPr>
                      <a:lvl4pPr marL="1600200" indent="-228600" defTabSz="457200">
                        <a:spcBef>
                          <a:spcPts val="500"/>
                        </a:spcBef>
                        <a:defRPr kumimoji="1" sz="2000">
                          <a:solidFill>
                            <a:srgbClr val="878787"/>
                          </a:solidFill>
                          <a:latin typeface="Trebuchet MS" charset="0"/>
                          <a:ea typeface="ヒラギノ角ゴ ProN W3" charset="-128"/>
                          <a:sym typeface="Trebuchet MS" charset="0"/>
                        </a:defRPr>
                      </a:lvl4pPr>
                      <a:lvl5pPr marL="2057400" indent="-228600" defTabSz="457200">
                        <a:spcBef>
                          <a:spcPts val="500"/>
                        </a:spcBef>
                        <a:defRPr kumimoji="1" sz="2000">
                          <a:solidFill>
                            <a:srgbClr val="878787"/>
                          </a:solidFill>
                          <a:latin typeface="Trebuchet MS" charset="0"/>
                          <a:ea typeface="ヒラギノ角ゴ ProN W3" charset="-128"/>
                          <a:sym typeface="Trebuchet MS" charset="0"/>
                        </a:defRPr>
                      </a:lvl5pPr>
                      <a:lvl6pPr marL="2514600" indent="-228600" algn="ctr" defTabSz="457200" fontAlgn="base">
                        <a:spcBef>
                          <a:spcPts val="500"/>
                        </a:spcBef>
                        <a:spcAft>
                          <a:spcPct val="0"/>
                        </a:spcAft>
                        <a:defRPr kumimoji="1" sz="2000">
                          <a:solidFill>
                            <a:srgbClr val="878787"/>
                          </a:solidFill>
                          <a:latin typeface="Trebuchet MS" charset="0"/>
                          <a:ea typeface="ヒラギノ角ゴ ProN W3" charset="-128"/>
                          <a:sym typeface="Trebuchet MS" charset="0"/>
                        </a:defRPr>
                      </a:lvl6pPr>
                      <a:lvl7pPr marL="2971800" indent="-228600" algn="ctr" defTabSz="457200" fontAlgn="base">
                        <a:spcBef>
                          <a:spcPts val="500"/>
                        </a:spcBef>
                        <a:spcAft>
                          <a:spcPct val="0"/>
                        </a:spcAft>
                        <a:defRPr kumimoji="1" sz="2000">
                          <a:solidFill>
                            <a:srgbClr val="878787"/>
                          </a:solidFill>
                          <a:latin typeface="Trebuchet MS" charset="0"/>
                          <a:ea typeface="ヒラギノ角ゴ ProN W3" charset="-128"/>
                          <a:sym typeface="Trebuchet MS" charset="0"/>
                        </a:defRPr>
                      </a:lvl7pPr>
                      <a:lvl8pPr marL="3429000" indent="-228600" algn="ctr" defTabSz="457200" fontAlgn="base">
                        <a:spcBef>
                          <a:spcPts val="500"/>
                        </a:spcBef>
                        <a:spcAft>
                          <a:spcPct val="0"/>
                        </a:spcAft>
                        <a:defRPr kumimoji="1" sz="2000">
                          <a:solidFill>
                            <a:srgbClr val="878787"/>
                          </a:solidFill>
                          <a:latin typeface="Trebuchet MS" charset="0"/>
                          <a:ea typeface="ヒラギノ角ゴ ProN W3" charset="-128"/>
                          <a:sym typeface="Trebuchet MS" charset="0"/>
                        </a:defRPr>
                      </a:lvl8pPr>
                      <a:lvl9pPr marL="3886200" indent="-228600" algn="ctr" defTabSz="457200" fontAlgn="base">
                        <a:spcBef>
                          <a:spcPts val="500"/>
                        </a:spcBef>
                        <a:spcAft>
                          <a:spcPct val="0"/>
                        </a:spcAft>
                        <a:defRPr kumimoji="1" sz="2000">
                          <a:solidFill>
                            <a:srgbClr val="878787"/>
                          </a:solidFill>
                          <a:latin typeface="Trebuchet MS" charset="0"/>
                          <a:ea typeface="ヒラギノ角ゴ ProN W3" charset="-128"/>
                          <a:sym typeface="Trebuchet MS"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a:ln>
                            <a:noFill/>
                          </a:ln>
                          <a:solidFill>
                            <a:schemeClr val="tx1">
                              <a:lumMod val="85000"/>
                              <a:lumOff val="15000"/>
                            </a:schemeClr>
                          </a:solidFill>
                          <a:effectLst/>
                          <a:latin typeface="ＭＳ ゴシック" charset="-128"/>
                          <a:ea typeface="ＭＳ ゴシック" charset="-128"/>
                          <a:sym typeface="Gill Sans" charset="0"/>
                        </a:rPr>
                        <a:t>Pl</a:t>
                      </a:r>
                      <a:endParaRPr kumimoji="1" lang="ja-JP" altLang="en-US" sz="1800" b="0" i="0" u="none" strike="noStrike" cap="none" normalizeH="0" baseline="0">
                        <a:ln>
                          <a:noFill/>
                        </a:ln>
                        <a:solidFill>
                          <a:schemeClr val="tx1">
                            <a:lumMod val="85000"/>
                            <a:lumOff val="15000"/>
                          </a:schemeClr>
                        </a:solidFill>
                        <a:effectLst/>
                        <a:latin typeface="ＭＳ ゴシック" charset="-128"/>
                        <a:ea typeface="ＭＳ ゴシック" charset="-128"/>
                        <a:sym typeface="Gill Sans"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100" b="0" i="0" u="none" strike="noStrike" cap="none" normalizeH="0" baseline="0" dirty="0">
                          <a:ln>
                            <a:noFill/>
                          </a:ln>
                          <a:solidFill>
                            <a:schemeClr val="tx1">
                              <a:lumMod val="85000"/>
                              <a:lumOff val="15000"/>
                            </a:schemeClr>
                          </a:solidFill>
                          <a:effectLst/>
                          <a:latin typeface="ＭＳ ゴシック" charset="-128"/>
                          <a:ea typeface="ＭＳ ゴシック" charset="-128"/>
                          <a:sym typeface="Trebuchet MS" charset="0"/>
                        </a:rPr>
                        <a:t>酒井裕</a:t>
                      </a: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2469">
                <a:tc>
                  <a:txBody>
                    <a:bodyPr/>
                    <a:lstStyle>
                      <a:lvl1pPr defTabSz="457200">
                        <a:spcBef>
                          <a:spcPts val="900"/>
                        </a:spcBef>
                        <a:defRPr kumimoji="1" sz="3000">
                          <a:solidFill>
                            <a:srgbClr val="878787"/>
                          </a:solidFill>
                          <a:latin typeface="Trebuchet MS" charset="0"/>
                          <a:ea typeface="ヒラギノ角ゴ ProN W3" charset="-128"/>
                          <a:sym typeface="Trebuchet MS" charset="0"/>
                        </a:defRPr>
                      </a:lvl1pPr>
                      <a:lvl2pPr marL="742950" indent="-285750" defTabSz="457200">
                        <a:spcBef>
                          <a:spcPts val="700"/>
                        </a:spcBef>
                        <a:defRPr kumimoji="1" sz="2600">
                          <a:solidFill>
                            <a:srgbClr val="878787"/>
                          </a:solidFill>
                          <a:latin typeface="Trebuchet MS" charset="0"/>
                          <a:ea typeface="ヒラギノ角ゴ ProN W3" charset="-128"/>
                          <a:sym typeface="Trebuchet MS" charset="0"/>
                        </a:defRPr>
                      </a:lvl2pPr>
                      <a:lvl3pPr marL="1143000" indent="-228600" defTabSz="457200">
                        <a:spcBef>
                          <a:spcPts val="600"/>
                        </a:spcBef>
                        <a:defRPr kumimoji="1" sz="2200">
                          <a:solidFill>
                            <a:srgbClr val="878787"/>
                          </a:solidFill>
                          <a:latin typeface="Trebuchet MS" charset="0"/>
                          <a:ea typeface="ヒラギノ角ゴ ProN W3" charset="-128"/>
                          <a:sym typeface="Trebuchet MS" charset="0"/>
                        </a:defRPr>
                      </a:lvl3pPr>
                      <a:lvl4pPr marL="1600200" indent="-228600" defTabSz="457200">
                        <a:spcBef>
                          <a:spcPts val="500"/>
                        </a:spcBef>
                        <a:defRPr kumimoji="1" sz="2000">
                          <a:solidFill>
                            <a:srgbClr val="878787"/>
                          </a:solidFill>
                          <a:latin typeface="Trebuchet MS" charset="0"/>
                          <a:ea typeface="ヒラギノ角ゴ ProN W3" charset="-128"/>
                          <a:sym typeface="Trebuchet MS" charset="0"/>
                        </a:defRPr>
                      </a:lvl4pPr>
                      <a:lvl5pPr marL="2057400" indent="-228600" defTabSz="457200">
                        <a:spcBef>
                          <a:spcPts val="500"/>
                        </a:spcBef>
                        <a:defRPr kumimoji="1" sz="2000">
                          <a:solidFill>
                            <a:srgbClr val="878787"/>
                          </a:solidFill>
                          <a:latin typeface="Trebuchet MS" charset="0"/>
                          <a:ea typeface="ヒラギノ角ゴ ProN W3" charset="-128"/>
                          <a:sym typeface="Trebuchet MS" charset="0"/>
                        </a:defRPr>
                      </a:lvl5pPr>
                      <a:lvl6pPr marL="2514600" indent="-228600" algn="ctr" defTabSz="457200" fontAlgn="base">
                        <a:spcBef>
                          <a:spcPts val="500"/>
                        </a:spcBef>
                        <a:spcAft>
                          <a:spcPct val="0"/>
                        </a:spcAft>
                        <a:defRPr kumimoji="1" sz="2000">
                          <a:solidFill>
                            <a:srgbClr val="878787"/>
                          </a:solidFill>
                          <a:latin typeface="Trebuchet MS" charset="0"/>
                          <a:ea typeface="ヒラギノ角ゴ ProN W3" charset="-128"/>
                          <a:sym typeface="Trebuchet MS" charset="0"/>
                        </a:defRPr>
                      </a:lvl6pPr>
                      <a:lvl7pPr marL="2971800" indent="-228600" algn="ctr" defTabSz="457200" fontAlgn="base">
                        <a:spcBef>
                          <a:spcPts val="500"/>
                        </a:spcBef>
                        <a:spcAft>
                          <a:spcPct val="0"/>
                        </a:spcAft>
                        <a:defRPr kumimoji="1" sz="2000">
                          <a:solidFill>
                            <a:srgbClr val="878787"/>
                          </a:solidFill>
                          <a:latin typeface="Trebuchet MS" charset="0"/>
                          <a:ea typeface="ヒラギノ角ゴ ProN W3" charset="-128"/>
                          <a:sym typeface="Trebuchet MS" charset="0"/>
                        </a:defRPr>
                      </a:lvl7pPr>
                      <a:lvl8pPr marL="3429000" indent="-228600" algn="ctr" defTabSz="457200" fontAlgn="base">
                        <a:spcBef>
                          <a:spcPts val="500"/>
                        </a:spcBef>
                        <a:spcAft>
                          <a:spcPct val="0"/>
                        </a:spcAft>
                        <a:defRPr kumimoji="1" sz="2000">
                          <a:solidFill>
                            <a:srgbClr val="878787"/>
                          </a:solidFill>
                          <a:latin typeface="Trebuchet MS" charset="0"/>
                          <a:ea typeface="ヒラギノ角ゴ ProN W3" charset="-128"/>
                          <a:sym typeface="Trebuchet MS" charset="0"/>
                        </a:defRPr>
                      </a:lvl8pPr>
                      <a:lvl9pPr marL="3886200" indent="-228600" algn="ctr" defTabSz="457200" fontAlgn="base">
                        <a:spcBef>
                          <a:spcPts val="500"/>
                        </a:spcBef>
                        <a:spcAft>
                          <a:spcPct val="0"/>
                        </a:spcAft>
                        <a:defRPr kumimoji="1" sz="2000">
                          <a:solidFill>
                            <a:srgbClr val="878787"/>
                          </a:solidFill>
                          <a:latin typeface="Trebuchet MS" charset="0"/>
                          <a:ea typeface="ヒラギノ角ゴ ProN W3" charset="-128"/>
                          <a:sym typeface="Trebuchet MS"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a:ln>
                            <a:noFill/>
                          </a:ln>
                          <a:solidFill>
                            <a:schemeClr val="tx1">
                              <a:lumMod val="85000"/>
                              <a:lumOff val="15000"/>
                            </a:schemeClr>
                          </a:solidFill>
                          <a:effectLst/>
                          <a:latin typeface="ＭＳ ゴシック" charset="-128"/>
                          <a:ea typeface="ＭＳ ゴシック" charset="-128"/>
                          <a:sym typeface="Gill Sans" charset="0"/>
                        </a:rPr>
                        <a:t>Gr</a:t>
                      </a:r>
                      <a:endParaRPr kumimoji="1" lang="ja-JP" altLang="en-US" sz="1800" b="0" i="0" u="none" strike="noStrike" cap="none" normalizeH="0" baseline="0">
                        <a:ln>
                          <a:noFill/>
                        </a:ln>
                        <a:solidFill>
                          <a:schemeClr val="tx1">
                            <a:lumMod val="85000"/>
                            <a:lumOff val="15000"/>
                          </a:schemeClr>
                        </a:solidFill>
                        <a:effectLst/>
                        <a:latin typeface="ＭＳ ゴシック" charset="-128"/>
                        <a:ea typeface="ＭＳ ゴシック" charset="-128"/>
                        <a:sym typeface="Gill Sans"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100" b="0" i="0" u="none" strike="noStrike" cap="none" normalizeH="0" baseline="0" dirty="0">
                          <a:ln>
                            <a:noFill/>
                          </a:ln>
                          <a:solidFill>
                            <a:schemeClr val="tx1">
                              <a:lumMod val="85000"/>
                              <a:lumOff val="15000"/>
                            </a:schemeClr>
                          </a:solidFill>
                          <a:effectLst/>
                          <a:latin typeface="ＭＳ ゴシック" charset="-128"/>
                          <a:ea typeface="ＭＳ ゴシック" charset="-128"/>
                          <a:sym typeface="Trebuchet MS" charset="0"/>
                        </a:rPr>
                        <a:t>酒井裕</a:t>
                      </a: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6121">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en-US" altLang="ja-JP" sz="18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Bold" charset="0"/>
                        </a:rPr>
                        <a:t>Pg</a:t>
                      </a:r>
                      <a:endParaRPr kumimoji="0" lang="ja-JP" altLang="en-US" sz="18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Bold"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100" b="0" i="0" u="none" strike="noStrike" cap="none" normalizeH="0" baseline="0" dirty="0">
                          <a:ln>
                            <a:noFill/>
                          </a:ln>
                          <a:solidFill>
                            <a:schemeClr val="tx1">
                              <a:lumMod val="85000"/>
                              <a:lumOff val="15000"/>
                            </a:schemeClr>
                          </a:solidFill>
                          <a:effectLst/>
                          <a:latin typeface="ＭＳ ゴシック" charset="-128"/>
                          <a:ea typeface="ＭＳ ゴシック" charset="-128"/>
                          <a:sym typeface="Trebuchet MS" charset="0"/>
                        </a:rPr>
                        <a:t>酒井裕</a:t>
                      </a: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spcBef>
                          <a:spcPts val="900"/>
                        </a:spcBef>
                        <a:tabLst>
                          <a:tab pos="1016000" algn="l"/>
                        </a:tabLst>
                        <a:defRPr kumimoji="1" sz="3000">
                          <a:solidFill>
                            <a:srgbClr val="878787"/>
                          </a:solidFill>
                          <a:latin typeface="Trebuchet MS" charset="0"/>
                          <a:ea typeface="ヒラギノ角ゴ ProN W3" charset="-128"/>
                          <a:sym typeface="Trebuchet MS" charset="0"/>
                        </a:defRPr>
                      </a:lvl1pPr>
                      <a:lvl2pPr marL="742950" indent="-285750">
                        <a:spcBef>
                          <a:spcPts val="700"/>
                        </a:spcBef>
                        <a:tabLst>
                          <a:tab pos="1016000" algn="l"/>
                        </a:tabLst>
                        <a:defRPr kumimoji="1" sz="2600">
                          <a:solidFill>
                            <a:srgbClr val="878787"/>
                          </a:solidFill>
                          <a:latin typeface="Trebuchet MS" charset="0"/>
                          <a:ea typeface="ヒラギノ角ゴ ProN W3" charset="-128"/>
                          <a:sym typeface="Trebuchet MS" charset="0"/>
                        </a:defRPr>
                      </a:lvl2pPr>
                      <a:lvl3pPr marL="1143000" indent="-228600">
                        <a:spcBef>
                          <a:spcPts val="600"/>
                        </a:spcBef>
                        <a:tabLst>
                          <a:tab pos="1016000" algn="l"/>
                        </a:tabLst>
                        <a:defRPr kumimoji="1" sz="2200">
                          <a:solidFill>
                            <a:srgbClr val="878787"/>
                          </a:solidFill>
                          <a:latin typeface="Trebuchet MS" charset="0"/>
                          <a:ea typeface="ヒラギノ角ゴ ProN W3" charset="-128"/>
                          <a:sym typeface="Trebuchet MS" charset="0"/>
                        </a:defRPr>
                      </a:lvl3pPr>
                      <a:lvl4pPr marL="16002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4pPr>
                      <a:lvl5pPr marL="2057400" indent="-228600">
                        <a:spcBef>
                          <a:spcPts val="500"/>
                        </a:spcBef>
                        <a:tabLst>
                          <a:tab pos="1016000" algn="l"/>
                        </a:tabLst>
                        <a:defRPr kumimoji="1" sz="2000">
                          <a:solidFill>
                            <a:srgbClr val="878787"/>
                          </a:solidFill>
                          <a:latin typeface="Trebuchet MS" charset="0"/>
                          <a:ea typeface="ヒラギノ角ゴ ProN W3" charset="-128"/>
                          <a:sym typeface="Trebuchet MS" charset="0"/>
                        </a:defRPr>
                      </a:lvl5pPr>
                      <a:lvl6pPr marL="25146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6pPr>
                      <a:lvl7pPr marL="29718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7pPr>
                      <a:lvl8pPr marL="34290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8pPr>
                      <a:lvl9pPr marL="3886200" indent="-228600" algn="ctr" fontAlgn="base">
                        <a:spcBef>
                          <a:spcPts val="500"/>
                        </a:spcBef>
                        <a:spcAft>
                          <a:spcPct val="0"/>
                        </a:spcAft>
                        <a:tabLst>
                          <a:tab pos="1016000" algn="l"/>
                        </a:tabLst>
                        <a:defRPr kumimoji="1" sz="2000">
                          <a:solidFill>
                            <a:srgbClr val="878787"/>
                          </a:solidFill>
                          <a:latin typeface="Trebuchet MS" charset="0"/>
                          <a:ea typeface="ヒラギノ角ゴ ProN W3" charset="-128"/>
                          <a:sym typeface="Trebuchet MS"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6121">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8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Bold"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61258380"/>
                  </a:ext>
                </a:extLst>
              </a:tr>
              <a:tr h="376121">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8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Bold"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lumMod val="85000"/>
                            <a:lumOff val="15000"/>
                          </a:schemeClr>
                        </a:solidFill>
                        <a:effectLst/>
                        <a:latin typeface="ＭＳ ゴシック" charset="-128"/>
                        <a:ea typeface="ＭＳ ゴシック" charset="-128"/>
                        <a:sym typeface="Trebuchet MS"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chemeClr val="tx1">
                            <a:lumMod val="85000"/>
                            <a:lumOff val="15000"/>
                          </a:schemeClr>
                        </a:solidFill>
                        <a:effectLst/>
                        <a:latin typeface="ＭＳ ゴシック" charset="-128"/>
                        <a:ea typeface="ＭＳ ゴシック" charset="-128"/>
                        <a:sym typeface="Trebuchet MS" charset="0"/>
                      </a:endParaRPr>
                    </a:p>
                  </a:txBody>
                  <a:tcPr marL="50797" marR="50797" marT="50811" marB="50811"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3014266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xfrm>
            <a:off x="0" y="0"/>
            <a:ext cx="5905500" cy="620713"/>
          </a:xfrm>
        </p:spPr>
        <p:txBody>
          <a:bodyPr/>
          <a:lstStyle/>
          <a:p>
            <a:pPr algn="l" eaLnBrk="1" hangingPunct="1">
              <a:defRPr/>
            </a:pPr>
            <a:r>
              <a:rPr lang="ja-JP" altLang="en-US" sz="3200" b="1">
                <a:solidFill>
                  <a:srgbClr val="FF0000"/>
                </a:solidFill>
                <a:latin typeface="Hiragino Kaku Gothic ProN W6" panose="020B0300000000000000" pitchFamily="34" charset="-128"/>
                <a:ea typeface="Hiragino Kaku Gothic ProN W6" panose="020B0300000000000000" pitchFamily="34" charset="-128"/>
                <a:cs typeface="A-OTF タカハンド Std M"/>
              </a:rPr>
              <a:t>プロジェクト全体の進行予定</a:t>
            </a:r>
          </a:p>
        </p:txBody>
      </p:sp>
      <p:sp>
        <p:nvSpPr>
          <p:cNvPr id="8" name="テキスト ボックス 7">
            <a:extLst>
              <a:ext uri="{FF2B5EF4-FFF2-40B4-BE49-F238E27FC236}">
                <a16:creationId xmlns:a16="http://schemas.microsoft.com/office/drawing/2014/main" id="{FB7FD9FA-3751-3E4D-ACF6-384817BFD245}"/>
              </a:ext>
            </a:extLst>
          </p:cNvPr>
          <p:cNvSpPr txBox="1"/>
          <p:nvPr/>
        </p:nvSpPr>
        <p:spPr>
          <a:xfrm>
            <a:off x="323528" y="1052736"/>
            <a:ext cx="7344816" cy="3603807"/>
          </a:xfrm>
          <a:prstGeom prst="rect">
            <a:avLst/>
          </a:prstGeom>
          <a:noFill/>
        </p:spPr>
        <p:txBody>
          <a:bodyPr wrap="square" rtlCol="0">
            <a:spAutoFit/>
          </a:bodyPr>
          <a:lstStyle/>
          <a:p>
            <a:pPr algn="l">
              <a:lnSpc>
                <a:spcPts val="2460"/>
              </a:lnSpc>
            </a:pPr>
            <a:r>
              <a:rPr kumimoji="1" lang="en-US" altLang="ja-JP" sz="1800" dirty="0">
                <a:latin typeface="Hiragino Kaku Gothic ProN W3" panose="020B0300000000000000" pitchFamily="34" charset="-128"/>
                <a:ea typeface="Hiragino Kaku Gothic ProN W3" panose="020B0300000000000000" pitchFamily="34" charset="-128"/>
              </a:rPr>
              <a:t>STEP00 :</a:t>
            </a:r>
            <a:r>
              <a:rPr kumimoji="1" lang="ja-JP" altLang="en-US" sz="1800" dirty="0">
                <a:latin typeface="Hiragino Kaku Gothic ProN W3" panose="020B0300000000000000" pitchFamily="34" charset="-128"/>
                <a:ea typeface="Hiragino Kaku Gothic ProN W3" panose="020B0300000000000000" pitchFamily="34" charset="-128"/>
              </a:rPr>
              <a:t>計画案完成。</a:t>
            </a:r>
            <a:br>
              <a:rPr kumimoji="1" lang="en-US" altLang="ja-JP" sz="1800" dirty="0">
                <a:latin typeface="Hiragino Kaku Gothic ProN W3" panose="020B0300000000000000" pitchFamily="34" charset="-128"/>
                <a:ea typeface="Hiragino Kaku Gothic ProN W3" panose="020B0300000000000000" pitchFamily="34" charset="-128"/>
              </a:rPr>
            </a:br>
            <a:r>
              <a:rPr kumimoji="1" lang="en-US" altLang="ja-JP" sz="1800" dirty="0">
                <a:latin typeface="Hiragino Kaku Gothic ProN W3" panose="020B0300000000000000" pitchFamily="34" charset="-128"/>
                <a:ea typeface="Hiragino Kaku Gothic ProN W3" panose="020B0300000000000000" pitchFamily="34" charset="-128"/>
              </a:rPr>
              <a:t>STEP01</a:t>
            </a:r>
            <a:r>
              <a:rPr kumimoji="1" lang="ja-JP" altLang="en-US" sz="1800" dirty="0">
                <a:latin typeface="Hiragino Kaku Gothic ProN W3" panose="020B0300000000000000" pitchFamily="34" charset="-128"/>
                <a:ea typeface="Hiragino Kaku Gothic ProN W3" panose="020B0300000000000000" pitchFamily="34" charset="-128"/>
              </a:rPr>
              <a:t>：マップを作る。</a:t>
            </a:r>
            <a:br>
              <a:rPr kumimoji="1" lang="en-US" altLang="ja-JP" sz="1800" dirty="0">
                <a:latin typeface="Hiragino Kaku Gothic ProN W3" panose="020B0300000000000000" pitchFamily="34" charset="-128"/>
                <a:ea typeface="Hiragino Kaku Gothic ProN W3" panose="020B0300000000000000" pitchFamily="34" charset="-128"/>
              </a:rPr>
            </a:br>
            <a:r>
              <a:rPr kumimoji="1" lang="en-US" altLang="ja-JP" sz="1800" dirty="0">
                <a:latin typeface="Hiragino Kaku Gothic ProN W3" panose="020B0300000000000000" pitchFamily="34" charset="-128"/>
                <a:ea typeface="Hiragino Kaku Gothic ProN W3" panose="020B0300000000000000" pitchFamily="34" charset="-128"/>
              </a:rPr>
              <a:t>STEP02</a:t>
            </a:r>
            <a:r>
              <a:rPr lang="ja-JP" altLang="en-US" sz="1800" dirty="0">
                <a:latin typeface="Hiragino Kaku Gothic ProN W3" panose="020B0300000000000000" pitchFamily="34" charset="-128"/>
                <a:ea typeface="Hiragino Kaku Gothic ProN W3" panose="020B0300000000000000" pitchFamily="34" charset="-128"/>
              </a:rPr>
              <a:t> </a:t>
            </a:r>
            <a:r>
              <a:rPr lang="en-US" altLang="ja-JP" sz="1800" dirty="0">
                <a:latin typeface="Hiragino Kaku Gothic ProN W3" panose="020B0300000000000000" pitchFamily="34" charset="-128"/>
                <a:ea typeface="Hiragino Kaku Gothic ProN W3" panose="020B0300000000000000" pitchFamily="34" charset="-128"/>
              </a:rPr>
              <a:t>: </a:t>
            </a:r>
            <a:r>
              <a:rPr lang="ja-JP" altLang="en-US" sz="1800" dirty="0">
                <a:latin typeface="Hiragino Kaku Gothic ProN W3" panose="020B0300000000000000" pitchFamily="34" charset="-128"/>
                <a:ea typeface="Hiragino Kaku Gothic ProN W3" panose="020B0300000000000000" pitchFamily="34" charset="-128"/>
              </a:rPr>
              <a:t>スクリプト、マテりアルを作る。</a:t>
            </a:r>
            <a:br>
              <a:rPr kumimoji="1" lang="en-US" altLang="ja-JP" sz="1800" dirty="0">
                <a:latin typeface="Hiragino Kaku Gothic ProN W3" panose="020B0300000000000000" pitchFamily="34" charset="-128"/>
                <a:ea typeface="Hiragino Kaku Gothic ProN W3" panose="020B0300000000000000" pitchFamily="34" charset="-128"/>
              </a:rPr>
            </a:br>
            <a:r>
              <a:rPr kumimoji="1" lang="en-US" altLang="ja-JP" sz="1800" dirty="0">
                <a:latin typeface="Hiragino Kaku Gothic ProN W3" panose="020B0300000000000000" pitchFamily="34" charset="-128"/>
                <a:ea typeface="Hiragino Kaku Gothic ProN W3" panose="020B0300000000000000" pitchFamily="34" charset="-128"/>
              </a:rPr>
              <a:t>STEP03</a:t>
            </a:r>
            <a:r>
              <a:rPr lang="ja-JP" altLang="en-US" sz="1800" dirty="0">
                <a:latin typeface="Hiragino Kaku Gothic ProN W3" panose="020B0300000000000000" pitchFamily="34" charset="-128"/>
                <a:ea typeface="Hiragino Kaku Gothic ProN W3" panose="020B0300000000000000" pitchFamily="34" charset="-128"/>
              </a:rPr>
              <a:t>：タイトル画面、クリア、ゲームオーバーを実装。</a:t>
            </a:r>
            <a:br>
              <a:rPr kumimoji="1" lang="en-US" altLang="ja-JP" sz="1800" dirty="0">
                <a:latin typeface="Hiragino Kaku Gothic ProN W3" panose="020B0300000000000000" pitchFamily="34" charset="-128"/>
                <a:ea typeface="Hiragino Kaku Gothic ProN W3" panose="020B0300000000000000" pitchFamily="34" charset="-128"/>
              </a:rPr>
            </a:br>
            <a:r>
              <a:rPr kumimoji="1" lang="en-US" altLang="ja-JP" sz="1800" dirty="0">
                <a:latin typeface="Hiragino Kaku Gothic ProN W3" panose="020B0300000000000000" pitchFamily="34" charset="-128"/>
                <a:ea typeface="Hiragino Kaku Gothic ProN W3" panose="020B0300000000000000" pitchFamily="34" charset="-128"/>
              </a:rPr>
              <a:t>STEP04</a:t>
            </a:r>
            <a:r>
              <a:rPr lang="ja-JP" altLang="en-US" sz="1800" dirty="0">
                <a:latin typeface="Hiragino Kaku Gothic ProN W3" panose="020B0300000000000000" pitchFamily="34" charset="-128"/>
                <a:ea typeface="Hiragino Kaku Gothic ProN W3" panose="020B0300000000000000" pitchFamily="34" charset="-128"/>
              </a:rPr>
              <a:t> </a:t>
            </a:r>
            <a:r>
              <a:rPr lang="en-US" altLang="ja-JP" sz="1800" dirty="0">
                <a:latin typeface="Hiragino Kaku Gothic ProN W3" panose="020B0300000000000000" pitchFamily="34" charset="-128"/>
                <a:ea typeface="Hiragino Kaku Gothic ProN W3" panose="020B0300000000000000" pitchFamily="34" charset="-128"/>
              </a:rPr>
              <a:t>: BGM</a:t>
            </a:r>
            <a:r>
              <a:rPr lang="ja-JP" altLang="en-US" sz="1800" dirty="0">
                <a:latin typeface="Hiragino Kaku Gothic ProN W3" panose="020B0300000000000000" pitchFamily="34" charset="-128"/>
                <a:ea typeface="Hiragino Kaku Gothic ProN W3" panose="020B0300000000000000" pitchFamily="34" charset="-128"/>
              </a:rPr>
              <a:t>を実装。</a:t>
            </a:r>
            <a:br>
              <a:rPr kumimoji="1" lang="en-US" altLang="ja-JP" sz="1800" dirty="0">
                <a:latin typeface="Hiragino Kaku Gothic ProN W3" panose="020B0300000000000000" pitchFamily="34" charset="-128"/>
                <a:ea typeface="Hiragino Kaku Gothic ProN W3" panose="020B0300000000000000" pitchFamily="34" charset="-128"/>
              </a:rPr>
            </a:br>
            <a:r>
              <a:rPr kumimoji="1" lang="en-US" altLang="ja-JP" sz="1800" dirty="0">
                <a:latin typeface="Hiragino Kaku Gothic ProN W3" panose="020B0300000000000000" pitchFamily="34" charset="-128"/>
                <a:ea typeface="Hiragino Kaku Gothic ProN W3" panose="020B0300000000000000" pitchFamily="34" charset="-128"/>
              </a:rPr>
              <a:t>STEP05</a:t>
            </a:r>
            <a:r>
              <a:rPr kumimoji="1" lang="ja-JP" altLang="en-US" sz="1800" dirty="0">
                <a:latin typeface="Hiragino Kaku Gothic ProN W3" panose="020B0300000000000000" pitchFamily="34" charset="-128"/>
                <a:ea typeface="Hiragino Kaku Gothic ProN W3" panose="020B0300000000000000" pitchFamily="34" charset="-128"/>
              </a:rPr>
              <a:t>：</a:t>
            </a:r>
            <a:br>
              <a:rPr kumimoji="1" lang="en-US" altLang="ja-JP" sz="1800" dirty="0">
                <a:latin typeface="Hiragino Kaku Gothic ProN W3" panose="020B0300000000000000" pitchFamily="34" charset="-128"/>
                <a:ea typeface="Hiragino Kaku Gothic ProN W3" panose="020B0300000000000000" pitchFamily="34" charset="-128"/>
              </a:rPr>
            </a:br>
            <a:r>
              <a:rPr kumimoji="1" lang="en-US" altLang="ja-JP" sz="1800" dirty="0">
                <a:latin typeface="Hiragino Kaku Gothic ProN W3" panose="020B0300000000000000" pitchFamily="34" charset="-128"/>
                <a:ea typeface="Hiragino Kaku Gothic ProN W3" panose="020B0300000000000000" pitchFamily="34" charset="-128"/>
              </a:rPr>
              <a:t>STEP06</a:t>
            </a:r>
            <a:r>
              <a:rPr kumimoji="1" lang="ja-JP" altLang="en-US" sz="1800" dirty="0">
                <a:latin typeface="Hiragino Kaku Gothic ProN W3" panose="020B0300000000000000" pitchFamily="34" charset="-128"/>
                <a:ea typeface="Hiragino Kaku Gothic ProN W3" panose="020B0300000000000000" pitchFamily="34" charset="-128"/>
              </a:rPr>
              <a:t>：</a:t>
            </a:r>
            <a:br>
              <a:rPr kumimoji="1" lang="en-US" altLang="ja-JP" sz="1800" dirty="0">
                <a:latin typeface="Hiragino Kaku Gothic ProN W3" panose="020B0300000000000000" pitchFamily="34" charset="-128"/>
                <a:ea typeface="Hiragino Kaku Gothic ProN W3" panose="020B0300000000000000" pitchFamily="34" charset="-128"/>
              </a:rPr>
            </a:br>
            <a:r>
              <a:rPr kumimoji="1" lang="en-US" altLang="ja-JP" sz="1800" dirty="0">
                <a:latin typeface="Hiragino Kaku Gothic ProN W3" panose="020B0300000000000000" pitchFamily="34" charset="-128"/>
                <a:ea typeface="Hiragino Kaku Gothic ProN W3" panose="020B0300000000000000" pitchFamily="34" charset="-128"/>
              </a:rPr>
              <a:t>STEP07</a:t>
            </a:r>
            <a:r>
              <a:rPr kumimoji="1" lang="ja-JP" altLang="en-US" sz="1800" dirty="0">
                <a:latin typeface="Hiragino Kaku Gothic ProN W3" panose="020B0300000000000000" pitchFamily="34" charset="-128"/>
                <a:ea typeface="Hiragino Kaku Gothic ProN W3" panose="020B0300000000000000" pitchFamily="34" charset="-128"/>
              </a:rPr>
              <a:t>：</a:t>
            </a:r>
            <a:br>
              <a:rPr kumimoji="1" lang="en-US" altLang="ja-JP" sz="1800" dirty="0">
                <a:latin typeface="Hiragino Kaku Gothic ProN W3" panose="020B0300000000000000" pitchFamily="34" charset="-128"/>
                <a:ea typeface="Hiragino Kaku Gothic ProN W3" panose="020B0300000000000000" pitchFamily="34" charset="-128"/>
              </a:rPr>
            </a:br>
            <a:r>
              <a:rPr kumimoji="1" lang="en-US" altLang="ja-JP" sz="1800" dirty="0">
                <a:latin typeface="Hiragino Kaku Gothic ProN W3" panose="020B0300000000000000" pitchFamily="34" charset="-128"/>
                <a:ea typeface="Hiragino Kaku Gothic ProN W3" panose="020B0300000000000000" pitchFamily="34" charset="-128"/>
              </a:rPr>
              <a:t>STEP08</a:t>
            </a:r>
            <a:r>
              <a:rPr kumimoji="1" lang="ja-JP" altLang="en-US" sz="1800" dirty="0">
                <a:latin typeface="Hiragino Kaku Gothic ProN W3" panose="020B0300000000000000" pitchFamily="34" charset="-128"/>
                <a:ea typeface="Hiragino Kaku Gothic ProN W3" panose="020B0300000000000000" pitchFamily="34" charset="-128"/>
              </a:rPr>
              <a:t>：</a:t>
            </a:r>
            <a:br>
              <a:rPr lang="en-US" altLang="ja-JP" sz="1800" dirty="0">
                <a:latin typeface="Hiragino Kaku Gothic ProN W3" panose="020B0300000000000000" pitchFamily="34" charset="-128"/>
                <a:ea typeface="Hiragino Kaku Gothic ProN W3" panose="020B0300000000000000" pitchFamily="34" charset="-128"/>
              </a:rPr>
            </a:br>
            <a:r>
              <a:rPr lang="en-US" altLang="ja-JP" sz="1800" dirty="0">
                <a:latin typeface="Hiragino Kaku Gothic ProN W3" panose="020B0300000000000000" pitchFamily="34" charset="-128"/>
                <a:ea typeface="Hiragino Kaku Gothic ProN W3" panose="020B0300000000000000" pitchFamily="34" charset="-128"/>
              </a:rPr>
              <a:t>STEP09</a:t>
            </a:r>
            <a:r>
              <a:rPr lang="ja-JP" altLang="en-US" sz="1800" dirty="0">
                <a:latin typeface="Hiragino Kaku Gothic ProN W3" panose="020B0300000000000000" pitchFamily="34" charset="-128"/>
                <a:ea typeface="Hiragino Kaku Gothic ProN W3" panose="020B0300000000000000" pitchFamily="34" charset="-128"/>
              </a:rPr>
              <a:t>：</a:t>
            </a:r>
            <a:br>
              <a:rPr lang="en-US" altLang="ja-JP" sz="1800" dirty="0">
                <a:latin typeface="Hiragino Kaku Gothic ProN W3" panose="020B0300000000000000" pitchFamily="34" charset="-128"/>
                <a:ea typeface="Hiragino Kaku Gothic ProN W3" panose="020B0300000000000000" pitchFamily="34" charset="-128"/>
              </a:rPr>
            </a:br>
            <a:r>
              <a:rPr lang="en-US" altLang="ja-JP" sz="1800" dirty="0">
                <a:latin typeface="Hiragino Kaku Gothic ProN W3" panose="020B0300000000000000" pitchFamily="34" charset="-128"/>
                <a:ea typeface="Hiragino Kaku Gothic ProN W3" panose="020B0300000000000000" pitchFamily="34" charset="-128"/>
              </a:rPr>
              <a:t>STEP10</a:t>
            </a:r>
            <a:r>
              <a:rPr lang="ja-JP" altLang="en-US" sz="1800" dirty="0">
                <a:latin typeface="Hiragino Kaku Gothic ProN W3" panose="020B0300000000000000" pitchFamily="34" charset="-128"/>
                <a:ea typeface="Hiragino Kaku Gothic ProN W3" panose="020B0300000000000000" pitchFamily="34" charset="-128"/>
              </a:rPr>
              <a:t>：</a:t>
            </a:r>
            <a:endParaRPr kumimoji="1" lang="ja-JP" altLang="en-US" sz="1800" dirty="0">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162375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
            <a:extLst>
              <a:ext uri="{FF2B5EF4-FFF2-40B4-BE49-F238E27FC236}">
                <a16:creationId xmlns:a16="http://schemas.microsoft.com/office/drawing/2014/main" id="{FCC5E815-A746-D54A-ACF6-7E0A239FAEF8}"/>
              </a:ext>
            </a:extLst>
          </p:cNvPr>
          <p:cNvGraphicFramePr>
            <a:graphicFrameLocks noGrp="1"/>
          </p:cNvGraphicFramePr>
          <p:nvPr>
            <p:extLst>
              <p:ext uri="{D42A27DB-BD31-4B8C-83A1-F6EECF244321}">
                <p14:modId xmlns:p14="http://schemas.microsoft.com/office/powerpoint/2010/main" val="3800555243"/>
              </p:ext>
            </p:extLst>
          </p:nvPr>
        </p:nvGraphicFramePr>
        <p:xfrm>
          <a:off x="370923" y="838537"/>
          <a:ext cx="8521557" cy="5902831"/>
        </p:xfrm>
        <a:graphic>
          <a:graphicData uri="http://schemas.openxmlformats.org/drawingml/2006/table">
            <a:tbl>
              <a:tblPr/>
              <a:tblGrid>
                <a:gridCol w="960717">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6480720">
                  <a:extLst>
                    <a:ext uri="{9D8B030D-6E8A-4147-A177-3AD203B41FA5}">
                      <a16:colId xmlns:a16="http://schemas.microsoft.com/office/drawing/2014/main" val="673294307"/>
                    </a:ext>
                  </a:extLst>
                </a:gridCol>
              </a:tblGrid>
              <a:tr h="28634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a:ln>
                            <a:noFill/>
                          </a:ln>
                          <a:solidFill>
                            <a:schemeClr val="tx1"/>
                          </a:solidFill>
                          <a:effectLst/>
                          <a:latin typeface="ＭＳ ゴシック"/>
                          <a:ea typeface="ＭＳ ゴシック"/>
                          <a:cs typeface="ＭＳ ゴシック"/>
                          <a:sym typeface="Trebuchet MS Bold" charset="0"/>
                        </a:rPr>
                        <a:t>更新日付</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a:ln>
                            <a:noFill/>
                          </a:ln>
                          <a:solidFill>
                            <a:schemeClr val="tx1"/>
                          </a:solidFill>
                          <a:effectLst/>
                          <a:latin typeface="ＭＳ ゴシック"/>
                          <a:ea typeface="ＭＳ ゴシック"/>
                          <a:cs typeface="ＭＳ ゴシック"/>
                          <a:sym typeface="Trebuchet MS Bold" charset="0"/>
                        </a:rPr>
                        <a:t>変更者</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0" i="0" u="none" strike="noStrike" cap="none" normalizeH="0" baseline="0">
                          <a:ln>
                            <a:noFill/>
                          </a:ln>
                          <a:solidFill>
                            <a:schemeClr val="tx1"/>
                          </a:solidFill>
                          <a:effectLst/>
                          <a:latin typeface="ＭＳ ゴシック"/>
                          <a:ea typeface="ＭＳ ゴシック"/>
                          <a:cs typeface="ＭＳ ゴシック"/>
                          <a:sym typeface="Trebuchet MS Bold" charset="0"/>
                        </a:rPr>
                        <a:t>変更内容</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914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100" b="0" i="0" u="none" strike="noStrike" cap="none" normalizeH="0" baseline="0" dirty="0">
                          <a:ln>
                            <a:noFill/>
                          </a:ln>
                          <a:solidFill>
                            <a:schemeClr val="tx1"/>
                          </a:solidFill>
                          <a:effectLst/>
                          <a:latin typeface="ＭＳ ゴシック"/>
                          <a:ea typeface="ＭＳ ゴシック"/>
                          <a:cs typeface="ＭＳ ゴシック"/>
                          <a:sym typeface="Trebuchet MS Bold" charset="0"/>
                        </a:rPr>
                        <a:t>5/23</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100" b="0" i="0" u="none" strike="noStrike" cap="none" normalizeH="0" baseline="0" dirty="0">
                          <a:ln>
                            <a:noFill/>
                          </a:ln>
                          <a:solidFill>
                            <a:schemeClr val="tx1"/>
                          </a:solidFill>
                          <a:effectLst/>
                          <a:latin typeface="ＭＳ ゴシック"/>
                          <a:ea typeface="ＭＳ ゴシック"/>
                          <a:cs typeface="ＭＳ ゴシック"/>
                          <a:sym typeface="Trebuchet MS" charset="0"/>
                        </a:rPr>
                        <a:t>酒井</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100" b="0" i="0" u="none" strike="noStrike" cap="none" normalizeH="0" baseline="0" dirty="0">
                          <a:ln>
                            <a:noFill/>
                          </a:ln>
                          <a:solidFill>
                            <a:schemeClr val="tx1"/>
                          </a:solidFill>
                          <a:effectLst/>
                          <a:latin typeface="ＭＳ ゴシック"/>
                          <a:ea typeface="ＭＳ ゴシック"/>
                          <a:cs typeface="ＭＳ ゴシック"/>
                          <a:sym typeface="Trebuchet MS" charset="0"/>
                        </a:rPr>
                        <a:t>ハイパーリンク</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302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100" b="0" i="0" u="none" strike="noStrike" cap="none" normalizeH="0" baseline="0" dirty="0">
                          <a:ln>
                            <a:noFill/>
                          </a:ln>
                          <a:solidFill>
                            <a:schemeClr val="tx1"/>
                          </a:solidFill>
                          <a:effectLst/>
                          <a:latin typeface="ＭＳ ゴシック"/>
                          <a:ea typeface="ＭＳ ゴシック"/>
                          <a:cs typeface="ＭＳ ゴシック"/>
                          <a:sym typeface="Trebuchet MS Bold" charset="0"/>
                        </a:rPr>
                        <a:t>5/30</a:t>
                      </a:r>
                      <a:endParaRPr kumimoji="0" lang="ja-JP" altLang="en-US" sz="1100" b="0" i="0" u="none" strike="noStrike" cap="none" normalizeH="0" baseline="0" dirty="0">
                        <a:ln>
                          <a:noFill/>
                        </a:ln>
                        <a:solidFill>
                          <a:schemeClr val="tx1"/>
                        </a:solidFill>
                        <a:effectLst/>
                        <a:latin typeface="ＭＳ ゴシック"/>
                        <a:ea typeface="ＭＳ ゴシック"/>
                        <a:cs typeface="ＭＳ ゴシック"/>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100" b="0" i="0" u="none" strike="noStrike" cap="none" normalizeH="0" baseline="0" dirty="0">
                          <a:ln>
                            <a:noFill/>
                          </a:ln>
                          <a:solidFill>
                            <a:schemeClr val="tx1"/>
                          </a:solidFill>
                          <a:effectLst/>
                          <a:latin typeface="ＭＳ ゴシック"/>
                          <a:ea typeface="ＭＳ ゴシック"/>
                          <a:cs typeface="ＭＳ ゴシック"/>
                          <a:sym typeface="Trebuchet MS" charset="0"/>
                        </a:rPr>
                        <a:t>酒井</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100" b="0" i="0" u="none" strike="noStrike" cap="none" normalizeH="0" baseline="0" dirty="0">
                          <a:ln>
                            <a:noFill/>
                          </a:ln>
                          <a:solidFill>
                            <a:schemeClr val="tx1"/>
                          </a:solidFill>
                          <a:effectLst/>
                          <a:latin typeface="ＭＳ ゴシック"/>
                          <a:ea typeface="ＭＳ ゴシック"/>
                          <a:cs typeface="ＭＳ ゴシック"/>
                          <a:sym typeface="Trebuchet MS" charset="0"/>
                        </a:rPr>
                        <a:t>ゲームの大まかな要素を計画</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100" b="0" i="0" u="none" strike="noStrike" cap="none" normalizeH="0" baseline="0" dirty="0">
                          <a:ln>
                            <a:noFill/>
                          </a:ln>
                          <a:solidFill>
                            <a:schemeClr val="tx1"/>
                          </a:solidFill>
                          <a:effectLst/>
                          <a:latin typeface="ヒラギノ角ゴ ProN W3" charset="0"/>
                          <a:ea typeface="ヒラギノ角ゴ ProN W6" charset="0"/>
                          <a:cs typeface="ヒラギノ角ゴ ProN W6" charset="0"/>
                          <a:sym typeface="Trebuchet MS Bold" charset="0"/>
                        </a:rPr>
                        <a:t>6/04</a:t>
                      </a:r>
                      <a:endParaRPr kumimoji="0" lang="ja-JP" altLang="en-US" sz="1100" b="0" i="0" u="none" strike="noStrike" cap="none" normalizeH="0" baseline="0" dirty="0">
                        <a:ln>
                          <a:noFill/>
                        </a:ln>
                        <a:solidFill>
                          <a:schemeClr val="tx1"/>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100" b="0" i="0" u="none" strike="noStrike" cap="none" normalizeH="0" baseline="0" dirty="0">
                          <a:ln>
                            <a:noFill/>
                          </a:ln>
                          <a:solidFill>
                            <a:schemeClr val="tx1"/>
                          </a:solidFill>
                          <a:effectLst/>
                          <a:latin typeface="ヒラギノ角ゴ ProN W3" charset="0"/>
                          <a:ea typeface="ヒラギノ角ゴ ProN W3" charset="0"/>
                          <a:cs typeface="ヒラギノ角ゴ ProN W3" charset="0"/>
                          <a:sym typeface="Trebuchet MS" charset="0"/>
                        </a:rPr>
                        <a:t>酒井</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100" b="0" i="0" u="none" strike="noStrike" cap="none" normalizeH="0" baseline="0" dirty="0">
                          <a:ln>
                            <a:noFill/>
                          </a:ln>
                          <a:solidFill>
                            <a:schemeClr val="tx1"/>
                          </a:solidFill>
                          <a:effectLst/>
                          <a:latin typeface="ヒラギノ角ゴ ProN W3" charset="0"/>
                          <a:ea typeface="ヒラギノ角ゴ ProN W3" charset="0"/>
                          <a:cs typeface="ヒラギノ角ゴ ProN W3" charset="0"/>
                          <a:sym typeface="Trebuchet MS" charset="0"/>
                        </a:rPr>
                        <a:t>スクリーンショットなどを貼る。</a:t>
                      </a: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chemeClr val="tx1"/>
                        </a:solidFill>
                        <a:effectLst/>
                        <a:latin typeface="ＭＳ ゴシック"/>
                        <a:ea typeface="ＭＳ ゴシック"/>
                        <a:cs typeface="ＭＳ ゴシック"/>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ＭＳ ゴシック"/>
                        <a:ea typeface="ＭＳ ゴシック"/>
                        <a:cs typeface="ＭＳ ゴシック"/>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ＭＳ ゴシック"/>
                        <a:ea typeface="ＭＳ ゴシック"/>
                        <a:cs typeface="ＭＳ ゴシック"/>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10731495"/>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chemeClr val="tx1"/>
                        </a:solidFill>
                        <a:effectLst/>
                        <a:latin typeface="+mj-lt"/>
                        <a:ea typeface="ヒラギノ角ゴ ProN W6" charset="0"/>
                        <a:cs typeface="+mn-cs"/>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08409598"/>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69576533"/>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96113952"/>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82168292"/>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80684376"/>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02728724"/>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50029060"/>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36747125"/>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50433224"/>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354174947"/>
                  </a:ext>
                </a:extLst>
              </a:tr>
              <a:tr h="37187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rgbClr val="FFFFFF"/>
                        </a:solidFill>
                        <a:effectLst/>
                        <a:latin typeface="ヒラギノ角ゴ ProN W3" charset="0"/>
                        <a:ea typeface="ヒラギノ角ゴ ProN W6" charset="0"/>
                        <a:cs typeface="ヒラギノ角ゴ ProN W6" charset="0"/>
                        <a:sym typeface="Trebuchet MS Bold"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100" b="0" i="0" u="none" strike="noStrike" cap="none" normalizeH="0" baseline="0" dirty="0">
                        <a:ln>
                          <a:noFill/>
                        </a:ln>
                        <a:solidFill>
                          <a:schemeClr val="tx1"/>
                        </a:solidFill>
                        <a:effectLst/>
                        <a:latin typeface="ヒラギノ角ゴ ProN W3" charset="0"/>
                        <a:ea typeface="ヒラギノ角ゴ ProN W3" charset="0"/>
                        <a:cs typeface="ヒラギノ角ゴ ProN W3" charset="0"/>
                        <a:sym typeface="Trebuchet MS" charset="0"/>
                      </a:endParaRPr>
                    </a:p>
                  </a:txBody>
                  <a:tcPr marL="50789" marR="50789" marT="50787" marB="50787"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27896255"/>
                  </a:ext>
                </a:extLst>
              </a:tr>
            </a:tbl>
          </a:graphicData>
        </a:graphic>
      </p:graphicFrame>
      <p:sp>
        <p:nvSpPr>
          <p:cNvPr id="2" name="テキスト ボックス 1">
            <a:extLst>
              <a:ext uri="{FF2B5EF4-FFF2-40B4-BE49-F238E27FC236}">
                <a16:creationId xmlns:a16="http://schemas.microsoft.com/office/drawing/2014/main" id="{719436FD-09C6-9444-8112-0E5A1E8D5CF2}"/>
              </a:ext>
            </a:extLst>
          </p:cNvPr>
          <p:cNvSpPr txBox="1"/>
          <p:nvPr/>
        </p:nvSpPr>
        <p:spPr>
          <a:xfrm>
            <a:off x="0" y="34737"/>
            <a:ext cx="9144000" cy="830997"/>
          </a:xfrm>
          <a:prstGeom prst="rect">
            <a:avLst/>
          </a:prstGeom>
          <a:noFill/>
        </p:spPr>
        <p:txBody>
          <a:bodyPr wrap="square" rtlCol="0">
            <a:spAutoFit/>
          </a:bodyPr>
          <a:lstStyle/>
          <a:p>
            <a:r>
              <a:rPr kumimoji="0" lang="ja-JP" altLang="en-US">
                <a:solidFill>
                  <a:srgbClr val="FF0000"/>
                </a:solidFill>
                <a:latin typeface="ＭＳ ゴシック"/>
                <a:ea typeface="ＭＳ ゴシック"/>
                <a:cs typeface="ＭＳ ゴシック"/>
                <a:sym typeface="Trebuchet MS Bold" charset="0"/>
              </a:rPr>
              <a:t>変更履歴</a:t>
            </a:r>
          </a:p>
          <a:p>
            <a:endParaRPr kumimoji="1" lang="ja-JP" altLang="en-US"/>
          </a:p>
        </p:txBody>
      </p:sp>
    </p:spTree>
    <p:extLst>
      <p:ext uri="{BB962C8B-B14F-4D97-AF65-F5344CB8AC3E}">
        <p14:creationId xmlns:p14="http://schemas.microsoft.com/office/powerpoint/2010/main" val="202481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xfrm>
            <a:off x="0" y="0"/>
            <a:ext cx="9144000" cy="620713"/>
          </a:xfrm>
        </p:spPr>
        <p:txBody>
          <a:bodyPr/>
          <a:lstStyle/>
          <a:p>
            <a:pPr eaLnBrk="1" hangingPunct="1">
              <a:defRPr/>
            </a:pPr>
            <a:r>
              <a:rPr lang="ja-JP" altLang="en-US" sz="3200" b="1">
                <a:solidFill>
                  <a:schemeClr val="tx1"/>
                </a:solidFill>
                <a:latin typeface="Hiragino Kaku Gothic ProN W6" panose="020B0300000000000000" pitchFamily="34" charset="-128"/>
                <a:ea typeface="Hiragino Kaku Gothic ProN W6" panose="020B0300000000000000" pitchFamily="34" charset="-128"/>
                <a:cs typeface="+mn-cs"/>
              </a:rPr>
              <a:t>目　次</a:t>
            </a:r>
          </a:p>
        </p:txBody>
      </p:sp>
      <p:graphicFrame>
        <p:nvGraphicFramePr>
          <p:cNvPr id="2" name="表 1">
            <a:extLst>
              <a:ext uri="{FF2B5EF4-FFF2-40B4-BE49-F238E27FC236}">
                <a16:creationId xmlns:a16="http://schemas.microsoft.com/office/drawing/2014/main" id="{225F92E3-9972-164E-8BE1-75D2D9D066FE}"/>
              </a:ext>
            </a:extLst>
          </p:cNvPr>
          <p:cNvGraphicFramePr>
            <a:graphicFrameLocks noGrp="1"/>
          </p:cNvGraphicFramePr>
          <p:nvPr>
            <p:extLst>
              <p:ext uri="{D42A27DB-BD31-4B8C-83A1-F6EECF244321}">
                <p14:modId xmlns:p14="http://schemas.microsoft.com/office/powerpoint/2010/main" val="2063311217"/>
              </p:ext>
            </p:extLst>
          </p:nvPr>
        </p:nvGraphicFramePr>
        <p:xfrm>
          <a:off x="437772" y="1052736"/>
          <a:ext cx="3558165" cy="5441078"/>
        </p:xfrm>
        <a:graphic>
          <a:graphicData uri="http://schemas.openxmlformats.org/drawingml/2006/table">
            <a:tbl>
              <a:tblPr firstRow="1" bandRow="1">
                <a:tableStyleId>{5C22544A-7EE6-4342-B048-85BDC9FD1C3A}</a:tableStyleId>
              </a:tblPr>
              <a:tblGrid>
                <a:gridCol w="1199371">
                  <a:extLst>
                    <a:ext uri="{9D8B030D-6E8A-4147-A177-3AD203B41FA5}">
                      <a16:colId xmlns:a16="http://schemas.microsoft.com/office/drawing/2014/main" val="1863751175"/>
                    </a:ext>
                  </a:extLst>
                </a:gridCol>
                <a:gridCol w="2358794">
                  <a:extLst>
                    <a:ext uri="{9D8B030D-6E8A-4147-A177-3AD203B41FA5}">
                      <a16:colId xmlns:a16="http://schemas.microsoft.com/office/drawing/2014/main" val="1349139385"/>
                    </a:ext>
                  </a:extLst>
                </a:gridCol>
              </a:tblGrid>
              <a:tr h="231325">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1</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3" action="ppaction://hlinksldjump"/>
                        </a:rPr>
                        <a:t>広報的内容</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3473182"/>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2</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4" action="ppaction://hlinksldjump"/>
                        </a:rPr>
                        <a:t>ゲーム概要</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03560"/>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3</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5" action="ppaction://hlinksldjump"/>
                        </a:rPr>
                        <a:t>フィーチャー</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2792144"/>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4</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6" action="ppaction://hlinksldjump"/>
                        </a:rPr>
                        <a:t>ゲーム画面イメージ</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931259"/>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5</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rPr>
                        <a:t>仕様概要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2978748"/>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6</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en-US" altLang="ja-JP" sz="1400" b="0" i="0" dirty="0">
                          <a:solidFill>
                            <a:schemeClr val="tx1">
                              <a:lumMod val="85000"/>
                              <a:lumOff val="15000"/>
                            </a:schemeClr>
                          </a:solidFill>
                          <a:latin typeface="Yu Gothic" panose="020B0400000000000000" pitchFamily="34" charset="-128"/>
                          <a:ea typeface="Yu Gothic" panose="020B0400000000000000" pitchFamily="34" charset="-128"/>
                          <a:hlinkClick r:id="rId7" action="ppaction://hlinksldjump"/>
                        </a:rPr>
                        <a:t>Scene</a:t>
                      </a: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7" action="ppaction://hlinksldjump"/>
                        </a:rPr>
                        <a:t>一覧</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1242195"/>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7</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8" action="ppaction://hlinksldjump"/>
                        </a:rPr>
                        <a:t>画面遷移</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6745279"/>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8</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9" action="ppaction://hlinksldjump"/>
                        </a:rPr>
                        <a:t>プレイヤーキャラ</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0730795"/>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9</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10" action="ppaction://hlinksldjump"/>
                        </a:rPr>
                        <a:t>ステージ一覧</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480756"/>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10</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11" action="ppaction://hlinksldjump"/>
                        </a:rPr>
                        <a:t>プレハブ一覧</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2892832"/>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11</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12" action="ppaction://hlinksldjump"/>
                        </a:rPr>
                        <a:t>オブジェクト一覧</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1426332"/>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12</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13" action="ppaction://hlinksldjump"/>
                        </a:rPr>
                        <a:t>マテリアル一覧</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9283802"/>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13</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ts val="1480"/>
                        </a:lnSpc>
                        <a:spcBef>
                          <a:spcPts val="0"/>
                        </a:spcBef>
                        <a:spcAft>
                          <a:spcPts val="0"/>
                        </a:spcAft>
                        <a:buClrTx/>
                        <a:buSzTx/>
                        <a:buFontTx/>
                        <a:buNone/>
                        <a:tabLst/>
                        <a:defRPr/>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14" action="ppaction://hlinksldjump"/>
                        </a:rPr>
                        <a:t>スクリプト一覧</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119525"/>
                  </a:ext>
                </a:extLst>
              </a:tr>
              <a:tr h="303333">
                <a:tc>
                  <a:txBody>
                    <a:bodyPr/>
                    <a:lstStyle/>
                    <a:p>
                      <a:pPr>
                        <a:lnSpc>
                          <a:spcPts val="1480"/>
                        </a:lnSpc>
                      </a:pPr>
                      <a:r>
                        <a:rPr kumimoji="1" lang="en-US" altLang="ja-JP" sz="1400" b="0" i="0">
                          <a:solidFill>
                            <a:srgbClr val="FF0000"/>
                          </a:solidFill>
                          <a:latin typeface="Yu Gothic" panose="020B0400000000000000" pitchFamily="34" charset="-128"/>
                          <a:ea typeface="Yu Gothic" panose="020B0400000000000000" pitchFamily="34" charset="-128"/>
                        </a:rPr>
                        <a:t>14</a:t>
                      </a: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ts val="1480"/>
                        </a:lnSpc>
                        <a:spcBef>
                          <a:spcPts val="0"/>
                        </a:spcBef>
                        <a:spcAft>
                          <a:spcPts val="0"/>
                        </a:spcAft>
                        <a:buClrTx/>
                        <a:buSzTx/>
                        <a:buFontTx/>
                        <a:buNone/>
                        <a:tabLst/>
                        <a:defRPr/>
                      </a:pPr>
                      <a:r>
                        <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hlinkClick r:id="rId15" action="ppaction://hlinksldjump"/>
                        </a:rPr>
                        <a:t>テクスチャ 一覧</a:t>
                      </a: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5423036"/>
                  </a:ext>
                </a:extLst>
              </a:tr>
              <a:tr h="303333">
                <a:tc>
                  <a:txBody>
                    <a:bodyPr/>
                    <a:lstStyle/>
                    <a:p>
                      <a:pPr>
                        <a:lnSpc>
                          <a:spcPts val="1480"/>
                        </a:lnSpc>
                      </a:pP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endParaRPr kumimoji="1" lang="en-US" altLang="ja-JP" sz="1400" b="0" i="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7634489"/>
                  </a:ext>
                </a:extLst>
              </a:tr>
              <a:tr h="303333">
                <a:tc>
                  <a:txBody>
                    <a:bodyPr/>
                    <a:lstStyle/>
                    <a:p>
                      <a:pPr>
                        <a:lnSpc>
                          <a:spcPts val="1480"/>
                        </a:lnSpc>
                      </a:pP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endParaRPr kumimoji="1" lang="ja-JP" altLang="en-US" sz="1400" b="0" i="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94222"/>
                  </a:ext>
                </a:extLst>
              </a:tr>
              <a:tr h="303333">
                <a:tc>
                  <a:txBody>
                    <a:bodyPr/>
                    <a:lstStyle/>
                    <a:p>
                      <a:pPr>
                        <a:lnSpc>
                          <a:spcPts val="1480"/>
                        </a:lnSpc>
                      </a:pP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endParaRPr kumimoji="1" lang="ja-JP" altLang="en-US" sz="1400" b="0" i="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4830598"/>
                  </a:ext>
                </a:extLst>
              </a:tr>
              <a:tr h="303333">
                <a:tc>
                  <a:txBody>
                    <a:bodyPr/>
                    <a:lstStyle/>
                    <a:p>
                      <a:pPr>
                        <a:lnSpc>
                          <a:spcPts val="1480"/>
                        </a:lnSpc>
                      </a:pPr>
                      <a:endParaRPr kumimoji="1" lang="ja-JP" altLang="en-US" sz="1400" b="0" i="0">
                        <a:solidFill>
                          <a:srgbClr val="FF0000"/>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ts val="1480"/>
                        </a:lnSpc>
                      </a:pPr>
                      <a:endParaRPr kumimoji="1" lang="ja-JP" altLang="en-US" sz="1400" b="0" i="0" dirty="0">
                        <a:solidFill>
                          <a:schemeClr val="tx1">
                            <a:lumMod val="85000"/>
                            <a:lumOff val="15000"/>
                          </a:schemeClr>
                        </a:solidFill>
                        <a:latin typeface="Yu Gothic" panose="020B0400000000000000" pitchFamily="34" charset="-128"/>
                        <a:ea typeface="Yu Gothic" panose="020B04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2109797"/>
                  </a:ext>
                </a:extLst>
              </a:tr>
            </a:tbl>
          </a:graphicData>
        </a:graphic>
      </p:graphicFrame>
    </p:spTree>
    <p:extLst>
      <p:ext uri="{BB962C8B-B14F-4D97-AF65-F5344CB8AC3E}">
        <p14:creationId xmlns:p14="http://schemas.microsoft.com/office/powerpoint/2010/main" val="423633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BCD0F8-C980-1C46-B591-76D7B9924B58}"/>
              </a:ext>
            </a:extLst>
          </p:cNvPr>
          <p:cNvSpPr>
            <a:spLocks noGrp="1"/>
          </p:cNvSpPr>
          <p:nvPr>
            <p:ph type="title"/>
          </p:nvPr>
        </p:nvSpPr>
        <p:spPr>
          <a:xfrm>
            <a:off x="0" y="-28749"/>
            <a:ext cx="9144000" cy="721445"/>
          </a:xfrm>
        </p:spPr>
        <p:txBody>
          <a:bodyPr/>
          <a:lstStyle/>
          <a:p>
            <a:r>
              <a:rPr kumimoji="1" lang="en-US" altLang="ja-JP" sz="2800"/>
              <a:t>1. </a:t>
            </a:r>
            <a:r>
              <a:rPr kumimoji="1" lang="ja-JP" altLang="en-US" sz="2800"/>
              <a:t>広報的内容</a:t>
            </a:r>
          </a:p>
        </p:txBody>
      </p:sp>
      <p:graphicFrame>
        <p:nvGraphicFramePr>
          <p:cNvPr id="3" name="Group 86">
            <a:extLst>
              <a:ext uri="{FF2B5EF4-FFF2-40B4-BE49-F238E27FC236}">
                <a16:creationId xmlns:a16="http://schemas.microsoft.com/office/drawing/2014/main" id="{09FEE2AC-0791-334B-9846-1CA803E6D60B}"/>
              </a:ext>
            </a:extLst>
          </p:cNvPr>
          <p:cNvGraphicFramePr>
            <a:graphicFrameLocks noGrp="1"/>
          </p:cNvGraphicFramePr>
          <p:nvPr>
            <p:extLst>
              <p:ext uri="{D42A27DB-BD31-4B8C-83A1-F6EECF244321}">
                <p14:modId xmlns:p14="http://schemas.microsoft.com/office/powerpoint/2010/main" val="889902809"/>
              </p:ext>
            </p:extLst>
          </p:nvPr>
        </p:nvGraphicFramePr>
        <p:xfrm>
          <a:off x="107504" y="821675"/>
          <a:ext cx="8891177" cy="5711877"/>
        </p:xfrm>
        <a:graphic>
          <a:graphicData uri="http://schemas.openxmlformats.org/drawingml/2006/table">
            <a:tbl>
              <a:tblPr/>
              <a:tblGrid>
                <a:gridCol w="1944216">
                  <a:extLst>
                    <a:ext uri="{9D8B030D-6E8A-4147-A177-3AD203B41FA5}">
                      <a16:colId xmlns:a16="http://schemas.microsoft.com/office/drawing/2014/main" val="2282790300"/>
                    </a:ext>
                  </a:extLst>
                </a:gridCol>
                <a:gridCol w="6946961">
                  <a:extLst>
                    <a:ext uri="{9D8B030D-6E8A-4147-A177-3AD203B41FA5}">
                      <a16:colId xmlns:a16="http://schemas.microsoft.com/office/drawing/2014/main" val="2196513544"/>
                    </a:ext>
                  </a:extLst>
                </a:gridCol>
              </a:tblGrid>
              <a:tr h="305111">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noStrike" cap="none" normalizeH="0" baseline="0">
                          <a:ln>
                            <a:noFill/>
                          </a:ln>
                          <a:solidFill>
                            <a:schemeClr val="tx1">
                              <a:lumMod val="85000"/>
                              <a:lumOff val="15000"/>
                            </a:schemeClr>
                          </a:solidFill>
                          <a:effectLst/>
                          <a:latin typeface="Yu Gothic" panose="020B0400000000000000" pitchFamily="34" charset="-128"/>
                          <a:ea typeface="Yu Gothic" panose="020B0400000000000000" pitchFamily="34" charset="-128"/>
                          <a:sym typeface="Trebuchet MS Bold" panose="020B0603020202020204" pitchFamily="34" charset="0"/>
                        </a:rPr>
                        <a:t>タイトル</a:t>
                      </a: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Little Seeker</a:t>
                      </a:r>
                      <a:endPar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05259948"/>
                  </a:ext>
                </a:extLst>
              </a:tr>
              <a:tr h="30511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noStrike" cap="none" normalizeH="0" baseline="0">
                          <a:ln>
                            <a:noFill/>
                          </a:ln>
                          <a:solidFill>
                            <a:srgbClr val="FF0000"/>
                          </a:solidFill>
                          <a:effectLst/>
                          <a:latin typeface="Yu Gothic" panose="020B0400000000000000" pitchFamily="34" charset="-128"/>
                          <a:ea typeface="Yu Gothic" panose="020B0400000000000000" pitchFamily="34" charset="-128"/>
                          <a:sym typeface="Trebuchet MS Bold" panose="020B0603020202020204" pitchFamily="34" charset="0"/>
                        </a:rPr>
                        <a:t>カメラ</a:t>
                      </a: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サイドビュー</a:t>
                      </a: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48051801"/>
                  </a:ext>
                </a:extLst>
              </a:tr>
              <a:tr h="305111">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noStrike" cap="none" normalizeH="0" baseline="0">
                          <a:ln>
                            <a:noFill/>
                          </a:ln>
                          <a:solidFill>
                            <a:srgbClr val="FF0000"/>
                          </a:solidFill>
                          <a:effectLst/>
                          <a:latin typeface="Yu Gothic" panose="020B0400000000000000" pitchFamily="34" charset="-128"/>
                          <a:ea typeface="Yu Gothic" panose="020B0400000000000000" pitchFamily="34" charset="-128"/>
                          <a:sym typeface="Trebuchet MS Bold" panose="020B0603020202020204" pitchFamily="34" charset="0"/>
                        </a:rPr>
                        <a:t>ジャンル</a:t>
                      </a: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探索</a:t>
                      </a: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55279682"/>
                  </a:ext>
                </a:extLst>
              </a:tr>
              <a:tr h="511804">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noStrike" cap="none" normalizeH="0" baseline="0" dirty="0">
                          <a:ln>
                            <a:noFill/>
                          </a:ln>
                          <a:solidFill>
                            <a:schemeClr val="tx1">
                              <a:lumMod val="85000"/>
                              <a:lumOff val="15000"/>
                            </a:schemeClr>
                          </a:solidFill>
                          <a:effectLst/>
                          <a:latin typeface="Yu Gothic" panose="020B0400000000000000" pitchFamily="34" charset="-128"/>
                          <a:ea typeface="Yu Gothic" panose="020B0400000000000000" pitchFamily="34" charset="-128"/>
                          <a:sym typeface="Trebuchet MS Bold" panose="020B0603020202020204" pitchFamily="34" charset="0"/>
                        </a:rPr>
                        <a:t>販売プラットフォーム</a:t>
                      </a: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PC</a:t>
                      </a:r>
                      <a:endPar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85886176"/>
                  </a:ext>
                </a:extLst>
              </a:tr>
              <a:tr h="587298">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noStrike" cap="none" normalizeH="0" baseline="0">
                          <a:ln>
                            <a:noFill/>
                          </a:ln>
                          <a:solidFill>
                            <a:srgbClr val="FF0000"/>
                          </a:solidFill>
                          <a:effectLst/>
                          <a:latin typeface="Yu Gothic" panose="020B0400000000000000" pitchFamily="34" charset="-128"/>
                          <a:ea typeface="Yu Gothic" panose="020B0400000000000000" pitchFamily="34" charset="-128"/>
                          <a:sym typeface="Trebuchet MS Bold" panose="020B0603020202020204" pitchFamily="34" charset="0"/>
                        </a:rPr>
                        <a:t>コア・アイディア</a:t>
                      </a:r>
                    </a:p>
                  </a:txBody>
                  <a:tcPr marL="50796" marR="50796" marT="50799" marB="50799"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誰が：主人公が</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何を：本物の空を見てみたいと感じて</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どうする：空に出る方法を見つけるために地底を探索する</a:t>
                      </a:r>
                    </a:p>
                  </a:txBody>
                  <a:tcPr marL="50796" marR="50796" marT="50799" marB="50799"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57601642"/>
                  </a:ext>
                </a:extLst>
              </a:tr>
              <a:tr h="1131881">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noStrike" cap="none" normalizeH="0" baseline="0" dirty="0">
                          <a:ln>
                            <a:noFill/>
                          </a:ln>
                          <a:solidFill>
                            <a:srgbClr val="FF0000"/>
                          </a:solidFill>
                          <a:effectLst/>
                          <a:latin typeface="Yu Gothic" panose="020B0400000000000000" pitchFamily="34" charset="-128"/>
                          <a:ea typeface="Yu Gothic" panose="020B0400000000000000" pitchFamily="34" charset="-128"/>
                          <a:sym typeface="Trebuchet MS Bold" panose="020B0603020202020204" pitchFamily="34" charset="0"/>
                        </a:rPr>
                        <a:t>ハイ・コンセプト</a:t>
                      </a:r>
                      <a:endParaRPr kumimoji="0" lang="en-US" altLang="ja-JP" sz="1400" b="1" i="0" u="none" strike="noStrike" cap="none" normalizeH="0" baseline="0" dirty="0">
                        <a:ln>
                          <a:noFill/>
                        </a:ln>
                        <a:solidFill>
                          <a:srgbClr val="FF0000"/>
                        </a:solidFill>
                        <a:effectLst/>
                        <a:latin typeface="Yu Gothic" panose="020B0400000000000000" pitchFamily="34" charset="-128"/>
                        <a:ea typeface="Yu Gothic" panose="020B0400000000000000" pitchFamily="34" charset="-128"/>
                        <a:sym typeface="Trebuchet MS Bold" panose="020B0603020202020204" pitchFamily="34" charset="0"/>
                      </a:endParaRP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いつ：栄えた文明滅び、人々がその文明を忘れたころ</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誰が：地底で暮らす主人公とそのが</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どこで：閉ざされた地底の空間で</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なぜ：本物の空を見てみたくなったから</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何を：地底を探索していく</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どのように：自分自身や装備を強化し、新しい装備を手に入れながら。</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06095725"/>
                  </a:ext>
                </a:extLst>
              </a:tr>
              <a:tr h="854992">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noStrike" cap="none" normalizeH="0" baseline="0" dirty="0">
                          <a:ln>
                            <a:noFill/>
                          </a:ln>
                          <a:solidFill>
                            <a:schemeClr val="tx1">
                              <a:lumMod val="85000"/>
                              <a:lumOff val="15000"/>
                            </a:schemeClr>
                          </a:solidFill>
                          <a:effectLst/>
                          <a:latin typeface="Yu Gothic" panose="020B0400000000000000" pitchFamily="34" charset="-128"/>
                          <a:ea typeface="Yu Gothic" panose="020B0400000000000000" pitchFamily="34" charset="-128"/>
                          <a:sym typeface="Trebuchet MS Bold" panose="020B0603020202020204" pitchFamily="34" charset="0"/>
                        </a:rPr>
                        <a:t>セールス・ポイント</a:t>
                      </a:r>
                      <a:endParaRPr kumimoji="0" lang="en-US" altLang="ja-JP" sz="1400" b="1" i="0" u="none" strike="noStrike" cap="none" normalizeH="0" baseline="0" dirty="0">
                        <a:ln>
                          <a:noFill/>
                        </a:ln>
                        <a:solidFill>
                          <a:schemeClr val="tx1">
                            <a:lumMod val="85000"/>
                            <a:lumOff val="15000"/>
                          </a:schemeClr>
                        </a:solidFill>
                        <a:effectLst/>
                        <a:latin typeface="Yu Gothic" panose="020B0400000000000000" pitchFamily="34" charset="-128"/>
                        <a:ea typeface="Yu Gothic" panose="020B0400000000000000" pitchFamily="34" charset="-128"/>
                        <a:sym typeface="Trebuchet MS Bold" panose="020B0603020202020204" pitchFamily="34" charset="0"/>
                      </a:endParaRP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壁を上り、宙を舞い、落ちている武器で戦う」という空間全てを自分で理解し、支配するような戦いができそのうえで、キャラクター自身の能力を上げることが出来るためプレイヤーのオリジナリティあふれる戦いができるゲームシステムと自分自身の足で</a:t>
                      </a:r>
                      <a:r>
                        <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MAP</a:t>
                      </a: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中を駆け巡りながら武器の素材や世界の秘密を見つけていく探索システム</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78443486"/>
                  </a:ext>
                </a:extLst>
              </a:tr>
              <a:tr h="867071">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noStrike" cap="none" normalizeH="0" baseline="0" dirty="0">
                          <a:ln>
                            <a:noFill/>
                          </a:ln>
                          <a:solidFill>
                            <a:schemeClr val="tx1">
                              <a:lumMod val="85000"/>
                              <a:lumOff val="15000"/>
                            </a:schemeClr>
                          </a:solidFill>
                          <a:effectLst/>
                          <a:latin typeface="Yu Gothic" panose="020B0400000000000000" pitchFamily="34" charset="-128"/>
                          <a:ea typeface="Yu Gothic" panose="020B0400000000000000" pitchFamily="34" charset="-128"/>
                          <a:sym typeface="Trebuchet MS Bold" panose="020B0603020202020204" pitchFamily="34" charset="0"/>
                        </a:rPr>
                        <a:t>ターゲットユーザー</a:t>
                      </a:r>
                      <a:endParaRPr kumimoji="0" lang="en-US" altLang="ja-JP" sz="1400" b="1" i="0" u="none" strike="noStrike" cap="none" normalizeH="0" baseline="0" dirty="0">
                        <a:ln>
                          <a:noFill/>
                        </a:ln>
                        <a:solidFill>
                          <a:schemeClr val="tx1">
                            <a:lumMod val="85000"/>
                            <a:lumOff val="15000"/>
                          </a:schemeClr>
                        </a:solidFill>
                        <a:effectLst/>
                        <a:latin typeface="Yu Gothic" panose="020B0400000000000000" pitchFamily="34" charset="-128"/>
                        <a:ea typeface="Yu Gothic" panose="020B0400000000000000" pitchFamily="34" charset="-128"/>
                        <a:sym typeface="Trebuchet MS Bold" panose="020B0603020202020204" pitchFamily="34" charset="0"/>
                      </a:endParaRP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小学生以上の人</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txBody>
                  <a:tcPr marL="50800" marR="50800" marT="50797" marB="50797"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051231905"/>
                  </a:ext>
                </a:extLst>
              </a:tr>
              <a:tr h="305111">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sngStrike" cap="none" normalizeH="0" baseline="0" dirty="0">
                          <a:ln>
                            <a:noFill/>
                          </a:ln>
                          <a:solidFill>
                            <a:schemeClr val="tx1">
                              <a:lumMod val="85000"/>
                              <a:lumOff val="15000"/>
                            </a:schemeClr>
                          </a:solidFill>
                          <a:effectLst/>
                          <a:latin typeface="Yu Gothic" panose="020B0400000000000000" pitchFamily="34" charset="-128"/>
                          <a:ea typeface="Yu Gothic" panose="020B0400000000000000" pitchFamily="34" charset="-128"/>
                          <a:sym typeface="Trebuchet MS Bold" panose="020B0603020202020204" pitchFamily="34" charset="0"/>
                        </a:rPr>
                        <a:t>想定販売数</a:t>
                      </a: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endParaRPr>
                    </a:p>
                  </a:txBody>
                  <a:tcPr marL="50800" marR="50800" marT="50797" marB="50797"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68001478"/>
                  </a:ext>
                </a:extLst>
              </a:tr>
              <a:tr h="369082">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1" i="0" u="none" strike="noStrike" cap="none" normalizeH="0" baseline="0" dirty="0">
                          <a:ln>
                            <a:noFill/>
                          </a:ln>
                          <a:solidFill>
                            <a:schemeClr val="tx1">
                              <a:lumMod val="85000"/>
                              <a:lumOff val="15000"/>
                            </a:schemeClr>
                          </a:solidFill>
                          <a:effectLst/>
                          <a:latin typeface="Yu Gothic" panose="020B0400000000000000" pitchFamily="34" charset="-128"/>
                          <a:ea typeface="Yu Gothic" panose="020B0400000000000000" pitchFamily="34" charset="-128"/>
                          <a:sym typeface="Trebuchet MS Bold" panose="020B0603020202020204" pitchFamily="34" charset="0"/>
                        </a:rPr>
                        <a:t>想定価格</a:t>
                      </a:r>
                    </a:p>
                  </a:txBody>
                  <a:tcPr marL="50800" marR="50800" marT="50797" marB="50797" anchor="ctr"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ctr">
                        <a:spcBef>
                          <a:spcPts val="900"/>
                        </a:spcBef>
                        <a:tabLst>
                          <a:tab pos="1016000" algn="l"/>
                        </a:tabLst>
                        <a:defRPr kumimoji="1" sz="3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1pPr>
                      <a:lvl2pPr marL="742950" indent="-285750" algn="ctr">
                        <a:spcBef>
                          <a:spcPts val="700"/>
                        </a:spcBef>
                        <a:tabLst>
                          <a:tab pos="1016000" algn="l"/>
                        </a:tabLst>
                        <a:defRPr kumimoji="1" sz="26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2pPr>
                      <a:lvl3pPr marL="1143000" indent="-228600" algn="ctr">
                        <a:spcBef>
                          <a:spcPts val="600"/>
                        </a:spcBef>
                        <a:tabLst>
                          <a:tab pos="1016000" algn="l"/>
                        </a:tabLst>
                        <a:defRPr kumimoji="1" sz="22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3pPr>
                      <a:lvl4pPr marL="16002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4pPr>
                      <a:lvl5pPr marL="2057400" indent="-228600" algn="ctr">
                        <a:spcBef>
                          <a:spcPts val="500"/>
                        </a:spcBef>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5pPr>
                      <a:lvl6pPr marL="25146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6pPr>
                      <a:lvl7pPr marL="29718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7pPr>
                      <a:lvl8pPr marL="34290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8pPr>
                      <a:lvl9pPr marL="3886200" indent="-228600" algn="ctr" eaLnBrk="0" fontAlgn="base" hangingPunct="0">
                        <a:spcBef>
                          <a:spcPts val="500"/>
                        </a:spcBef>
                        <a:spcAft>
                          <a:spcPct val="0"/>
                        </a:spcAft>
                        <a:tabLst>
                          <a:tab pos="1016000" algn="l"/>
                        </a:tabLst>
                        <a:defRPr kumimoji="1" sz="2000">
                          <a:solidFill>
                            <a:srgbClr val="878787"/>
                          </a:solidFill>
                          <a:latin typeface="Trebuchet MS" panose="020B0703020202090204" pitchFamily="34" charset="0"/>
                          <a:ea typeface="ヒラギノ角ゴ ProN W3" panose="020B0300000000000000" pitchFamily="34" charset="-128"/>
                          <a:sym typeface="Trebuchet MS" panose="020B070302020209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2000</a:t>
                      </a: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sym typeface="Trebuchet MS" panose="020B0703020202090204" pitchFamily="34" charset="0"/>
                        </a:rPr>
                        <a:t>円</a:t>
                      </a:r>
                    </a:p>
                  </a:txBody>
                  <a:tcPr marL="50800" marR="50800" marT="50797" marB="50797"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26563742"/>
                  </a:ext>
                </a:extLst>
              </a:tr>
            </a:tbl>
          </a:graphicData>
        </a:graphic>
      </p:graphicFrame>
      <p:sp>
        <p:nvSpPr>
          <p:cNvPr id="4" name="テキスト ボックス 3">
            <a:extLst>
              <a:ext uri="{FF2B5EF4-FFF2-40B4-BE49-F238E27FC236}">
                <a16:creationId xmlns:a16="http://schemas.microsoft.com/office/drawing/2014/main" id="{585762A3-22B1-034E-8E53-3C14506DC999}"/>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spTree>
    <p:extLst>
      <p:ext uri="{BB962C8B-B14F-4D97-AF65-F5344CB8AC3E}">
        <p14:creationId xmlns:p14="http://schemas.microsoft.com/office/powerpoint/2010/main" val="40068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6D383-7F0A-404B-9E57-28DB6FE8802D}"/>
              </a:ext>
            </a:extLst>
          </p:cNvPr>
          <p:cNvSpPr>
            <a:spLocks noGrp="1"/>
          </p:cNvSpPr>
          <p:nvPr>
            <p:ph type="title"/>
          </p:nvPr>
        </p:nvSpPr>
        <p:spPr>
          <a:xfrm>
            <a:off x="0" y="0"/>
            <a:ext cx="9144000" cy="692696"/>
          </a:xfrm>
        </p:spPr>
        <p:txBody>
          <a:bodyPr/>
          <a:lstStyle/>
          <a:p>
            <a:r>
              <a:rPr kumimoji="1" lang="en-US" altLang="ja-JP" sz="2800"/>
              <a:t>2. </a:t>
            </a:r>
            <a:r>
              <a:rPr kumimoji="1" lang="ja-JP" altLang="en-US" sz="2800"/>
              <a:t>ゲーム概要</a:t>
            </a:r>
          </a:p>
        </p:txBody>
      </p:sp>
      <p:graphicFrame>
        <p:nvGraphicFramePr>
          <p:cNvPr id="3" name="Group 2">
            <a:extLst>
              <a:ext uri="{FF2B5EF4-FFF2-40B4-BE49-F238E27FC236}">
                <a16:creationId xmlns:a16="http://schemas.microsoft.com/office/drawing/2014/main" id="{E0563B86-7933-1C42-9BB3-137267F59FB6}"/>
              </a:ext>
            </a:extLst>
          </p:cNvPr>
          <p:cNvGraphicFramePr>
            <a:graphicFrameLocks noGrp="1"/>
          </p:cNvGraphicFramePr>
          <p:nvPr>
            <p:extLst>
              <p:ext uri="{D42A27DB-BD31-4B8C-83A1-F6EECF244321}">
                <p14:modId xmlns:p14="http://schemas.microsoft.com/office/powerpoint/2010/main" val="1617504547"/>
              </p:ext>
            </p:extLst>
          </p:nvPr>
        </p:nvGraphicFramePr>
        <p:xfrm>
          <a:off x="214660" y="980728"/>
          <a:ext cx="8714680" cy="5688730"/>
        </p:xfrm>
        <a:graphic>
          <a:graphicData uri="http://schemas.openxmlformats.org/drawingml/2006/table">
            <a:tbl>
              <a:tblPr/>
              <a:tblGrid>
                <a:gridCol w="1789219">
                  <a:extLst>
                    <a:ext uri="{9D8B030D-6E8A-4147-A177-3AD203B41FA5}">
                      <a16:colId xmlns:a16="http://schemas.microsoft.com/office/drawing/2014/main" val="20000"/>
                    </a:ext>
                  </a:extLst>
                </a:gridCol>
                <a:gridCol w="6925461">
                  <a:extLst>
                    <a:ext uri="{9D8B030D-6E8A-4147-A177-3AD203B41FA5}">
                      <a16:colId xmlns:a16="http://schemas.microsoft.com/office/drawing/2014/main" val="20001"/>
                    </a:ext>
                  </a:extLst>
                </a:gridCol>
              </a:tblGrid>
              <a:tr h="8432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1" i="0" u="none" strike="noStrike" cap="none" normalizeH="0" baseline="0">
                          <a:ln>
                            <a:noFill/>
                          </a:ln>
                          <a:solidFill>
                            <a:srgbClr val="FF0000"/>
                          </a:solidFill>
                          <a:effectLst/>
                          <a:latin typeface="Yu Gothic" panose="020B0400000000000000" pitchFamily="34" charset="-128"/>
                          <a:ea typeface="Yu Gothic" panose="020B0400000000000000" pitchFamily="34" charset="-128"/>
                          <a:cs typeface="ＭＳ ゴシック"/>
                          <a:sym typeface="Trebuchet MS Bold" charset="0"/>
                        </a:rPr>
                        <a:t>初期状態</a:t>
                      </a:r>
                    </a:p>
                  </a:txBody>
                  <a:tcPr marL="50796" marR="50796" marT="50804" marB="50804"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endParaRPr>
                    </a:p>
                  </a:txBody>
                  <a:tcPr marL="50796" marR="50796" marT="50804" marB="50804"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21386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1" i="0" u="none" strike="noStrike" cap="none" normalizeH="0" baseline="0" dirty="0">
                          <a:ln>
                            <a:noFill/>
                          </a:ln>
                          <a:solidFill>
                            <a:srgbClr val="FF0000"/>
                          </a:solidFill>
                          <a:effectLst/>
                          <a:latin typeface="Yu Gothic" panose="020B0400000000000000" pitchFamily="34" charset="-128"/>
                          <a:ea typeface="Yu Gothic" panose="020B0400000000000000" pitchFamily="34" charset="-128"/>
                          <a:cs typeface="ＭＳ ゴシック"/>
                          <a:sym typeface="Trebuchet MS Bold" charset="0"/>
                        </a:rPr>
                        <a:t>プレイヤーや世界の</a:t>
                      </a:r>
                      <a:br>
                        <a:rPr kumimoji="0" lang="en-US" altLang="ja-JP" sz="1200" b="1" i="0" u="none" strike="noStrike" cap="none" normalizeH="0" baseline="0" dirty="0">
                          <a:ln>
                            <a:noFill/>
                          </a:ln>
                          <a:solidFill>
                            <a:srgbClr val="FF0000"/>
                          </a:solidFill>
                          <a:effectLst/>
                          <a:latin typeface="Yu Gothic" panose="020B0400000000000000" pitchFamily="34" charset="-128"/>
                          <a:ea typeface="Yu Gothic" panose="020B0400000000000000" pitchFamily="34" charset="-128"/>
                          <a:cs typeface="ＭＳ ゴシック"/>
                          <a:sym typeface="Trebuchet MS Bold" charset="0"/>
                        </a:rPr>
                      </a:br>
                      <a:r>
                        <a:rPr kumimoji="0" lang="ja-JP" altLang="en-US" sz="1200" b="1" i="0" u="none" strike="noStrike" cap="none" normalizeH="0" baseline="0" dirty="0">
                          <a:ln>
                            <a:noFill/>
                          </a:ln>
                          <a:solidFill>
                            <a:srgbClr val="FF0000"/>
                          </a:solidFill>
                          <a:effectLst/>
                          <a:latin typeface="Yu Gothic" panose="020B0400000000000000" pitchFamily="34" charset="-128"/>
                          <a:ea typeface="Yu Gothic" panose="020B0400000000000000" pitchFamily="34" charset="-128"/>
                          <a:cs typeface="ＭＳ ゴシック"/>
                          <a:sym typeface="Trebuchet MS Bold" charset="0"/>
                        </a:rPr>
                        <a:t>ギャップ</a:t>
                      </a:r>
                    </a:p>
                  </a:txBody>
                  <a:tcPr marL="50796" marR="50796" marT="50804" marB="50804"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町のネズミ達は地底から外に出たことはない。</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endParaRPr>
                    </a:p>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町のネズミ達は今の生活に満足しているが主人公は本当の空を見たいと感じている。</a:t>
                      </a:r>
                    </a:p>
                  </a:txBody>
                  <a:tcPr marL="50796" marR="50796" marT="50804" marB="50804"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34313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1" i="0" u="none" strike="noStrike" cap="none" normalizeH="0" baseline="0">
                          <a:ln>
                            <a:noFill/>
                          </a:ln>
                          <a:solidFill>
                            <a:srgbClr val="FF0000"/>
                          </a:solidFill>
                          <a:effectLst/>
                          <a:latin typeface="Yu Gothic" panose="020B0400000000000000" pitchFamily="34" charset="-128"/>
                          <a:ea typeface="Yu Gothic" panose="020B0400000000000000" pitchFamily="34" charset="-128"/>
                          <a:cs typeface="ＭＳ ゴシック"/>
                          <a:sym typeface="Trebuchet MS Bold" charset="0"/>
                        </a:rPr>
                        <a:t>世界観</a:t>
                      </a:r>
                    </a:p>
                  </a:txBody>
                  <a:tcPr marL="50796" marR="50796" marT="50804" marB="50804"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過去に実験動物だったネズミ達が閉ざされた施設内に町を作っており自給自足の生活を行っている。町がある空間から他の設備への道は崩落などで閉ざされている。また、町がある空間の天井には大きな空の絵が存在している。実験施設を作った人たちは既に存在せず、実験施設は彼らが残した管理用のゴーレムが管理しており、ゴーレムが壊れたらどこからかゴーレムが生み出されてくる。</a:t>
                      </a:r>
                    </a:p>
                  </a:txBody>
                  <a:tcPr marL="50796" marR="50796" marT="50804" marB="50804"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29985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1" i="0" u="none" strike="noStrike" cap="none" normalizeH="0" baseline="0" dirty="0">
                          <a:ln>
                            <a:noFill/>
                          </a:ln>
                          <a:solidFill>
                            <a:srgbClr val="FF0000"/>
                          </a:solidFill>
                          <a:effectLst/>
                          <a:latin typeface="Yu Gothic" panose="020B0400000000000000" pitchFamily="34" charset="-128"/>
                          <a:ea typeface="Yu Gothic" panose="020B0400000000000000" pitchFamily="34" charset="-128"/>
                          <a:cs typeface="ＭＳ ゴシック"/>
                          <a:sym typeface="Trebuchet MS Bold" charset="0"/>
                        </a:rPr>
                        <a:t>クリア条件</a:t>
                      </a:r>
                    </a:p>
                  </a:txBody>
                  <a:tcPr marL="50796" marR="50796" marT="50804" marB="50804"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地底からの脱出</a:t>
                      </a: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endParaRPr>
                    </a:p>
                  </a:txBody>
                  <a:tcPr marL="50796" marR="50796" marT="50804" marB="50804"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88612">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defRPr/>
                      </a:pPr>
                      <a:r>
                        <a:rPr kumimoji="0" lang="ja-JP" altLang="en-US" sz="1200" b="1" i="0" u="none" strike="noStrike" cap="none" normalizeH="0" baseline="0" dirty="0">
                          <a:ln>
                            <a:noFill/>
                          </a:ln>
                          <a:solidFill>
                            <a:srgbClr val="FF0000"/>
                          </a:solidFill>
                          <a:effectLst/>
                          <a:latin typeface="Yu Gothic" panose="020B0400000000000000" pitchFamily="34" charset="-128"/>
                          <a:ea typeface="Yu Gothic" panose="020B0400000000000000" pitchFamily="34" charset="-128"/>
                          <a:cs typeface="ＭＳ ゴシック"/>
                          <a:sym typeface="Trebuchet MS Bold" charset="0"/>
                        </a:rPr>
                        <a:t>ゲームオーバー条件</a:t>
                      </a:r>
                    </a:p>
                  </a:txBody>
                  <a:tcPr marL="50796" marR="50796" marT="50804" marB="50804"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プレイヤーが死んでしまったとき。</a:t>
                      </a:r>
                    </a:p>
                  </a:txBody>
                  <a:tcPr marL="50796" marR="50796" marT="50804" marB="50804"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715176321"/>
                  </a:ext>
                </a:extLst>
              </a:tr>
            </a:tbl>
          </a:graphicData>
        </a:graphic>
      </p:graphicFrame>
      <p:sp>
        <p:nvSpPr>
          <p:cNvPr id="4" name="テキスト ボックス 3">
            <a:extLst>
              <a:ext uri="{FF2B5EF4-FFF2-40B4-BE49-F238E27FC236}">
                <a16:creationId xmlns:a16="http://schemas.microsoft.com/office/drawing/2014/main" id="{B05FB491-AA15-A64D-815B-449A3B6F6E52}"/>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spTree>
    <p:extLst>
      <p:ext uri="{BB962C8B-B14F-4D97-AF65-F5344CB8AC3E}">
        <p14:creationId xmlns:p14="http://schemas.microsoft.com/office/powerpoint/2010/main" val="261269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1297F-2843-A84E-B276-B41C0E38A62E}"/>
              </a:ext>
            </a:extLst>
          </p:cNvPr>
          <p:cNvSpPr>
            <a:spLocks noGrp="1"/>
          </p:cNvSpPr>
          <p:nvPr>
            <p:ph type="title"/>
          </p:nvPr>
        </p:nvSpPr>
        <p:spPr>
          <a:xfrm>
            <a:off x="32084" y="23980"/>
            <a:ext cx="9111916" cy="668716"/>
          </a:xfrm>
        </p:spPr>
        <p:txBody>
          <a:bodyPr/>
          <a:lstStyle/>
          <a:p>
            <a:r>
              <a:rPr kumimoji="1" lang="en-US" altLang="ja-JP" sz="2800">
                <a:solidFill>
                  <a:srgbClr val="FF0000"/>
                </a:solidFill>
              </a:rPr>
              <a:t>3. </a:t>
            </a:r>
            <a:r>
              <a:rPr kumimoji="1" lang="ja-JP" altLang="en-US" sz="2800">
                <a:solidFill>
                  <a:srgbClr val="FF0000"/>
                </a:solidFill>
              </a:rPr>
              <a:t>フィーチャー</a:t>
            </a:r>
          </a:p>
        </p:txBody>
      </p:sp>
      <p:graphicFrame>
        <p:nvGraphicFramePr>
          <p:cNvPr id="3" name="Group 37">
            <a:extLst>
              <a:ext uri="{FF2B5EF4-FFF2-40B4-BE49-F238E27FC236}">
                <a16:creationId xmlns:a16="http://schemas.microsoft.com/office/drawing/2014/main" id="{8EEF997F-CF0A-F048-A147-F70BFB84B124}"/>
              </a:ext>
            </a:extLst>
          </p:cNvPr>
          <p:cNvGraphicFramePr>
            <a:graphicFrameLocks noGrp="1"/>
          </p:cNvGraphicFramePr>
          <p:nvPr>
            <p:extLst>
              <p:ext uri="{D42A27DB-BD31-4B8C-83A1-F6EECF244321}">
                <p14:modId xmlns:p14="http://schemas.microsoft.com/office/powerpoint/2010/main" val="1025411062"/>
              </p:ext>
            </p:extLst>
          </p:nvPr>
        </p:nvGraphicFramePr>
        <p:xfrm>
          <a:off x="184150" y="764704"/>
          <a:ext cx="8780338" cy="6002607"/>
        </p:xfrm>
        <a:graphic>
          <a:graphicData uri="http://schemas.openxmlformats.org/drawingml/2006/table">
            <a:tbl>
              <a:tblPr/>
              <a:tblGrid>
                <a:gridCol w="704626">
                  <a:extLst>
                    <a:ext uri="{9D8B030D-6E8A-4147-A177-3AD203B41FA5}">
                      <a16:colId xmlns:a16="http://schemas.microsoft.com/office/drawing/2014/main" val="20000"/>
                    </a:ext>
                  </a:extLst>
                </a:gridCol>
                <a:gridCol w="8075712">
                  <a:extLst>
                    <a:ext uri="{9D8B030D-6E8A-4147-A177-3AD203B41FA5}">
                      <a16:colId xmlns:a16="http://schemas.microsoft.com/office/drawing/2014/main" val="20001"/>
                    </a:ext>
                  </a:extLst>
                </a:gridCol>
              </a:tblGrid>
              <a:tr h="308170">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ja-JP" altLang="en-US" sz="1400" b="0" i="0" u="none" strike="noStrike" cap="none" normalizeH="0" baseline="0">
                          <a:ln>
                            <a:noFill/>
                          </a:ln>
                          <a:solidFill>
                            <a:srgbClr val="595959"/>
                          </a:solidFill>
                          <a:effectLst/>
                          <a:latin typeface="ＭＳ ゴシック"/>
                          <a:ea typeface="ＭＳ ゴシック"/>
                          <a:cs typeface="ＭＳ ゴシック"/>
                          <a:sym typeface="Trebuchet MS Bold" charset="0"/>
                        </a:rPr>
                        <a:t>（プレイヤーがプレイ中で出来ること・経験すること）</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extLst>
                  <a:ext uri="{0D108BD9-81ED-4DB2-BD59-A6C34878D82A}">
                    <a16:rowId xmlns:a16="http://schemas.microsoft.com/office/drawing/2014/main" val="10000"/>
                  </a:ext>
                </a:extLst>
              </a:tr>
              <a:tr h="431722">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1</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起動。タイトルが表示される。クリックでメニュー画面へ。</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21781">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2</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メニュー画面ではゲームをプレイと設定画面の選択肢を表示</a:t>
                      </a:r>
                      <a:endPar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endParaRP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0331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3</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en-US" altLang="ja-JP"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endParaRP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9195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4</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プレイヤーは俯瞰してんで見ているので鍵や扉の位置などがわかる。</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487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5</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トラップを踏み死んでしまったらゲームオーバーでタイトルへ。</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487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6</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r>
                        <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rPr>
                        <a:t>遺跡から脱出したらクリア。</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487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7</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200"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endParaRP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487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8</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defRPr/>
                      </a:pPr>
                      <a:endParaRPr kumimoji="0" lang="en-US" altLang="ja-JP" sz="1200" b="0" i="0" u="none" strike="noStrike" cap="none" normalizeH="0" baseline="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endParaRP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4487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9</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200" b="0" i="0" u="none" strike="noStrike" cap="none" normalizeH="0" baseline="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endParaRP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487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10</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000" b="0" i="0" u="none" strike="noStrike" cap="none" normalizeH="0" baseline="0">
                        <a:ln>
                          <a:noFill/>
                        </a:ln>
                        <a:solidFill>
                          <a:schemeClr val="tx1"/>
                        </a:solidFill>
                        <a:effectLst/>
                        <a:latin typeface="ＭＳ ゴシック"/>
                        <a:ea typeface="ＭＳ ゴシック"/>
                        <a:cs typeface="ＭＳ ゴシック"/>
                        <a:sym typeface="Trebuchet MS" charset="0"/>
                      </a:endParaRP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4487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11</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400" b="0" i="0" u="none" strike="sngStrike" cap="none" normalizeH="0" baseline="0">
                        <a:ln>
                          <a:noFill/>
                        </a:ln>
                        <a:solidFill>
                          <a:schemeClr val="tx1"/>
                        </a:solidFill>
                        <a:effectLst/>
                        <a:latin typeface="Yu Gothic" panose="020B0400000000000000" pitchFamily="34" charset="-128"/>
                        <a:ea typeface="Yu Gothic" panose="020B0400000000000000" pitchFamily="34" charset="-128"/>
                        <a:cs typeface="ＭＳ ゴシック"/>
                        <a:sym typeface="Trebuchet MS" charset="0"/>
                      </a:endParaRP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4487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12</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000" b="0" i="0" u="none" strike="noStrike" cap="none" normalizeH="0" baseline="0">
                        <a:ln>
                          <a:noFill/>
                        </a:ln>
                        <a:solidFill>
                          <a:schemeClr val="tx1"/>
                        </a:solidFill>
                        <a:effectLst/>
                        <a:latin typeface="ＭＳ ゴシック"/>
                        <a:ea typeface="ＭＳ ゴシック"/>
                        <a:cs typeface="ＭＳ ゴシック"/>
                        <a:sym typeface="Trebuchet MS" charset="0"/>
                      </a:endParaRP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4487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1016000" algn="l"/>
                        </a:tabLst>
                      </a:pPr>
                      <a:r>
                        <a:rPr kumimoji="0" lang="en-US" altLang="ja-JP" sz="1200" b="0" i="0" u="none" strike="noStrike" cap="none" normalizeH="0" baseline="0" dirty="0">
                          <a:ln>
                            <a:noFill/>
                          </a:ln>
                          <a:solidFill>
                            <a:schemeClr val="tx1">
                              <a:lumMod val="85000"/>
                              <a:lumOff val="15000"/>
                            </a:schemeClr>
                          </a:solidFill>
                          <a:effectLst/>
                          <a:latin typeface="ＭＳ ゴシック"/>
                          <a:ea typeface="ＭＳ ゴシック"/>
                          <a:cs typeface="ＭＳ ゴシック"/>
                          <a:sym typeface="Trebuchet MS Bold" charset="0"/>
                        </a:rPr>
                        <a:t>13</a:t>
                      </a: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016000" algn="l"/>
                        </a:tabLst>
                      </a:pPr>
                      <a:endParaRPr kumimoji="0" lang="ja-JP" altLang="en-US" sz="1000" b="0" i="0" u="none" strike="noStrike" cap="none" normalizeH="0" baseline="0" dirty="0">
                        <a:ln>
                          <a:noFill/>
                        </a:ln>
                        <a:solidFill>
                          <a:schemeClr val="tx1"/>
                        </a:solidFill>
                        <a:effectLst/>
                        <a:latin typeface="ＭＳ ゴシック"/>
                        <a:ea typeface="ＭＳ ゴシック"/>
                        <a:cs typeface="ＭＳ ゴシック"/>
                        <a:sym typeface="Trebuchet MS" charset="0"/>
                      </a:endParaRPr>
                    </a:p>
                  </a:txBody>
                  <a:tcPr marL="50796" marR="50796" marT="50800" marB="50800" anchor="ctr" horzOverflow="overflow">
                    <a:lnL w="19050" cap="flat" cmpd="sng" algn="ctr">
                      <a:solidFill>
                        <a:scrgbClr r="0" g="0" b="0"/>
                      </a:solidFill>
                      <a:prstDash val="solid"/>
                      <a:round/>
                      <a:headEnd type="none" w="med" len="med"/>
                      <a:tailEnd type="none" w="med" len="med"/>
                    </a:lnL>
                    <a:lnR w="19050" cap="flat" cmpd="sng" algn="ctr">
                      <a:solidFill>
                        <a:scrgbClr r="0" g="0" b="0"/>
                      </a:solidFill>
                      <a:prstDash val="solid"/>
                      <a:round/>
                      <a:headEnd type="none" w="med" len="med"/>
                      <a:tailEnd type="none" w="med" len="med"/>
                    </a:lnR>
                    <a:lnT w="19050" cap="flat" cmpd="sng" algn="ctr">
                      <a:solidFill>
                        <a:scrgbClr r="0" g="0" b="0"/>
                      </a:solidFill>
                      <a:prstDash val="solid"/>
                      <a:round/>
                      <a:headEnd type="none" w="med" len="med"/>
                      <a:tailEnd type="none" w="med" len="med"/>
                    </a:lnT>
                    <a:lnB w="19050" cap="flat" cmpd="sng" algn="ctr">
                      <a:solidFill>
                        <a:scrgbClr r="0" g="0" b="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bl>
          </a:graphicData>
        </a:graphic>
      </p:graphicFrame>
      <p:sp>
        <p:nvSpPr>
          <p:cNvPr id="4" name="テキスト ボックス 3">
            <a:extLst>
              <a:ext uri="{FF2B5EF4-FFF2-40B4-BE49-F238E27FC236}">
                <a16:creationId xmlns:a16="http://schemas.microsoft.com/office/drawing/2014/main" id="{7AC42C4C-004F-9F42-AF61-FDE615C12F57}"/>
              </a:ext>
            </a:extLst>
          </p:cNvPr>
          <p:cNvSpPr txBox="1"/>
          <p:nvPr/>
        </p:nvSpPr>
        <p:spPr>
          <a:xfrm>
            <a:off x="7996298" y="186834"/>
            <a:ext cx="1047082" cy="307777"/>
          </a:xfrm>
          <a:prstGeom prst="rect">
            <a:avLst/>
          </a:prstGeom>
          <a:noFill/>
        </p:spPr>
        <p:txBody>
          <a:bodyPr wrap="none" rtlCol="0">
            <a:spAutoFit/>
          </a:bodyPr>
          <a:lstStyle/>
          <a:p>
            <a:r>
              <a:rPr kumimoji="1" lang="ja-JP" altLang="en-US" sz="1400">
                <a:solidFill>
                  <a:schemeClr val="bg2">
                    <a:lumMod val="20000"/>
                    <a:lumOff val="80000"/>
                  </a:schemeClr>
                </a:solidFill>
                <a:hlinkClick r:id="rId2" action="ppaction://hlinksldjump">
                  <a:extLst>
                    <a:ext uri="{A12FA001-AC4F-418D-AE19-62706E023703}">
                      <ahyp:hlinkClr xmlns:ahyp="http://schemas.microsoft.com/office/drawing/2018/hyperlinkcolor" val="tx"/>
                    </a:ext>
                  </a:extLst>
                </a:hlinkClick>
              </a:rPr>
              <a:t>目次に戻る</a:t>
            </a:r>
            <a:endParaRPr kumimoji="1" lang="ja-JP" altLang="en-US" sz="1400">
              <a:solidFill>
                <a:schemeClr val="bg2">
                  <a:lumMod val="20000"/>
                  <a:lumOff val="80000"/>
                </a:schemeClr>
              </a:solidFill>
            </a:endParaRPr>
          </a:p>
        </p:txBody>
      </p:sp>
    </p:spTree>
    <p:extLst>
      <p:ext uri="{BB962C8B-B14F-4D97-AF65-F5344CB8AC3E}">
        <p14:creationId xmlns:p14="http://schemas.microsoft.com/office/powerpoint/2010/main" val="94059945"/>
      </p:ext>
    </p:extLst>
  </p:cSld>
  <p:clrMapOvr>
    <a:masterClrMapping/>
  </p:clrMapOvr>
</p:sld>
</file>

<file path=ppt/theme/theme1.xml><?xml version="1.0" encoding="utf-8"?>
<a:theme xmlns:a="http://schemas.openxmlformats.org/drawingml/2006/main" name="標準デザイン">
  <a:themeElements>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ja-JP" altLang="en-US"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ホワイ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4302F2D77EE64E478C60EF5F0F5269A4" ma:contentTypeVersion="12" ma:contentTypeDescription="新しいドキュメントを作成します。" ma:contentTypeScope="" ma:versionID="22be2e8785d2c3653b6422ff98c06f68">
  <xsd:schema xmlns:xsd="http://www.w3.org/2001/XMLSchema" xmlns:xs="http://www.w3.org/2001/XMLSchema" xmlns:p="http://schemas.microsoft.com/office/2006/metadata/properties" xmlns:ns3="71640177-36f4-4fe3-8ab8-fd1fb7d60170" xmlns:ns4="0aca6378-d5d1-4b0f-a649-4dc8fa63fa8a" targetNamespace="http://schemas.microsoft.com/office/2006/metadata/properties" ma:root="true" ma:fieldsID="4b5c93e53d117223d003cffbdc5e6704" ns3:_="" ns4:_="">
    <xsd:import namespace="71640177-36f4-4fe3-8ab8-fd1fb7d60170"/>
    <xsd:import namespace="0aca6378-d5d1-4b0f-a649-4dc8fa63fa8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640177-36f4-4fe3-8ab8-fd1fb7d601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aca6378-d5d1-4b0f-a649-4dc8fa63fa8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0A43364-14F1-4191-854A-C9DF1A6052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640177-36f4-4fe3-8ab8-fd1fb7d60170"/>
    <ds:schemaRef ds:uri="0aca6378-d5d1-4b0f-a649-4dc8fa63fa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BD715D-2C07-408C-9CA1-EAB7B0595C1A}">
  <ds:schemaRefs>
    <ds:schemaRef ds:uri="http://schemas.microsoft.com/sharepoint/v3/contenttype/forms"/>
  </ds:schemaRefs>
</ds:datastoreItem>
</file>

<file path=customXml/itemProps3.xml><?xml version="1.0" encoding="utf-8"?>
<ds:datastoreItem xmlns:ds="http://schemas.openxmlformats.org/officeDocument/2006/customXml" ds:itemID="{4063AC89-1349-4A05-8905-201D56B0586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46977</TotalTime>
  <Words>2181</Words>
  <Application>Microsoft Office PowerPoint</Application>
  <PresentationFormat>画面に合わせる (4:3)</PresentationFormat>
  <Paragraphs>637</Paragraphs>
  <Slides>29</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29</vt:i4>
      </vt:variant>
    </vt:vector>
  </HeadingPairs>
  <TitlesOfParts>
    <vt:vector size="37" baseType="lpstr">
      <vt:lpstr>Hiragino Kaku Gothic ProN W3</vt:lpstr>
      <vt:lpstr>Hiragino Kaku Gothic ProN W6</vt:lpstr>
      <vt:lpstr>ＭＳ ゴシック</vt:lpstr>
      <vt:lpstr>ヒラギノ角ゴ ProN W3</vt:lpstr>
      <vt:lpstr>游ゴシック</vt:lpstr>
      <vt:lpstr>Arial</vt:lpstr>
      <vt:lpstr>Trebuchet MS Bold</vt:lpstr>
      <vt:lpstr>標準デザイン</vt:lpstr>
      <vt:lpstr>PowerPoint プレゼンテーション</vt:lpstr>
      <vt:lpstr>PowerPoint プレゼンテーション</vt:lpstr>
      <vt:lpstr>PowerPoint プレゼンテーション</vt:lpstr>
      <vt:lpstr>プロジェクト全体の進行予定</vt:lpstr>
      <vt:lpstr>PowerPoint プレゼンテーション</vt:lpstr>
      <vt:lpstr>目　次</vt:lpstr>
      <vt:lpstr>1. 広報的内容</vt:lpstr>
      <vt:lpstr>2. ゲーム概要</vt:lpstr>
      <vt:lpstr>3. フィーチャー</vt:lpstr>
      <vt:lpstr>4. ゲーム画面イメージ</vt:lpstr>
      <vt:lpstr>6. シーン一覧</vt:lpstr>
      <vt:lpstr>7. 画面遷移</vt:lpstr>
      <vt:lpstr>9. ステージ一覧</vt:lpstr>
      <vt:lpstr>PowerPoint プレゼンテーション</vt:lpstr>
      <vt:lpstr>9-1.シーンruin</vt:lpstr>
      <vt:lpstr>9-2.シーンruin2</vt:lpstr>
      <vt:lpstr>9-3.シーンruin3</vt:lpstr>
      <vt:lpstr>10. プレハブ一覧</vt:lpstr>
      <vt:lpstr>11. 移動関連オブジェクト一覧</vt:lpstr>
      <vt:lpstr>12. マテリアル一覧</vt:lpstr>
      <vt:lpstr>12-1. マテリアル詳細1</vt:lpstr>
      <vt:lpstr>13. スクリプト一覧</vt:lpstr>
      <vt:lpstr>13-1. スクリプトの1本目.cs</vt:lpstr>
      <vt:lpstr>13-2.Title.cs</vt:lpstr>
      <vt:lpstr>13-3.Key.cs</vt:lpstr>
      <vt:lpstr>13-4.Move.cs</vt:lpstr>
      <vt:lpstr>13-4.GameOver_Clear.cs</vt:lpstr>
      <vt:lpstr>14. テクスチャ 一覧</vt:lpstr>
      <vt:lpstr>課題 No.2　内容</vt:lpstr>
    </vt:vector>
  </TitlesOfParts>
  <Manager/>
  <Company>SOFTFACTORY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ベンチャービジネス研究科 インターネット技術・サイト運営授業用テキスト</dc:title>
  <dc:subject/>
  <dc:creator>masaru kitno</dc:creator>
  <cp:keywords/>
  <dc:description/>
  <cp:lastModifiedBy>NKS21 酒井裕</cp:lastModifiedBy>
  <cp:revision>449</cp:revision>
  <cp:lastPrinted>2018-10-30T20:23:32Z</cp:lastPrinted>
  <dcterms:created xsi:type="dcterms:W3CDTF">2004-04-12T10:18:54Z</dcterms:created>
  <dcterms:modified xsi:type="dcterms:W3CDTF">2023-02-05T09:00:26Z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0x0101004302F2D77EE64E478C60EF5F0F5269A4</vt:lpwstr>
  </property>
</Properties>
</file>